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344" r:id="rId3"/>
    <p:sldId id="345" r:id="rId4"/>
    <p:sldId id="368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61" r:id="rId13"/>
    <p:sldId id="357" r:id="rId14"/>
    <p:sldId id="371" r:id="rId15"/>
    <p:sldId id="370" r:id="rId16"/>
    <p:sldId id="355" r:id="rId17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4" d="100"/>
          <a:sy n="54" d="100"/>
        </p:scale>
        <p:origin x="-1974" y="-7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14-12-2013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14-12-2013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2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3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5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6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December 18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896" y="4012704"/>
            <a:ext cx="3888431" cy="38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4012704"/>
            <a:ext cx="3926662" cy="382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3768" y="1996480"/>
            <a:ext cx="11049000" cy="1654572"/>
          </a:xfrm>
        </p:spPr>
        <p:txBody>
          <a:bodyPr/>
          <a:lstStyle/>
          <a:p>
            <a:r>
              <a:rPr lang="en-US" dirty="0" smtClean="0"/>
              <a:t>Connections within cerebellum and within hemispheres are clearer with DTI-measurements</a:t>
            </a:r>
          </a:p>
          <a:p>
            <a:r>
              <a:rPr lang="en-US" dirty="0" smtClean="0"/>
              <a:t>Connections between the two hemispheres (corpus </a:t>
            </a:r>
            <a:r>
              <a:rPr lang="en-US" dirty="0" err="1" smtClean="0"/>
              <a:t>callosum</a:t>
            </a:r>
            <a:r>
              <a:rPr lang="en-US" dirty="0" smtClean="0"/>
              <a:t>) much clearer with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355978" cy="574452"/>
          </a:xfrm>
        </p:spPr>
        <p:txBody>
          <a:bodyPr/>
          <a:lstStyle/>
          <a:p>
            <a:r>
              <a:rPr lang="en-US" dirty="0" smtClean="0"/>
              <a:t>Step two: inferring the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3233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3233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31645"/>
            <a:ext cx="239964" cy="86586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31644"/>
            <a:ext cx="239964" cy="86586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31644"/>
            <a:ext cx="239964" cy="837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36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3663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35949"/>
            <a:ext cx="239964" cy="86155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35948"/>
            <a:ext cx="239964" cy="8615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35948"/>
            <a:ext cx="239964" cy="8330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1495584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8158584" y="1564432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8374608" y="1564432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58584" y="3868688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8374608" y="3868688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187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187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62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and DTI data of six subjects</a:t>
            </a:r>
          </a:p>
        </p:txBody>
      </p:sp>
      <p:pic>
        <p:nvPicPr>
          <p:cNvPr id="7" name="Picture 6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237" b="7237"/>
          <a:stretch/>
        </p:blipFill>
        <p:spPr>
          <a:xfrm>
            <a:off x="7222483" y="2861999"/>
            <a:ext cx="5280587" cy="3960439"/>
          </a:xfrm>
          <a:prstGeom prst="rect">
            <a:avLst/>
          </a:prstGeom>
        </p:spPr>
      </p:pic>
      <p:pic>
        <p:nvPicPr>
          <p:cNvPr id="8" name="Picture 7" descr="fmri-brai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800" y="3148608"/>
            <a:ext cx="5328592" cy="3641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8023" y="7109046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04" y="7109046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time series measurements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Activity of the brain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each of the 116 brain regions, whether it is activated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1029 time frames, with a 2 second interval</a:t>
            </a:r>
          </a:p>
        </p:txBody>
      </p:sp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8104" y="4156720"/>
            <a:ext cx="4951962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DTI measurements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Connectivity of the brain, according to </a:t>
            </a:r>
            <a:r>
              <a:rPr lang="en-US" dirty="0" err="1" smtClean="0"/>
              <a:t>Hinne</a:t>
            </a:r>
            <a:r>
              <a:rPr lang="en-US" dirty="0" smtClean="0"/>
              <a:t> et al.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each pair of the 116 brain regions, whether they are connected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Binary, square matrix</a:t>
            </a:r>
          </a:p>
        </p:txBody>
      </p:sp>
      <p:pic>
        <p:nvPicPr>
          <p:cNvPr id="6" name="Picture 5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237" b="7237"/>
          <a:stretch/>
        </p:blipFill>
        <p:spPr>
          <a:xfrm>
            <a:off x="3766096" y="3940696"/>
            <a:ext cx="5280587" cy="39604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want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Use PC on the time series data</a:t>
            </a:r>
          </a:p>
          <a:p>
            <a:pPr marL="51435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Based on statistical dependencies, infer the brain structure</a:t>
            </a:r>
          </a:p>
          <a:p>
            <a:pPr marL="971479" lvl="5" indent="-514350">
              <a:buFont typeface="Arial" pitchFamily="34" charset="0"/>
              <a:buChar char="•"/>
            </a:pPr>
            <a:r>
              <a:rPr lang="en-US" sz="2350" dirty="0" smtClean="0"/>
              <a:t>Can be compared to the DTI measurements, which also describe structure</a:t>
            </a:r>
          </a:p>
          <a:p>
            <a:pPr marL="51435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Based on this structure and </a:t>
            </a:r>
            <a:r>
              <a:rPr lang="en-US" dirty="0" smtClean="0"/>
              <a:t>Bayesian network theories, infer causal relations	</a:t>
            </a:r>
            <a:endParaRPr lang="en-US" dirty="0" smtClean="0"/>
          </a:p>
          <a:p>
            <a:pPr marL="971479" lvl="5" indent="-514350">
              <a:buFont typeface="Arial" pitchFamily="34" charset="0"/>
              <a:buChar char="•"/>
            </a:pPr>
            <a:r>
              <a:rPr lang="en-US" sz="2350" dirty="0" smtClean="0"/>
              <a:t>Should describe which region activates which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70100"/>
            <a:ext cx="9346703" cy="1366540"/>
          </a:xfrm>
        </p:spPr>
        <p:txBody>
          <a:bodyPr/>
          <a:lstStyle/>
          <a:p>
            <a:r>
              <a:rPr lang="en-US" dirty="0" smtClean="0"/>
              <a:t>Step one: inferring the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Based on statistical (conditional) dependencies</a:t>
            </a:r>
          </a:p>
          <a:p>
            <a:r>
              <a:rPr lang="en-US" dirty="0" smtClean="0"/>
              <a:t>Algorithm does more than just looking at correlations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5770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57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57014"/>
            <a:ext cx="239964" cy="8404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57013"/>
            <a:ext cx="239964" cy="84049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57013"/>
            <a:ext cx="239964" cy="8120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5370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5369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53009"/>
            <a:ext cx="239964" cy="84449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53008"/>
            <a:ext cx="239964" cy="84449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53008"/>
            <a:ext cx="239964" cy="8160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784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312" y="2284512"/>
            <a:ext cx="6048672" cy="5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eft Brace 30"/>
          <p:cNvSpPr/>
          <p:nvPr/>
        </p:nvSpPr>
        <p:spPr bwMode="auto">
          <a:xfrm>
            <a:off x="5206256" y="235652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6016" y="3220616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760" y="4588768"/>
            <a:ext cx="2057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Brace 34"/>
          <p:cNvSpPr/>
          <p:nvPr/>
        </p:nvSpPr>
        <p:spPr bwMode="auto">
          <a:xfrm>
            <a:off x="5206256" y="4444752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>
            <a:off x="5206256" y="6604992"/>
            <a:ext cx="360040" cy="1296144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16" y="530884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</a:t>
            </a:r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hemisphere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2080" y="70370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  <a:endParaRPr lang="en-US" sz="2000" dirty="0" smtClean="0">
              <a:solidFill>
                <a:srgbClr val="141313"/>
              </a:solidFill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2469952" y="6244952"/>
            <a:ext cx="1152128" cy="86409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685976" y="3580656"/>
            <a:ext cx="432048" cy="144016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7" idx="1"/>
          </p:cNvCxnSpPr>
          <p:nvPr/>
        </p:nvCxnSpPr>
        <p:spPr bwMode="auto">
          <a:xfrm flipH="1" flipV="1">
            <a:off x="2685976" y="5020816"/>
            <a:ext cx="360040" cy="488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Left Brace 50"/>
          <p:cNvSpPr/>
          <p:nvPr/>
        </p:nvSpPr>
        <p:spPr bwMode="auto">
          <a:xfrm rot="5400000">
            <a:off x="7006456" y="91636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9130692" y="880356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5400000">
            <a:off x="10894888" y="1276400"/>
            <a:ext cx="360040" cy="136815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30592" y="2356520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0390832" y="2284512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42360" y="444475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142360" y="660499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070352" y="12764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30592" y="12764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</a:t>
            </a:r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hemisphere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90832" y="127640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  <a:endParaRPr lang="en-US" sz="2000" dirty="0" smtClean="0">
              <a:solidFill>
                <a:srgbClr val="141313"/>
              </a:solidFill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00113" y="2356520"/>
            <a:ext cx="5530279" cy="7920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 by </a:t>
            </a:r>
            <a:r>
              <a:rPr lang="en-US" dirty="0" err="1" smtClean="0"/>
              <a:t>Hinne</a:t>
            </a:r>
            <a:r>
              <a:rPr lang="en-US" dirty="0" smtClean="0"/>
              <a:t> at al: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777" y="3092562"/>
            <a:ext cx="4824536" cy="472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3138940"/>
            <a:ext cx="4824536" cy="46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Pages>0</Pages>
  <Words>322</Words>
  <Characters>0</Characters>
  <Application>Microsoft Office PowerPoint</Application>
  <PresentationFormat>Custom</PresentationFormat>
  <Lines>0</Lines>
  <Paragraphs>115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Opening dia's</vt:lpstr>
      <vt:lpstr>Basis pagina</vt:lpstr>
      <vt:lpstr>Causal Discovery for Effective Connectivity in Human Brains</vt:lpstr>
      <vt:lpstr>Brain Connectivity</vt:lpstr>
      <vt:lpstr>What we have</vt:lpstr>
      <vt:lpstr>What we have</vt:lpstr>
      <vt:lpstr>What we have</vt:lpstr>
      <vt:lpstr>What we want</vt:lpstr>
      <vt:lpstr>Structure</vt:lpstr>
      <vt:lpstr>Structure</vt:lpstr>
      <vt:lpstr>Structure</vt:lpstr>
      <vt:lpstr>Structure</vt:lpstr>
      <vt:lpstr>Causal inference</vt:lpstr>
      <vt:lpstr>Causal inference</vt:lpstr>
      <vt:lpstr>Causal inference</vt:lpstr>
      <vt:lpstr>Causal inference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Ramon</cp:lastModifiedBy>
  <cp:revision>277</cp:revision>
  <dcterms:created xsi:type="dcterms:W3CDTF">2010-10-05T13:34:04Z</dcterms:created>
  <dcterms:modified xsi:type="dcterms:W3CDTF">2013-12-14T11:44:50Z</dcterms:modified>
</cp:coreProperties>
</file>