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4"/>
  </p:notesMasterIdLst>
  <p:handoutMasterIdLst>
    <p:handoutMasterId r:id="rId15"/>
  </p:handoutMasterIdLst>
  <p:sldIdLst>
    <p:sldId id="344" r:id="rId3"/>
    <p:sldId id="345" r:id="rId4"/>
    <p:sldId id="374" r:id="rId5"/>
    <p:sldId id="373" r:id="rId6"/>
    <p:sldId id="368" r:id="rId7"/>
    <p:sldId id="362" r:id="rId8"/>
    <p:sldId id="363" r:id="rId9"/>
    <p:sldId id="366" r:id="rId10"/>
    <p:sldId id="367" r:id="rId11"/>
    <p:sldId id="377" r:id="rId12"/>
    <p:sldId id="355" r:id="rId13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F4FF"/>
    <a:srgbClr val="61F7FF"/>
    <a:srgbClr val="EB4B9F"/>
    <a:srgbClr val="B0181A"/>
    <a:srgbClr val="0089B9"/>
    <a:srgbClr val="BE311A"/>
    <a:srgbClr val="C1C6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4" d="100"/>
          <a:sy n="54" d="100"/>
        </p:scale>
        <p:origin x="-210" y="-69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17-12-2013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17-12-2013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2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5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6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7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10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December 18</a:t>
            </a:r>
            <a:r>
              <a:rPr lang="en-US" sz="2400" i="1" baseline="30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Direction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Many double arrows and little single-oriented arrows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Little consistency between subjects and regions</a:t>
            </a: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7904" y="3076600"/>
            <a:ext cx="621723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062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</a:t>
            </a:r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Connectivity </a:t>
            </a:r>
            <a:r>
              <a:rPr lang="nl-NL" dirty="0" smtClean="0">
                <a:solidFill>
                  <a:srgbClr val="11F4FF"/>
                </a:solidFill>
                <a:latin typeface="Arial" pitchFamily="34" charset="0"/>
                <a:ea typeface="ＭＳ Ｐゴシック"/>
                <a:cs typeface="Arial" pitchFamily="34" charset="0"/>
              </a:rPr>
              <a:t>(Kan waarschijnlijk weg)</a:t>
            </a:r>
            <a:endParaRPr lang="nl-NL" dirty="0" smtClean="0">
              <a:solidFill>
                <a:srgbClr val="11F4FF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Structure with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0786863" cy="6007100"/>
          </a:xfrm>
        </p:spPr>
        <p:txBody>
          <a:bodyPr/>
          <a:lstStyle/>
          <a:p>
            <a:r>
              <a:rPr lang="en-US" dirty="0" smtClean="0"/>
              <a:t>Take a two connected points X and Y</a:t>
            </a:r>
          </a:p>
          <a:p>
            <a:r>
              <a:rPr lang="en-US" dirty="0" smtClean="0"/>
              <a:t>Test whether X and Y are statistically independent given any set S of other points</a:t>
            </a:r>
          </a:p>
          <a:p>
            <a:r>
              <a:rPr lang="en-US" dirty="0" smtClean="0"/>
              <a:t>If so, remove </a:t>
            </a:r>
            <a:r>
              <a:rPr lang="en-US" dirty="0" smtClean="0"/>
              <a:t>the edge between X and Y. S is recorded as a separating set of {X, Y</a:t>
            </a:r>
            <a:r>
              <a:rPr lang="en-U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“Standard” PC stops after finding one set.</a:t>
            </a:r>
          </a:p>
          <a:p>
            <a:pPr lvl="1"/>
            <a:r>
              <a:rPr lang="en-US" dirty="0" smtClean="0"/>
              <a:t>Our </a:t>
            </a:r>
            <a:r>
              <a:rPr lang="en-US" dirty="0" smtClean="0"/>
              <a:t>adjusted version tries to find multiple </a:t>
            </a:r>
            <a:r>
              <a:rPr lang="en-US" dirty="0" smtClean="0"/>
              <a:t>sets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Repeat for all pairs and all sets…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920" y="5812904"/>
            <a:ext cx="3384376" cy="261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direction with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structure from the previous step, find V-structures</a:t>
            </a:r>
          </a:p>
          <a:p>
            <a:r>
              <a:rPr lang="en-US" dirty="0" smtClean="0"/>
              <a:t>Orient V-structures depending on the separating sets</a:t>
            </a:r>
          </a:p>
          <a:p>
            <a:pPr lvl="1"/>
            <a:r>
              <a:rPr lang="en-US" dirty="0" smtClean="0"/>
              <a:t>Our adjusted version does </a:t>
            </a:r>
            <a:r>
              <a:rPr lang="en-US" dirty="0" smtClean="0"/>
              <a:t>an additional </a:t>
            </a:r>
            <a:r>
              <a:rPr lang="en-US" dirty="0" smtClean="0"/>
              <a:t>statistical </a:t>
            </a:r>
            <a:r>
              <a:rPr lang="en-US" dirty="0" smtClean="0"/>
              <a:t>test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other simple rules to orient edges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</a:t>
            </a:r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have </a:t>
            </a:r>
            <a:r>
              <a:rPr lang="nl-NL" dirty="0" smtClean="0">
                <a:solidFill>
                  <a:srgbClr val="11F4FF"/>
                </a:solidFill>
                <a:latin typeface="Arial" pitchFamily="34" charset="0"/>
                <a:ea typeface="ＭＳ Ｐゴシック"/>
                <a:cs typeface="Arial" pitchFamily="34" charset="0"/>
              </a:rPr>
              <a:t>(Kan waarschijnlijk weg)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err="1" smtClean="0"/>
              <a:t>fMRI</a:t>
            </a:r>
            <a:r>
              <a:rPr lang="en-US" dirty="0" smtClean="0"/>
              <a:t> and DTI data of six subjects</a:t>
            </a:r>
          </a:p>
        </p:txBody>
      </p:sp>
      <p:pic>
        <p:nvPicPr>
          <p:cNvPr id="7" name="Picture 6" descr="dti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7222483" y="2861999"/>
            <a:ext cx="5280587" cy="3960439"/>
          </a:xfrm>
          <a:prstGeom prst="rect">
            <a:avLst/>
          </a:prstGeom>
        </p:spPr>
      </p:pic>
      <p:pic>
        <p:nvPicPr>
          <p:cNvPr id="8" name="Picture 7" descr="fmri-brai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3148608"/>
            <a:ext cx="5328592" cy="3641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8023" y="7109046"/>
            <a:ext cx="1267445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8704" y="7109046"/>
            <a:ext cx="1010964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have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err="1" smtClean="0"/>
              <a:t>fMRI</a:t>
            </a:r>
            <a:r>
              <a:rPr lang="en-US" dirty="0" smtClean="0"/>
              <a:t> (Functional magnetic resonance imaging) </a:t>
            </a:r>
            <a:r>
              <a:rPr lang="en-US" dirty="0" smtClean="0"/>
              <a:t>measurements</a:t>
            </a:r>
            <a:endParaRPr lang="en-US" dirty="0" smtClean="0"/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Activity of the brain</a:t>
            </a:r>
          </a:p>
          <a:p>
            <a:pPr marL="514350" lvl="2" indent="-514350">
              <a:buFont typeface="Arial" pitchFamily="34" charset="0"/>
              <a:buChar char="•"/>
            </a:pPr>
            <a:r>
              <a:rPr lang="en-US" dirty="0" smtClean="0"/>
              <a:t>For 116 brain regions and 1029 time frames</a:t>
            </a:r>
            <a:endParaRPr lang="en-US" dirty="0" smtClean="0"/>
          </a:p>
        </p:txBody>
      </p:sp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04" y="3940696"/>
            <a:ext cx="4951962" cy="3384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</a:t>
            </a:r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have </a:t>
            </a:r>
            <a:r>
              <a:rPr lang="nl-NL" dirty="0" smtClean="0">
                <a:solidFill>
                  <a:srgbClr val="11F4FF"/>
                </a:solidFill>
                <a:latin typeface="Arial" pitchFamily="34" charset="0"/>
                <a:ea typeface="ＭＳ Ｐゴシック"/>
                <a:cs typeface="Arial" pitchFamily="34" charset="0"/>
              </a:rPr>
              <a:t>(Kan waarschijnlijk weg)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DTI measurements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Connectivity of the brain, according to </a:t>
            </a:r>
            <a:r>
              <a:rPr lang="en-US" dirty="0" err="1" smtClean="0"/>
              <a:t>Hinne</a:t>
            </a:r>
            <a:r>
              <a:rPr lang="en-US" dirty="0" smtClean="0"/>
              <a:t> et al.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For each pair of the 116 brain regions, whether they are connected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Binary, square matrix</a:t>
            </a:r>
          </a:p>
        </p:txBody>
      </p:sp>
      <p:pic>
        <p:nvPicPr>
          <p:cNvPr id="6" name="Picture 5" descr="dti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7237" b="7237"/>
          <a:stretch/>
        </p:blipFill>
        <p:spPr>
          <a:xfrm>
            <a:off x="3766096" y="3940696"/>
            <a:ext cx="5280587" cy="39604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7848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0312" y="2284512"/>
            <a:ext cx="6048672" cy="58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Left Brace 30"/>
          <p:cNvSpPr/>
          <p:nvPr/>
        </p:nvSpPr>
        <p:spPr bwMode="auto">
          <a:xfrm>
            <a:off x="5206256" y="235652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6016" y="3220616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760" y="4588768"/>
            <a:ext cx="2057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Left Brace 34"/>
          <p:cNvSpPr/>
          <p:nvPr/>
        </p:nvSpPr>
        <p:spPr bwMode="auto">
          <a:xfrm>
            <a:off x="5206256" y="4444752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6" name="Left Brace 35"/>
          <p:cNvSpPr/>
          <p:nvPr/>
        </p:nvSpPr>
        <p:spPr bwMode="auto">
          <a:xfrm>
            <a:off x="5206256" y="6604992"/>
            <a:ext cx="360040" cy="1296144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6016" y="5308848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hemisphere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2080" y="70370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 flipH="1" flipV="1">
            <a:off x="2469952" y="6244952"/>
            <a:ext cx="1152128" cy="86409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685976" y="3580656"/>
            <a:ext cx="432048" cy="144016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7" idx="1"/>
          </p:cNvCxnSpPr>
          <p:nvPr/>
        </p:nvCxnSpPr>
        <p:spPr bwMode="auto">
          <a:xfrm flipH="1" flipV="1">
            <a:off x="2685976" y="5020816"/>
            <a:ext cx="360040" cy="488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Left Brace 50"/>
          <p:cNvSpPr/>
          <p:nvPr/>
        </p:nvSpPr>
        <p:spPr bwMode="auto">
          <a:xfrm rot="5400000">
            <a:off x="7006456" y="91636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5400000">
            <a:off x="9130692" y="880356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7" name="Left Brace 56"/>
          <p:cNvSpPr/>
          <p:nvPr/>
        </p:nvSpPr>
        <p:spPr bwMode="auto">
          <a:xfrm rot="5400000">
            <a:off x="10894888" y="1276400"/>
            <a:ext cx="360040" cy="136815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8230592" y="2356520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0390832" y="2284512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42360" y="444475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6142360" y="660499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070352" y="127640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30592" y="12764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hemisphere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90832" y="127640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</a:p>
        </p:txBody>
      </p:sp>
    </p:spTree>
    <p:extLst>
      <p:ext uri="{BB962C8B-B14F-4D97-AF65-F5344CB8AC3E}">
        <p14:creationId xmlns="" xmlns:p14="http://schemas.microsoft.com/office/powerpoint/2010/main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00113" y="2356520"/>
            <a:ext cx="5530279" cy="7920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Found by </a:t>
            </a:r>
            <a:r>
              <a:rPr lang="en-US" dirty="0" err="1" smtClean="0"/>
              <a:t>Hinne</a:t>
            </a:r>
            <a:r>
              <a:rPr lang="en-US" dirty="0" smtClean="0"/>
              <a:t> at al:</a:t>
            </a:r>
            <a:endParaRPr lang="en-US" dirty="0"/>
          </a:p>
        </p:txBody>
      </p:sp>
      <p:sp>
        <p:nvSpPr>
          <p:cNvPr id="27" name="Content Placeholder 24"/>
          <p:cNvSpPr txBox="1">
            <a:spLocks/>
          </p:cNvSpPr>
          <p:nvPr/>
        </p:nvSpPr>
        <p:spPr bwMode="auto">
          <a:xfrm>
            <a:off x="6430392" y="2428528"/>
            <a:ext cx="5530279" cy="718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marL="342847" marR="0" lvl="0" indent="-34284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Found with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 PC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: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777" y="3092562"/>
            <a:ext cx="4824536" cy="472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4368" y="3138940"/>
            <a:ext cx="4824536" cy="46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Pages>0</Pages>
  <Words>271</Words>
  <Characters>0</Characters>
  <Application>Microsoft Office PowerPoint</Application>
  <PresentationFormat>Custom</PresentationFormat>
  <Lines>0</Lines>
  <Paragraphs>60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Opening dia's</vt:lpstr>
      <vt:lpstr>Basis pagina</vt:lpstr>
      <vt:lpstr>Causal Discovery for Effective Connectivity in Human Brains</vt:lpstr>
      <vt:lpstr>Brain Connectivity (Kan waarschijnlijk weg)</vt:lpstr>
      <vt:lpstr>Algorithm: Structure with PC</vt:lpstr>
      <vt:lpstr>Algorithm: direction with PC</vt:lpstr>
      <vt:lpstr>What we have (Kan waarschijnlijk weg)</vt:lpstr>
      <vt:lpstr>What we have</vt:lpstr>
      <vt:lpstr>What we have (Kan waarschijnlijk weg)</vt:lpstr>
      <vt:lpstr>Structure</vt:lpstr>
      <vt:lpstr>Structure</vt:lpstr>
      <vt:lpstr>Direction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Ramon</cp:lastModifiedBy>
  <cp:revision>282</cp:revision>
  <dcterms:created xsi:type="dcterms:W3CDTF">2010-10-05T13:34:04Z</dcterms:created>
  <dcterms:modified xsi:type="dcterms:W3CDTF">2013-12-17T00:49:16Z</dcterms:modified>
</cp:coreProperties>
</file>