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4" r:id="rId5"/>
    <p:sldId id="268" r:id="rId6"/>
    <p:sldId id="265" r:id="rId7"/>
    <p:sldId id="266" r:id="rId8"/>
    <p:sldId id="267" r:id="rId9"/>
    <p:sldId id="269" r:id="rId10"/>
    <p:sldId id="271" r:id="rId11"/>
    <p:sldId id="270" r:id="rId12"/>
    <p:sldId id="272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>
        <p:scale>
          <a:sx n="100" d="100"/>
          <a:sy n="100" d="100"/>
        </p:scale>
        <p:origin x="30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8D9E8-739A-47D8-8CC8-4BE2502706EF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03F6C-0CAE-4D4B-9C8B-B6A5C215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2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33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3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9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2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3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6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19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39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8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03F6C-0CAE-4D4B-9C8B-B6A5C215CB2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5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8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46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3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5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2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0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6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2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EE6-F083-4F54-840C-84F883A91341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18B22-AEED-4056-B7FF-0486D62C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5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LorentzianWormhole.jpg" TargetMode="External"/><Relationship Id="rId2" Type="http://schemas.openxmlformats.org/officeDocument/2006/relationships/hyperlink" Target="http://www.clipartpanda.com/clipart_images/downloads-74982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rk-rademaker.blogspot.co.u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2883" y="3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EPQ Presentation</a:t>
            </a:r>
            <a:endParaRPr lang="en-US" sz="800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68408" y="6165304"/>
            <a:ext cx="2303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n w="6350">
                  <a:solidFill>
                    <a:schemeClr val="tx1"/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Tom Dodd</a:t>
            </a:r>
            <a:endParaRPr lang="en-US" sz="3200" dirty="0">
              <a:ln w="6350">
                <a:solidFill>
                  <a:schemeClr val="tx1"/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92896"/>
            <a:ext cx="12192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 What Extent is Time Travel Possible?</a:t>
            </a:r>
            <a:endParaRPr lang="en-US" sz="60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Multiverse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5" t="50769"/>
          <a:stretch/>
        </p:blipFill>
        <p:spPr bwMode="auto">
          <a:xfrm>
            <a:off x="8820672" y="4347637"/>
            <a:ext cx="743344" cy="792088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95" b="49231"/>
          <a:stretch/>
        </p:blipFill>
        <p:spPr bwMode="auto">
          <a:xfrm flipH="1">
            <a:off x="2483640" y="2294339"/>
            <a:ext cx="744000" cy="792088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479376" y="1159678"/>
            <a:ext cx="4752528" cy="306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816080" y="3212976"/>
            <a:ext cx="4752528" cy="306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231904" y="1535853"/>
            <a:ext cx="5477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Universe 1 in 2015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91544" y="4741278"/>
            <a:ext cx="45620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Universe 2 that</a:t>
            </a:r>
          </a:p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looks like 2005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57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Tegmark Hierarchy</a:t>
            </a:r>
          </a:p>
        </p:txBody>
      </p:sp>
      <p:pic>
        <p:nvPicPr>
          <p:cNvPr id="14" name="Picture 1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5" t="50769"/>
          <a:stretch/>
        </p:blipFill>
        <p:spPr bwMode="auto">
          <a:xfrm>
            <a:off x="8333159" y="4160084"/>
            <a:ext cx="422225" cy="449515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95" b="49231"/>
          <a:stretch/>
        </p:blipFill>
        <p:spPr bwMode="auto">
          <a:xfrm flipH="1">
            <a:off x="3167605" y="2822087"/>
            <a:ext cx="422225" cy="449515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1650526" y="1933605"/>
            <a:ext cx="3456384" cy="22264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816080" y="3271602"/>
            <a:ext cx="3456384" cy="22264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95398" y="1196752"/>
            <a:ext cx="10801200" cy="5040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4002352" y="1495052"/>
                <a:ext cx="41872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𝑶𝒃𝒔𝒆𝒓𝒗𝒂𝒃𝒍𝒆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𝑼𝒏𝒊𝒗𝒆𝒓𝒔𝒆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𝟏</m:t>
                      </m:r>
                    </m:oMath>
                  </m:oMathPara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352" y="1495052"/>
                <a:ext cx="41872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002351" y="5413415"/>
                <a:ext cx="41872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𝑶𝒃𝒔𝒆𝒓𝒗𝒂𝒃𝒍𝒆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𝑼𝒏𝒊𝒗𝒆𝒓𝒔𝒆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𝟐</m:t>
                      </m:r>
                    </m:oMath>
                  </m:oMathPara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351" y="5413415"/>
                <a:ext cx="418729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3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6" grpId="0" animBg="1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Multiverse of Quantum Mechanics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196752"/>
            <a:ext cx="2721926" cy="531026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367808" y="1728223"/>
            <a:ext cx="70567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wormhole</a:t>
            </a:r>
          </a:p>
          <a:p>
            <a:pPr algn="ctr"/>
            <a:r>
              <a:rPr lang="en-US" sz="5400" dirty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r>
              <a:rPr lang="en-US" sz="5400" dirty="0" smtClean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nd </a:t>
            </a:r>
            <a:r>
              <a:rPr lang="en-US" sz="5400" dirty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</a:t>
            </a:r>
            <a:r>
              <a:rPr lang="en-US" sz="5400" dirty="0" smtClean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uantum</a:t>
            </a:r>
          </a:p>
          <a:p>
            <a:pPr algn="ctr"/>
            <a:r>
              <a:rPr lang="en-US" sz="5400" dirty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</a:t>
            </a:r>
            <a:r>
              <a:rPr lang="en-US" sz="5400" dirty="0" smtClean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echanical</a:t>
            </a:r>
          </a:p>
          <a:p>
            <a:pPr algn="ctr"/>
            <a:r>
              <a:rPr lang="en-US" sz="5400" dirty="0" smtClean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multiverses are</a:t>
            </a:r>
          </a:p>
          <a:p>
            <a:pPr algn="ctr"/>
            <a:r>
              <a:rPr lang="en-US" sz="5400" dirty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</a:t>
            </a:r>
            <a:r>
              <a:rPr lang="en-US" sz="5400" dirty="0" smtClean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ifferent</a:t>
            </a:r>
            <a:endParaRPr lang="en-GB" sz="5400" dirty="0">
              <a:ln w="12700">
                <a:solidFill>
                  <a:sysClr val="windowText" lastClr="00000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1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2883" y="3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Main Points</a:t>
            </a:r>
            <a:endParaRPr lang="en-US" sz="800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2800" y="1588343"/>
            <a:ext cx="986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</a:t>
            </a:r>
            <a:r>
              <a:rPr lang="en-US" sz="3200" dirty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different forms of time travel that exist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2800" y="2665561"/>
            <a:ext cx="986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 startAt="2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</a:t>
            </a:r>
            <a:r>
              <a:rPr lang="en-US" sz="3200" dirty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theoretical and logical limitations of time travel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2800" y="4005064"/>
            <a:ext cx="986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 startAt="3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</a:t>
            </a:r>
            <a:r>
              <a:rPr lang="en-US" sz="3200" dirty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extent to which humanity can make use of the physics of time travel</a:t>
            </a:r>
            <a:endParaRPr lang="en-US" sz="3200" dirty="0">
              <a:ln w="3175">
                <a:noFill/>
              </a:ln>
              <a:solidFill>
                <a:prstClr val="black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Dangers of Wormholes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00000">
            <a:off x="4020108" y="1652416"/>
            <a:ext cx="4151784" cy="39868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2093013" y="1535329"/>
            <a:ext cx="1217861" cy="20572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52384" y="1363645"/>
            <a:ext cx="99738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0" dirty="0" smtClean="0">
                <a:ln w="1270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  <a:endParaRPr lang="en-GB" sz="15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924944"/>
            <a:ext cx="195289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21928 0.12616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64" y="62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58333E-6 -2.59259E-6 L 0.21928 0.12616 " pathEditMode="relative" rAng="0" ptsTypes="AA">
                                      <p:cBhvr>
                                        <p:cTn id="22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64" y="62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NASA’s warp drive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340768"/>
            <a:ext cx="5377880" cy="3028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088" t="7088" r="6648" b="6648"/>
          <a:stretch/>
        </p:blipFill>
        <p:spPr>
          <a:xfrm>
            <a:off x="7176120" y="1124744"/>
            <a:ext cx="3565465" cy="3565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0" y="5157192"/>
                <a:ext cx="12191999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𝑫𝒓𝒂𝒔𝒕𝒊𝒄𝒂𝒍𝒍𝒚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𝒅𝒊𝒔𝒕𝒐𝒓𝒕𝒔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𝒔𝒑𝒂𝒄𝒆𝒕𝒊𝒎𝒆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𝒕𝒐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𝒂𝒄𝒉𝒊𝒆𝒗𝒆</m:t>
                      </m:r>
                    </m:oMath>
                  </m:oMathPara>
                </a14:m>
                <a:endParaRPr lang="en-GB" sz="2800" b="1" i="1" dirty="0" smtClean="0">
                  <a:ln w="3175">
                    <a:solidFill>
                      <a:prstClr val="black"/>
                    </a:solidFill>
                  </a:ln>
                  <a:solidFill>
                    <a:srgbClr val="00B050"/>
                  </a:solidFill>
                  <a:latin typeface="Cambria Math" panose="02040503050406030204" pitchFamily="18" charset="0"/>
                  <a:ea typeface="Cambria Math"/>
                  <a:cs typeface="Segoe UI Black" panose="020B0A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𝒇𝒂𝒔𝒕𝒆𝒓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−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𝒕𝒉𝒂𝒏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−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𝒍𝒊𝒈𝒉𝒕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𝒕𝒓𝒂𝒗𝒆𝒍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𝒕𝒊𝒎𝒆𝒔</m:t>
                      </m:r>
                    </m:oMath>
                  </m:oMathPara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7192"/>
                <a:ext cx="12191999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8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268760"/>
            <a:ext cx="5034851" cy="53930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15880" y="1841618"/>
            <a:ext cx="691240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front of the rocket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ccelerates faster than</a:t>
            </a:r>
          </a:p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back, leading to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rocket being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tretched apart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Problems with Acceleration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276872"/>
            <a:ext cx="3883786" cy="2016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70"/>
          <a:stretch/>
        </p:blipFill>
        <p:spPr>
          <a:xfrm rot="336049">
            <a:off x="-219824" y="2240487"/>
            <a:ext cx="2304256" cy="20162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0"/>
          <a:stretch/>
        </p:blipFill>
        <p:spPr>
          <a:xfrm rot="21384817">
            <a:off x="3093284" y="2300690"/>
            <a:ext cx="157953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6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99844 4.81481E-6 " pathEditMode="relative" rAng="0" ptsTypes="AA">
                                      <p:cBhvr>
                                        <p:cTn id="11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22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533 L 1.10274 0.00533 " pathEditMode="relative" rAng="0" ptsTypes="AA">
                                      <p:cBhvr>
                                        <p:cTn id="22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2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0.84896 2.59259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2883" y="3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Research</a:t>
            </a:r>
            <a:endParaRPr lang="en-US" sz="800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2883" y="1484784"/>
            <a:ext cx="986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Most research achieved using the internet: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</a:t>
            </a: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cientific papers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Lectures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2883" y="4239384"/>
            <a:ext cx="986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Some equations and calculations were made: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Relativistic acceleration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Fuel requirements for time travel in reality</a:t>
            </a:r>
          </a:p>
        </p:txBody>
      </p:sp>
    </p:spTree>
    <p:extLst>
      <p:ext uri="{BB962C8B-B14F-4D97-AF65-F5344CB8AC3E}">
        <p14:creationId xmlns:p14="http://schemas.microsoft.com/office/powerpoint/2010/main" val="2613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2883" y="3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Research</a:t>
            </a:r>
            <a:endParaRPr lang="en-US" sz="800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2883" y="1484784"/>
            <a:ext cx="9864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Most papers from more well-known physicists agreed with each other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Papers related to Special Relativity easier to comprehend, while some papers were very difficult to understand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research related to the reality and requirements of time travel revealed many difficulties with the activity</a:t>
            </a:r>
            <a:endParaRPr lang="en-US" sz="3200" dirty="0">
              <a:ln w="3175">
                <a:noFill/>
              </a:ln>
              <a:solidFill>
                <a:prstClr val="black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8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Strengths and Achievements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2883" y="1484784"/>
            <a:ext cx="9864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final written report contained a wider variety of information than first thought possible, due to the surprisingly large amount of research done by theorists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topics discussed show the differences in theory, logic and reality</a:t>
            </a:r>
          </a:p>
        </p:txBody>
      </p:sp>
    </p:spTree>
    <p:extLst>
      <p:ext uri="{BB962C8B-B14F-4D97-AF65-F5344CB8AC3E}">
        <p14:creationId xmlns:p14="http://schemas.microsoft.com/office/powerpoint/2010/main" val="12556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2883" y="3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Main Points</a:t>
            </a:r>
            <a:endParaRPr lang="en-US" sz="800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2800" y="1556795"/>
            <a:ext cx="986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3200" dirty="0">
                <a:ln w="3175">
                  <a:noFill/>
                </a:ln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EPQ explores three main </a:t>
            </a:r>
            <a:r>
              <a:rPr lang="en-US" sz="3200" dirty="0" smtClean="0">
                <a:ln w="3175">
                  <a:noFill/>
                </a:ln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areas – the first two are closely related:</a:t>
            </a:r>
            <a:endParaRPr lang="en-US" sz="3200" dirty="0">
              <a:ln w="3175">
                <a:noFill/>
              </a:ln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2800" y="3068960"/>
            <a:ext cx="986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</a:t>
            </a:r>
            <a:r>
              <a:rPr lang="en-US" sz="3200" dirty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different forms of time travel that exist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2800" y="4146178"/>
            <a:ext cx="986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 startAt="2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</a:t>
            </a:r>
            <a:r>
              <a:rPr lang="en-US" sz="3200" dirty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theoretical and logical limitations of time travel</a:t>
            </a:r>
          </a:p>
        </p:txBody>
      </p:sp>
    </p:spTree>
    <p:extLst>
      <p:ext uri="{BB962C8B-B14F-4D97-AF65-F5344CB8AC3E}">
        <p14:creationId xmlns:p14="http://schemas.microsoft.com/office/powerpoint/2010/main" val="10040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62883" y="1484784"/>
            <a:ext cx="9864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 lot of the content of the report is highly theoretical and could be difficult to understand in places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Much of the physics discussed borders with quantum gravity – an area of physics very poorly understood at the moment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2883" y="3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Weaknesses</a:t>
            </a:r>
            <a:endParaRPr lang="en-US" sz="800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62883" y="1484784"/>
            <a:ext cx="9864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 have learned about areas of physics which I did not think I would be studying at this </a:t>
            </a: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time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 have considered using what I have learned to conduct my own theoretical research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 have hugely enjoyed writing the EPQ report, and discussing my topic with others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2883" y="3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Conclusion</a:t>
            </a:r>
            <a:endParaRPr lang="en-US" sz="800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2883" y="3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Thank-You For Listening</a:t>
            </a:r>
            <a:endParaRPr lang="en-US" sz="800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2883" y="2708920"/>
            <a:ext cx="986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Picture sources:</a:t>
            </a:r>
          </a:p>
          <a:p>
            <a:pPr>
              <a:spcAft>
                <a:spcPts val="1800"/>
              </a:spcAft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Rocket: </a:t>
            </a: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Clipart Panda</a:t>
            </a:r>
            <a:endParaRPr lang="en-US" sz="3200" dirty="0" smtClean="0">
              <a:ln w="3175">
                <a:noFill/>
              </a:ln>
              <a:solidFill>
                <a:prstClr val="black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Wormhole: </a:t>
            </a: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hlinkClick r:id="rId3"/>
              </a:rPr>
              <a:t>AllenMcC</a:t>
            </a:r>
            <a:endParaRPr lang="en-US" sz="3200" dirty="0" smtClean="0">
              <a:ln w="3175">
                <a:noFill/>
              </a:ln>
              <a:solidFill>
                <a:prstClr val="black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3200" dirty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IXS </a:t>
            </a: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Enterprise: </a:t>
            </a: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Mark Rademaker</a:t>
            </a:r>
            <a:endParaRPr lang="en-US" sz="3200" dirty="0" smtClean="0">
              <a:ln w="3175">
                <a:noFill/>
              </a:ln>
              <a:solidFill>
                <a:prstClr val="black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3200" dirty="0" smtClean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Warp drive diagram: </a:t>
            </a:r>
            <a:r>
              <a:rPr lang="en-US" sz="3200" dirty="0">
                <a:ln w="3175">
                  <a:noFill/>
                </a:ln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Mark Rademaker</a:t>
            </a:r>
            <a:endParaRPr lang="en-US" sz="3200" dirty="0" smtClean="0">
              <a:ln w="3175">
                <a:noFill/>
              </a:ln>
              <a:solidFill>
                <a:prstClr val="black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6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69" y="2300666"/>
            <a:ext cx="5110178" cy="33933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1" y="1527024"/>
            <a:ext cx="4444369" cy="2310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Special Relativity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57" y="1527024"/>
            <a:ext cx="2203001" cy="2307893"/>
          </a:xfrm>
          <a:prstGeom prst="rect">
            <a:avLst/>
          </a:prstGeom>
        </p:spPr>
      </p:pic>
      <p:sp>
        <p:nvSpPr>
          <p:cNvPr id="19" name="Flowchart: Process 18"/>
          <p:cNvSpPr/>
          <p:nvPr/>
        </p:nvSpPr>
        <p:spPr>
          <a:xfrm>
            <a:off x="2497057" y="3190245"/>
            <a:ext cx="139377" cy="62096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Process 19"/>
          <p:cNvSpPr/>
          <p:nvPr/>
        </p:nvSpPr>
        <p:spPr>
          <a:xfrm>
            <a:off x="2491200" y="2156400"/>
            <a:ext cx="139377" cy="62096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497058" y="3055408"/>
            <a:ext cx="134837" cy="13483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F000"/>
                </a:solidFill>
              </a:ln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9681210" y="5007143"/>
            <a:ext cx="281260" cy="62096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Process 22"/>
          <p:cNvSpPr/>
          <p:nvPr/>
        </p:nvSpPr>
        <p:spPr>
          <a:xfrm>
            <a:off x="9681210" y="3966287"/>
            <a:ext cx="281260" cy="62096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9759183" y="4872306"/>
            <a:ext cx="134837" cy="13483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F000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80976" y="2419361"/>
                <a:ext cx="3766078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𝑴𝒐𝒗𝒊𝒏𝒈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𝒄𝒍𝒐𝒄𝒌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𝒕𝒊𝒄𝒌𝒔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𝒔𝒍𝒐𝒘𝒆𝒓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,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𝒓𝒐𝒄𝒌𝒆𝒕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𝒄𝒐𝒏𝒕𝒓𝒂𝒄𝒕𝒔</m:t>
                      </m:r>
                    </m:oMath>
                  </m:oMathPara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6" y="2419361"/>
                <a:ext cx="376607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1030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80976" y="4239166"/>
                <a:ext cx="2630317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𝑺𝒕𝒂𝒕𝒊𝒐𝒏𝒂𝒓𝒚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𝒄𝒍𝒐𝒄𝒌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𝒕𝒊𝒄𝒌𝒔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𝒂𝒕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𝒏𝒐𝒓𝒎𝒂𝒍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𝒔𝒑𝒆𝒆𝒅</m:t>
                      </m:r>
                    </m:oMath>
                  </m:oMathPara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6" y="4239166"/>
                <a:ext cx="2630317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160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54167E-6 -4.07407E-6 L 3.54167E-6 -0.12338 L 3.54167E-6 -4.07407E-6 Z " pathEditMode="relative" rAng="0" ptsTypes="AAA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4.16667E-7 -0.12338 L 4.16667E-7 1.11111E-6 Z " pathEditMode="relative" rAng="0" ptsTypes="AAA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069 L 0.59453 0.00069 " pathEditMode="relative" rAng="0" ptsTypes="AA">
                                      <p:cBhvr>
                                        <p:cTn id="30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59453 4.07407E-6 " pathEditMode="relative" rAng="0" ptsTypes="AA">
                                      <p:cBhvr>
                                        <p:cTn id="32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07031 -0.125 L 0.1401 -0.00092 L 0.20885 -0.12314 L 0.27656 -0.00277 L 0.34375 -0.12222 L 0.41093 -0.00277 L 0.47708 -0.12037 L 0.54375 -0.00185 L 0.59583 -0.09444 " pathEditMode="relative" rAng="0" ptsTypes="AAAAAAAAAA">
                                      <p:cBhvr>
                                        <p:cTn id="34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92" y="-625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5875 0.00047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0" presetClass="pat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57 0.00024 L 0.5957 -0.11875 L 0.5957 0.00024 Z " pathEditMode="relative" rAng="0" ptsTypes="AAA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Forwards in 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2"/>
          <a:srcRect l="4216" r="24819"/>
          <a:stretch/>
        </p:blipFill>
        <p:spPr>
          <a:xfrm flipH="1">
            <a:off x="5791200" y="4602062"/>
            <a:ext cx="1180800" cy="1664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216" r="24819"/>
          <a:stretch/>
        </p:blipFill>
        <p:spPr>
          <a:xfrm>
            <a:off x="200025" y="4602062"/>
            <a:ext cx="1181100" cy="1664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3431">
            <a:off x="10062510" y="583084"/>
            <a:ext cx="1751137" cy="174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81125" y="4509699"/>
            <a:ext cx="28180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cap="none" spc="0" dirty="0" smtClean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Older</a:t>
            </a:r>
            <a:endParaRPr lang="en-US" sz="3200" cap="none" spc="0" dirty="0">
              <a:ln w="1905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8954" y="5859726"/>
            <a:ext cx="19988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cap="none" spc="0" dirty="0" smtClean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Younger</a:t>
            </a:r>
            <a:endParaRPr lang="en-US" sz="3200" cap="none" spc="0" dirty="0">
              <a:ln w="1905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007" y="1578369"/>
            <a:ext cx="3543300" cy="4866132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581678">
            <a:off x="4979258" y="2625991"/>
            <a:ext cx="3111713" cy="406821"/>
          </a:xfrm>
          <a:prstGeom prst="rightArrow">
            <a:avLst>
              <a:gd name="adj1" fmla="val 32609"/>
              <a:gd name="adj2" fmla="val 43646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00050" y="2143891"/>
            <a:ext cx="49911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cap="none" spc="0" dirty="0" smtClean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Space-time diagram</a:t>
            </a:r>
            <a:endParaRPr lang="en-US" sz="3200" cap="none" spc="0" dirty="0">
              <a:ln w="1905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-0.38464 0.57662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2" y="2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Tachyons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3352" y="1844824"/>
            <a:ext cx="134837" cy="134837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F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-240704" y="2564904"/>
            <a:ext cx="12745416" cy="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72783" y="3289309"/>
                <a:ext cx="4896544" cy="1396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𝑰𝒎𝒂𝒈𝒊𝒏𝒂𝒓𝒚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𝑴𝒂𝒔𝒔</m:t>
                      </m:r>
                      <m:r>
                        <a:rPr lang="en-GB" sz="4000" b="1" i="0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:</m:t>
                      </m:r>
                    </m:oMath>
                  </m:oMathPara>
                </a14:m>
                <a:endParaRPr lang="en-GB" sz="4000" b="1" i="0" dirty="0" smtClean="0">
                  <a:ln w="3175">
                    <a:solidFill>
                      <a:prstClr val="black"/>
                    </a:solidFill>
                  </a:ln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Segoe UI Black" panose="020B0A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4000" b="1" i="1" smtClean="0">
                              <a:ln w="3175">
                                <a:solidFill>
                                  <a:prstClr val="black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Segoe UI Black" panose="020B0A02040204020203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GB" sz="4000" b="1" i="1" smtClean="0">
                              <a:ln w="3175">
                                <a:solidFill>
                                  <a:prstClr val="black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Segoe UI Black" panose="020B0A02040204020203" pitchFamily="34" charset="0"/>
                            </a:rPr>
                            <m:t>−</m:t>
                          </m:r>
                          <m:r>
                            <a:rPr lang="en-GB" sz="4000" b="1" i="1" smtClean="0">
                              <a:ln w="3175">
                                <a:solidFill>
                                  <a:prstClr val="black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Segoe UI Black" panose="020B0A02040204020203" pitchFamily="34" charset="0"/>
                            </a:rPr>
                            <m:t>𝟏</m:t>
                          </m:r>
                        </m:e>
                      </m:rad>
                    </m:oMath>
                  </m:oMathPara>
                </a14:m>
                <a:endParaRPr lang="en-GB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83" y="3289309"/>
                <a:ext cx="4896544" cy="13960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808822"/>
            <a:ext cx="2736304" cy="3717027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4295800" y="5536339"/>
            <a:ext cx="2347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’=1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92928" y="4667335"/>
            <a:ext cx="2323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’=0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06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3.7037E-6 L 0.99271 -3.7037E-6 " pathEditMode="relative" rAng="0" ptsTypes="AA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35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8" grpId="0"/>
      <p:bldP spid="2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General Relativity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21093358">
            <a:off x="466095" y="2812685"/>
            <a:ext cx="54248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ln w="19050">
                  <a:solidFill>
                    <a:prstClr val="black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Wormholes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1916832"/>
            <a:ext cx="4151784" cy="39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Wormholes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5" t="50769"/>
          <a:stretch/>
        </p:blipFill>
        <p:spPr bwMode="auto">
          <a:xfrm>
            <a:off x="10416480" y="5013176"/>
            <a:ext cx="1537200" cy="163800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95" b="49231"/>
          <a:stretch/>
        </p:blipFill>
        <p:spPr bwMode="auto">
          <a:xfrm flipH="1">
            <a:off x="263352" y="999292"/>
            <a:ext cx="1538199" cy="163762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263352" y="3920862"/>
            <a:ext cx="11521280" cy="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011083" y="1556492"/>
                <a:ext cx="3766078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𝑬𝒏𝒕𝒆𝒓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𝒉𝒆𝒓𝒆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𝒂𝒕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𝒐𝒏𝒆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𝒆𝒏𝒅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𝒐𝒇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𝒕𝒉𝒆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𝒖𝒏𝒊𝒗𝒆𝒓𝒔𝒆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…</m:t>
                      </m:r>
                    </m:oMath>
                  </m:oMathPara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083" y="1556492"/>
                <a:ext cx="3766078" cy="523220"/>
              </a:xfrm>
              <a:prstGeom prst="rect">
                <a:avLst/>
              </a:prstGeom>
              <a:blipFill rotWithShape="0">
                <a:blip r:embed="rId4"/>
                <a:stretch>
                  <a:fillRect r="-843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807968" y="5570566"/>
                <a:ext cx="3766078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𝑬𝒙𝒊𝒕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𝒉𝒆𝒓𝒆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𝒂𝒕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𝒕𝒉𝒆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𝒐𝒕𝒉𝒆𝒓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…</m:t>
                      </m:r>
                    </m:oMath>
                  </m:oMathPara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5570566"/>
                <a:ext cx="376607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10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212961" y="3212976"/>
                <a:ext cx="3766078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𝑭𝒂𝒔𝒕𝒆𝒓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𝒕𝒉𝒂𝒏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𝒍𝒊𝒈𝒉𝒕</m:t>
                      </m:r>
                    </m:oMath>
                  </m:oMathPara>
                </a14:m>
                <a:endParaRPr lang="en-GB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961" y="3212976"/>
                <a:ext cx="3766078" cy="707886"/>
              </a:xfrm>
              <a:prstGeom prst="rect">
                <a:avLst/>
              </a:prstGeom>
              <a:blipFill rotWithShape="0">
                <a:blip r:embed="rId6"/>
                <a:stretch>
                  <a:fillRect r="-16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42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Paradoxes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5" t="50769"/>
          <a:stretch/>
        </p:blipFill>
        <p:spPr bwMode="auto">
          <a:xfrm>
            <a:off x="335360" y="1885716"/>
            <a:ext cx="1537200" cy="1638000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95" b="49231"/>
          <a:stretch/>
        </p:blipFill>
        <p:spPr bwMode="auto">
          <a:xfrm flipH="1">
            <a:off x="10323155" y="1886096"/>
            <a:ext cx="1538199" cy="163762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8091506" y="1362496"/>
                <a:ext cx="3766078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𝑬𝒏𝒕𝒆𝒓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𝒉𝒆𝒓𝒆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𝒊𝒏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𝟐𝟎𝟏𝟓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…</m:t>
                      </m:r>
                    </m:oMath>
                  </m:oMathPara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506" y="1362496"/>
                <a:ext cx="376607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35360" y="1362496"/>
                <a:ext cx="3766078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𝑬𝒙𝒊𝒕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𝒉𝒆𝒓𝒆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𝒊𝒏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𝟐𝟎𝟎𝟓</m:t>
                      </m:r>
                      <m:r>
                        <a:rPr lang="en-GB" sz="28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…</m:t>
                      </m:r>
                    </m:oMath>
                  </m:oMathPara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362496"/>
                <a:ext cx="376607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1872560" y="2704906"/>
            <a:ext cx="8450595" cy="0"/>
          </a:xfrm>
          <a:prstGeom prst="line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841356" y="3065253"/>
                <a:ext cx="4104455" cy="25545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𝑮𝒆𝒕𝒕𝒊𝒏𝒈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𝒕𝒐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𝒕𝒉𝒆</m:t>
                      </m:r>
                    </m:oMath>
                  </m:oMathPara>
                </a14:m>
                <a:endParaRPr lang="en-GB" sz="4000" b="1" i="1" dirty="0" smtClean="0">
                  <a:ln w="3175">
                    <a:solidFill>
                      <a:prstClr val="black"/>
                    </a:solidFill>
                  </a:ln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Segoe UI Black" panose="020B0A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𝒆𝒏𝒕𝒓𝒂𝒏𝒄𝒆</m:t>
                      </m:r>
                    </m:oMath>
                  </m:oMathPara>
                </a14:m>
                <a:endParaRPr lang="en-GB" sz="4000" b="1" i="1" dirty="0" smtClean="0">
                  <a:ln w="3175">
                    <a:solidFill>
                      <a:prstClr val="black"/>
                    </a:solidFill>
                  </a:ln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Segoe UI Black" panose="020B0A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𝒂𝒈𝒂𝒊𝒏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𝟓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 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𝒚𝒆𝒂𝒓𝒔</m:t>
                      </m:r>
                    </m:oMath>
                  </m:oMathPara>
                </a14:m>
                <a:endParaRPr lang="en-GB" sz="4000" b="1" i="1" dirty="0" smtClean="0">
                  <a:ln w="3175">
                    <a:solidFill>
                      <a:prstClr val="black"/>
                    </a:solidFill>
                  </a:ln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Segoe UI Black" panose="020B0A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𝒍𝒂𝒕𝒆𝒓</m:t>
                      </m:r>
                      <m:r>
                        <a:rPr lang="en-GB" sz="4000" b="1" i="1" smtClean="0">
                          <a:ln w="3175">
                            <a:solidFill>
                              <a:prstClr val="black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  <a:cs typeface="Segoe UI Black" panose="020B0A02040204020203" pitchFamily="34" charset="0"/>
                        </a:rPr>
                        <m:t>?</m:t>
                      </m:r>
                    </m:oMath>
                  </m:oMathPara>
                </a14:m>
                <a:endParaRPr lang="en-GB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56" y="3065253"/>
                <a:ext cx="4104455" cy="25545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2064" y="2996952"/>
            <a:ext cx="2592288" cy="360792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230816" y="3717032"/>
            <a:ext cx="250613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Closed</a:t>
            </a:r>
          </a:p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</a:t>
            </a:r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imelike</a:t>
            </a:r>
          </a:p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curves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68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Grandfather Paradox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704" y="1196752"/>
            <a:ext cx="5328592" cy="530936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076942" y="1628800"/>
            <a:ext cx="22894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ln w="19050">
                  <a:solidFill>
                    <a:prstClr val="black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2015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11982" y="1628800"/>
            <a:ext cx="22894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ln w="19050">
                  <a:solidFill>
                    <a:prstClr val="black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1960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0296" y="4971365"/>
            <a:ext cx="26532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6350">
                  <a:solidFill>
                    <a:prstClr val="black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Grandfather</a:t>
            </a:r>
          </a:p>
          <a:p>
            <a:pPr algn="ctr"/>
            <a:r>
              <a:rPr lang="en-US" sz="3200" dirty="0" smtClean="0">
                <a:ln w="6350">
                  <a:solidFill>
                    <a:prstClr val="black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killed</a:t>
            </a:r>
            <a:endParaRPr lang="en-GB" sz="3200" dirty="0">
              <a:ln w="6350">
                <a:solidFill>
                  <a:prstClr val="black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732" y="4725144"/>
            <a:ext cx="24016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6350">
                  <a:solidFill>
                    <a:prstClr val="black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Who killed</a:t>
            </a:r>
          </a:p>
          <a:p>
            <a:pPr algn="ctr"/>
            <a:r>
              <a:rPr lang="en-US" sz="3200" dirty="0" smtClean="0">
                <a:ln w="6350">
                  <a:solidFill>
                    <a:prstClr val="black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grand-</a:t>
            </a:r>
          </a:p>
          <a:p>
            <a:pPr algn="ctr"/>
            <a:r>
              <a:rPr lang="en-US" sz="3200" dirty="0" smtClean="0">
                <a:ln w="6350">
                  <a:solidFill>
                    <a:prstClr val="black"/>
                  </a:solidFill>
                </a:ln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father?</a:t>
            </a:r>
            <a:endParaRPr lang="en-GB" sz="3200" dirty="0">
              <a:ln w="6350">
                <a:solidFill>
                  <a:prstClr val="black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9656" y="3312823"/>
            <a:ext cx="2543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ln w="6350">
                  <a:solidFill>
                    <a:prstClr val="black"/>
                  </a:solidFill>
                </a:ln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Killer</a:t>
            </a:r>
            <a:endParaRPr lang="en-US" sz="3200" dirty="0">
              <a:ln w="6350">
                <a:solidFill>
                  <a:prstClr val="black"/>
                </a:solidFill>
              </a:ln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0" algn="ctr"/>
            <a:r>
              <a:rPr lang="en-US" sz="3200" dirty="0">
                <a:ln w="6350">
                  <a:solidFill>
                    <a:prstClr val="black"/>
                  </a:solidFill>
                </a:ln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never born</a:t>
            </a:r>
            <a:endParaRPr lang="en-GB" sz="3200" dirty="0">
              <a:ln w="6350">
                <a:solidFill>
                  <a:prstClr val="black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480</Words>
  <Application>Microsoft Office PowerPoint</Application>
  <PresentationFormat>Widescreen</PresentationFormat>
  <Paragraphs>110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Shrewsbury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doddth</dc:creator>
  <cp:lastModifiedBy>Thomas Dodd</cp:lastModifiedBy>
  <cp:revision>6</cp:revision>
  <dcterms:created xsi:type="dcterms:W3CDTF">2015-04-18T07:37:03Z</dcterms:created>
  <dcterms:modified xsi:type="dcterms:W3CDTF">2015-04-19T20:29:01Z</dcterms:modified>
</cp:coreProperties>
</file>