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8" r:id="rId5"/>
    <p:sldId id="280" r:id="rId6"/>
    <p:sldId id="279" r:id="rId7"/>
    <p:sldId id="284" r:id="rId8"/>
    <p:sldId id="282" r:id="rId9"/>
    <p:sldId id="285" r:id="rId10"/>
    <p:sldId id="286" r:id="rId11"/>
    <p:sldId id="281" r:id="rId12"/>
    <p:sldId id="287" r:id="rId13"/>
    <p:sldId id="276" r:id="rId14"/>
    <p:sldId id="288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95" autoAdjust="0"/>
  </p:normalViewPr>
  <p:slideViewPr>
    <p:cSldViewPr snapToGrid="0">
      <p:cViewPr varScale="1">
        <p:scale>
          <a:sx n="107" d="100"/>
          <a:sy n="107" d="100"/>
        </p:scale>
        <p:origin x="16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657-6361-4DBF-88C5-D1DB1E71C346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B23-CD79-4682-9A7B-20278925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31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657-6361-4DBF-88C5-D1DB1E71C346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B23-CD79-4682-9A7B-20278925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32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657-6361-4DBF-88C5-D1DB1E71C346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B23-CD79-4682-9A7B-20278925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98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657-6361-4DBF-88C5-D1DB1E71C346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B23-CD79-4682-9A7B-20278925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8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657-6361-4DBF-88C5-D1DB1E71C346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B23-CD79-4682-9A7B-20278925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1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657-6361-4DBF-88C5-D1DB1E71C346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B23-CD79-4682-9A7B-20278925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657-6361-4DBF-88C5-D1DB1E71C346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B23-CD79-4682-9A7B-20278925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96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657-6361-4DBF-88C5-D1DB1E71C346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B23-CD79-4682-9A7B-20278925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8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657-6361-4DBF-88C5-D1DB1E71C346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B23-CD79-4682-9A7B-20278925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85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657-6361-4DBF-88C5-D1DB1E71C346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B23-CD79-4682-9A7B-20278925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657-6361-4DBF-88C5-D1DB1E71C346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B23-CD79-4682-9A7B-20278925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5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D657-6361-4DBF-88C5-D1DB1E71C346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52B23-CD79-4682-9A7B-20278925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07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emf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19832"/>
            <a:ext cx="12192000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dirty="0" smtClean="0">
                <a:ln w="1270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Project Summary:</a:t>
            </a:r>
          </a:p>
          <a:p>
            <a:pPr algn="ctr"/>
            <a:r>
              <a:rPr lang="en-US" sz="7200" dirty="0">
                <a:ln w="1270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Exploring the</a:t>
            </a:r>
          </a:p>
          <a:p>
            <a:pPr algn="ctr"/>
            <a:r>
              <a:rPr lang="en-US" sz="7200" dirty="0">
                <a:ln w="1270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Rodeo Algorithm</a:t>
            </a:r>
            <a:endParaRPr lang="en-US" sz="7200" b="0" cap="none" spc="0" dirty="0">
              <a:ln w="12700">
                <a:solidFill>
                  <a:schemeClr val="tx1"/>
                </a:solidFill>
              </a:ln>
              <a:solidFill>
                <a:srgbClr val="00B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48950" y="0"/>
            <a:ext cx="154305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3175">
                  <a:noFill/>
                </a:ln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Tom Dodd</a:t>
            </a:r>
            <a:endParaRPr lang="en-US" sz="2000" b="0" cap="none" spc="0" dirty="0">
              <a:ln w="3175">
                <a:noFill/>
              </a:ln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1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dirty="0" smtClean="0">
                <a:ln w="1270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State Preparation</a:t>
            </a:r>
            <a:endParaRPr lang="en-US" sz="7200" b="0" cap="none" spc="0" dirty="0">
              <a:ln w="12700">
                <a:solidFill>
                  <a:schemeClr val="tx1"/>
                </a:solidFill>
              </a:ln>
              <a:solidFill>
                <a:srgbClr val="00B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920853" y="2530051"/>
                <a:ext cx="4350293" cy="1016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GB" sz="2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53" y="2530051"/>
                <a:ext cx="4350293" cy="10168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619712" y="3847951"/>
                <a:ext cx="4952574" cy="1000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GB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ad>
                        <m:radPr>
                          <m:degHide m:val="on"/>
                          <m:ctrlP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GB" sz="2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712" y="3847951"/>
                <a:ext cx="4952574" cy="1000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558703" y="1403108"/>
                <a:ext cx="5074594" cy="924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GB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GB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GB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  <m: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2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2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2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2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703" y="1403108"/>
                <a:ext cx="5074594" cy="924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184512" y="5315729"/>
            <a:ext cx="5822974" cy="968150"/>
            <a:chOff x="4810094" y="1397896"/>
            <a:chExt cx="2909102" cy="968150"/>
          </a:xfrm>
        </p:grpSpPr>
        <p:sp>
          <p:nvSpPr>
            <p:cNvPr id="9" name="TextBox 8"/>
            <p:cNvSpPr txBox="1"/>
            <p:nvPr/>
          </p:nvSpPr>
          <p:spPr>
            <a:xfrm>
              <a:off x="4810094" y="1666528"/>
              <a:ext cx="155264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800" dirty="0" smtClean="0">
                  <a:solidFill>
                    <a:srgbClr val="002060"/>
                  </a:solidFill>
                </a:rPr>
                <a:t>QSP time complexity:</a:t>
              </a:r>
              <a:endParaRPr lang="en-GB" sz="2800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64387" y="1397896"/>
                  <a:ext cx="854809" cy="9681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d>
                          <m:dPr>
                            <m:ctrlPr>
                              <a:rPr lang="en-GB" sz="2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GB" sz="28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800" b="0" i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GB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4387" y="1397896"/>
                  <a:ext cx="854809" cy="9681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41" y="2702508"/>
            <a:ext cx="6225040" cy="386945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072472" y="3560017"/>
            <a:ext cx="1661481" cy="2159308"/>
            <a:chOff x="9276647" y="3661566"/>
            <a:chExt cx="1661481" cy="21593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276650" y="3661566"/>
                  <a:ext cx="150919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sz="28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sz="28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oMath>
                    </m:oMathPara>
                  </a14:m>
                  <a:endParaRPr lang="en-GB" sz="2800" i="1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6650" y="3661566"/>
                  <a:ext cx="1509196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276650" y="4092453"/>
                  <a:ext cx="150919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sz="2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sz="2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en-GB" sz="2800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6650" y="4092453"/>
                  <a:ext cx="1509196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276649" y="4523340"/>
                  <a:ext cx="150118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oMath>
                    </m:oMathPara>
                  </a14:m>
                  <a:endParaRPr lang="en-GB" sz="2800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6649" y="4523340"/>
                  <a:ext cx="1501180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276648" y="4954227"/>
                  <a:ext cx="166148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oMath>
                    </m:oMathPara>
                  </a14:m>
                  <a:endParaRPr lang="en-GB" sz="2800" i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6648" y="4954227"/>
                  <a:ext cx="1661480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276647" y="5385114"/>
                  <a:ext cx="1661480" cy="4357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p>
                        </m:sSup>
                      </m:oMath>
                    </m:oMathPara>
                  </a14:m>
                  <a:endParaRPr lang="en-GB" sz="2800" i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6647" y="5385114"/>
                  <a:ext cx="1661480" cy="4357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602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-1.85185E-6 L 0 -0.56458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/>
      <p:bldP spid="7" grpId="1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dirty="0" smtClean="0">
                <a:ln w="1270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Hardware Simulation</a:t>
            </a:r>
            <a:endParaRPr lang="en-US" sz="7200" b="0" cap="none" spc="0" dirty="0">
              <a:ln w="12700">
                <a:solidFill>
                  <a:schemeClr val="tx1"/>
                </a:solidFill>
              </a:ln>
              <a:solidFill>
                <a:srgbClr val="00B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4" t="18788" r="14859" b="70061"/>
          <a:stretch/>
        </p:blipFill>
        <p:spPr>
          <a:xfrm>
            <a:off x="1464631" y="2303879"/>
            <a:ext cx="9262738" cy="181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5592" y="1536660"/>
            <a:ext cx="27408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dirty="0" smtClean="0">
                <a:solidFill>
                  <a:srgbClr val="002060"/>
                </a:solidFill>
              </a:rPr>
              <a:t>QSP testing circuit:</a:t>
            </a:r>
            <a:endParaRPr lang="en-GB" sz="2800" dirty="0">
              <a:solidFill>
                <a:srgbClr val="00206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57389" y="4524339"/>
            <a:ext cx="5077222" cy="498470"/>
            <a:chOff x="1805899" y="2755432"/>
            <a:chExt cx="5077222" cy="4984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696736" y="2755432"/>
                  <a:ext cx="3186385" cy="4984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GB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GB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GB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GB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𝑠𝑤𝑎𝑝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6736" y="2755432"/>
                  <a:ext cx="3186385" cy="4984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1805899" y="2823015"/>
              <a:ext cx="150477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800" dirty="0" smtClean="0">
                  <a:solidFill>
                    <a:srgbClr val="002060"/>
                  </a:solidFill>
                </a:rPr>
                <a:t>Swap test:</a:t>
              </a:r>
              <a:endParaRPr lang="en-GB" sz="2800" dirty="0">
                <a:solidFill>
                  <a:srgbClr val="002060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8570256" y="2841597"/>
            <a:ext cx="2157113" cy="127928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802569" y="5521387"/>
                <a:ext cx="2586862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𝑠𝑤𝑎𝑝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GB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569" y="5521387"/>
                <a:ext cx="2586862" cy="751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68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9" grpId="1" animBg="1"/>
      <p:bldP spid="9" grpId="2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dirty="0" smtClean="0">
                <a:ln w="1270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Hardware Simulation</a:t>
            </a:r>
            <a:endParaRPr lang="en-US" sz="7200" b="0" cap="none" spc="0" dirty="0">
              <a:ln w="12700">
                <a:solidFill>
                  <a:schemeClr val="tx1"/>
                </a:solidFill>
              </a:ln>
              <a:solidFill>
                <a:srgbClr val="00B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6666" y="1447013"/>
            <a:ext cx="449866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Noiseless sim </a:t>
            </a:r>
            <a:r>
              <a:rPr lang="en-GB" sz="2800" dirty="0" smtClean="0">
                <a:solidFill>
                  <a:srgbClr val="002060"/>
                </a:solidFill>
              </a:rPr>
              <a:t>vs 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IBMQ Nairobi</a:t>
            </a:r>
            <a:r>
              <a:rPr lang="en-GB" sz="2800" dirty="0" smtClean="0">
                <a:solidFill>
                  <a:srgbClr val="002060"/>
                </a:solidFill>
              </a:rPr>
              <a:t>:</a:t>
            </a:r>
            <a:endParaRPr lang="en-GB" sz="2800" dirty="0">
              <a:solidFill>
                <a:srgbClr val="00206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7" y="2940507"/>
            <a:ext cx="5205065" cy="34874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940507"/>
            <a:ext cx="5530382" cy="34874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61139" y="2315936"/>
            <a:ext cx="6989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dirty="0" smtClean="0">
                <a:solidFill>
                  <a:srgbClr val="002060"/>
                </a:solidFill>
              </a:rPr>
              <a:t>QPE:</a:t>
            </a:r>
            <a:endParaRPr lang="en-GB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467600" y="2315936"/>
                <a:ext cx="3130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800" dirty="0" smtClean="0">
                    <a:solidFill>
                      <a:srgbClr val="002060"/>
                    </a:solidFill>
                  </a:rPr>
                  <a:t>QSP (</a:t>
                </a:r>
                <a14:m>
                  <m:oMath xmlns:m="http://schemas.openxmlformats.org/officeDocument/2006/math">
                    <m:r>
                      <a:rPr lang="en-GB" sz="28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sz="28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r>
                  <a:rPr lang="en-GB" sz="2800" dirty="0" smtClean="0">
                    <a:solidFill>
                      <a:srgbClr val="002060"/>
                    </a:solidFill>
                  </a:rPr>
                  <a:t>):</a:t>
                </a:r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315936"/>
                <a:ext cx="3130479" cy="430887"/>
              </a:xfrm>
              <a:prstGeom prst="rect">
                <a:avLst/>
              </a:prstGeom>
              <a:blipFill>
                <a:blip r:embed="rId4"/>
                <a:stretch>
                  <a:fillRect l="-6809" t="-23944" b="-492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57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dirty="0" smtClean="0">
                <a:ln w="1270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New Results</a:t>
            </a:r>
            <a:endParaRPr lang="en-US" sz="7200" b="0" cap="none" spc="0" dirty="0">
              <a:ln w="12700">
                <a:solidFill>
                  <a:schemeClr val="tx1"/>
                </a:solidFill>
              </a:ln>
              <a:solidFill>
                <a:srgbClr val="00B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1" y="2927367"/>
            <a:ext cx="5144039" cy="3316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42" y="2927367"/>
            <a:ext cx="5287944" cy="3316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6048" y="2496480"/>
            <a:ext cx="20518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dirty="0" smtClean="0">
                <a:solidFill>
                  <a:srgbClr val="002060"/>
                </a:solidFill>
              </a:rPr>
              <a:t>Noiseless sim:</a:t>
            </a:r>
            <a:endParaRPr lang="en-GB" sz="2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906" y="2496479"/>
            <a:ext cx="11612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dirty="0" smtClean="0">
                <a:solidFill>
                  <a:srgbClr val="002060"/>
                </a:solidFill>
              </a:rPr>
              <a:t>Nairobi:</a:t>
            </a:r>
            <a:endParaRPr lang="en-GB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000971" y="1523351"/>
                <a:ext cx="41900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sz="2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800" i="1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8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sz="28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GB" sz="2800" i="1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8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sz="28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10000</m:t>
                    </m:r>
                  </m:oMath>
                </a14:m>
                <a:endParaRPr lang="en-GB" sz="2800" i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971" y="1523351"/>
                <a:ext cx="4190058" cy="430887"/>
              </a:xfrm>
              <a:prstGeom prst="rect">
                <a:avLst/>
              </a:prstGeom>
              <a:blipFill>
                <a:blip r:embed="rId4"/>
                <a:stretch>
                  <a:fillRect t="-23944" b="-492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92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dirty="0" smtClean="0">
                <a:ln w="1270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Next Questions</a:t>
            </a:r>
            <a:endParaRPr lang="en-US" sz="7200" b="0" cap="none" spc="0" dirty="0">
              <a:ln w="12700">
                <a:solidFill>
                  <a:schemeClr val="tx1"/>
                </a:solidFill>
              </a:ln>
              <a:solidFill>
                <a:srgbClr val="00B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DE7C4B-66B5-4312-AE07-F613C12E5A02}"/>
              </a:ext>
            </a:extLst>
          </p:cNvPr>
          <p:cNvSpPr/>
          <p:nvPr/>
        </p:nvSpPr>
        <p:spPr>
          <a:xfrm>
            <a:off x="1152371" y="2851613"/>
            <a:ext cx="9887258" cy="16927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 smtClean="0">
                <a:ln w="0"/>
                <a:solidFill>
                  <a:srgbClr val="002060"/>
                </a:solidFill>
              </a:rPr>
              <a:t>Augmentation of the base algorithm (e.g. VQE, Grover’s)</a:t>
            </a:r>
            <a:endParaRPr lang="en-US" sz="2800" cap="none" spc="0" dirty="0">
              <a:ln w="0"/>
              <a:solidFill>
                <a:srgbClr val="002060"/>
              </a:solidFill>
            </a:endParaRPr>
          </a:p>
          <a:p>
            <a:pPr marL="914400" indent="-9144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cap="none" spc="0" dirty="0" smtClean="0">
                <a:ln w="0"/>
                <a:solidFill>
                  <a:srgbClr val="002060"/>
                </a:solidFill>
              </a:rPr>
              <a:t>Resistance to noise on more sophisticated hardware</a:t>
            </a:r>
            <a:endParaRPr lang="en-US" sz="2800" cap="none" spc="0" dirty="0" smtClean="0">
              <a:ln w="0"/>
              <a:solidFill>
                <a:srgbClr val="002060"/>
              </a:solidFill>
            </a:endParaRPr>
          </a:p>
          <a:p>
            <a:pPr marL="914400" indent="-9144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 smtClean="0">
                <a:ln w="0"/>
                <a:solidFill>
                  <a:srgbClr val="002060"/>
                </a:solidFill>
              </a:rPr>
              <a:t>Variation in e</a:t>
            </a:r>
            <a:r>
              <a:rPr lang="en-GB" sz="2800" dirty="0" smtClean="0">
                <a:ln w="0"/>
                <a:solidFill>
                  <a:srgbClr val="002060"/>
                </a:solidFill>
              </a:rPr>
              <a:t>ffectiveness for different types of Hamiltonian</a:t>
            </a:r>
            <a:endParaRPr lang="en-GB" sz="2800" cap="none" spc="0" dirty="0">
              <a:ln w="0"/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0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dirty="0" smtClean="0">
                <a:ln w="1270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Project Evaluation</a:t>
            </a:r>
            <a:endParaRPr lang="en-US" sz="7200" b="0" cap="none" spc="0" dirty="0">
              <a:ln w="12700">
                <a:solidFill>
                  <a:schemeClr val="tx1"/>
                </a:solidFill>
              </a:ln>
              <a:solidFill>
                <a:srgbClr val="00B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DE7C4B-66B5-4312-AE07-F613C12E5A02}"/>
              </a:ext>
            </a:extLst>
          </p:cNvPr>
          <p:cNvSpPr/>
          <p:nvPr/>
        </p:nvSpPr>
        <p:spPr>
          <a:xfrm>
            <a:off x="967673" y="2833683"/>
            <a:ext cx="10256654" cy="16927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 smtClean="0">
                <a:ln w="0"/>
                <a:solidFill>
                  <a:srgbClr val="002060"/>
                </a:solidFill>
              </a:rPr>
              <a:t>Solidified and extended results of original two papers</a:t>
            </a:r>
            <a:endParaRPr lang="en-US" sz="2800" cap="none" spc="0" dirty="0">
              <a:ln w="0"/>
              <a:solidFill>
                <a:srgbClr val="002060"/>
              </a:solidFill>
            </a:endParaRPr>
          </a:p>
          <a:p>
            <a:pPr marL="914400" indent="-9144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solidFill>
                  <a:srgbClr val="002060"/>
                </a:solidFill>
              </a:rPr>
              <a:t>Focus could have been on larger systems (Qiskit issues ensued)</a:t>
            </a:r>
            <a:endParaRPr lang="en-US" sz="2800" cap="none" spc="0" dirty="0" smtClean="0">
              <a:ln w="0"/>
              <a:solidFill>
                <a:srgbClr val="002060"/>
              </a:solidFill>
            </a:endParaRPr>
          </a:p>
          <a:p>
            <a:pPr marL="914400" indent="-9144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 smtClean="0">
                <a:ln w="0"/>
                <a:solidFill>
                  <a:srgbClr val="002060"/>
                </a:solidFill>
              </a:rPr>
              <a:t>Should have left more time to write the report</a:t>
            </a:r>
            <a:endParaRPr lang="en-GB" sz="2800" cap="none" spc="0" dirty="0">
              <a:ln w="0"/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dirty="0" smtClean="0">
                <a:ln w="1270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Contents</a:t>
            </a:r>
            <a:endParaRPr lang="en-US" sz="7200" b="0" cap="none" spc="0" dirty="0">
              <a:ln w="12700">
                <a:solidFill>
                  <a:schemeClr val="tx1"/>
                </a:solidFill>
              </a:ln>
              <a:solidFill>
                <a:srgbClr val="00B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E7C4B-66B5-4312-AE07-F613C12E5A02}"/>
              </a:ext>
            </a:extLst>
          </p:cNvPr>
          <p:cNvSpPr/>
          <p:nvPr/>
        </p:nvSpPr>
        <p:spPr>
          <a:xfrm>
            <a:off x="2791152" y="2134437"/>
            <a:ext cx="6609695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6000" cap="none" spc="0" dirty="0" smtClean="0">
                <a:ln w="0"/>
                <a:solidFill>
                  <a:srgbClr val="002060"/>
                </a:solidFill>
              </a:rPr>
              <a:t>Report Overview</a:t>
            </a:r>
            <a:endParaRPr lang="en-US" sz="6000" cap="none" spc="0" dirty="0">
              <a:ln w="0"/>
              <a:solidFill>
                <a:srgbClr val="002060"/>
              </a:solidFill>
            </a:endParaRPr>
          </a:p>
          <a:p>
            <a:pPr marL="914400" indent="-9144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cap="none" spc="0" dirty="0" smtClean="0">
                <a:ln w="0"/>
                <a:solidFill>
                  <a:srgbClr val="002060"/>
                </a:solidFill>
              </a:rPr>
              <a:t>Follow-up </a:t>
            </a:r>
            <a:r>
              <a:rPr lang="en-US" sz="6000" cap="none" spc="0" dirty="0" smtClean="0">
                <a:ln w="0"/>
                <a:solidFill>
                  <a:srgbClr val="002060"/>
                </a:solidFill>
              </a:rPr>
              <a:t>Results</a:t>
            </a:r>
          </a:p>
          <a:p>
            <a:pPr marL="914400" indent="-9144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6000" dirty="0" smtClean="0">
                <a:ln w="0"/>
                <a:solidFill>
                  <a:srgbClr val="002060"/>
                </a:solidFill>
              </a:rPr>
              <a:t>Next Questions</a:t>
            </a:r>
            <a:endParaRPr lang="en-GB" sz="6000" cap="none" spc="0" dirty="0">
              <a:ln w="0"/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93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0" t="33610" r="15929" b="48473"/>
          <a:stretch/>
        </p:blipFill>
        <p:spPr>
          <a:xfrm>
            <a:off x="1915737" y="1588251"/>
            <a:ext cx="8363894" cy="27177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dirty="0" smtClean="0">
                <a:ln w="1270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 Rodeo Circuit</a:t>
            </a:r>
            <a:endParaRPr lang="en-US" sz="7200" b="0" cap="none" spc="0" dirty="0">
              <a:ln w="12700">
                <a:solidFill>
                  <a:schemeClr val="tx1"/>
                </a:solidFill>
              </a:ln>
              <a:solidFill>
                <a:srgbClr val="00B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5" t="78056" r="22456" b="15972"/>
          <a:stretch/>
        </p:blipFill>
        <p:spPr>
          <a:xfrm>
            <a:off x="1912369" y="3403673"/>
            <a:ext cx="8363894" cy="11203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6" t="65417" r="26597" b="26805"/>
          <a:stretch/>
        </p:blipFill>
        <p:spPr>
          <a:xfrm>
            <a:off x="1912369" y="1370173"/>
            <a:ext cx="8363895" cy="1815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34891" y="4848999"/>
                <a:ext cx="9240863" cy="1225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GB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GB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GB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GB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GB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GB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GB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𝑎𝑛𝑐</m:t>
                          </m:r>
                        </m:sub>
                      </m:sSub>
                      <m:r>
                        <a:rPr lang="en-GB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∏"/>
                              <m:ctrlP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280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28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GB" sz="280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800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GB" sz="28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sz="28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"/>
                                      <m:ctrlPr>
                                        <a:rPr lang="en-GB" sz="28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280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28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GB" sz="280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800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GB" sz="28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891" y="4848999"/>
                <a:ext cx="9240863" cy="1225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67729" y="4849000"/>
                <a:ext cx="5375189" cy="1225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∏"/>
                              <m:ctrlP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GB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80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GB" sz="28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8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ℰ</m:t>
                                              </m:r>
                                              <m:r>
                                                <a:rPr lang="en-GB" sz="28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28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8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8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GB" sz="28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8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729" y="4849000"/>
                <a:ext cx="5375189" cy="1225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6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4" grpId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dirty="0" smtClean="0">
                <a:ln w="1270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Amplitude Suppression</a:t>
            </a:r>
            <a:endParaRPr lang="en-US" sz="7200" b="0" cap="none" spc="0" dirty="0">
              <a:ln w="12700">
                <a:solidFill>
                  <a:schemeClr val="tx1"/>
                </a:solidFill>
              </a:ln>
              <a:solidFill>
                <a:srgbClr val="00B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86" y="1494879"/>
            <a:ext cx="10976425" cy="3314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03381" y="1676405"/>
                <a:ext cx="7185237" cy="1225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rad>
                        </m:den>
                      </m:f>
                      <m:r>
                        <a:rPr lang="en-GB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GB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ctrlPr>
                            <a:rPr lang="en-GB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GB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80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GB" sz="28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8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ℰ</m:t>
                                              </m:r>
                                              <m:r>
                                                <a:rPr lang="en-GB" sz="28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sz="28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8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8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GB" sz="28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8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381" y="1676405"/>
                <a:ext cx="7185237" cy="1225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23384" y="3694172"/>
                <a:ext cx="4345228" cy="896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GB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𝒰</m:t>
                      </m:r>
                      <m:d>
                        <m:d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0, 2</m:t>
                          </m:r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384" y="3694172"/>
                <a:ext cx="4345228" cy="8964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48044" y="5516910"/>
                <a:ext cx="7295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𝐺𝑒𝑜𝑚𝑒𝑡𝑟𝑖𝑐</m:t>
                      </m:r>
                      <m:r>
                        <a:rPr lang="en-GB" sz="3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GB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GB" sz="3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𝐴𝑟𝑖𝑡h𝑚𝑒𝑡𝑖𝑐</m:t>
                      </m:r>
                      <m:r>
                        <a:rPr lang="en-GB" sz="3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044" y="5516910"/>
                <a:ext cx="729590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8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7" grpId="0"/>
      <p:bldP spid="7" grpId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dirty="0" smtClean="0">
                <a:ln w="1270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Amplitude Suppression</a:t>
            </a:r>
            <a:endParaRPr lang="en-US" sz="7200" b="0" cap="none" spc="0" dirty="0">
              <a:ln w="12700">
                <a:solidFill>
                  <a:schemeClr val="tx1"/>
                </a:solidFill>
              </a:ln>
              <a:solidFill>
                <a:srgbClr val="00B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2" y="1894404"/>
            <a:ext cx="4950625" cy="3170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46" y="1894404"/>
            <a:ext cx="5133364" cy="31703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31922" y="5346444"/>
                <a:ext cx="10673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GB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922" y="5346444"/>
                <a:ext cx="106734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530459" y="5346443"/>
                <a:ext cx="12684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GB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459" y="5346443"/>
                <a:ext cx="126848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9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dirty="0" smtClean="0">
                <a:ln w="1270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Choice of Distribution</a:t>
            </a:r>
            <a:endParaRPr lang="en-US" sz="7200" b="0" cap="none" spc="0" dirty="0">
              <a:ln w="12700">
                <a:solidFill>
                  <a:schemeClr val="tx1"/>
                </a:solidFill>
              </a:ln>
              <a:solidFill>
                <a:srgbClr val="00B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38149" y="2116321"/>
                <a:ext cx="7715702" cy="1225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GB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GB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nary>
                                <m:naryPr>
                                  <m:chr m:val="∏"/>
                                  <m:ctrlPr>
                                    <a:rPr lang="en-GB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80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GB" sz="28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en-GB" sz="28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GB" sz="28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ℰ</m:t>
                                                  </m:r>
                                                  <m:r>
                                                    <a:rPr lang="en-GB" sz="28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GB" sz="2800" i="1">
                                                          <a:solidFill>
                                                            <a:srgbClr val="7030A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800" i="1">
                                                          <a:solidFill>
                                                            <a:srgbClr val="7030A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𝐸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800" i="1">
                                                          <a:solidFill>
                                                            <a:srgbClr val="7030A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sSub>
                                                <m:sSubPr>
                                                  <m:ctrlPr>
                                                    <a:rPr lang="en-GB" sz="28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8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8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GB" sz="28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en-GB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GB" sz="28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GB" sz="28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8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149" y="2116321"/>
                <a:ext cx="7715702" cy="12250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56001" y="4257329"/>
                <a:ext cx="6079998" cy="1171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GB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ℱ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GB" sz="28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  <m: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8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8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sz="28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001" y="4257329"/>
                <a:ext cx="6079998" cy="1171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1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6" y="3964540"/>
            <a:ext cx="10836402" cy="22684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dirty="0" smtClean="0">
                <a:ln w="1270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Choice of Distribution</a:t>
            </a:r>
            <a:endParaRPr lang="en-US" sz="7200" b="0" cap="none" spc="0" dirty="0">
              <a:ln w="12700">
                <a:solidFill>
                  <a:schemeClr val="tx1"/>
                </a:solidFill>
              </a:ln>
              <a:solidFill>
                <a:srgbClr val="00B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50386" y="1561002"/>
            <a:ext cx="3491224" cy="442429"/>
            <a:chOff x="4810094" y="1666528"/>
            <a:chExt cx="3491224" cy="442429"/>
          </a:xfrm>
        </p:grpSpPr>
        <p:sp>
          <p:nvSpPr>
            <p:cNvPr id="5" name="TextBox 4"/>
            <p:cNvSpPr txBox="1"/>
            <p:nvPr/>
          </p:nvSpPr>
          <p:spPr>
            <a:xfrm>
              <a:off x="4810094" y="1666528"/>
              <a:ext cx="132722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800" dirty="0" smtClean="0">
                  <a:solidFill>
                    <a:srgbClr val="002060"/>
                  </a:solidFill>
                </a:rPr>
                <a:t>Example:</a:t>
              </a:r>
              <a:endParaRPr lang="en-GB" sz="2800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48484" y="1666528"/>
                  <a:ext cx="1452834" cy="4424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sz="2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GB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GB" sz="2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484" y="1666528"/>
                  <a:ext cx="1452834" cy="4424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5" y="3946633"/>
            <a:ext cx="10944606" cy="2304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15688" y="2351971"/>
                <a:ext cx="15606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GB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GB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GB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88" y="2351971"/>
                <a:ext cx="156061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43729" y="3143531"/>
            <a:ext cx="370454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i="1" dirty="0" smtClean="0">
                <a:solidFill>
                  <a:schemeClr val="accent1"/>
                </a:solidFill>
              </a:rPr>
              <a:t>Normal</a:t>
            </a:r>
            <a:r>
              <a:rPr lang="en-GB" sz="2800" i="1" dirty="0" smtClean="0">
                <a:solidFill>
                  <a:srgbClr val="002060"/>
                </a:solidFill>
              </a:rPr>
              <a:t>, </a:t>
            </a:r>
            <a:r>
              <a:rPr lang="en-GB" sz="2800" i="1" dirty="0" smtClean="0">
                <a:solidFill>
                  <a:schemeClr val="accent2"/>
                </a:solidFill>
              </a:rPr>
              <a:t>Uniform</a:t>
            </a:r>
            <a:r>
              <a:rPr lang="en-GB" sz="2800" i="1" dirty="0" smtClean="0">
                <a:solidFill>
                  <a:srgbClr val="002060"/>
                </a:solidFill>
              </a:rPr>
              <a:t>, </a:t>
            </a:r>
            <a:r>
              <a:rPr lang="en-GB" sz="2800" i="1" dirty="0" smtClean="0">
                <a:solidFill>
                  <a:schemeClr val="accent6"/>
                </a:solidFill>
              </a:rPr>
              <a:t>Arcsine</a:t>
            </a:r>
            <a:endParaRPr lang="en-GB" sz="2800" i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6038" y="3143531"/>
                <a:ext cx="29799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800" i="1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8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8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2800" i="1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8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8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sz="2800" i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038" y="3143531"/>
                <a:ext cx="2979918" cy="430887"/>
              </a:xfrm>
              <a:prstGeom prst="rect">
                <a:avLst/>
              </a:prstGeom>
              <a:blipFill>
                <a:blip r:embed="rId6"/>
                <a:stretch>
                  <a:fillRect t="-24286" b="-5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4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9" grpId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dirty="0" smtClean="0">
                <a:ln w="1270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Phase Estimation</a:t>
            </a:r>
            <a:endParaRPr lang="en-US" sz="7200" b="0" cap="none" spc="0" dirty="0">
              <a:ln w="12700">
                <a:solidFill>
                  <a:schemeClr val="tx1"/>
                </a:solidFill>
              </a:ln>
              <a:solidFill>
                <a:srgbClr val="00B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32227" y="1424483"/>
                <a:ext cx="6124818" cy="1004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GB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GB" sz="24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400" b="0" i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GB" sz="240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GB" sz="2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sz="2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sz="2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sSup>
                                            <m:sSupPr>
                                              <m:ctrlPr>
                                                <a:rPr lang="en-GB" sz="2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GB" sz="2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GB" sz="24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ℰ</m:t>
                                                  </m:r>
                                                  <m:r>
                                                    <a:rPr lang="en-GB" sz="24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GB" sz="2400" i="1">
                                                          <a:solidFill>
                                                            <a:srgbClr val="7030A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400" i="1">
                                                          <a:solidFill>
                                                            <a:srgbClr val="7030A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𝐸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400" i="1">
                                                          <a:solidFill>
                                                            <a:srgbClr val="7030A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GB" sz="2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227" y="1424483"/>
                <a:ext cx="6124818" cy="10042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47" y="2652886"/>
            <a:ext cx="5927074" cy="397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dirty="0" smtClean="0">
                <a:ln w="12700">
                  <a:solidFill>
                    <a:schemeClr val="tx1"/>
                  </a:solidFill>
                </a:ln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State Preparation</a:t>
            </a:r>
            <a:endParaRPr lang="en-US" sz="7200" b="0" cap="none" spc="0" dirty="0">
              <a:ln w="12700">
                <a:solidFill>
                  <a:schemeClr val="tx1"/>
                </a:solidFill>
              </a:ln>
              <a:solidFill>
                <a:srgbClr val="00B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667631" y="1436870"/>
                <a:ext cx="8845177" cy="96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</m:acc>
                      <m:d>
                        <m:dPr>
                          <m:begChr m:val="{"/>
                          <m:endChr m:val="}"/>
                          <m:ctrlPr>
                            <a:rPr lang="en-GB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𝒫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GB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GB" sz="22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2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2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p>
                                      <m:r>
                                        <a:rPr lang="en-GB" sz="2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GB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en-GB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GB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2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2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GB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GB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GB" sz="22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GB" sz="22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unc>
                                        <m:funcPr>
                                          <m:ctrlPr>
                                            <a:rPr lang="en-GB" sz="22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200" b="0" i="0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GB" sz="2200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sz="22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GB" sz="22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ℰ</m:t>
                                                  </m:r>
                                                  <m:r>
                                                    <a:rPr lang="en-GB" sz="22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GB" sz="2200" i="1">
                                                          <a:solidFill>
                                                            <a:srgbClr val="7030A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200" i="1">
                                                          <a:solidFill>
                                                            <a:srgbClr val="7030A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𝐸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200" i="1">
                                                          <a:solidFill>
                                                            <a:srgbClr val="7030A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sSub>
                                                <m:sSubPr>
                                                  <m:ctrlPr>
                                                    <a:rPr lang="en-GB" sz="22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2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2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GB" sz="2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nary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GB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sz="2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2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31" y="1436870"/>
                <a:ext cx="8845177" cy="96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552922" y="2635854"/>
                <a:ext cx="5074594" cy="924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GB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GB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GB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  <m: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2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2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2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GB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2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922" y="2635854"/>
                <a:ext cx="5074594" cy="924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14" y="2723305"/>
            <a:ext cx="5576021" cy="375614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376170" y="3524157"/>
            <a:ext cx="1159485" cy="2154435"/>
            <a:chOff x="9276647" y="3661566"/>
            <a:chExt cx="1159485" cy="21544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276650" y="3661566"/>
                  <a:ext cx="96872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8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GB" sz="2800" i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6650" y="3661566"/>
                  <a:ext cx="968727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9276650" y="4092453"/>
                  <a:ext cx="9607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dirty="0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800" b="0" i="1" dirty="0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GB" sz="2800" i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6650" y="4092453"/>
                  <a:ext cx="960712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9276649" y="4523340"/>
                  <a:ext cx="9607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GB" sz="2800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6649" y="4523340"/>
                  <a:ext cx="960712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276648" y="4954227"/>
                  <a:ext cx="9607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8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GB" sz="2800" i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6648" y="4954227"/>
                  <a:ext cx="960712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276647" y="5385114"/>
                  <a:ext cx="11594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=16</m:t>
                        </m:r>
                      </m:oMath>
                    </m:oMathPara>
                  </a14:m>
                  <a:endParaRPr lang="en-GB" sz="2800" i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6647" y="5385114"/>
                  <a:ext cx="1159485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2399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8.33333E-7 -0.17454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2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  <p:bldP spid="5" grpId="0"/>
      <p:bldP spid="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1200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121</cp:revision>
  <dcterms:created xsi:type="dcterms:W3CDTF">2022-08-11T23:02:26Z</dcterms:created>
  <dcterms:modified xsi:type="dcterms:W3CDTF">2022-09-13T09:22:01Z</dcterms:modified>
</cp:coreProperties>
</file>