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2" r:id="rId2"/>
  </p:sldMasterIdLst>
  <p:notesMasterIdLst>
    <p:notesMasterId r:id="rId40"/>
  </p:notesMasterIdLst>
  <p:sldIdLst>
    <p:sldId id="300" r:id="rId3"/>
    <p:sldId id="282" r:id="rId4"/>
    <p:sldId id="283" r:id="rId5"/>
    <p:sldId id="289" r:id="rId6"/>
    <p:sldId id="290" r:id="rId7"/>
    <p:sldId id="291" r:id="rId8"/>
    <p:sldId id="292" r:id="rId9"/>
    <p:sldId id="257" r:id="rId10"/>
    <p:sldId id="279" r:id="rId11"/>
    <p:sldId id="280" r:id="rId12"/>
    <p:sldId id="293" r:id="rId13"/>
    <p:sldId id="294" r:id="rId14"/>
    <p:sldId id="301" r:id="rId15"/>
    <p:sldId id="295" r:id="rId16"/>
    <p:sldId id="298" r:id="rId17"/>
    <p:sldId id="261" r:id="rId18"/>
    <p:sldId id="287" r:id="rId19"/>
    <p:sldId id="297" r:id="rId20"/>
    <p:sldId id="262" r:id="rId21"/>
    <p:sldId id="284" r:id="rId22"/>
    <p:sldId id="273" r:id="rId23"/>
    <p:sldId id="302" r:id="rId24"/>
    <p:sldId id="285" r:id="rId25"/>
    <p:sldId id="304" r:id="rId26"/>
    <p:sldId id="303" r:id="rId27"/>
    <p:sldId id="305" r:id="rId28"/>
    <p:sldId id="306" r:id="rId29"/>
    <p:sldId id="307" r:id="rId30"/>
    <p:sldId id="308" r:id="rId31"/>
    <p:sldId id="309" r:id="rId32"/>
    <p:sldId id="310" r:id="rId33"/>
    <p:sldId id="276" r:id="rId34"/>
    <p:sldId id="311" r:id="rId35"/>
    <p:sldId id="278" r:id="rId36"/>
    <p:sldId id="270" r:id="rId37"/>
    <p:sldId id="271" r:id="rId38"/>
    <p:sldId id="265"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78780" autoAdjust="0"/>
  </p:normalViewPr>
  <p:slideViewPr>
    <p:cSldViewPr>
      <p:cViewPr varScale="1">
        <p:scale>
          <a:sx n="69" d="100"/>
          <a:sy n="69" d="100"/>
        </p:scale>
        <p:origin x="1858" y="72"/>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10/12/2017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6988B0C-D0FA-4593-BF38-A7BA3E9A5D69}" type="slidenum">
              <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ＭＳ Ｐゴシック" pitchFamily="-72" charset="-128"/>
              <a:cs typeface="ＭＳ Ｐゴシック" pitchFamily="-72" charset="-128"/>
            </a:endParaRPr>
          </a:p>
        </p:txBody>
      </p:sp>
    </p:spTree>
    <p:extLst>
      <p:ext uri="{BB962C8B-B14F-4D97-AF65-F5344CB8AC3E}">
        <p14:creationId xmlns:p14="http://schemas.microsoft.com/office/powerpoint/2010/main" val="3723008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42428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23</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25</a:t>
            </a:fld>
            <a:endParaRPr lang="en-US"/>
          </a:p>
        </p:txBody>
      </p:sp>
    </p:spTree>
    <p:extLst>
      <p:ext uri="{BB962C8B-B14F-4D97-AF65-F5344CB8AC3E}">
        <p14:creationId xmlns:p14="http://schemas.microsoft.com/office/powerpoint/2010/main" val="161449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27</a:t>
            </a:fld>
            <a:endParaRPr lang="en-US"/>
          </a:p>
        </p:txBody>
      </p:sp>
    </p:spTree>
    <p:extLst>
      <p:ext uri="{BB962C8B-B14F-4D97-AF65-F5344CB8AC3E}">
        <p14:creationId xmlns:p14="http://schemas.microsoft.com/office/powerpoint/2010/main" val="1161020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29</a:t>
            </a:fld>
            <a:endParaRPr lang="en-US"/>
          </a:p>
        </p:txBody>
      </p:sp>
    </p:spTree>
    <p:extLst>
      <p:ext uri="{BB962C8B-B14F-4D97-AF65-F5344CB8AC3E}">
        <p14:creationId xmlns:p14="http://schemas.microsoft.com/office/powerpoint/2010/main" val="3706438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31</a:t>
            </a:fld>
            <a:endParaRPr lang="en-US"/>
          </a:p>
        </p:txBody>
      </p:sp>
    </p:spTree>
    <p:extLst>
      <p:ext uri="{BB962C8B-B14F-4D97-AF65-F5344CB8AC3E}">
        <p14:creationId xmlns:p14="http://schemas.microsoft.com/office/powerpoint/2010/main" val="218206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37</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5</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4029280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114547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1228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442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7832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57488" y="1428738"/>
            <a:ext cx="5143536" cy="1362075"/>
          </a:xfrm>
        </p:spPr>
        <p:txBody>
          <a:bodyPr anchor="b"/>
          <a:lstStyle>
            <a:lvl1pPr algn="l">
              <a:defRPr sz="3002"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2857488" y="2928936"/>
            <a:ext cx="5143536" cy="1500187"/>
          </a:xfrm>
        </p:spPr>
        <p:txBody>
          <a:bodyPr anchor="t"/>
          <a:lstStyle>
            <a:lvl1pPr marL="0" indent="0">
              <a:buNone/>
              <a:defRPr sz="1501">
                <a:solidFill>
                  <a:schemeClr val="tx1">
                    <a:lumMod val="50000"/>
                    <a:lumOff val="50000"/>
                  </a:schemeClr>
                </a:solidFill>
              </a:defRPr>
            </a:lvl1pPr>
            <a:lvl2pPr marL="343129" indent="0">
              <a:buNone/>
              <a:defRPr sz="1351">
                <a:solidFill>
                  <a:schemeClr val="tx1">
                    <a:tint val="75000"/>
                  </a:schemeClr>
                </a:solidFill>
              </a:defRPr>
            </a:lvl2pPr>
            <a:lvl3pPr marL="686257" indent="0">
              <a:buNone/>
              <a:defRPr sz="1201">
                <a:solidFill>
                  <a:schemeClr val="tx1">
                    <a:tint val="75000"/>
                  </a:schemeClr>
                </a:solidFill>
              </a:defRPr>
            </a:lvl3pPr>
            <a:lvl4pPr marL="1029386" indent="0">
              <a:buNone/>
              <a:defRPr sz="1051">
                <a:solidFill>
                  <a:schemeClr val="tx1">
                    <a:tint val="75000"/>
                  </a:schemeClr>
                </a:solidFill>
              </a:defRPr>
            </a:lvl4pPr>
            <a:lvl5pPr marL="1372514" indent="0">
              <a:buNone/>
              <a:defRPr sz="1051">
                <a:solidFill>
                  <a:schemeClr val="tx1">
                    <a:tint val="75000"/>
                  </a:schemeClr>
                </a:solidFill>
              </a:defRPr>
            </a:lvl5pPr>
            <a:lvl6pPr marL="1715643" indent="0">
              <a:buNone/>
              <a:defRPr sz="1051">
                <a:solidFill>
                  <a:schemeClr val="tx1">
                    <a:tint val="75000"/>
                  </a:schemeClr>
                </a:solidFill>
              </a:defRPr>
            </a:lvl6pPr>
            <a:lvl7pPr marL="2058772" indent="0">
              <a:buNone/>
              <a:defRPr sz="1051">
                <a:solidFill>
                  <a:schemeClr val="tx1">
                    <a:tint val="75000"/>
                  </a:schemeClr>
                </a:solidFill>
              </a:defRPr>
            </a:lvl7pPr>
            <a:lvl8pPr marL="2401900" indent="0">
              <a:buNone/>
              <a:defRPr sz="1051">
                <a:solidFill>
                  <a:schemeClr val="tx1">
                    <a:tint val="75000"/>
                  </a:schemeClr>
                </a:solidFill>
              </a:defRPr>
            </a:lvl8pPr>
            <a:lvl9pPr marL="2745029" indent="0">
              <a:buNone/>
              <a:defRPr sz="1051">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179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49288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24622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7198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81860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23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22410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1238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85098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56712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89011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630303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54659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619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7363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10/12/2017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76510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10/12/2017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5864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10/12/2017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302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2"/>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8243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35590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10/12/2017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39111520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10/12/2017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81773403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4400" kern="1200">
          <a:solidFill>
            <a:schemeClr val="tx2">
              <a:lumMod val="75000"/>
            </a:schemeClr>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5pPr>
      <a:lvl6pPr marL="4572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6pPr>
      <a:lvl7pPr marL="9144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7pPr>
      <a:lvl8pPr marL="13716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8pPr>
      <a:lvl9pPr marL="1828800" algn="l" rtl="0" eaLnBrk="1" fontAlgn="base" hangingPunct="1">
        <a:spcBef>
          <a:spcPct val="0"/>
        </a:spcBef>
        <a:spcAft>
          <a:spcPct val="0"/>
        </a:spcAft>
        <a:defRPr sz="4400">
          <a:solidFill>
            <a:schemeClr val="tx2"/>
          </a:solidFill>
          <a:latin typeface="Arial Bold" pitchFamily="-72" charset="0"/>
          <a:ea typeface="ＭＳ Ｐゴシック" pitchFamily="-72" charset="-128"/>
          <a:cs typeface="ＭＳ Ｐゴシック" pitchFamily="-72" charset="-128"/>
        </a:defRPr>
      </a:lvl9pPr>
    </p:titleStyle>
    <p:bodyStyle>
      <a:lvl1pPr marL="342900" indent="-342900" algn="l" rtl="0" eaLnBrk="1" fontAlgn="base" hangingPunct="1">
        <a:spcBef>
          <a:spcPct val="20000"/>
        </a:spcBef>
        <a:spcAft>
          <a:spcPct val="0"/>
        </a:spcAft>
        <a:buClr>
          <a:schemeClr val="accent3">
            <a:lumMod val="50000"/>
          </a:schemeClr>
        </a:buClr>
        <a:buFont typeface="Arial" pitchFamily="-72" charset="0"/>
        <a:buChar char="•"/>
        <a:defRPr sz="3200" kern="1200">
          <a:solidFill>
            <a:schemeClr val="tx1"/>
          </a:solidFill>
          <a:latin typeface="Arial" pitchFamily="-72" charset="0"/>
          <a:ea typeface="ＭＳ Ｐゴシック" pitchFamily="-72" charset="-128"/>
          <a:cs typeface="ＭＳ Ｐゴシック" pitchFamily="-72" charset="-128"/>
        </a:defRPr>
      </a:lvl1pPr>
      <a:lvl2pPr marL="742950" indent="-285750" algn="l" rtl="0" eaLnBrk="1" fontAlgn="base" hangingPunct="1">
        <a:spcBef>
          <a:spcPct val="20000"/>
        </a:spcBef>
        <a:spcAft>
          <a:spcPct val="0"/>
        </a:spcAft>
        <a:buClr>
          <a:schemeClr val="accent3">
            <a:lumMod val="50000"/>
          </a:schemeClr>
        </a:buClr>
        <a:buFont typeface="Arial" pitchFamily="-72" charset="0"/>
        <a:buChar char="–"/>
        <a:defRPr sz="2800" kern="1200">
          <a:solidFill>
            <a:schemeClr val="tx1"/>
          </a:solidFill>
          <a:latin typeface="Arial" pitchFamily="-72" charset="0"/>
          <a:ea typeface="ＭＳ Ｐゴシック" pitchFamily="-72" charset="-128"/>
          <a:cs typeface="+mn-cs"/>
        </a:defRPr>
      </a:lvl2pPr>
      <a:lvl3pPr marL="1143000" indent="-228600" algn="l" rtl="0" eaLnBrk="1" fontAlgn="base" hangingPunct="1">
        <a:spcBef>
          <a:spcPct val="20000"/>
        </a:spcBef>
        <a:spcAft>
          <a:spcPct val="0"/>
        </a:spcAft>
        <a:buClr>
          <a:schemeClr val="accent3">
            <a:lumMod val="50000"/>
          </a:schemeClr>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16002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057400" indent="-228600" algn="l" rtl="0" eaLnBrk="1" fontAlgn="base" hangingPunct="1">
        <a:spcBef>
          <a:spcPct val="20000"/>
        </a:spcBef>
        <a:spcAft>
          <a:spcPct val="0"/>
        </a:spcAft>
        <a:buClr>
          <a:schemeClr val="accent3">
            <a:lumMod val="50000"/>
          </a:schemeClr>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s://stackoverflow.com/questions/tagged/tsql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imple-talk.com/" TargetMode="External"/><Relationship Id="rId7" Type="http://schemas.openxmlformats.org/officeDocument/2006/relationships/image" Target="../media/image15.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6.jpg"/></Relationships>
</file>

<file path=ppt/slides/_rels/slide36.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971601" y="2179340"/>
            <a:ext cx="7313613" cy="1028700"/>
          </a:xfrm>
          <a:prstGeom prst="rect">
            <a:avLst/>
          </a:prstGeom>
          <a:noFill/>
          <a:ln>
            <a:noFill/>
          </a:ln>
          <a:effectLst/>
          <a:extLst/>
        </p:spPr>
        <p:txBody>
          <a:bodyPr lIns="90379" tIns="44448" rIns="90379" bIns="44448" anchor="b">
            <a:prstTxWarp prst="textNoShape">
              <a:avLst/>
            </a:prstTxWarp>
          </a:bodyPr>
          <a:lstStyle/>
          <a:p>
            <a:pPr algn="ctr" defTabSz="896938" eaLnBrk="0" hangingPunct="0"/>
            <a:r>
              <a:rPr lang="en-US" sz="4000" b="1" dirty="0">
                <a:solidFill>
                  <a:prstClr val="white"/>
                </a:solidFill>
                <a:latin typeface="Arial Bold" pitchFamily="-72" charset="0"/>
              </a:rPr>
              <a:t>Unit Testing T-SQL Code</a:t>
            </a:r>
          </a:p>
        </p:txBody>
      </p:sp>
      <p:sp>
        <p:nvSpPr>
          <p:cNvPr id="6" name="Rectangle 5"/>
          <p:cNvSpPr>
            <a:spLocks noChangeArrowheads="1"/>
          </p:cNvSpPr>
          <p:nvPr/>
        </p:nvSpPr>
        <p:spPr bwMode="auto">
          <a:xfrm>
            <a:off x="4240214" y="3356992"/>
            <a:ext cx="3987800" cy="1002506"/>
          </a:xfrm>
          <a:prstGeom prst="rect">
            <a:avLst/>
          </a:prstGeom>
          <a:noFill/>
          <a:ln>
            <a:noFill/>
          </a:ln>
          <a:effectLst/>
          <a:extLst/>
        </p:spPr>
        <p:txBody>
          <a:bodyPr lIns="85923" tIns="42962" rIns="85923" bIns="42962">
            <a:prstTxWarp prst="textNoShape">
              <a:avLst/>
            </a:prstTxWarp>
          </a:bodyPr>
          <a:lstStyle/>
          <a:p>
            <a:pPr algn="r"/>
            <a:r>
              <a:rPr lang="en-US" sz="2800" b="1" dirty="0">
                <a:solidFill>
                  <a:prstClr val="white">
                    <a:lumMod val="85000"/>
                  </a:prstClr>
                </a:solidFill>
              </a:rPr>
              <a:t>Steve Jones</a:t>
            </a:r>
          </a:p>
          <a:p>
            <a:pPr algn="r"/>
            <a:r>
              <a:rPr lang="en-US" sz="2400" b="1" dirty="0">
                <a:solidFill>
                  <a:prstClr val="white">
                    <a:lumMod val="85000"/>
                  </a:prstClr>
                </a:solidFill>
              </a:rPr>
              <a:t>Editor, </a:t>
            </a:r>
          </a:p>
          <a:p>
            <a:pPr algn="r"/>
            <a:r>
              <a:rPr lang="en-US" sz="2400" b="1" dirty="0">
                <a:solidFill>
                  <a:prstClr val="white">
                    <a:lumMod val="85000"/>
                  </a:prstClr>
                </a:solidFill>
              </a:rPr>
              <a:t>SQLServerCentral</a:t>
            </a:r>
          </a:p>
          <a:p>
            <a:pPr algn="r"/>
            <a:r>
              <a:rPr lang="en-US" sz="2400" b="1" dirty="0">
                <a:solidFill>
                  <a:prstClr val="white">
                    <a:lumMod val="85000"/>
                  </a:prstClr>
                </a:solidFill>
              </a:rPr>
              <a:t>Redgate Software</a:t>
            </a:r>
          </a:p>
          <a:p>
            <a:endParaRPr lang="en-US" b="1" dirty="0">
              <a:solidFill>
                <a:srgbClr val="FFF1D6"/>
              </a:solidFill>
            </a:endParaRPr>
          </a:p>
          <a:p>
            <a:endParaRPr lang="en-US" sz="1400" dirty="0">
              <a:solidFill>
                <a:prstClr val="black"/>
              </a:solidFill>
              <a:latin typeface="Times New Roman" pitchFamily="-72" charset="0"/>
            </a:endParaRPr>
          </a:p>
        </p:txBody>
      </p:sp>
    </p:spTree>
    <p:extLst>
      <p:ext uri="{BB962C8B-B14F-4D97-AF65-F5344CB8AC3E}">
        <p14:creationId xmlns:p14="http://schemas.microsoft.com/office/powerpoint/2010/main" val="118441267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a:xfrm>
            <a:off x="457200" y="1600201"/>
            <a:ext cx="8229600" cy="4724399"/>
          </a:xfrm>
        </p:spPr>
        <p:txBody>
          <a:bodyPr/>
          <a:lstStyle/>
          <a:p>
            <a:r>
              <a:rPr lang="en-US" dirty="0"/>
              <a:t>TDD?</a:t>
            </a:r>
          </a:p>
          <a:p>
            <a:r>
              <a:rPr lang="en-US" dirty="0"/>
              <a:t>Write before coding</a:t>
            </a:r>
          </a:p>
          <a:p>
            <a:pPr lvl="1"/>
            <a:r>
              <a:rPr lang="en-US" dirty="0"/>
              <a:t>Good for listing requirements</a:t>
            </a:r>
          </a:p>
          <a:p>
            <a:pPr lvl="1"/>
            <a:r>
              <a:rPr lang="en-US" dirty="0"/>
              <a:t>Forces you to slow down and think about the problem</a:t>
            </a:r>
          </a:p>
          <a:p>
            <a:pPr lvl="1"/>
            <a:r>
              <a:rPr lang="en-US" dirty="0"/>
              <a:t>Can write after</a:t>
            </a:r>
          </a:p>
          <a:p>
            <a:r>
              <a:rPr lang="en-US" dirty="0"/>
              <a:t>Write as you get feedback from CI and QA</a:t>
            </a:r>
          </a:p>
          <a:p>
            <a:pPr lvl="1"/>
            <a:r>
              <a:rPr lang="en-US" dirty="0"/>
              <a:t>All bugs should create a new test</a:t>
            </a:r>
          </a:p>
          <a:p>
            <a:pPr lvl="1"/>
            <a:r>
              <a:rPr lang="en-US" dirty="0"/>
              <a:t>Prevent regressions</a:t>
            </a:r>
          </a:p>
        </p:txBody>
      </p:sp>
    </p:spTree>
    <p:extLst>
      <p:ext uri="{BB962C8B-B14F-4D97-AF65-F5344CB8AC3E}">
        <p14:creationId xmlns:p14="http://schemas.microsoft.com/office/powerpoint/2010/main" val="11105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lnSpcReduction="10000"/>
          </a:bodyPr>
          <a:lstStyle/>
          <a:p>
            <a:pPr>
              <a:spcAft>
                <a:spcPts val="450"/>
              </a:spcAft>
            </a:pPr>
            <a:r>
              <a:rPr lang="en-US" sz="2400" b="1" dirty="0">
                <a:cs typeface="Arial" panose="020B0604020202020204" pitchFamily="34" charset="0"/>
              </a:rPr>
              <a:t>Classes</a:t>
            </a:r>
          </a:p>
          <a:p>
            <a:pPr marL="933450" lvl="1" indent="-457200">
              <a:buFont typeface="Arial" panose="020B0604020202020204" pitchFamily="34" charset="0"/>
              <a:buChar char="•"/>
            </a:pPr>
            <a:r>
              <a:rPr lang="en-US" sz="2400" dirty="0">
                <a:cs typeface="Arial" panose="020B0604020202020204" pitchFamily="34" charset="0"/>
              </a:rPr>
              <a:t>Group by object/area being tested</a:t>
            </a:r>
          </a:p>
          <a:p>
            <a:pPr marL="933450" lvl="1" indent="-457200">
              <a:buFont typeface="Arial" panose="020B0604020202020204" pitchFamily="34" charset="0"/>
              <a:buChar char="•"/>
            </a:pPr>
            <a:r>
              <a:rPr lang="en-US" sz="2400" dirty="0">
                <a:cs typeface="Arial" panose="020B0604020202020204" pitchFamily="34" charset="0"/>
              </a:rPr>
              <a:t>Or scale (Google – S, M, L)</a:t>
            </a:r>
          </a:p>
          <a:p>
            <a:pPr marL="819150" lvl="1" indent="-342900">
              <a:buFont typeface="Arial" panose="020B0604020202020204" pitchFamily="34" charset="0"/>
              <a:buChar char="•"/>
            </a:pPr>
            <a:r>
              <a:rPr lang="en-US" sz="2400" dirty="0">
                <a:cs typeface="Arial" panose="020B0604020202020204" pitchFamily="34" charset="0"/>
              </a:rPr>
              <a:t> </a:t>
            </a:r>
          </a:p>
          <a:p>
            <a:pPr>
              <a:spcAft>
                <a:spcPts val="450"/>
              </a:spcAft>
            </a:pPr>
            <a:r>
              <a:rPr lang="en-US" sz="2400" b="1" dirty="0">
                <a:cs typeface="Arial" panose="020B0604020202020204" pitchFamily="34" charset="0"/>
              </a:rPr>
              <a:t>Layout</a:t>
            </a:r>
          </a:p>
          <a:p>
            <a:pPr marL="933450" lvl="1" indent="-457200">
              <a:buFont typeface="Arial" panose="020B0604020202020204" pitchFamily="34" charset="0"/>
              <a:buChar char="•"/>
            </a:pPr>
            <a:r>
              <a:rPr lang="en-US" sz="2400" dirty="0">
                <a:cs typeface="Arial" panose="020B0604020202020204" pitchFamily="34" charset="0"/>
              </a:rPr>
              <a:t>Assemble</a:t>
            </a:r>
          </a:p>
          <a:p>
            <a:pPr marL="933450" lvl="1" indent="-457200">
              <a:buFont typeface="Arial" panose="020B0604020202020204" pitchFamily="34" charset="0"/>
              <a:buChar char="•"/>
            </a:pPr>
            <a:r>
              <a:rPr lang="en-US" sz="2400" dirty="0">
                <a:cs typeface="Arial" panose="020B0604020202020204" pitchFamily="34" charset="0"/>
              </a:rPr>
              <a:t>Act</a:t>
            </a:r>
          </a:p>
          <a:p>
            <a:pPr marL="933450" lvl="1" indent="-457200">
              <a:buFont typeface="Arial" panose="020B0604020202020204" pitchFamily="34" charset="0"/>
              <a:buChar char="•"/>
            </a:pPr>
            <a:r>
              <a:rPr lang="en-US" sz="2400" dirty="0">
                <a:cs typeface="Arial" panose="020B0604020202020204" pitchFamily="34" charset="0"/>
              </a:rPr>
              <a:t>Assert</a:t>
            </a:r>
          </a:p>
          <a:p>
            <a:pPr marL="933450" lvl="1" indent="-457200">
              <a:buFont typeface="Arial" panose="020B0604020202020204" pitchFamily="34" charset="0"/>
              <a:buChar char="•"/>
            </a:pPr>
            <a:endParaRPr lang="en-US" sz="2400" dirty="0">
              <a:cs typeface="Arial" panose="020B0604020202020204" pitchFamily="34" charset="0"/>
            </a:endParaRPr>
          </a:p>
          <a:p>
            <a:pPr>
              <a:spcAft>
                <a:spcPts val="450"/>
              </a:spcAft>
            </a:pPr>
            <a:r>
              <a:rPr lang="en-US" sz="2400" b="1" dirty="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 Options</a:t>
            </a:r>
          </a:p>
        </p:txBody>
      </p:sp>
      <p:sp>
        <p:nvSpPr>
          <p:cNvPr id="3" name="Content Placeholder 2"/>
          <p:cNvSpPr>
            <a:spLocks noGrp="1"/>
          </p:cNvSpPr>
          <p:nvPr>
            <p:ph idx="1"/>
          </p:nvPr>
        </p:nvSpPr>
        <p:spPr/>
        <p:txBody>
          <a:bodyPr/>
          <a:lstStyle/>
          <a:p>
            <a:r>
              <a:rPr lang="en-US" dirty="0"/>
              <a:t>Restore/Clone database</a:t>
            </a:r>
          </a:p>
          <a:p>
            <a:r>
              <a:rPr lang="en-US" dirty="0"/>
              <a:t>Load from flat files</a:t>
            </a:r>
          </a:p>
          <a:p>
            <a:r>
              <a:rPr lang="en-US" dirty="0"/>
              <a:t>Load with insert statements</a:t>
            </a:r>
          </a:p>
        </p:txBody>
      </p:sp>
    </p:spTree>
    <p:extLst>
      <p:ext uri="{BB962C8B-B14F-4D97-AF65-F5344CB8AC3E}">
        <p14:creationId xmlns:p14="http://schemas.microsoft.com/office/powerpoint/2010/main" val="1207927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Data</a:t>
            </a:r>
          </a:p>
        </p:txBody>
      </p:sp>
      <p:sp>
        <p:nvSpPr>
          <p:cNvPr id="5" name="Text Placeholder 4"/>
          <p:cNvSpPr>
            <a:spLocks noGrp="1"/>
          </p:cNvSpPr>
          <p:nvPr>
            <p:ph type="body" idx="1"/>
          </p:nvPr>
        </p:nvSpPr>
        <p:spPr/>
        <p:txBody>
          <a:bodyPr/>
          <a:lstStyle/>
          <a:p>
            <a:r>
              <a:rPr lang="en-US" dirty="0"/>
              <a:t>Storing and Loading Test Data</a:t>
            </a:r>
          </a:p>
        </p:txBody>
      </p:sp>
    </p:spTree>
    <p:extLst>
      <p:ext uri="{BB962C8B-B14F-4D97-AF65-F5344CB8AC3E}">
        <p14:creationId xmlns:p14="http://schemas.microsoft.com/office/powerpoint/2010/main" val="354059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Frameworks</a:t>
            </a:r>
          </a:p>
        </p:txBody>
      </p:sp>
      <p:sp>
        <p:nvSpPr>
          <p:cNvPr id="5" name="Content Placeholder 4"/>
          <p:cNvSpPr>
            <a:spLocks noGrp="1"/>
          </p:cNvSpPr>
          <p:nvPr>
            <p:ph idx="1"/>
          </p:nvPr>
        </p:nvSpPr>
        <p:spPr/>
        <p:txBody>
          <a:bodyPr/>
          <a:lstStyle/>
          <a:p>
            <a:r>
              <a:rPr lang="en-US" sz="2000" dirty="0"/>
              <a:t>There are a number of frameworks for databases</a:t>
            </a:r>
          </a:p>
          <a:p>
            <a:r>
              <a:rPr lang="en-US" sz="2000" dirty="0"/>
              <a:t>Some are base on other unit testing frameworks, like Junit</a:t>
            </a:r>
          </a:p>
          <a:p>
            <a:r>
              <a:rPr lang="en-US" sz="2000" dirty="0"/>
              <a:t>For SQL Server</a:t>
            </a:r>
          </a:p>
          <a:p>
            <a:pPr lvl="1"/>
            <a:r>
              <a:rPr lang="en-US" sz="1800" dirty="0" err="1"/>
              <a:t>tSQLt</a:t>
            </a:r>
            <a:endParaRPr lang="en-US" sz="1800" dirty="0"/>
          </a:p>
          <a:p>
            <a:pPr lvl="1"/>
            <a:r>
              <a:rPr lang="en-US" sz="1800" dirty="0"/>
              <a:t>MS Unit Testing Framework</a:t>
            </a:r>
          </a:p>
          <a:p>
            <a:pPr lvl="1"/>
            <a:r>
              <a:rPr lang="en-US" sz="1800" dirty="0" err="1"/>
              <a:t>DBTest</a:t>
            </a:r>
            <a:endParaRPr lang="en-US" sz="1800" dirty="0"/>
          </a:p>
          <a:p>
            <a:pPr lvl="1"/>
            <a:r>
              <a:rPr lang="en-US" sz="1800" dirty="0" err="1"/>
              <a:t>TSQLUnit</a:t>
            </a:r>
            <a:endParaRPr lang="en-US" sz="1800" dirty="0"/>
          </a:p>
          <a:p>
            <a:pPr lvl="1"/>
            <a:r>
              <a:rPr lang="en-US" sz="1800" dirty="0" err="1"/>
              <a:t>DBFit</a:t>
            </a:r>
            <a:endParaRPr lang="en-US" sz="1800" dirty="0"/>
          </a:p>
          <a:p>
            <a:pPr lvl="1"/>
            <a:r>
              <a:rPr lang="en-US" sz="1800" dirty="0"/>
              <a:t>SS-Unit</a:t>
            </a:r>
          </a:p>
          <a:p>
            <a:pPr lvl="1"/>
            <a:r>
              <a:rPr lang="en-US" sz="1800" dirty="0"/>
              <a:t>T.S.T</a:t>
            </a:r>
          </a:p>
          <a:p>
            <a:pPr lvl="1"/>
            <a:r>
              <a:rPr lang="en-US" sz="1800" dirty="0" err="1"/>
              <a:t>dbForge</a:t>
            </a:r>
            <a:endParaRPr lang="en-US" sz="1800" dirty="0"/>
          </a:p>
          <a:p>
            <a:pPr lvl="1"/>
            <a:r>
              <a:rPr lang="en-US" sz="1800" dirty="0"/>
              <a:t>others</a:t>
            </a:r>
          </a:p>
        </p:txBody>
      </p:sp>
    </p:spTree>
    <p:extLst>
      <p:ext uri="{BB962C8B-B14F-4D97-AF65-F5344CB8AC3E}">
        <p14:creationId xmlns:p14="http://schemas.microsoft.com/office/powerpoint/2010/main" val="148456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normAutofit/>
          </a:bodyPr>
          <a:lstStyle/>
          <a:p>
            <a:r>
              <a:rPr lang="en-US" dirty="0" err="1"/>
              <a:t>tSQLt</a:t>
            </a:r>
            <a:r>
              <a:rPr lang="en-US" dirty="0"/>
              <a:t> is a free, similar to </a:t>
            </a:r>
            <a:r>
              <a:rPr lang="en-US" dirty="0" err="1"/>
              <a:t>nUnit</a:t>
            </a:r>
            <a:r>
              <a:rPr lang="en-US" dirty="0"/>
              <a:t>/</a:t>
            </a:r>
            <a:r>
              <a:rPr lang="en-US" dirty="0" err="1"/>
              <a:t>jUnit</a:t>
            </a:r>
            <a:endParaRPr lang="en-US" dirty="0"/>
          </a:p>
          <a:p>
            <a:r>
              <a:rPr lang="en-US" dirty="0">
                <a:hlinkClick r:id="rId3"/>
              </a:rPr>
              <a:t>tSQLt.org</a:t>
            </a:r>
            <a:r>
              <a:rPr lang="en-US" dirty="0"/>
              <a:t> (requires CLR)</a:t>
            </a:r>
          </a:p>
          <a:p>
            <a:pPr lvl="1"/>
            <a:r>
              <a:rPr lang="en-US" dirty="0"/>
              <a:t>Stored procedures in their own schema</a:t>
            </a:r>
          </a:p>
          <a:p>
            <a:pPr lvl="1"/>
            <a:r>
              <a:rPr lang="en-US" dirty="0"/>
              <a:t>Can run setup before tests</a:t>
            </a:r>
          </a:p>
          <a:p>
            <a:pPr lvl="1"/>
            <a:r>
              <a:rPr lang="en-US" dirty="0"/>
              <a:t>Can mock objects </a:t>
            </a:r>
          </a:p>
          <a:p>
            <a:pPr lvl="1"/>
            <a:r>
              <a:rPr lang="en-US" dirty="0"/>
              <a:t>Can implement teardown</a:t>
            </a:r>
          </a:p>
          <a:p>
            <a:r>
              <a:rPr lang="en-US" dirty="0">
                <a:hlinkClick r:id="rId4"/>
              </a:rPr>
              <a:t>Support via Posts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664" y="835902"/>
            <a:ext cx="7388672" cy="5059362"/>
          </a:xfrm>
        </p:spPr>
      </p:pic>
    </p:spTree>
    <p:extLst>
      <p:ext uri="{BB962C8B-B14F-4D97-AF65-F5344CB8AC3E}">
        <p14:creationId xmlns:p14="http://schemas.microsoft.com/office/powerpoint/2010/main" val="2875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3"/>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CODE</a:t>
            </a:r>
          </a:p>
        </p:txBody>
      </p:sp>
      <p:sp>
        <p:nvSpPr>
          <p:cNvPr id="5" name="Text Placeholder 4"/>
          <p:cNvSpPr>
            <a:spLocks noGrp="1"/>
          </p:cNvSpPr>
          <p:nvPr>
            <p:ph type="body" idx="1"/>
          </p:nvPr>
        </p:nvSpPr>
        <p:spPr/>
        <p:txBody>
          <a:bodyPr/>
          <a:lstStyle/>
          <a:p>
            <a:r>
              <a:rPr lang="en-US" dirty="0"/>
              <a:t>Using Standards and Naming Tests</a:t>
            </a:r>
          </a:p>
        </p:txBody>
      </p:sp>
    </p:spTree>
    <p:extLst>
      <p:ext uri="{BB962C8B-B14F-4D97-AF65-F5344CB8AC3E}">
        <p14:creationId xmlns:p14="http://schemas.microsoft.com/office/powerpoint/2010/main" val="42028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sz="2800" dirty="0"/>
              <a:t>These are unit tests designed to find issues with a particular specific function.</a:t>
            </a:r>
          </a:p>
          <a:p>
            <a:r>
              <a:rPr lang="en-US" sz="2800" dirty="0"/>
              <a:t>This are especially useful when writing code as requirements may not be clear</a:t>
            </a:r>
          </a:p>
          <a:p>
            <a:r>
              <a:rPr lang="en-US" sz="2800" dirty="0"/>
              <a:t>Using a test ensures we document the results we expect, and have no ambiguity</a:t>
            </a:r>
          </a:p>
          <a:p>
            <a:r>
              <a:rPr lang="en-US" sz="2800" dirty="0"/>
              <a:t>This also helps prevent regressions when altering code</a:t>
            </a:r>
          </a:p>
        </p:txBody>
      </p:sp>
    </p:spTree>
    <p:extLst>
      <p:ext uri="{BB962C8B-B14F-4D97-AF65-F5344CB8AC3E}">
        <p14:creationId xmlns:p14="http://schemas.microsoft.com/office/powerpoint/2010/main" val="2549004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Checking Joins </a:t>
            </a:r>
          </a:p>
        </p:txBody>
      </p:sp>
      <p:sp>
        <p:nvSpPr>
          <p:cNvPr id="3" name="Content Placeholder 2"/>
          <p:cNvSpPr>
            <a:spLocks noGrp="1"/>
          </p:cNvSpPr>
          <p:nvPr>
            <p:ph idx="1"/>
          </p:nvPr>
        </p:nvSpPr>
        <p:spPr/>
        <p:txBody>
          <a:bodyPr/>
          <a:lstStyle/>
          <a:p>
            <a:r>
              <a:rPr lang="en-US" sz="2800" dirty="0"/>
              <a:t>Joins can pull data together in different ways</a:t>
            </a:r>
          </a:p>
          <a:p>
            <a:r>
              <a:rPr lang="en-US" sz="2800" dirty="0"/>
              <a:t>Refactoring can cause problems</a:t>
            </a:r>
          </a:p>
          <a:p>
            <a:r>
              <a:rPr lang="en-US" sz="2800" dirty="0"/>
              <a:t>Writing code for important, complex, or problematic queries is helpful to prevent regressions</a:t>
            </a:r>
          </a:p>
        </p:txBody>
      </p:sp>
    </p:spTree>
    <p:extLst>
      <p:ext uri="{BB962C8B-B14F-4D97-AF65-F5344CB8AC3E}">
        <p14:creationId xmlns:p14="http://schemas.microsoft.com/office/powerpoint/2010/main" val="9747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Joins</a:t>
            </a:r>
          </a:p>
        </p:txBody>
      </p:sp>
      <p:sp>
        <p:nvSpPr>
          <p:cNvPr id="5" name="Text Placeholder 4"/>
          <p:cNvSpPr>
            <a:spLocks noGrp="1"/>
          </p:cNvSpPr>
          <p:nvPr>
            <p:ph type="body" idx="1"/>
          </p:nvPr>
        </p:nvSpPr>
        <p:spPr/>
        <p:txBody>
          <a:bodyPr/>
          <a:lstStyle/>
          <a:p>
            <a:r>
              <a:rPr lang="en-US" dirty="0"/>
              <a:t>Testing Code Logic</a:t>
            </a:r>
          </a:p>
        </p:txBody>
      </p:sp>
    </p:spTree>
    <p:extLst>
      <p:ext uri="{BB962C8B-B14F-4D97-AF65-F5344CB8AC3E}">
        <p14:creationId xmlns:p14="http://schemas.microsoft.com/office/powerpoint/2010/main" val="307590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Checking Calculations </a:t>
            </a:r>
          </a:p>
        </p:txBody>
      </p:sp>
      <p:sp>
        <p:nvSpPr>
          <p:cNvPr id="3" name="Content Placeholder 2"/>
          <p:cNvSpPr>
            <a:spLocks noGrp="1"/>
          </p:cNvSpPr>
          <p:nvPr>
            <p:ph idx="1"/>
          </p:nvPr>
        </p:nvSpPr>
        <p:spPr/>
        <p:txBody>
          <a:bodyPr/>
          <a:lstStyle/>
          <a:p>
            <a:r>
              <a:rPr lang="en-US" sz="2800" dirty="0"/>
              <a:t>There are times we perform calculations in SQL</a:t>
            </a:r>
          </a:p>
          <a:p>
            <a:r>
              <a:rPr lang="en-US" sz="2800" dirty="0"/>
              <a:t>This is business logic that needs validation</a:t>
            </a:r>
          </a:p>
          <a:p>
            <a:r>
              <a:rPr lang="en-US" sz="2800" dirty="0"/>
              <a:t>Tests help ensure that the correct formula is used</a:t>
            </a:r>
          </a:p>
        </p:txBody>
      </p:sp>
    </p:spTree>
    <p:extLst>
      <p:ext uri="{BB962C8B-B14F-4D97-AF65-F5344CB8AC3E}">
        <p14:creationId xmlns:p14="http://schemas.microsoft.com/office/powerpoint/2010/main" val="212370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Calculations</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1532090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Boundaries</a:t>
            </a:r>
          </a:p>
        </p:txBody>
      </p:sp>
      <p:sp>
        <p:nvSpPr>
          <p:cNvPr id="3" name="Content Placeholder 2"/>
          <p:cNvSpPr>
            <a:spLocks noGrp="1"/>
          </p:cNvSpPr>
          <p:nvPr>
            <p:ph idx="1"/>
          </p:nvPr>
        </p:nvSpPr>
        <p:spPr/>
        <p:txBody>
          <a:bodyPr/>
          <a:lstStyle/>
          <a:p>
            <a:r>
              <a:rPr lang="en-US" sz="2800" dirty="0"/>
              <a:t>We often use CASE/SWITCH/IF logic</a:t>
            </a:r>
          </a:p>
          <a:p>
            <a:r>
              <a:rPr lang="en-US" sz="2800" dirty="0"/>
              <a:t>These can result in missing boundary conditions</a:t>
            </a:r>
          </a:p>
        </p:txBody>
      </p:sp>
    </p:spTree>
    <p:extLst>
      <p:ext uri="{BB962C8B-B14F-4D97-AF65-F5344CB8AC3E}">
        <p14:creationId xmlns:p14="http://schemas.microsoft.com/office/powerpoint/2010/main" val="98746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Boundaries</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1443834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NULLs</a:t>
            </a:r>
          </a:p>
        </p:txBody>
      </p:sp>
      <p:sp>
        <p:nvSpPr>
          <p:cNvPr id="3" name="Content Placeholder 2"/>
          <p:cNvSpPr>
            <a:spLocks noGrp="1"/>
          </p:cNvSpPr>
          <p:nvPr>
            <p:ph idx="1"/>
          </p:nvPr>
        </p:nvSpPr>
        <p:spPr/>
        <p:txBody>
          <a:bodyPr/>
          <a:lstStyle/>
          <a:p>
            <a:r>
              <a:rPr lang="en-US" sz="2800" dirty="0"/>
              <a:t>NULL is a special case in databases</a:t>
            </a:r>
          </a:p>
          <a:p>
            <a:r>
              <a:rPr lang="en-US" sz="2800" dirty="0"/>
              <a:t>We often find these where we don't expect it</a:t>
            </a:r>
          </a:p>
          <a:p>
            <a:r>
              <a:rPr lang="en-US" sz="2800" dirty="0"/>
              <a:t>We need to account for NULL with some logic</a:t>
            </a:r>
          </a:p>
          <a:p>
            <a:endParaRPr lang="en-US" sz="2800" dirty="0"/>
          </a:p>
        </p:txBody>
      </p:sp>
    </p:spTree>
    <p:extLst>
      <p:ext uri="{BB962C8B-B14F-4D97-AF65-F5344CB8AC3E}">
        <p14:creationId xmlns:p14="http://schemas.microsoft.com/office/powerpoint/2010/main" val="4127984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Checking NULLS</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196930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0-1-Some</a:t>
            </a:r>
          </a:p>
        </p:txBody>
      </p:sp>
      <p:sp>
        <p:nvSpPr>
          <p:cNvPr id="3" name="Content Placeholder 2"/>
          <p:cNvSpPr>
            <a:spLocks noGrp="1"/>
          </p:cNvSpPr>
          <p:nvPr>
            <p:ph idx="1"/>
          </p:nvPr>
        </p:nvSpPr>
        <p:spPr/>
        <p:txBody>
          <a:bodyPr/>
          <a:lstStyle/>
          <a:p>
            <a:r>
              <a:rPr lang="en-US" sz="2800" dirty="0"/>
              <a:t>A good test pattern is 0-1-some</a:t>
            </a:r>
          </a:p>
          <a:p>
            <a:r>
              <a:rPr lang="en-US" sz="2800" dirty="0"/>
              <a:t>Test times when no data exists (0 rows)</a:t>
            </a:r>
          </a:p>
          <a:p>
            <a:r>
              <a:rPr lang="en-US" sz="2800" dirty="0"/>
              <a:t>Test when 1 row exists</a:t>
            </a:r>
          </a:p>
          <a:p>
            <a:r>
              <a:rPr lang="en-US" sz="2800" dirty="0"/>
              <a:t>Test when more than 1 row exists</a:t>
            </a:r>
          </a:p>
          <a:p>
            <a:endParaRPr lang="en-US" sz="2800" dirty="0"/>
          </a:p>
        </p:txBody>
      </p:sp>
    </p:spTree>
    <p:extLst>
      <p:ext uri="{BB962C8B-B14F-4D97-AF65-F5344CB8AC3E}">
        <p14:creationId xmlns:p14="http://schemas.microsoft.com/office/powerpoint/2010/main" val="3005142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0-1-Some test pattern</a:t>
            </a:r>
          </a:p>
        </p:txBody>
      </p:sp>
      <p:sp>
        <p:nvSpPr>
          <p:cNvPr id="5" name="Text Placeholder 4"/>
          <p:cNvSpPr>
            <a:spLocks noGrp="1"/>
          </p:cNvSpPr>
          <p:nvPr>
            <p:ph type="body" idx="1"/>
          </p:nvPr>
        </p:nvSpPr>
        <p:spPr/>
        <p:txBody>
          <a:bodyPr/>
          <a:lstStyle/>
          <a:p>
            <a:r>
              <a:rPr lang="en-US" dirty="0"/>
              <a:t>Testing Code</a:t>
            </a:r>
          </a:p>
        </p:txBody>
      </p:sp>
    </p:spTree>
    <p:extLst>
      <p:ext uri="{BB962C8B-B14F-4D97-AF65-F5344CB8AC3E}">
        <p14:creationId xmlns:p14="http://schemas.microsoft.com/office/powerpoint/2010/main" val="4163745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a:p>
            <a:pPr marL="0" indent="0">
              <a:buNone/>
            </a:pPr>
            <a:endParaRPr lang="en-US" dirty="0"/>
          </a:p>
        </p:txBody>
      </p:sp>
    </p:spTree>
    <p:extLst>
      <p:ext uri="{BB962C8B-B14F-4D97-AF65-F5344CB8AC3E}">
        <p14:creationId xmlns:p14="http://schemas.microsoft.com/office/powerpoint/2010/main" val="2479422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One Test</a:t>
            </a:r>
          </a:p>
        </p:txBody>
      </p:sp>
      <p:sp>
        <p:nvSpPr>
          <p:cNvPr id="3" name="Content Placeholder 2"/>
          <p:cNvSpPr>
            <a:spLocks noGrp="1"/>
          </p:cNvSpPr>
          <p:nvPr>
            <p:ph idx="1"/>
          </p:nvPr>
        </p:nvSpPr>
        <p:spPr/>
        <p:txBody>
          <a:bodyPr/>
          <a:lstStyle/>
          <a:p>
            <a:r>
              <a:rPr lang="en-US" dirty="0"/>
              <a:t>Developers are not responsible for testing existing code</a:t>
            </a:r>
          </a:p>
          <a:p>
            <a:r>
              <a:rPr lang="en-US" dirty="0"/>
              <a:t>Developers are responsible for testing their new code</a:t>
            </a:r>
          </a:p>
          <a:p>
            <a:r>
              <a:rPr lang="en-US" dirty="0"/>
              <a:t>One test a day for new code will build a suite</a:t>
            </a:r>
          </a:p>
          <a:p>
            <a:pPr marL="0" indent="0">
              <a:buNone/>
            </a:pPr>
            <a:endParaRPr lang="en-US" dirty="0"/>
          </a:p>
        </p:txBody>
      </p:sp>
    </p:spTree>
    <p:extLst>
      <p:ext uri="{BB962C8B-B14F-4D97-AF65-F5344CB8AC3E}">
        <p14:creationId xmlns:p14="http://schemas.microsoft.com/office/powerpoint/2010/main" val="4024472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570946" y="3733971"/>
            <a:ext cx="8115853"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92992" y="4222106"/>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6248400" y="1960882"/>
            <a:ext cx="20955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3" y="2253269"/>
            <a:ext cx="2207636" cy="147031"/>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p:cNvCxnSpPr>
          <p:nvPr/>
        </p:nvCxnSpPr>
        <p:spPr>
          <a:xfrm flipH="1">
            <a:off x="3519342" y="4059889"/>
            <a:ext cx="1700358" cy="702873"/>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584922" y="1609419"/>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9700" y="3767501"/>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447800"/>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1524000"/>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theme/theme1.xml><?xml version="1.0" encoding="utf-8"?>
<a:theme xmlns:a="http://schemas.openxmlformats.org/drawingml/2006/main" name="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ual Studio Live! Anaheim 2017">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VSLAN17_speaker_template_wide</Template>
  <TotalTime>5327</TotalTime>
  <Words>1482</Words>
  <Application>Microsoft Office PowerPoint</Application>
  <PresentationFormat>On-screen Show (4:3)</PresentationFormat>
  <Paragraphs>216</Paragraphs>
  <Slides>37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ＭＳ Ｐゴシック</vt:lpstr>
      <vt:lpstr>Arial</vt:lpstr>
      <vt:lpstr>Arial Bold</vt:lpstr>
      <vt:lpstr>Calibri</vt:lpstr>
      <vt:lpstr>Microsoft Sans Serif</vt:lpstr>
      <vt:lpstr>Times New Roman</vt:lpstr>
      <vt:lpstr>ヒラギノ角ゴ ProN W3</vt:lpstr>
      <vt:lpstr>Visual Studio Live! Anaheim 2017</vt:lpstr>
      <vt:lpstr>1_Visual Studio Live! Anaheim 2017</vt:lpstr>
      <vt:lpstr>PowerPoint Presentation</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Test Data Options</vt:lpstr>
      <vt:lpstr>Test Data</vt:lpstr>
      <vt:lpstr>Testing Frameworks</vt:lpstr>
      <vt:lpstr>tSQLt</vt:lpstr>
      <vt:lpstr>Microsoft Unit Testing Framework</vt:lpstr>
      <vt:lpstr>PowerPoint Presentation</vt:lpstr>
      <vt:lpstr>Standards Tests</vt:lpstr>
      <vt:lpstr>Catching bad CODE</vt:lpstr>
      <vt:lpstr>Logic Tests</vt:lpstr>
      <vt:lpstr> Checking Joins </vt:lpstr>
      <vt:lpstr>Checking Joins</vt:lpstr>
      <vt:lpstr> Checking Calculations </vt:lpstr>
      <vt:lpstr>Testing Calculations</vt:lpstr>
      <vt:lpstr>Checking Boundaries</vt:lpstr>
      <vt:lpstr>Checking Boundaries</vt:lpstr>
      <vt:lpstr>Checking NULLs</vt:lpstr>
      <vt:lpstr>Checking NULLS</vt:lpstr>
      <vt:lpstr>0-1-Some</vt:lpstr>
      <vt:lpstr>0-1-Some test pattern</vt:lpstr>
      <vt:lpstr>Having a Test Suite</vt:lpstr>
      <vt:lpstr>Start With One Test</vt:lpstr>
      <vt:lpstr>Summary</vt:lpstr>
      <vt:lpstr>The End</vt:lpstr>
      <vt:lpstr>References</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64</cp:revision>
  <dcterms:created xsi:type="dcterms:W3CDTF">2006-08-16T00:00:00Z</dcterms:created>
  <dcterms:modified xsi:type="dcterms:W3CDTF">2017-10-13T18:06:33Z</dcterms:modified>
</cp:coreProperties>
</file>