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2" r:id="rId3"/>
    <p:sldId id="283" r:id="rId4"/>
    <p:sldId id="257" r:id="rId5"/>
    <p:sldId id="261" r:id="rId6"/>
    <p:sldId id="281" r:id="rId7"/>
    <p:sldId id="287" r:id="rId8"/>
    <p:sldId id="279" r:id="rId9"/>
    <p:sldId id="280" r:id="rId10"/>
    <p:sldId id="288" r:id="rId11"/>
    <p:sldId id="260" r:id="rId12"/>
    <p:sldId id="262" r:id="rId13"/>
    <p:sldId id="264" r:id="rId14"/>
    <p:sldId id="284" r:id="rId15"/>
    <p:sldId id="273" r:id="rId16"/>
    <p:sldId id="269" r:id="rId17"/>
    <p:sldId id="285" r:id="rId18"/>
    <p:sldId id="274" r:id="rId19"/>
    <p:sldId id="286" r:id="rId20"/>
    <p:sldId id="276" r:id="rId21"/>
    <p:sldId id="278" r:id="rId22"/>
    <p:sldId id="277" r:id="rId23"/>
    <p:sldId id="270" r:id="rId24"/>
    <p:sldId id="271" r:id="rId25"/>
    <p:sldId id="265"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64331" autoAdjust="0"/>
  </p:normalViewPr>
  <p:slideViewPr>
    <p:cSldViewPr>
      <p:cViewPr varScale="1">
        <p:scale>
          <a:sx n="44" d="100"/>
          <a:sy n="44" d="100"/>
        </p:scale>
        <p:origin x="1872" y="43"/>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a:t>Development Sandbox</a:t>
          </a:r>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a:t>Development Integration </a:t>
          </a:r>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a:t>UAT/ 1..n other environments</a:t>
          </a:r>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dgm:t>
        <a:bodyPr/>
        <a:lstStyle/>
        <a:p>
          <a:r>
            <a:rPr lang="en-US" dirty="0"/>
            <a:t>QA</a:t>
          </a:r>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dgm:t>
        <a:bodyPr/>
        <a:lstStyle/>
        <a:p>
          <a:r>
            <a:rPr lang="en-US" dirty="0"/>
            <a:t>VCS</a:t>
          </a:r>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a:t>Continuous </a:t>
          </a:r>
          <a:r>
            <a:rPr lang="en-US" dirty="0"/>
            <a:t>Integration</a:t>
          </a:r>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pt>
  </dgm:ptLst>
  <dgm:cxnLst>
    <dgm:cxn modelId="{EDD60203-21EB-4D45-94F9-93A7F20B1A8F}" type="presOf" srcId="{79615B41-F057-4216-ABE0-A7619A6A00EB}" destId="{72B9532E-95F7-4D64-9D7D-5DA593B79D93}"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B5118A0E-CEAA-4885-947F-AAF8250F203F}" srcId="{0CE19505-E527-44F5-9B78-63CAD7F2C92C}" destId="{A06C0772-EB4B-4520-A051-FD8F1570906C}" srcOrd="0" destOrd="0" parTransId="{EA34971E-4A19-4FF4-9294-F0C5049BB0EE}" sibTransId="{EB52F477-5A61-4620-994B-A9560FFD8D2B}"/>
    <dgm:cxn modelId="{58E23D1F-3720-4E28-AFEC-915634B38EF7}" srcId="{0CE19505-E527-44F5-9B78-63CAD7F2C92C}" destId="{79615B41-F057-4216-ABE0-A7619A6A00EB}" srcOrd="1" destOrd="0" parTransId="{D2F7D3A0-76BC-458A-B3F0-D44F6C92414B}" sibTransId="{9EFCD8A1-573D-415C-B553-544FFEEFCCF4}"/>
    <dgm:cxn modelId="{523F8921-BC65-43C6-BB22-A690BEA4AB54}" type="presOf" srcId="{07BA4662-2877-4706-8B15-70BECE5A088D}" destId="{662950D7-268F-48DD-A417-A8B5FEAB54E6}" srcOrd="0" destOrd="0" presId="urn:microsoft.com/office/officeart/2005/8/layout/hProcess9"/>
    <dgm:cxn modelId="{C7B0DA35-364A-41EB-AA28-92A102588127}" type="presOf" srcId="{A06C0772-EB4B-4520-A051-FD8F1570906C}" destId="{2FBF7677-57AD-488C-B2D1-8BF43E2ABE7C}" srcOrd="0" destOrd="0" presId="urn:microsoft.com/office/officeart/2005/8/layout/hProcess9"/>
    <dgm:cxn modelId="{B5B44C67-DD43-4506-9120-CD5C33C4F49F}" srcId="{0CE19505-E527-44F5-9B78-63CAD7F2C92C}" destId="{4B7FD7B1-80C6-4D61-9C5D-E8E4B5CDF140}" srcOrd="5" destOrd="0" parTransId="{47E3B511-20C9-4993-893C-0275ADF9E2D3}" sibTransId="{7EB869F4-790E-4616-9B89-3D9408845640}"/>
    <dgm:cxn modelId="{AA30AF55-5E28-488D-8B0E-B03EE6CCB531}" type="presOf" srcId="{3B52B5AC-6D41-4359-8DD1-2BE71A3CCB59}" destId="{8507952A-1E94-467D-B948-0A321F24253C}" srcOrd="0" destOrd="0" presId="urn:microsoft.com/office/officeart/2005/8/layout/hProcess9"/>
    <dgm:cxn modelId="{5F0D655A-B38F-4D96-9AAD-CAD085EA10A5}" srcId="{0CE19505-E527-44F5-9B78-63CAD7F2C92C}" destId="{2548F702-1E66-46B5-9ABC-6AB759D5FB8B}" srcOrd="6" destOrd="0" parTransId="{B4559846-0356-4C71-BED4-4E47BB07C76C}" sibTransId="{A55AE104-BFD0-4DC1-A702-76267FA70470}"/>
    <dgm:cxn modelId="{35FF2E88-9048-4AB1-8B2F-331440A25FF4}" srcId="{0CE19505-E527-44F5-9B78-63CAD7F2C92C}" destId="{07BA4662-2877-4706-8B15-70BECE5A088D}" srcOrd="3" destOrd="0" parTransId="{2EFB02A5-04F0-4F69-A652-3F40D7C409C3}" sibTransId="{0BB11E57-7AD1-4AA8-8531-E5A587F3DD83}"/>
    <dgm:cxn modelId="{14FF0A94-2EEB-47AC-BC81-375AD19881ED}" srcId="{0CE19505-E527-44F5-9B78-63CAD7F2C92C}" destId="{3B52B5AC-6D41-4359-8DD1-2BE71A3CCB59}" srcOrd="4" destOrd="0" parTransId="{1A1EE3AA-B3D0-498C-B40A-199637014D7D}" sibTransId="{428AC4C3-FB35-4270-AFEA-E8B9B623BCA3}"/>
    <dgm:cxn modelId="{E62F0E9F-214D-4CB4-8A9F-BFF03FCC7D85}" type="presOf" srcId="{4B7FD7B1-80C6-4D61-9C5D-E8E4B5CDF140}" destId="{7C3DC7B1-1D6E-4455-B112-FFB8EC0A4734}" srcOrd="0" destOrd="0" presId="urn:microsoft.com/office/officeart/2005/8/layout/hProcess9"/>
    <dgm:cxn modelId="{5B3197CF-E52F-42CC-99C0-E7E1826B5603}" type="presOf" srcId="{89CCD24F-B0E7-4BE6-AFBB-69918AC636CA}" destId="{2F4EC6A7-3F18-4C8F-B73E-406B343EEC5D}" srcOrd="0" destOrd="0" presId="urn:microsoft.com/office/officeart/2005/8/layout/hProcess9"/>
    <dgm:cxn modelId="{C4C57ED3-8353-4074-A237-8BF92CE26EA5}" type="presOf" srcId="{2548F702-1E66-46B5-9ABC-6AB759D5FB8B}" destId="{C9581C09-77CE-4113-A727-C2C15E28AEB3}" srcOrd="0" destOrd="0" presId="urn:microsoft.com/office/officeart/2005/8/layout/hProcess9"/>
    <dgm:cxn modelId="{011A33D5-31B2-491D-B1D9-A06E2AFAC092}" type="presOf" srcId="{0CE19505-E527-44F5-9B78-63CAD7F2C92C}" destId="{95E47628-2374-4318-ABF1-BD44693D8A7E}" srcOrd="0" destOrd="0" presId="urn:microsoft.com/office/officeart/2005/8/layout/hProcess9"/>
    <dgm:cxn modelId="{898C5229-D151-4AD5-95C6-2E2210F9E5F6}" type="presParOf" srcId="{95E47628-2374-4318-ABF1-BD44693D8A7E}" destId="{AF494991-0145-42FB-9FAC-84598739C7BF}" srcOrd="0" destOrd="0" presId="urn:microsoft.com/office/officeart/2005/8/layout/hProcess9"/>
    <dgm:cxn modelId="{B54184B2-1E46-45FE-9F14-14BE1235A9A9}" type="presParOf" srcId="{95E47628-2374-4318-ABF1-BD44693D8A7E}" destId="{ADF6AB2A-95DC-4439-9B7B-534BA7C13FAE}" srcOrd="1" destOrd="0" presId="urn:microsoft.com/office/officeart/2005/8/layout/hProcess9"/>
    <dgm:cxn modelId="{6C4F1CAA-DBD2-497A-B654-4A185A25AA0C}" type="presParOf" srcId="{ADF6AB2A-95DC-4439-9B7B-534BA7C13FAE}" destId="{2FBF7677-57AD-488C-B2D1-8BF43E2ABE7C}" srcOrd="0" destOrd="0" presId="urn:microsoft.com/office/officeart/2005/8/layout/hProcess9"/>
    <dgm:cxn modelId="{F39ECE70-BF42-4A81-B82B-EBD5084DF285}" type="presParOf" srcId="{ADF6AB2A-95DC-4439-9B7B-534BA7C13FAE}" destId="{B6208E54-44A7-4CF3-824E-A3C276B79E33}" srcOrd="1" destOrd="0" presId="urn:microsoft.com/office/officeart/2005/8/layout/hProcess9"/>
    <dgm:cxn modelId="{77A0C5A5-549B-4E30-BF2A-8B44E3EBF4CE}" type="presParOf" srcId="{ADF6AB2A-95DC-4439-9B7B-534BA7C13FAE}" destId="{72B9532E-95F7-4D64-9D7D-5DA593B79D93}" srcOrd="2" destOrd="0" presId="urn:microsoft.com/office/officeart/2005/8/layout/hProcess9"/>
    <dgm:cxn modelId="{3E68D62B-3226-409B-B23F-74A4E4A343B3}" type="presParOf" srcId="{ADF6AB2A-95DC-4439-9B7B-534BA7C13FAE}" destId="{17D85971-F8AE-4595-B043-80CD239AED14}" srcOrd="3" destOrd="0" presId="urn:microsoft.com/office/officeart/2005/8/layout/hProcess9"/>
    <dgm:cxn modelId="{1727C884-1007-453A-BA17-A093A9A92871}" type="presParOf" srcId="{ADF6AB2A-95DC-4439-9B7B-534BA7C13FAE}" destId="{2F4EC6A7-3F18-4C8F-B73E-406B343EEC5D}" srcOrd="4" destOrd="0" presId="urn:microsoft.com/office/officeart/2005/8/layout/hProcess9"/>
    <dgm:cxn modelId="{F4E4B97F-4E1E-4338-93C8-FC53F44417DC}" type="presParOf" srcId="{ADF6AB2A-95DC-4439-9B7B-534BA7C13FAE}" destId="{762AB066-089E-4C32-8FAD-4583A1CECE9B}" srcOrd="5" destOrd="0" presId="urn:microsoft.com/office/officeart/2005/8/layout/hProcess9"/>
    <dgm:cxn modelId="{0D3AE3B8-2CA0-4AB3-8CF4-C6989AF88D95}" type="presParOf" srcId="{ADF6AB2A-95DC-4439-9B7B-534BA7C13FAE}" destId="{662950D7-268F-48DD-A417-A8B5FEAB54E6}" srcOrd="6" destOrd="0" presId="urn:microsoft.com/office/officeart/2005/8/layout/hProcess9"/>
    <dgm:cxn modelId="{56E8374F-8D87-42E6-B6D0-E1EFAD43ADBB}" type="presParOf" srcId="{ADF6AB2A-95DC-4439-9B7B-534BA7C13FAE}" destId="{911F624D-2C5C-4F30-AF0F-4023F30BDED6}" srcOrd="7" destOrd="0" presId="urn:microsoft.com/office/officeart/2005/8/layout/hProcess9"/>
    <dgm:cxn modelId="{98AE0289-E663-4AA3-AE3F-912107BDBC21}" type="presParOf" srcId="{ADF6AB2A-95DC-4439-9B7B-534BA7C13FAE}" destId="{8507952A-1E94-467D-B948-0A321F24253C}" srcOrd="8" destOrd="0" presId="urn:microsoft.com/office/officeart/2005/8/layout/hProcess9"/>
    <dgm:cxn modelId="{A929ED9B-A90D-464A-A50F-F44DEF090475}" type="presParOf" srcId="{ADF6AB2A-95DC-4439-9B7B-534BA7C13FAE}" destId="{61850651-B4D0-46E8-9BD8-5396452983BC}" srcOrd="9" destOrd="0" presId="urn:microsoft.com/office/officeart/2005/8/layout/hProcess9"/>
    <dgm:cxn modelId="{D49644B3-0DB4-4863-ADA9-A48A1A115669}" type="presParOf" srcId="{ADF6AB2A-95DC-4439-9B7B-534BA7C13FAE}" destId="{7C3DC7B1-1D6E-4455-B112-FFB8EC0A4734}" srcOrd="10" destOrd="0" presId="urn:microsoft.com/office/officeart/2005/8/layout/hProcess9"/>
    <dgm:cxn modelId="{339983A6-C227-4741-93B2-388AEE32A30D}" type="presParOf" srcId="{ADF6AB2A-95DC-4439-9B7B-534BA7C13FAE}" destId="{55DB5FDE-2321-4837-B6D4-328F2A85FB3F}" srcOrd="11" destOrd="0" presId="urn:microsoft.com/office/officeart/2005/8/layout/hProcess9"/>
    <dgm:cxn modelId="{41EA51F3-5DCC-4FCB-8FFB-E8080371E04B}"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94991-0145-42FB-9FAC-84598739C7BF}">
      <dsp:nvSpPr>
        <dsp:cNvPr id="0" name=""/>
        <dsp:cNvSpPr/>
      </dsp:nvSpPr>
      <dsp:spPr>
        <a:xfrm>
          <a:off x="634364" y="0"/>
          <a:ext cx="7189470" cy="525779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F7677-57AD-488C-B2D1-8BF43E2ABE7C}">
      <dsp:nvSpPr>
        <dsp:cNvPr id="0" name=""/>
        <dsp:cNvSpPr/>
      </dsp:nvSpPr>
      <dsp:spPr>
        <a:xfrm>
          <a:off x="722"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Development Sandbox</a:t>
          </a:r>
        </a:p>
      </dsp:txBody>
      <dsp:txXfrm>
        <a:off x="57273" y="1633890"/>
        <a:ext cx="1045357" cy="1990017"/>
      </dsp:txXfrm>
    </dsp:sp>
    <dsp:sp modelId="{72B9532E-95F7-4D64-9D7D-5DA593B79D93}">
      <dsp:nvSpPr>
        <dsp:cNvPr id="0" name=""/>
        <dsp:cNvSpPr/>
      </dsp:nvSpPr>
      <dsp:spPr>
        <a:xfrm>
          <a:off x="1217105"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VCS</a:t>
          </a:r>
        </a:p>
      </dsp:txBody>
      <dsp:txXfrm>
        <a:off x="1273656" y="1633890"/>
        <a:ext cx="1045357" cy="1990017"/>
      </dsp:txXfrm>
    </dsp:sp>
    <dsp:sp modelId="{2F4EC6A7-3F18-4C8F-B73E-406B343EEC5D}">
      <dsp:nvSpPr>
        <dsp:cNvPr id="0" name=""/>
        <dsp:cNvSpPr/>
      </dsp:nvSpPr>
      <dsp:spPr>
        <a:xfrm>
          <a:off x="2433487"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Continuous </a:t>
          </a:r>
          <a:r>
            <a:rPr lang="en-US" sz="1300" kern="1200" dirty="0"/>
            <a:t>Integration</a:t>
          </a:r>
        </a:p>
      </dsp:txBody>
      <dsp:txXfrm>
        <a:off x="2490038" y="1633890"/>
        <a:ext cx="1045357" cy="1990017"/>
      </dsp:txXfrm>
    </dsp:sp>
    <dsp:sp modelId="{662950D7-268F-48DD-A417-A8B5FEAB54E6}">
      <dsp:nvSpPr>
        <dsp:cNvPr id="0" name=""/>
        <dsp:cNvSpPr/>
      </dsp:nvSpPr>
      <dsp:spPr>
        <a:xfrm>
          <a:off x="3649870"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Development Integration </a:t>
          </a:r>
        </a:p>
      </dsp:txBody>
      <dsp:txXfrm>
        <a:off x="3706421" y="1633890"/>
        <a:ext cx="1045357" cy="1990017"/>
      </dsp:txXfrm>
    </dsp:sp>
    <dsp:sp modelId="{8507952A-1E94-467D-B948-0A321F24253C}">
      <dsp:nvSpPr>
        <dsp:cNvPr id="0" name=""/>
        <dsp:cNvSpPr/>
      </dsp:nvSpPr>
      <dsp:spPr>
        <a:xfrm>
          <a:off x="4866252"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QA</a:t>
          </a:r>
        </a:p>
      </dsp:txBody>
      <dsp:txXfrm>
        <a:off x="4922803" y="1633890"/>
        <a:ext cx="1045357" cy="1990017"/>
      </dsp:txXfrm>
    </dsp:sp>
    <dsp:sp modelId="{7C3DC7B1-1D6E-4455-B112-FFB8EC0A4734}">
      <dsp:nvSpPr>
        <dsp:cNvPr id="0" name=""/>
        <dsp:cNvSpPr/>
      </dsp:nvSpPr>
      <dsp:spPr>
        <a:xfrm>
          <a:off x="6082635"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UAT/ 1..n other environments</a:t>
          </a:r>
        </a:p>
      </dsp:txBody>
      <dsp:txXfrm>
        <a:off x="6139186" y="1633890"/>
        <a:ext cx="1045357" cy="1990017"/>
      </dsp:txXfrm>
    </dsp:sp>
    <dsp:sp modelId="{C9581C09-77CE-4113-A727-C2C15E28AEB3}">
      <dsp:nvSpPr>
        <dsp:cNvPr id="0" name=""/>
        <dsp:cNvSpPr/>
      </dsp:nvSpPr>
      <dsp:spPr>
        <a:xfrm>
          <a:off x="7299017"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Production</a:t>
          </a:r>
          <a:endParaRPr lang="en-US" sz="1300" kern="1200" dirty="0"/>
        </a:p>
      </dsp:txBody>
      <dsp:txXfrm>
        <a:off x="7355568" y="1633890"/>
        <a:ext cx="1045357" cy="19900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7/19/2017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Testing with </a:t>
            </a:r>
            <a:r>
              <a:rPr lang="en-US" dirty="0" err="1"/>
              <a:t>tSQLt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a:t>
            </a:fld>
            <a:endParaRPr lang="en-US"/>
          </a:p>
        </p:txBody>
      </p:sp>
    </p:spTree>
    <p:extLst>
      <p:ext uri="{BB962C8B-B14F-4D97-AF65-F5344CB8AC3E}">
        <p14:creationId xmlns:p14="http://schemas.microsoft.com/office/powerpoint/2010/main" val="419153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t>
            </a:r>
            <a:r>
              <a:rPr lang="en-US" baseline="0" dirty="0"/>
              <a:t> requirement – simple </a:t>
            </a:r>
            <a:r>
              <a:rPr lang="en-US" baseline="0" dirty="0" err="1"/>
              <a:t>procs</a:t>
            </a:r>
            <a:r>
              <a:rPr lang="en-US" baseline="0" dirty="0"/>
              <a:t>.</a:t>
            </a:r>
          </a:p>
          <a:p>
            <a:endParaRPr lang="en-US" baseline="0" dirty="0"/>
          </a:p>
          <a:p>
            <a:r>
              <a:rPr lang="en-US" baseline="0" dirty="0"/>
              <a:t>Create </a:t>
            </a:r>
            <a:r>
              <a:rPr lang="en-US" baseline="0" dirty="0" err="1"/>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18</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 the procedure  to meet the new logic</a:t>
            </a:r>
          </a:p>
          <a:p>
            <a:r>
              <a:rPr lang="en-US" dirty="0"/>
              <a:t>Write test for the proc</a:t>
            </a:r>
          </a:p>
          <a:p>
            <a:r>
              <a:rPr lang="en-US" dirty="0"/>
              <a:t>Run tests, have new test work, some other, older test that now fails.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19</a:t>
            </a:fld>
            <a:endParaRPr lang="en-US"/>
          </a:p>
        </p:txBody>
      </p:sp>
    </p:spTree>
    <p:extLst>
      <p:ext uri="{BB962C8B-B14F-4D97-AF65-F5344CB8AC3E}">
        <p14:creationId xmlns:p14="http://schemas.microsoft.com/office/powerpoint/2010/main" val="815878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part of a software development philosophy that seeks to build software faster, with a higher level of quality.</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22</a:t>
            </a:fld>
            <a:endParaRPr lang="en-US"/>
          </a:p>
        </p:txBody>
      </p:sp>
    </p:spTree>
    <p:extLst>
      <p:ext uri="{BB962C8B-B14F-4D97-AF65-F5344CB8AC3E}">
        <p14:creationId xmlns:p14="http://schemas.microsoft.com/office/powerpoint/2010/main" val="2915440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25</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4</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5</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7</a:t>
            </a:fld>
            <a:endParaRPr lang="en-US"/>
          </a:p>
        </p:txBody>
      </p:sp>
    </p:spTree>
    <p:extLst>
      <p:ext uri="{BB962C8B-B14F-4D97-AF65-F5344CB8AC3E}">
        <p14:creationId xmlns:p14="http://schemas.microsoft.com/office/powerpoint/2010/main" val="114547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a new name, but</a:t>
            </a:r>
            <a:r>
              <a:rPr lang="en-US" baseline="0" dirty="0"/>
              <a:t> this is where we talk about our demo app slightly (or code). Give a first requirement we need to do.</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13</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14</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t>
            </a:r>
            <a:r>
              <a:rPr lang="en-US" baseline="0" dirty="0"/>
              <a:t> requirement – simple </a:t>
            </a:r>
            <a:r>
              <a:rPr lang="en-US" baseline="0" dirty="0" err="1"/>
              <a:t>procs</a:t>
            </a:r>
            <a:r>
              <a:rPr lang="en-US" baseline="0" dirty="0"/>
              <a:t>.</a:t>
            </a:r>
          </a:p>
          <a:p>
            <a:endParaRPr lang="en-US" baseline="0" dirty="0"/>
          </a:p>
          <a:p>
            <a:r>
              <a:rPr lang="en-US" baseline="0" dirty="0"/>
              <a:t>Create </a:t>
            </a:r>
            <a:r>
              <a:rPr lang="en-US" baseline="0" dirty="0" err="1"/>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16</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58291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simple-talk.com/" TargetMode="External"/><Relationship Id="rId7" Type="http://schemas.openxmlformats.org/officeDocument/2006/relationships/image" Target="../media/image9.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0.jpg"/></Relationships>
</file>

<file path=ppt/slides/_rels/slide24.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emf"/><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r>
              <a:rPr lang="en-US" baseline="0" dirty="0"/>
              <a:t> T-SQL Code</a:t>
            </a:r>
            <a:endParaRPr lang="en-US" dirty="0"/>
          </a:p>
        </p:txBody>
      </p:sp>
      <p:sp>
        <p:nvSpPr>
          <p:cNvPr id="4" name="Subtitle 2"/>
          <p:cNvSpPr txBox="1">
            <a:spLocks/>
          </p:cNvSpPr>
          <p:nvPr/>
        </p:nvSpPr>
        <p:spPr>
          <a:xfrm>
            <a:off x="0" y="365760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Steve Jones</a:t>
            </a:r>
          </a:p>
          <a:p>
            <a:r>
              <a:rPr lang="en-US" dirty="0" err="1"/>
              <a:t>SQLServerCentral</a:t>
            </a:r>
            <a:endParaRPr lang="en-US" dirty="0"/>
          </a:p>
          <a:p>
            <a:r>
              <a:rPr lang="en-US" dirty="0" err="1"/>
              <a:t>Redgate</a:t>
            </a:r>
            <a:r>
              <a:rPr lang="en-US" dirty="0"/>
              <a:t> Software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5623601"/>
            <a:ext cx="2014815" cy="7111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461676"/>
            <a:ext cx="2922244" cy="1034961"/>
          </a:xfrm>
          <a:prstGeom prst="rect">
            <a:avLst/>
          </a:prstGeom>
        </p:spPr>
      </p:pic>
    </p:spTree>
    <p:extLst>
      <p:ext uri="{BB962C8B-B14F-4D97-AF65-F5344CB8AC3E}">
        <p14:creationId xmlns:p14="http://schemas.microsoft.com/office/powerpoint/2010/main" val="103780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Structure</a:t>
            </a:r>
          </a:p>
        </p:txBody>
      </p:sp>
      <p:sp>
        <p:nvSpPr>
          <p:cNvPr id="3" name="Content Placeholder 2"/>
          <p:cNvSpPr>
            <a:spLocks noGrp="1"/>
          </p:cNvSpPr>
          <p:nvPr>
            <p:ph idx="1"/>
          </p:nvPr>
        </p:nvSpPr>
        <p:spPr/>
        <p:txBody>
          <a:bodyPr/>
          <a:lstStyle/>
          <a:p>
            <a:r>
              <a:rPr lang="en-US" dirty="0"/>
              <a:t>AAA</a:t>
            </a:r>
          </a:p>
          <a:p>
            <a:r>
              <a:rPr lang="en-US" dirty="0"/>
              <a:t>Assemble – prepare the environment</a:t>
            </a:r>
          </a:p>
          <a:p>
            <a:r>
              <a:rPr lang="en-US" dirty="0"/>
              <a:t>Act – Execute the code</a:t>
            </a:r>
          </a:p>
          <a:p>
            <a:r>
              <a:rPr lang="en-US" dirty="0"/>
              <a:t>Assert – Determine if the test succeeded. </a:t>
            </a:r>
          </a:p>
        </p:txBody>
      </p:sp>
    </p:spTree>
    <p:extLst>
      <p:ext uri="{BB962C8B-B14F-4D97-AF65-F5344CB8AC3E}">
        <p14:creationId xmlns:p14="http://schemas.microsoft.com/office/powerpoint/2010/main" val="183440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Tests</a:t>
            </a:r>
          </a:p>
        </p:txBody>
      </p:sp>
      <p:sp>
        <p:nvSpPr>
          <p:cNvPr id="3" name="Content Placeholder 2"/>
          <p:cNvSpPr>
            <a:spLocks noGrp="1"/>
          </p:cNvSpPr>
          <p:nvPr>
            <p:ph idx="1"/>
          </p:nvPr>
        </p:nvSpPr>
        <p:spPr/>
        <p:txBody>
          <a:bodyPr/>
          <a:lstStyle/>
          <a:p>
            <a:r>
              <a:rPr lang="en-US" dirty="0"/>
              <a:t>Standards Tests</a:t>
            </a:r>
          </a:p>
          <a:p>
            <a:r>
              <a:rPr lang="en-US" dirty="0"/>
              <a:t>Logic Tests</a:t>
            </a:r>
          </a:p>
          <a:p>
            <a:r>
              <a:rPr lang="en-US" dirty="0"/>
              <a:t>Performance Tests</a:t>
            </a:r>
          </a:p>
        </p:txBody>
      </p:sp>
    </p:spTree>
    <p:extLst>
      <p:ext uri="{BB962C8B-B14F-4D97-AF65-F5344CB8AC3E}">
        <p14:creationId xmlns:p14="http://schemas.microsoft.com/office/powerpoint/2010/main" val="276005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sqlcop.lessthandot.com</a:t>
            </a:r>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Story</a:t>
            </a:r>
          </a:p>
        </p:txBody>
      </p:sp>
      <p:sp>
        <p:nvSpPr>
          <p:cNvPr id="3" name="Content Placeholder 2"/>
          <p:cNvSpPr>
            <a:spLocks noGrp="1"/>
          </p:cNvSpPr>
          <p:nvPr>
            <p:ph idx="1"/>
          </p:nvPr>
        </p:nvSpPr>
        <p:spPr/>
        <p:txBody>
          <a:bodyPr/>
          <a:lstStyle/>
          <a:p>
            <a:r>
              <a:rPr lang="en-US" dirty="0"/>
              <a:t>This is our app and we need to enhance it</a:t>
            </a:r>
          </a:p>
          <a:p>
            <a:pPr lvl="1"/>
            <a:r>
              <a:rPr lang="en-US" b="1" dirty="0"/>
              <a:t>We need to add a table to stage the images for articles.</a:t>
            </a:r>
          </a:p>
        </p:txBody>
      </p:sp>
    </p:spTree>
    <p:extLst>
      <p:ext uri="{BB962C8B-B14F-4D97-AF65-F5344CB8AC3E}">
        <p14:creationId xmlns:p14="http://schemas.microsoft.com/office/powerpoint/2010/main" val="2542757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design</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42028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dirty="0"/>
              <a:t>These are unit tests designed to find issues with a particular specific function</a:t>
            </a:r>
          </a:p>
        </p:txBody>
      </p:sp>
    </p:spTree>
    <p:extLst>
      <p:ext uri="{BB962C8B-B14F-4D97-AF65-F5344CB8AC3E}">
        <p14:creationId xmlns:p14="http://schemas.microsoft.com/office/powerpoint/2010/main" val="2549004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Story</a:t>
            </a:r>
          </a:p>
        </p:txBody>
      </p:sp>
      <p:sp>
        <p:nvSpPr>
          <p:cNvPr id="3" name="Content Placeholder 2"/>
          <p:cNvSpPr>
            <a:spLocks noGrp="1"/>
          </p:cNvSpPr>
          <p:nvPr>
            <p:ph idx="1"/>
          </p:nvPr>
        </p:nvSpPr>
        <p:spPr/>
        <p:txBody>
          <a:bodyPr/>
          <a:lstStyle/>
          <a:p>
            <a:r>
              <a:rPr lang="en-US" dirty="0"/>
              <a:t>This is our app and we need to enhance it</a:t>
            </a:r>
          </a:p>
          <a:p>
            <a:pPr lvl="1"/>
            <a:r>
              <a:rPr lang="en-US" dirty="0"/>
              <a:t>We need to add a table to hold the images for articles.</a:t>
            </a:r>
          </a:p>
          <a:p>
            <a:pPr lvl="1"/>
            <a:r>
              <a:rPr lang="en-US" b="1" dirty="0"/>
              <a:t>Let’s write a procedures to insert and select back images</a:t>
            </a:r>
          </a:p>
        </p:txBody>
      </p:sp>
    </p:spTree>
    <p:extLst>
      <p:ext uri="{BB962C8B-B14F-4D97-AF65-F5344CB8AC3E}">
        <p14:creationId xmlns:p14="http://schemas.microsoft.com/office/powerpoint/2010/main" val="349286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Stored Procedures</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307590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Story</a:t>
            </a:r>
          </a:p>
        </p:txBody>
      </p:sp>
      <p:sp>
        <p:nvSpPr>
          <p:cNvPr id="3" name="Content Placeholder 2"/>
          <p:cNvSpPr>
            <a:spLocks noGrp="1"/>
          </p:cNvSpPr>
          <p:nvPr>
            <p:ph idx="1"/>
          </p:nvPr>
        </p:nvSpPr>
        <p:spPr/>
        <p:txBody>
          <a:bodyPr/>
          <a:lstStyle/>
          <a:p>
            <a:r>
              <a:rPr lang="en-US" dirty="0"/>
              <a:t>This is our app and we need to enhance it</a:t>
            </a:r>
          </a:p>
          <a:p>
            <a:pPr lvl="1"/>
            <a:r>
              <a:rPr lang="en-US" dirty="0"/>
              <a:t>We need to add a table to hold the images for articles.</a:t>
            </a:r>
          </a:p>
          <a:p>
            <a:pPr lvl="1"/>
            <a:r>
              <a:rPr lang="en-US" dirty="0"/>
              <a:t>Let’s write a procedures to insert and select back images</a:t>
            </a:r>
          </a:p>
          <a:p>
            <a:pPr lvl="1"/>
            <a:r>
              <a:rPr lang="en-US" b="1" dirty="0"/>
              <a:t>More complex logic, refactoring a a procedure that can query for some type of aggregate</a:t>
            </a:r>
          </a:p>
        </p:txBody>
      </p:sp>
    </p:spTree>
    <p:extLst>
      <p:ext uri="{BB962C8B-B14F-4D97-AF65-F5344CB8AC3E}">
        <p14:creationId xmlns:p14="http://schemas.microsoft.com/office/powerpoint/2010/main" val="4238152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Preventing Regressions</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102779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p:txBody>
      </p:sp>
    </p:spTree>
    <p:extLst>
      <p:ext uri="{BB962C8B-B14F-4D97-AF65-F5344CB8AC3E}">
        <p14:creationId xmlns:p14="http://schemas.microsoft.com/office/powerpoint/2010/main" val="247942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Continuous Delivery Pipeline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6021222"/>
              </p:ext>
            </p:extLst>
          </p:nvPr>
        </p:nvGraphicFramePr>
        <p:xfrm>
          <a:off x="381000" y="1143000"/>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9459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610959" y="3733800"/>
            <a:ext cx="8030711"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8145" y="4529138"/>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779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lstStyle/>
          <a:p>
            <a:r>
              <a:rPr lang="en-US" dirty="0" err="1"/>
              <a:t>tSQLt</a:t>
            </a:r>
            <a:r>
              <a:rPr lang="en-US" dirty="0"/>
              <a:t> is a free testing framework similar to </a:t>
            </a:r>
            <a:r>
              <a:rPr lang="en-US" dirty="0" err="1"/>
              <a:t>nUnit</a:t>
            </a:r>
            <a:r>
              <a:rPr lang="en-US" dirty="0"/>
              <a:t>/</a:t>
            </a:r>
            <a:r>
              <a:rPr lang="en-US" dirty="0" err="1"/>
              <a:t>jUnit</a:t>
            </a:r>
            <a:endParaRPr lang="en-US" dirty="0"/>
          </a:p>
          <a:p>
            <a:r>
              <a:rPr lang="en-US" dirty="0">
                <a:hlinkClick r:id="rId3"/>
              </a:rPr>
              <a:t>tSQLt.org</a:t>
            </a:r>
            <a:r>
              <a:rPr lang="en-US" dirty="0"/>
              <a:t> – download</a:t>
            </a:r>
          </a:p>
          <a:p>
            <a:pPr lvl="1"/>
            <a:r>
              <a:rPr lang="en-US" dirty="0"/>
              <a:t>Auto setup with SQL Test</a:t>
            </a:r>
          </a:p>
          <a:p>
            <a:pPr lvl="1"/>
            <a:r>
              <a:rPr lang="en-US" dirty="0"/>
              <a:t>Framework requires CLR</a:t>
            </a:r>
          </a:p>
          <a:p>
            <a:r>
              <a:rPr lang="en-US" dirty="0">
                <a:hlinkClick r:id="rId4"/>
              </a:rPr>
              <a:t>Support via Google Groups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lstStyle/>
          <a:p>
            <a:r>
              <a:rPr lang="en-US" dirty="0"/>
              <a:t>Stored procedures in their own schema</a:t>
            </a:r>
          </a:p>
          <a:p>
            <a:r>
              <a:rPr lang="en-US" dirty="0"/>
              <a:t>Can run setup before tests</a:t>
            </a:r>
          </a:p>
          <a:p>
            <a:r>
              <a:rPr lang="en-US" dirty="0"/>
              <a:t>Can mock objects </a:t>
            </a:r>
          </a:p>
          <a:p>
            <a:r>
              <a:rPr lang="en-US" dirty="0"/>
              <a:t>Can implement teardown</a:t>
            </a:r>
          </a:p>
        </p:txBody>
      </p:sp>
    </p:spTree>
    <p:extLst>
      <p:ext uri="{BB962C8B-B14F-4D97-AF65-F5344CB8AC3E}">
        <p14:creationId xmlns:p14="http://schemas.microsoft.com/office/powerpoint/2010/main" val="177863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p:txBody>
          <a:bodyPr/>
          <a:lstStyle/>
          <a:p>
            <a:r>
              <a:rPr lang="en-US" dirty="0"/>
              <a:t>TDD?</a:t>
            </a:r>
          </a:p>
          <a:p>
            <a:r>
              <a:rPr lang="en-US" dirty="0"/>
              <a:t>During development.</a:t>
            </a:r>
          </a:p>
          <a:p>
            <a:r>
              <a:rPr lang="en-US" dirty="0"/>
              <a:t>Write after if you must.</a:t>
            </a:r>
          </a:p>
          <a:p>
            <a:pPr lvl="1"/>
            <a:r>
              <a:rPr lang="en-US" dirty="0"/>
              <a:t>Good for existing code</a:t>
            </a:r>
          </a:p>
          <a:p>
            <a:r>
              <a:rPr lang="en-US" dirty="0"/>
              <a:t>Write as you get feedback from CI and QA testing.</a:t>
            </a:r>
          </a:p>
        </p:txBody>
      </p:sp>
    </p:spTree>
    <p:extLst>
      <p:ext uri="{BB962C8B-B14F-4D97-AF65-F5344CB8AC3E}">
        <p14:creationId xmlns:p14="http://schemas.microsoft.com/office/powerpoint/2010/main" val="111058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3071</TotalTime>
  <Words>1000</Words>
  <Application>Microsoft Office PowerPoint</Application>
  <PresentationFormat>On-screen Show (4:3)</PresentationFormat>
  <Paragraphs>152</Paragraphs>
  <Slides>26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Microsoft Sans Serif</vt:lpstr>
      <vt:lpstr>ヒラギノ角ゴ ProN W3</vt:lpstr>
      <vt:lpstr>Office Theme</vt:lpstr>
      <vt:lpstr>Unit Testing T-SQL Code</vt:lpstr>
      <vt:lpstr>Agenda</vt:lpstr>
      <vt:lpstr>Who am I?</vt:lpstr>
      <vt:lpstr>Why Test?</vt:lpstr>
      <vt:lpstr>tSQLt</vt:lpstr>
      <vt:lpstr>tSQLt</vt:lpstr>
      <vt:lpstr>Microsoft Unit Testing Framework</vt:lpstr>
      <vt:lpstr>Building Tests</vt:lpstr>
      <vt:lpstr>Writing Tests</vt:lpstr>
      <vt:lpstr>Test Structure</vt:lpstr>
      <vt:lpstr>Types of Tests</vt:lpstr>
      <vt:lpstr>Standards Tests</vt:lpstr>
      <vt:lpstr>Our Story</vt:lpstr>
      <vt:lpstr>Catching bad design</vt:lpstr>
      <vt:lpstr>Logic Tests</vt:lpstr>
      <vt:lpstr>Our Story</vt:lpstr>
      <vt:lpstr>Testing Stored Procedures</vt:lpstr>
      <vt:lpstr>Our Story</vt:lpstr>
      <vt:lpstr>Preventing Regressions</vt:lpstr>
      <vt:lpstr>Having a Test Suite</vt:lpstr>
      <vt:lpstr>Summary</vt:lpstr>
      <vt:lpstr>The Continuous Delivery Pipeline</vt:lpstr>
      <vt:lpstr>The End</vt:lpstr>
      <vt:lpstr>References</vt:lpstr>
      <vt:lpstr>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27</cp:revision>
  <dcterms:created xsi:type="dcterms:W3CDTF">2006-08-16T00:00:00Z</dcterms:created>
  <dcterms:modified xsi:type="dcterms:W3CDTF">2017-07-19T20:34:06Z</dcterms:modified>
</cp:coreProperties>
</file>