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98" r:id="rId3"/>
    <p:sldId id="282" r:id="rId4"/>
    <p:sldId id="283" r:id="rId5"/>
    <p:sldId id="289" r:id="rId6"/>
    <p:sldId id="290" r:id="rId7"/>
    <p:sldId id="291" r:id="rId8"/>
    <p:sldId id="292" r:id="rId9"/>
    <p:sldId id="257" r:id="rId10"/>
    <p:sldId id="279" r:id="rId11"/>
    <p:sldId id="280" r:id="rId12"/>
    <p:sldId id="293" r:id="rId13"/>
    <p:sldId id="294" r:id="rId14"/>
    <p:sldId id="295" r:id="rId15"/>
    <p:sldId id="296" r:id="rId16"/>
    <p:sldId id="261" r:id="rId17"/>
    <p:sldId id="287" r:id="rId18"/>
    <p:sldId id="297" r:id="rId19"/>
    <p:sldId id="262" r:id="rId20"/>
    <p:sldId id="284" r:id="rId21"/>
    <p:sldId id="273" r:id="rId22"/>
    <p:sldId id="285" r:id="rId23"/>
    <p:sldId id="276" r:id="rId24"/>
    <p:sldId id="278" r:id="rId25"/>
    <p:sldId id="270" r:id="rId26"/>
    <p:sldId id="271" r:id="rId27"/>
    <p:sldId id="26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3" autoAdjust="0"/>
    <p:restoredTop sz="64331" autoAdjust="0"/>
  </p:normalViewPr>
  <p:slideViewPr>
    <p:cSldViewPr>
      <p:cViewPr varScale="1">
        <p:scale>
          <a:sx n="56" d="100"/>
          <a:sy n="56" d="100"/>
        </p:scale>
        <p:origin x="2218" y="58"/>
      </p:cViewPr>
      <p:guideLst>
        <p:guide orient="horz" pos="2160"/>
        <p:guide pos="2880"/>
      </p:guideLst>
    </p:cSldViewPr>
  </p:slideViewPr>
  <p:outlineViewPr>
    <p:cViewPr>
      <p:scale>
        <a:sx n="33" d="100"/>
        <a:sy n="33" d="100"/>
      </p:scale>
      <p:origin x="0" y="118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31BDEC-C855-4A20-BFC3-C78B82093698}" type="datetimeFigureOut">
              <a:rPr lang="en-US" smtClean="0"/>
              <a:t>7/22/2017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7EB954-88EE-45B2-878D-41C5C083E9B9}" type="slidenum">
              <a:rPr lang="en-US" smtClean="0"/>
              <a:t>‹#›</a:t>
            </a:fld>
            <a:endParaRPr lang="en-US"/>
          </a:p>
        </p:txBody>
      </p:sp>
    </p:spTree>
    <p:extLst>
      <p:ext uri="{BB962C8B-B14F-4D97-AF65-F5344CB8AC3E}">
        <p14:creationId xmlns:p14="http://schemas.microsoft.com/office/powerpoint/2010/main" val="2390092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Unit Testing with TSQL</a:t>
            </a:r>
            <a:r>
              <a:rPr lang="en-US" baseline="0" dirty="0"/>
              <a:t> Code</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a:t>
            </a:fld>
            <a:endParaRPr lang="en-US"/>
          </a:p>
        </p:txBody>
      </p:sp>
    </p:spTree>
    <p:extLst>
      <p:ext uri="{BB962C8B-B14F-4D97-AF65-F5344CB8AC3E}">
        <p14:creationId xmlns:p14="http://schemas.microsoft.com/office/powerpoint/2010/main" val="4191533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19</a:t>
            </a:fld>
            <a:endParaRPr lang="en-US"/>
          </a:p>
        </p:txBody>
      </p:sp>
    </p:spTree>
    <p:extLst>
      <p:ext uri="{BB962C8B-B14F-4D97-AF65-F5344CB8AC3E}">
        <p14:creationId xmlns:p14="http://schemas.microsoft.com/office/powerpoint/2010/main" val="4242824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that shows how we build a table that doesn’t follow good practices. Use </a:t>
            </a:r>
            <a:r>
              <a:rPr lang="en-US" dirty="0" err="1"/>
              <a:t>tblStagingImages</a:t>
            </a:r>
            <a:r>
              <a:rPr lang="en-US" dirty="0"/>
              <a:t> as a table name</a:t>
            </a:r>
          </a:p>
          <a:p>
            <a:r>
              <a:rPr lang="en-US" dirty="0"/>
              <a:t>SQL Cop catches an error. Actually catches two, name and no PK.</a:t>
            </a:r>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20</a:t>
            </a:fld>
            <a:endParaRPr lang="en-US"/>
          </a:p>
        </p:txBody>
      </p:sp>
    </p:spTree>
    <p:extLst>
      <p:ext uri="{BB962C8B-B14F-4D97-AF65-F5344CB8AC3E}">
        <p14:creationId xmlns:p14="http://schemas.microsoft.com/office/powerpoint/2010/main" val="2852829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proc for insert and select of images</a:t>
            </a:r>
          </a:p>
          <a:p>
            <a:r>
              <a:rPr lang="en-US" dirty="0"/>
              <a:t>Create new test for insert, don’t fill stub</a:t>
            </a:r>
          </a:p>
          <a:p>
            <a:r>
              <a:rPr lang="en-US" dirty="0"/>
              <a:t>Create new test for select and edit</a:t>
            </a:r>
          </a:p>
          <a:p>
            <a:r>
              <a:rPr lang="en-US" dirty="0"/>
              <a:t>Run tests, get caught naming issues, as well as one procedure works, one fails. We get the failure in the test we didn’t edit.</a:t>
            </a:r>
          </a:p>
          <a:p>
            <a:r>
              <a:rPr lang="en-US" dirty="0"/>
              <a:t>Correct issues in both procedures</a:t>
            </a:r>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22</a:t>
            </a:fld>
            <a:endParaRPr lang="en-US"/>
          </a:p>
        </p:txBody>
      </p:sp>
    </p:spTree>
    <p:extLst>
      <p:ext uri="{BB962C8B-B14F-4D97-AF65-F5344CB8AC3E}">
        <p14:creationId xmlns:p14="http://schemas.microsoft.com/office/powerpoint/2010/main" val="582914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CD pipeline</a:t>
            </a:r>
            <a:r>
              <a:rPr lang="en-US" baseline="0" dirty="0"/>
              <a:t> - http://www.getchef.com/images/chart-continuous-delivery.png</a:t>
            </a:r>
          </a:p>
          <a:p>
            <a:r>
              <a:rPr lang="en-US" dirty="0"/>
              <a:t>CD process - http://eavonius.github.io/powerdelivery/img/website_pipeline_activities.jpg</a:t>
            </a:r>
          </a:p>
          <a:p>
            <a:endParaRPr lang="en-US" dirty="0"/>
          </a:p>
          <a:p>
            <a:r>
              <a:rPr lang="en-US" dirty="0"/>
              <a:t>Flow - http://www.rampmeupscotty.com/media/images/2012-08-23_changes_moving_through_deployment_pipeline.png</a:t>
            </a:r>
          </a:p>
          <a:p>
            <a:endParaRPr lang="en-US" dirty="0"/>
          </a:p>
          <a:p>
            <a:r>
              <a:rPr lang="en-US" dirty="0"/>
              <a:t>Maturity</a:t>
            </a:r>
            <a:r>
              <a:rPr lang="en-US" baseline="0" dirty="0"/>
              <a:t> model - http://www.infoq.com/resource/articles/Continuous-Delivery-Maturity-Model/en/resources/fig1large.jpg</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27</a:t>
            </a:fld>
            <a:endParaRPr lang="en-US"/>
          </a:p>
        </p:txBody>
      </p:sp>
    </p:spTree>
    <p:extLst>
      <p:ext uri="{BB962C8B-B14F-4D97-AF65-F5344CB8AC3E}">
        <p14:creationId xmlns:p14="http://schemas.microsoft.com/office/powerpoint/2010/main" val="3441915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67BA51-0EB4-4220-BB57-0E06A05A64BC}" type="slidenum">
              <a:rPr lang="en-GB" smtClean="0">
                <a:solidFill>
                  <a:prstClr val="black"/>
                </a:solidFill>
              </a:rPr>
              <a:pPr/>
              <a:t>4</a:t>
            </a:fld>
            <a:endParaRPr lang="en-GB" dirty="0">
              <a:solidFill>
                <a:prstClr val="black"/>
              </a:solidFill>
            </a:endParaRPr>
          </a:p>
        </p:txBody>
      </p:sp>
    </p:spTree>
    <p:extLst>
      <p:ext uri="{BB962C8B-B14F-4D97-AF65-F5344CB8AC3E}">
        <p14:creationId xmlns:p14="http://schemas.microsoft.com/office/powerpoint/2010/main" val="1705840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D30045-AEBE-4117-8D8F-8499E1D0AF2B}" type="slidenum">
              <a:rPr lang="en-US" smtClean="0"/>
              <a:t>6</a:t>
            </a:fld>
            <a:endParaRPr lang="en-US"/>
          </a:p>
        </p:txBody>
      </p:sp>
    </p:spTree>
    <p:extLst>
      <p:ext uri="{BB962C8B-B14F-4D97-AF65-F5344CB8AC3E}">
        <p14:creationId xmlns:p14="http://schemas.microsoft.com/office/powerpoint/2010/main" val="373289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D30045-AEBE-4117-8D8F-8499E1D0AF2B}" type="slidenum">
              <a:rPr lang="en-US" smtClean="0"/>
              <a:t>7</a:t>
            </a:fld>
            <a:endParaRPr lang="en-US"/>
          </a:p>
        </p:txBody>
      </p:sp>
    </p:spTree>
    <p:extLst>
      <p:ext uri="{BB962C8B-B14F-4D97-AF65-F5344CB8AC3E}">
        <p14:creationId xmlns:p14="http://schemas.microsoft.com/office/powerpoint/2010/main" val="1445769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http://nathanleclaire.com/images/unit-test-angularjs-service/cowboy.png</a:t>
            </a:r>
          </a:p>
        </p:txBody>
      </p:sp>
      <p:sp>
        <p:nvSpPr>
          <p:cNvPr id="4" name="Slide Number Placeholder 3"/>
          <p:cNvSpPr>
            <a:spLocks noGrp="1"/>
          </p:cNvSpPr>
          <p:nvPr>
            <p:ph type="sldNum" sz="quarter" idx="10"/>
          </p:nvPr>
        </p:nvSpPr>
        <p:spPr/>
        <p:txBody>
          <a:bodyPr/>
          <a:lstStyle/>
          <a:p>
            <a:fld id="{23D30045-AEBE-4117-8D8F-8499E1D0AF2B}" type="slidenum">
              <a:rPr lang="en-US" smtClean="0"/>
              <a:t>8</a:t>
            </a:fld>
            <a:endParaRPr lang="en-US"/>
          </a:p>
        </p:txBody>
      </p:sp>
    </p:spTree>
    <p:extLst>
      <p:ext uri="{BB962C8B-B14F-4D97-AF65-F5344CB8AC3E}">
        <p14:creationId xmlns:p14="http://schemas.microsoft.com/office/powerpoint/2010/main" val="1204602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that the cost of bugs rises. We know this. The earlier we find issues, the better. We can see from this survey that the cost of bugs rises dramatically as we get closer to the client.</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9</a:t>
            </a:fld>
            <a:endParaRPr lang="en-US"/>
          </a:p>
        </p:txBody>
      </p:sp>
    </p:spTree>
    <p:extLst>
      <p:ext uri="{BB962C8B-B14F-4D97-AF65-F5344CB8AC3E}">
        <p14:creationId xmlns:p14="http://schemas.microsoft.com/office/powerpoint/2010/main" val="1178868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14</a:t>
            </a:fld>
            <a:endParaRPr lang="en-US"/>
          </a:p>
        </p:txBody>
      </p:sp>
    </p:spTree>
    <p:extLst>
      <p:ext uri="{BB962C8B-B14F-4D97-AF65-F5344CB8AC3E}">
        <p14:creationId xmlns:p14="http://schemas.microsoft.com/office/powerpoint/2010/main" val="4029280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framework. Give URL, support,</a:t>
            </a:r>
            <a:r>
              <a:rPr lang="en-US" baseline="0" dirty="0"/>
              <a:t> this is free.</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16</a:t>
            </a:fld>
            <a:endParaRPr lang="en-US"/>
          </a:p>
        </p:txBody>
      </p:sp>
    </p:spTree>
    <p:extLst>
      <p:ext uri="{BB962C8B-B14F-4D97-AF65-F5344CB8AC3E}">
        <p14:creationId xmlns:p14="http://schemas.microsoft.com/office/powerpoint/2010/main" val="2314466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https://msdn.microsoft.com/en-us/library/jj851212(v=vs.103).aspx</a:t>
            </a:r>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17</a:t>
            </a:fld>
            <a:endParaRPr lang="en-US"/>
          </a:p>
        </p:txBody>
      </p:sp>
    </p:spTree>
    <p:extLst>
      <p:ext uri="{BB962C8B-B14F-4D97-AF65-F5344CB8AC3E}">
        <p14:creationId xmlns:p14="http://schemas.microsoft.com/office/powerpoint/2010/main" val="1145474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tsqlt.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simple-talk.com/search/?search=tsqlt" TargetMode="External"/><Relationship Id="rId4" Type="http://schemas.openxmlformats.org/officeDocument/2006/relationships/hyperlink" Target="http://groups.google.com/group/tsqlt"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qlcop.lessthandot.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www.simple-talk.com/" TargetMode="External"/><Relationship Id="rId7" Type="http://schemas.openxmlformats.org/officeDocument/2006/relationships/image" Target="../media/image13.jpeg"/><Relationship Id="rId2" Type="http://schemas.openxmlformats.org/officeDocument/2006/relationships/hyperlink" Target="http://www.sqlservercental.com/" TargetMode="Externa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 Id="rId9" Type="http://schemas.openxmlformats.org/officeDocument/2006/relationships/image" Target="../media/image14.jpg"/></Relationships>
</file>

<file path=ppt/slides/_rels/slide26.xml.rels><?xml version="1.0" encoding="UTF-8" standalone="yes"?>
<Relationships xmlns="http://schemas.openxmlformats.org/package/2006/relationships"><Relationship Id="rId2" Type="http://schemas.openxmlformats.org/officeDocument/2006/relationships/hyperlink" Target="https://www.simple-talk.com/sql/t-sql-programming/getting-started-testing-databases-with-tsql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image" Target="../media/image3.emf"/><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jpeg"/><Relationship Id="rId5" Type="http://schemas.openxmlformats.org/officeDocument/2006/relationships/image" Target="../media/image5.emf"/><Relationship Id="rId4" Type="http://schemas.openxmlformats.org/officeDocument/2006/relationships/image" Target="../media/image4.emf"/><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msdn.microsoft.com/en-us/library/aa292197(v=vs.71).asp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ackoverflow.com/questions/67299/is-unit-testing-worth-the-effor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Testing</a:t>
            </a:r>
            <a:r>
              <a:rPr lang="en-US" baseline="0" dirty="0"/>
              <a:t> T-SQL Code</a:t>
            </a:r>
            <a:endParaRPr lang="en-US" dirty="0"/>
          </a:p>
        </p:txBody>
      </p:sp>
      <p:sp>
        <p:nvSpPr>
          <p:cNvPr id="4" name="Subtitle 2"/>
          <p:cNvSpPr txBox="1">
            <a:spLocks/>
          </p:cNvSpPr>
          <p:nvPr/>
        </p:nvSpPr>
        <p:spPr>
          <a:xfrm>
            <a:off x="0" y="3657600"/>
            <a:ext cx="9144000" cy="1655762"/>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Steve Jones</a:t>
            </a:r>
          </a:p>
          <a:p>
            <a:r>
              <a:rPr lang="en-US" dirty="0" err="1"/>
              <a:t>SQLServerCentral</a:t>
            </a:r>
            <a:endParaRPr lang="en-US" dirty="0"/>
          </a:p>
          <a:p>
            <a:r>
              <a:rPr lang="en-US" dirty="0" err="1"/>
              <a:t>Redgate</a:t>
            </a:r>
            <a:r>
              <a:rPr lang="en-US" dirty="0"/>
              <a:t> Software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5623601"/>
            <a:ext cx="2014815" cy="71111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5461676"/>
            <a:ext cx="2922244" cy="1034961"/>
          </a:xfrm>
          <a:prstGeom prst="rect">
            <a:avLst/>
          </a:prstGeom>
        </p:spPr>
      </p:pic>
    </p:spTree>
    <p:extLst>
      <p:ext uri="{BB962C8B-B14F-4D97-AF65-F5344CB8AC3E}">
        <p14:creationId xmlns:p14="http://schemas.microsoft.com/office/powerpoint/2010/main" val="1037808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Tests</a:t>
            </a:r>
          </a:p>
        </p:txBody>
      </p:sp>
      <p:sp>
        <p:nvSpPr>
          <p:cNvPr id="3" name="Content Placeholder 2"/>
          <p:cNvSpPr>
            <a:spLocks noGrp="1"/>
          </p:cNvSpPr>
          <p:nvPr>
            <p:ph idx="1"/>
          </p:nvPr>
        </p:nvSpPr>
        <p:spPr/>
        <p:txBody>
          <a:bodyPr/>
          <a:lstStyle/>
          <a:p>
            <a:r>
              <a:rPr lang="en-US" dirty="0"/>
              <a:t>We want repeatable tests</a:t>
            </a:r>
          </a:p>
          <a:p>
            <a:r>
              <a:rPr lang="en-US" dirty="0"/>
              <a:t>We want automated tests</a:t>
            </a:r>
          </a:p>
          <a:p>
            <a:r>
              <a:rPr lang="en-US" dirty="0"/>
              <a:t>We want a suite of tests</a:t>
            </a:r>
          </a:p>
        </p:txBody>
      </p:sp>
    </p:spTree>
    <p:extLst>
      <p:ext uri="{BB962C8B-B14F-4D97-AF65-F5344CB8AC3E}">
        <p14:creationId xmlns:p14="http://schemas.microsoft.com/office/powerpoint/2010/main" val="2858332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Tests</a:t>
            </a:r>
          </a:p>
        </p:txBody>
      </p:sp>
      <p:sp>
        <p:nvSpPr>
          <p:cNvPr id="3" name="Content Placeholder 2"/>
          <p:cNvSpPr>
            <a:spLocks noGrp="1"/>
          </p:cNvSpPr>
          <p:nvPr>
            <p:ph idx="1"/>
          </p:nvPr>
        </p:nvSpPr>
        <p:spPr/>
        <p:txBody>
          <a:bodyPr/>
          <a:lstStyle/>
          <a:p>
            <a:r>
              <a:rPr lang="en-US" dirty="0"/>
              <a:t>TDD?</a:t>
            </a:r>
          </a:p>
          <a:p>
            <a:r>
              <a:rPr lang="en-US" dirty="0" err="1"/>
              <a:t>DurinWrite</a:t>
            </a:r>
            <a:r>
              <a:rPr lang="en-US" dirty="0"/>
              <a:t> after if you must.</a:t>
            </a:r>
          </a:p>
          <a:p>
            <a:pPr lvl="1"/>
            <a:r>
              <a:rPr lang="en-US" dirty="0"/>
              <a:t>Good for existing code</a:t>
            </a:r>
          </a:p>
          <a:p>
            <a:r>
              <a:rPr lang="en-US" dirty="0"/>
              <a:t>g development.</a:t>
            </a:r>
          </a:p>
          <a:p>
            <a:r>
              <a:rPr lang="en-US" dirty="0"/>
              <a:t>Write as you get feedback from CI and QA testing.</a:t>
            </a:r>
          </a:p>
        </p:txBody>
      </p:sp>
    </p:spTree>
    <p:extLst>
      <p:ext uri="{BB962C8B-B14F-4D97-AF65-F5344CB8AC3E}">
        <p14:creationId xmlns:p14="http://schemas.microsoft.com/office/powerpoint/2010/main" val="1110580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tests</a:t>
            </a:r>
          </a:p>
        </p:txBody>
      </p:sp>
      <p:sp>
        <p:nvSpPr>
          <p:cNvPr id="3" name="Content Placeholder 2"/>
          <p:cNvSpPr>
            <a:spLocks noGrp="1"/>
          </p:cNvSpPr>
          <p:nvPr>
            <p:ph idx="1"/>
          </p:nvPr>
        </p:nvSpPr>
        <p:spPr/>
        <p:txBody>
          <a:bodyPr>
            <a:normAutofit lnSpcReduction="10000"/>
          </a:bodyPr>
          <a:lstStyle/>
          <a:p>
            <a:pPr>
              <a:spcAft>
                <a:spcPts val="450"/>
              </a:spcAft>
            </a:pPr>
            <a:r>
              <a:rPr lang="en-US" sz="2400" b="1" dirty="0">
                <a:cs typeface="Arial" panose="020B0604020202020204" pitchFamily="34" charset="0"/>
              </a:rPr>
              <a:t>Classes</a:t>
            </a:r>
          </a:p>
          <a:p>
            <a:pPr marL="933450" lvl="1" indent="-457200">
              <a:buFont typeface="Arial" panose="020B0604020202020204" pitchFamily="34" charset="0"/>
              <a:buChar char="•"/>
            </a:pPr>
            <a:r>
              <a:rPr lang="en-US" sz="2400" dirty="0">
                <a:cs typeface="Arial" panose="020B0604020202020204" pitchFamily="34" charset="0"/>
              </a:rPr>
              <a:t>Group by object/area being tested</a:t>
            </a:r>
          </a:p>
          <a:p>
            <a:pPr marL="933450" lvl="1" indent="-457200">
              <a:buFont typeface="Arial" panose="020B0604020202020204" pitchFamily="34" charset="0"/>
              <a:buChar char="•"/>
            </a:pPr>
            <a:r>
              <a:rPr lang="en-US" sz="2400" dirty="0">
                <a:cs typeface="Arial" panose="020B0604020202020204" pitchFamily="34" charset="0"/>
              </a:rPr>
              <a:t>Or scale (Google – S, M, L)</a:t>
            </a:r>
          </a:p>
          <a:p>
            <a:pPr marL="819150" lvl="1" indent="-342900">
              <a:buFont typeface="Arial" panose="020B0604020202020204" pitchFamily="34" charset="0"/>
              <a:buChar char="•"/>
            </a:pPr>
            <a:r>
              <a:rPr lang="en-US" sz="2400" dirty="0">
                <a:cs typeface="Arial" panose="020B0604020202020204" pitchFamily="34" charset="0"/>
              </a:rPr>
              <a:t> </a:t>
            </a:r>
          </a:p>
          <a:p>
            <a:pPr>
              <a:spcAft>
                <a:spcPts val="450"/>
              </a:spcAft>
            </a:pPr>
            <a:r>
              <a:rPr lang="en-US" sz="2400" b="1" dirty="0">
                <a:cs typeface="Arial" panose="020B0604020202020204" pitchFamily="34" charset="0"/>
              </a:rPr>
              <a:t>Layout</a:t>
            </a:r>
          </a:p>
          <a:p>
            <a:pPr marL="933450" lvl="1" indent="-457200">
              <a:buFont typeface="Arial" panose="020B0604020202020204" pitchFamily="34" charset="0"/>
              <a:buChar char="•"/>
            </a:pPr>
            <a:r>
              <a:rPr lang="en-US" sz="2400" dirty="0">
                <a:cs typeface="Arial" panose="020B0604020202020204" pitchFamily="34" charset="0"/>
              </a:rPr>
              <a:t>Assemble</a:t>
            </a:r>
          </a:p>
          <a:p>
            <a:pPr marL="933450" lvl="1" indent="-457200">
              <a:buFont typeface="Arial" panose="020B0604020202020204" pitchFamily="34" charset="0"/>
              <a:buChar char="•"/>
            </a:pPr>
            <a:r>
              <a:rPr lang="en-US" sz="2400" dirty="0">
                <a:cs typeface="Arial" panose="020B0604020202020204" pitchFamily="34" charset="0"/>
              </a:rPr>
              <a:t>Act</a:t>
            </a:r>
          </a:p>
          <a:p>
            <a:pPr marL="933450" lvl="1" indent="-457200">
              <a:buFont typeface="Arial" panose="020B0604020202020204" pitchFamily="34" charset="0"/>
              <a:buChar char="•"/>
            </a:pPr>
            <a:r>
              <a:rPr lang="en-US" sz="2400" dirty="0">
                <a:cs typeface="Arial" panose="020B0604020202020204" pitchFamily="34" charset="0"/>
              </a:rPr>
              <a:t>Assert</a:t>
            </a:r>
          </a:p>
          <a:p>
            <a:pPr marL="933450" lvl="1" indent="-457200">
              <a:buFont typeface="Arial" panose="020B0604020202020204" pitchFamily="34" charset="0"/>
              <a:buChar char="•"/>
            </a:pPr>
            <a:endParaRPr lang="en-US" sz="2400" dirty="0">
              <a:cs typeface="Arial" panose="020B0604020202020204" pitchFamily="34" charset="0"/>
            </a:endParaRPr>
          </a:p>
          <a:p>
            <a:pPr>
              <a:spcAft>
                <a:spcPts val="450"/>
              </a:spcAft>
            </a:pPr>
            <a:r>
              <a:rPr lang="en-US" sz="2400" b="1" dirty="0">
                <a:cs typeface="Arial" panose="020B0604020202020204" pitchFamily="34" charset="0"/>
              </a:rPr>
              <a:t>Tests fail first</a:t>
            </a:r>
          </a:p>
          <a:p>
            <a:endParaRPr lang="en-US" dirty="0"/>
          </a:p>
        </p:txBody>
      </p:sp>
    </p:spTree>
    <p:extLst>
      <p:ext uri="{BB962C8B-B14F-4D97-AF65-F5344CB8AC3E}">
        <p14:creationId xmlns:p14="http://schemas.microsoft.com/office/powerpoint/2010/main" val="3790041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Data</a:t>
            </a:r>
          </a:p>
        </p:txBody>
      </p:sp>
      <p:sp>
        <p:nvSpPr>
          <p:cNvPr id="3" name="Content Placeholder 2"/>
          <p:cNvSpPr>
            <a:spLocks noGrp="1"/>
          </p:cNvSpPr>
          <p:nvPr>
            <p:ph idx="1"/>
          </p:nvPr>
        </p:nvSpPr>
        <p:spPr/>
        <p:txBody>
          <a:bodyPr/>
          <a:lstStyle/>
          <a:p>
            <a:r>
              <a:rPr lang="en-US" dirty="0"/>
              <a:t>We don't need lots of data to write code</a:t>
            </a:r>
          </a:p>
          <a:p>
            <a:r>
              <a:rPr lang="en-US" dirty="0"/>
              <a:t>Ideally our tests contain data</a:t>
            </a:r>
          </a:p>
          <a:p>
            <a:r>
              <a:rPr lang="en-US" dirty="0"/>
              <a:t>For more extensive testing, we should have a curated set of data that all developers (and systems) use.</a:t>
            </a:r>
          </a:p>
        </p:txBody>
      </p:sp>
    </p:spTree>
    <p:extLst>
      <p:ext uri="{BB962C8B-B14F-4D97-AF65-F5344CB8AC3E}">
        <p14:creationId xmlns:p14="http://schemas.microsoft.com/office/powerpoint/2010/main" val="1968612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 Data</a:t>
            </a:r>
          </a:p>
        </p:txBody>
      </p:sp>
      <p:sp>
        <p:nvSpPr>
          <p:cNvPr id="5" name="Text Placeholder 4"/>
          <p:cNvSpPr>
            <a:spLocks noGrp="1"/>
          </p:cNvSpPr>
          <p:nvPr>
            <p:ph type="body" idx="1"/>
          </p:nvPr>
        </p:nvSpPr>
        <p:spPr/>
        <p:txBody>
          <a:bodyPr/>
          <a:lstStyle/>
          <a:p>
            <a:r>
              <a:rPr lang="en-US" dirty="0"/>
              <a:t>Demo</a:t>
            </a:r>
          </a:p>
        </p:txBody>
      </p:sp>
    </p:spTree>
    <p:extLst>
      <p:ext uri="{BB962C8B-B14F-4D97-AF65-F5344CB8AC3E}">
        <p14:creationId xmlns:p14="http://schemas.microsoft.com/office/powerpoint/2010/main" val="3540592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Testing Frameworks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52093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tSQLt</a:t>
            </a:r>
            <a:endParaRPr lang="en-US" dirty="0"/>
          </a:p>
        </p:txBody>
      </p:sp>
      <p:sp>
        <p:nvSpPr>
          <p:cNvPr id="3" name="Content Placeholder 2"/>
          <p:cNvSpPr>
            <a:spLocks noGrp="1"/>
          </p:cNvSpPr>
          <p:nvPr>
            <p:ph idx="1"/>
          </p:nvPr>
        </p:nvSpPr>
        <p:spPr/>
        <p:txBody>
          <a:bodyPr>
            <a:normAutofit/>
          </a:bodyPr>
          <a:lstStyle/>
          <a:p>
            <a:r>
              <a:rPr lang="en-US" dirty="0" err="1"/>
              <a:t>tSQLt</a:t>
            </a:r>
            <a:r>
              <a:rPr lang="en-US" dirty="0"/>
              <a:t> is a free, similar to </a:t>
            </a:r>
            <a:r>
              <a:rPr lang="en-US" dirty="0" err="1"/>
              <a:t>nUnit</a:t>
            </a:r>
            <a:r>
              <a:rPr lang="en-US" dirty="0"/>
              <a:t>/</a:t>
            </a:r>
            <a:r>
              <a:rPr lang="en-US" dirty="0" err="1"/>
              <a:t>jUnit</a:t>
            </a:r>
            <a:endParaRPr lang="en-US" dirty="0"/>
          </a:p>
          <a:p>
            <a:r>
              <a:rPr lang="en-US" dirty="0">
                <a:hlinkClick r:id="rId3"/>
              </a:rPr>
              <a:t>tSQLt.org</a:t>
            </a:r>
            <a:r>
              <a:rPr lang="en-US" dirty="0"/>
              <a:t> (requires CLR)</a:t>
            </a:r>
          </a:p>
          <a:p>
            <a:pPr lvl="1"/>
            <a:r>
              <a:rPr lang="en-US" dirty="0"/>
              <a:t>Stored procedures in their own schema</a:t>
            </a:r>
          </a:p>
          <a:p>
            <a:pPr lvl="1"/>
            <a:r>
              <a:rPr lang="en-US" dirty="0"/>
              <a:t>Can run setup before tests</a:t>
            </a:r>
          </a:p>
          <a:p>
            <a:pPr lvl="1"/>
            <a:r>
              <a:rPr lang="en-US" dirty="0"/>
              <a:t>Can mock objects </a:t>
            </a:r>
          </a:p>
          <a:p>
            <a:pPr lvl="1"/>
            <a:r>
              <a:rPr lang="en-US" dirty="0"/>
              <a:t>Can implement teardown</a:t>
            </a:r>
          </a:p>
          <a:p>
            <a:r>
              <a:rPr lang="en-US" dirty="0">
                <a:hlinkClick r:id="rId4"/>
              </a:rPr>
              <a:t>Support via Google Groups</a:t>
            </a:r>
            <a:endParaRPr lang="en-US" dirty="0"/>
          </a:p>
          <a:p>
            <a:r>
              <a:rPr lang="en-US" dirty="0">
                <a:hlinkClick r:id="rId5"/>
              </a:rPr>
              <a:t>Articles at Simple Talk</a:t>
            </a:r>
            <a:endParaRPr lang="en-US" dirty="0"/>
          </a:p>
        </p:txBody>
      </p:sp>
    </p:spTree>
    <p:extLst>
      <p:ext uri="{BB962C8B-B14F-4D97-AF65-F5344CB8AC3E}">
        <p14:creationId xmlns:p14="http://schemas.microsoft.com/office/powerpoint/2010/main" val="2399096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Unit Testing Framework</a:t>
            </a:r>
          </a:p>
        </p:txBody>
      </p:sp>
      <p:sp>
        <p:nvSpPr>
          <p:cNvPr id="3" name="Content Placeholder 2"/>
          <p:cNvSpPr>
            <a:spLocks noGrp="1"/>
          </p:cNvSpPr>
          <p:nvPr>
            <p:ph idx="1"/>
          </p:nvPr>
        </p:nvSpPr>
        <p:spPr/>
        <p:txBody>
          <a:bodyPr/>
          <a:lstStyle/>
          <a:p>
            <a:r>
              <a:rPr lang="en-US" dirty="0"/>
              <a:t>For SQL Server, implemented as part of SSDT</a:t>
            </a:r>
          </a:p>
          <a:p>
            <a:r>
              <a:rPr lang="en-US" dirty="0"/>
              <a:t>This framework allows us to write tests in T-SQL.</a:t>
            </a:r>
          </a:p>
          <a:p>
            <a:r>
              <a:rPr lang="en-US" dirty="0"/>
              <a:t>Tests are a part of a Visual Studio Database Project</a:t>
            </a:r>
          </a:p>
          <a:p>
            <a:r>
              <a:rPr lang="en-US" dirty="0"/>
              <a:t>The framework handles transaction wrapping</a:t>
            </a:r>
          </a:p>
          <a:p>
            <a:endParaRPr lang="en-US" dirty="0"/>
          </a:p>
        </p:txBody>
      </p:sp>
    </p:spTree>
    <p:extLst>
      <p:ext uri="{BB962C8B-B14F-4D97-AF65-F5344CB8AC3E}">
        <p14:creationId xmlns:p14="http://schemas.microsoft.com/office/powerpoint/2010/main" val="966011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7664" y="835902"/>
            <a:ext cx="7388672" cy="5059362"/>
          </a:xfrm>
        </p:spPr>
      </p:pic>
    </p:spTree>
    <p:extLst>
      <p:ext uri="{BB962C8B-B14F-4D97-AF65-F5344CB8AC3E}">
        <p14:creationId xmlns:p14="http://schemas.microsoft.com/office/powerpoint/2010/main" val="28753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Standards Tests</a:t>
            </a:r>
          </a:p>
        </p:txBody>
      </p:sp>
      <p:sp>
        <p:nvSpPr>
          <p:cNvPr id="3" name="Content Placeholder 2"/>
          <p:cNvSpPr>
            <a:spLocks noGrp="1"/>
          </p:cNvSpPr>
          <p:nvPr>
            <p:ph idx="1"/>
          </p:nvPr>
        </p:nvSpPr>
        <p:spPr/>
        <p:txBody>
          <a:bodyPr/>
          <a:lstStyle/>
          <a:p>
            <a:r>
              <a:rPr lang="en-US" dirty="0"/>
              <a:t>Ensure that the standards you care about are followed.</a:t>
            </a:r>
          </a:p>
          <a:p>
            <a:r>
              <a:rPr lang="en-US" dirty="0" err="1"/>
              <a:t>SQLCop</a:t>
            </a:r>
            <a:r>
              <a:rPr lang="en-US" dirty="0"/>
              <a:t> – </a:t>
            </a:r>
            <a:r>
              <a:rPr lang="en-US" dirty="0">
                <a:hlinkClick r:id="rId3"/>
              </a:rPr>
              <a:t>sqlcop.lessthandot.com</a:t>
            </a:r>
            <a:endParaRPr lang="en-US" dirty="0"/>
          </a:p>
          <a:p>
            <a:r>
              <a:rPr lang="en-US" dirty="0"/>
              <a:t>Easy to write your own.</a:t>
            </a:r>
          </a:p>
        </p:txBody>
      </p:sp>
    </p:spTree>
    <p:extLst>
      <p:ext uri="{BB962C8B-B14F-4D97-AF65-F5344CB8AC3E}">
        <p14:creationId xmlns:p14="http://schemas.microsoft.com/office/powerpoint/2010/main" val="1619672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Data Platform Summit 2017</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577387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Catching bad CODE</a:t>
            </a:r>
          </a:p>
        </p:txBody>
      </p:sp>
      <p:sp>
        <p:nvSpPr>
          <p:cNvPr id="5" name="Text Placeholder 4"/>
          <p:cNvSpPr>
            <a:spLocks noGrp="1"/>
          </p:cNvSpPr>
          <p:nvPr>
            <p:ph type="body" idx="1"/>
          </p:nvPr>
        </p:nvSpPr>
        <p:spPr/>
        <p:txBody>
          <a:bodyPr/>
          <a:lstStyle/>
          <a:p>
            <a:r>
              <a:rPr lang="en-US" dirty="0"/>
              <a:t>Demo</a:t>
            </a:r>
          </a:p>
        </p:txBody>
      </p:sp>
    </p:spTree>
    <p:extLst>
      <p:ext uri="{BB962C8B-B14F-4D97-AF65-F5344CB8AC3E}">
        <p14:creationId xmlns:p14="http://schemas.microsoft.com/office/powerpoint/2010/main" val="420280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Tests</a:t>
            </a:r>
          </a:p>
        </p:txBody>
      </p:sp>
      <p:sp>
        <p:nvSpPr>
          <p:cNvPr id="3" name="Content Placeholder 2"/>
          <p:cNvSpPr>
            <a:spLocks noGrp="1"/>
          </p:cNvSpPr>
          <p:nvPr>
            <p:ph idx="1"/>
          </p:nvPr>
        </p:nvSpPr>
        <p:spPr/>
        <p:txBody>
          <a:bodyPr/>
          <a:lstStyle/>
          <a:p>
            <a:r>
              <a:rPr lang="en-US" dirty="0"/>
              <a:t>These are unit tests designed to find issues with a particular specific function.</a:t>
            </a:r>
          </a:p>
          <a:p>
            <a:r>
              <a:rPr lang="en-US" dirty="0"/>
              <a:t>This are especially useful when refactoring code as requirements may not be clear</a:t>
            </a:r>
          </a:p>
        </p:txBody>
      </p:sp>
    </p:spTree>
    <p:extLst>
      <p:ext uri="{BB962C8B-B14F-4D97-AF65-F5344CB8AC3E}">
        <p14:creationId xmlns:p14="http://schemas.microsoft.com/office/powerpoint/2010/main" val="2549004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Testing Code Logic</a:t>
            </a:r>
          </a:p>
        </p:txBody>
      </p:sp>
      <p:sp>
        <p:nvSpPr>
          <p:cNvPr id="5" name="Text Placeholder 4"/>
          <p:cNvSpPr>
            <a:spLocks noGrp="1"/>
          </p:cNvSpPr>
          <p:nvPr>
            <p:ph type="body" idx="1"/>
          </p:nvPr>
        </p:nvSpPr>
        <p:spPr/>
        <p:txBody>
          <a:bodyPr/>
          <a:lstStyle/>
          <a:p>
            <a:r>
              <a:rPr lang="en-US" dirty="0"/>
              <a:t>Demo</a:t>
            </a:r>
          </a:p>
        </p:txBody>
      </p:sp>
    </p:spTree>
    <p:extLst>
      <p:ext uri="{BB962C8B-B14F-4D97-AF65-F5344CB8AC3E}">
        <p14:creationId xmlns:p14="http://schemas.microsoft.com/office/powerpoint/2010/main" val="3075909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Having a Test Suite</a:t>
            </a:r>
          </a:p>
        </p:txBody>
      </p:sp>
      <p:sp>
        <p:nvSpPr>
          <p:cNvPr id="3" name="Content Placeholder 2"/>
          <p:cNvSpPr>
            <a:spLocks noGrp="1"/>
          </p:cNvSpPr>
          <p:nvPr>
            <p:ph idx="1"/>
          </p:nvPr>
        </p:nvSpPr>
        <p:spPr/>
        <p:txBody>
          <a:bodyPr/>
          <a:lstStyle/>
          <a:p>
            <a:r>
              <a:rPr lang="en-US" dirty="0"/>
              <a:t>By continuing to grow your test suite with each change, developers spread the load</a:t>
            </a:r>
          </a:p>
          <a:p>
            <a:r>
              <a:rPr lang="en-US" dirty="0"/>
              <a:t>By having a large suite, we have better code coverage.</a:t>
            </a:r>
          </a:p>
          <a:p>
            <a:r>
              <a:rPr lang="en-US" dirty="0"/>
              <a:t>We can easily regression test.</a:t>
            </a:r>
          </a:p>
        </p:txBody>
      </p:sp>
    </p:spTree>
    <p:extLst>
      <p:ext uri="{BB962C8B-B14F-4D97-AF65-F5344CB8AC3E}">
        <p14:creationId xmlns:p14="http://schemas.microsoft.com/office/powerpoint/2010/main" val="2479422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Testing will improve the quality of your code</a:t>
            </a:r>
          </a:p>
          <a:p>
            <a:r>
              <a:rPr lang="en-US" dirty="0"/>
              <a:t>Testing will lower the cost of code</a:t>
            </a:r>
          </a:p>
          <a:p>
            <a:r>
              <a:rPr lang="en-US" dirty="0" err="1"/>
              <a:t>tSQLt</a:t>
            </a:r>
            <a:r>
              <a:rPr lang="en-US" dirty="0"/>
              <a:t> is a framework for testing T-SQL code</a:t>
            </a:r>
          </a:p>
          <a:p>
            <a:r>
              <a:rPr lang="en-US" dirty="0"/>
              <a:t>SQL Cop can help you easily test </a:t>
            </a:r>
            <a:r>
              <a:rPr lang="en-US"/>
              <a:t>for standards</a:t>
            </a:r>
          </a:p>
        </p:txBody>
      </p:sp>
    </p:spTree>
    <p:extLst>
      <p:ext uri="{BB962C8B-B14F-4D97-AF65-F5344CB8AC3E}">
        <p14:creationId xmlns:p14="http://schemas.microsoft.com/office/powerpoint/2010/main" val="3709868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End</a:t>
            </a:r>
          </a:p>
        </p:txBody>
      </p:sp>
      <p:sp>
        <p:nvSpPr>
          <p:cNvPr id="3" name="Content Placeholder 2"/>
          <p:cNvSpPr>
            <a:spLocks noGrp="1"/>
          </p:cNvSpPr>
          <p:nvPr>
            <p:ph idx="1"/>
          </p:nvPr>
        </p:nvSpPr>
        <p:spPr/>
        <p:txBody>
          <a:bodyPr/>
          <a:lstStyle/>
          <a:p>
            <a:r>
              <a:rPr lang="en-US" dirty="0"/>
              <a:t>Questions?</a:t>
            </a:r>
          </a:p>
          <a:p>
            <a:r>
              <a:rPr lang="en-US" dirty="0">
                <a:hlinkClick r:id="rId2"/>
              </a:rPr>
              <a:t>www.sqlservercental.com</a:t>
            </a:r>
            <a:endParaRPr lang="en-US" dirty="0"/>
          </a:p>
          <a:p>
            <a:r>
              <a:rPr lang="en-US" dirty="0">
                <a:hlinkClick r:id="rId3"/>
              </a:rPr>
              <a:t>www.simple-talk.com</a:t>
            </a:r>
            <a:endParaRPr lang="en-US" dirty="0"/>
          </a:p>
          <a:p>
            <a:endParaRPr lang="en-US" dirty="0"/>
          </a:p>
        </p:txBody>
      </p:sp>
      <p:grpSp>
        <p:nvGrpSpPr>
          <p:cNvPr id="4" name="Group 3"/>
          <p:cNvGrpSpPr/>
          <p:nvPr/>
        </p:nvGrpSpPr>
        <p:grpSpPr>
          <a:xfrm>
            <a:off x="610959" y="3733800"/>
            <a:ext cx="8030711" cy="2575049"/>
            <a:chOff x="2689225" y="3398838"/>
            <a:chExt cx="8030711" cy="2575049"/>
          </a:xfrm>
        </p:grpSpPr>
        <p:sp>
          <p:nvSpPr>
            <p:cNvPr id="5" name="Rectangle 4"/>
            <p:cNvSpPr/>
            <p:nvPr/>
          </p:nvSpPr>
          <p:spPr>
            <a:xfrm>
              <a:off x="3260726" y="3398838"/>
              <a:ext cx="3973513" cy="508000"/>
            </a:xfrm>
            <a:prstGeom prst="rect">
              <a:avLst/>
            </a:prstGeom>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www.voiceofthedba.com</a:t>
              </a:r>
            </a:p>
          </p:txBody>
        </p:sp>
        <p:sp>
          <p:nvSpPr>
            <p:cNvPr id="6" name="Rectangle 5"/>
            <p:cNvSpPr/>
            <p:nvPr/>
          </p:nvSpPr>
          <p:spPr>
            <a:xfrm>
              <a:off x="3260726" y="4098925"/>
              <a:ext cx="6061075" cy="508000"/>
            </a:xfrm>
            <a:prstGeom prst="rect">
              <a:avLst/>
            </a:prstGeom>
          </p:spPr>
          <p:txBody>
            <a:bodyPr>
              <a:spAutoFit/>
            </a:bodyPr>
            <a:lstStyle/>
            <a:p>
              <a:pPr>
                <a:spcAft>
                  <a:spcPts val="2700"/>
                </a:spcAft>
                <a:defRPr/>
              </a:pPr>
              <a:r>
                <a:rPr lang="en-US" sz="2700" dirty="0" err="1">
                  <a:solidFill>
                    <a:schemeClr val="tx1">
                      <a:lumMod val="50000"/>
                      <a:lumOff val="50000"/>
                    </a:schemeClr>
                  </a:solidFill>
                  <a:latin typeface="Microsoft Sans Serif" panose="020B0604020202020204" pitchFamily="34" charset="0"/>
                  <a:ea typeface="ヒラギノ角ゴ ProN W3" charset="0"/>
                </a:rPr>
                <a:t>sjones@sqlservercentral.com</a:t>
              </a:r>
              <a:endParaRPr lang="en-US" sz="2700" dirty="0">
                <a:solidFill>
                  <a:schemeClr val="tx1">
                    <a:lumMod val="50000"/>
                    <a:lumOff val="50000"/>
                  </a:schemeClr>
                </a:solidFill>
                <a:latin typeface="Microsoft Sans Serif" panose="020B0604020202020204" pitchFamily="34" charset="0"/>
                <a:ea typeface="ヒラギノ角ゴ ProN W3" charset="0"/>
              </a:endParaRPr>
            </a:p>
          </p:txBody>
        </p:sp>
        <p:sp>
          <p:nvSpPr>
            <p:cNvPr id="7" name="Rectangle 6"/>
            <p:cNvSpPr/>
            <p:nvPr/>
          </p:nvSpPr>
          <p:spPr>
            <a:xfrm>
              <a:off x="3260726" y="4783138"/>
              <a:ext cx="3560763" cy="508000"/>
            </a:xfrm>
            <a:prstGeom prst="rect">
              <a:avLst/>
            </a:prstGeom>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@way0utwest</a:t>
              </a:r>
            </a:p>
          </p:txBody>
        </p:sp>
        <p:pic>
          <p:nvPicPr>
            <p:cNvPr id="8" name="Picture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89226" y="3429000"/>
              <a:ext cx="43497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89225" y="4194176"/>
              <a:ext cx="46355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689226" y="4821238"/>
              <a:ext cx="504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689225" y="5454650"/>
              <a:ext cx="49688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3260726" y="5454651"/>
              <a:ext cx="3006725" cy="506413"/>
            </a:xfrm>
            <a:prstGeom prst="rect">
              <a:avLst/>
            </a:prstGeom>
            <a:noFill/>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/in/way0utwest</a:t>
              </a:r>
            </a:p>
          </p:txBody>
        </p:sp>
        <p:pic>
          <p:nvPicPr>
            <p:cNvPr id="13" name="Picture 1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208636" y="5440487"/>
              <a:ext cx="15113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08145" y="4529138"/>
            <a:ext cx="1533525" cy="752475"/>
          </a:xfrm>
          <a:prstGeom prst="rect">
            <a:avLst/>
          </a:prstGeom>
        </p:spPr>
      </p:pic>
    </p:spTree>
    <p:extLst>
      <p:ext uri="{BB962C8B-B14F-4D97-AF65-F5344CB8AC3E}">
        <p14:creationId xmlns:p14="http://schemas.microsoft.com/office/powerpoint/2010/main" val="1108669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Continuous Integration – http://en.wikipedia.org/wiki/Continuous_integration</a:t>
            </a:r>
          </a:p>
          <a:p>
            <a:r>
              <a:rPr lang="en-US" dirty="0"/>
              <a:t>Getting Started Testing Databases with </a:t>
            </a:r>
            <a:r>
              <a:rPr lang="en-US" dirty="0" err="1"/>
              <a:t>tSQLt</a:t>
            </a:r>
            <a:r>
              <a:rPr lang="en-US" dirty="0"/>
              <a:t> - </a:t>
            </a:r>
            <a:r>
              <a:rPr lang="en-US" dirty="0">
                <a:hlinkClick r:id="rId2"/>
              </a:rPr>
              <a:t>https://www.simple-talk.com/sql/t-sql-programming/getting-started-testing-databases-with-tsqlt/</a:t>
            </a:r>
            <a:endParaRPr lang="en-US" dirty="0"/>
          </a:p>
          <a:p>
            <a:endParaRPr lang="en-US" dirty="0"/>
          </a:p>
        </p:txBody>
      </p:sp>
    </p:spTree>
    <p:extLst>
      <p:ext uri="{BB962C8B-B14F-4D97-AF65-F5344CB8AC3E}">
        <p14:creationId xmlns:p14="http://schemas.microsoft.com/office/powerpoint/2010/main" val="2962012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Images</a:t>
            </a:r>
          </a:p>
        </p:txBody>
      </p:sp>
      <p:sp>
        <p:nvSpPr>
          <p:cNvPr id="3" name="Content Placeholder 2"/>
          <p:cNvSpPr>
            <a:spLocks noGrp="1"/>
          </p:cNvSpPr>
          <p:nvPr>
            <p:ph idx="1"/>
          </p:nvPr>
        </p:nvSpPr>
        <p:spPr/>
        <p:txBody>
          <a:bodyPr>
            <a:normAutofit fontScale="77500" lnSpcReduction="20000"/>
          </a:bodyPr>
          <a:lstStyle/>
          <a:p>
            <a:r>
              <a:rPr lang="en-US" dirty="0"/>
              <a:t>CD pipeline - http://www.getchef.com/images/chart-continuous-delivery.png</a:t>
            </a:r>
          </a:p>
          <a:p>
            <a:r>
              <a:rPr lang="en-US" dirty="0"/>
              <a:t>CD process - http://eavonius.github.io/powerdelivery/img/website_pipeline_activities.jpg</a:t>
            </a:r>
          </a:p>
          <a:p>
            <a:r>
              <a:rPr lang="en-US" dirty="0"/>
              <a:t>Flow - http://www.rampmeupscotty.com/media/images/2012-08-23_changes_moving_through_deployment_pipeline.png</a:t>
            </a:r>
          </a:p>
          <a:p>
            <a:r>
              <a:rPr lang="en-US" dirty="0"/>
              <a:t>Maturity model - http://www.infoq.com/resource/articles/Continuous-Delivery-Maturity-Model/en/resources/fig1large.jpg</a:t>
            </a:r>
          </a:p>
          <a:p>
            <a:endParaRPr lang="en-US" dirty="0"/>
          </a:p>
        </p:txBody>
      </p:sp>
    </p:spTree>
    <p:extLst>
      <p:ext uri="{BB962C8B-B14F-4D97-AF65-F5344CB8AC3E}">
        <p14:creationId xmlns:p14="http://schemas.microsoft.com/office/powerpoint/2010/main" val="2354176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Who Am I?</a:t>
            </a:r>
          </a:p>
          <a:p>
            <a:r>
              <a:rPr lang="en-US" dirty="0"/>
              <a:t>Testing Software</a:t>
            </a:r>
          </a:p>
          <a:p>
            <a:r>
              <a:rPr lang="en-US" dirty="0"/>
              <a:t>Database </a:t>
            </a:r>
            <a:r>
              <a:rPr lang="en-US"/>
              <a:t>Testing Frameworks</a:t>
            </a:r>
            <a:endParaRPr lang="en-US" dirty="0"/>
          </a:p>
          <a:p>
            <a:r>
              <a:rPr lang="en-US" dirty="0"/>
              <a:t>Test Examples</a:t>
            </a:r>
          </a:p>
        </p:txBody>
      </p:sp>
    </p:spTree>
    <p:extLst>
      <p:ext uri="{BB962C8B-B14F-4D97-AF65-F5344CB8AC3E}">
        <p14:creationId xmlns:p14="http://schemas.microsoft.com/office/powerpoint/2010/main" val="718457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sz="3600" dirty="0"/>
              <a:t>Who am I?</a:t>
            </a:r>
          </a:p>
        </p:txBody>
      </p:sp>
      <p:sp>
        <p:nvSpPr>
          <p:cNvPr id="18" name="Rectangle 17"/>
          <p:cNvSpPr/>
          <p:nvPr/>
        </p:nvSpPr>
        <p:spPr>
          <a:xfrm>
            <a:off x="4225931" y="2916568"/>
            <a:ext cx="3973501" cy="507831"/>
          </a:xfrm>
          <a:prstGeom prst="rect">
            <a:avLst/>
          </a:prstGeom>
        </p:spPr>
        <p:txBody>
          <a:bodyPr wrap="square">
            <a:spAutoFit/>
          </a:bodyPr>
          <a:lstStyle/>
          <a:p>
            <a:pPr>
              <a:spcAft>
                <a:spcPts val="2700"/>
              </a:spcAft>
            </a:pPr>
            <a:r>
              <a:rPr lang="en-US" sz="2700" dirty="0">
                <a:solidFill>
                  <a:schemeClr val="tx1">
                    <a:lumMod val="50000"/>
                    <a:lumOff val="50000"/>
                  </a:schemeClr>
                </a:solidFill>
                <a:latin typeface="Microsoft Sans Serif" panose="020B0604020202020204" pitchFamily="34" charset="0"/>
              </a:rPr>
              <a:t>www.voiceofthedba.com</a:t>
            </a:r>
          </a:p>
        </p:txBody>
      </p:sp>
      <p:sp>
        <p:nvSpPr>
          <p:cNvPr id="19" name="Rectangle 18"/>
          <p:cNvSpPr/>
          <p:nvPr/>
        </p:nvSpPr>
        <p:spPr>
          <a:xfrm>
            <a:off x="4225929" y="3617043"/>
            <a:ext cx="4460872" cy="461665"/>
          </a:xfrm>
          <a:prstGeom prst="rect">
            <a:avLst/>
          </a:prstGeom>
        </p:spPr>
        <p:txBody>
          <a:bodyPr wrap="square">
            <a:spAutoFit/>
          </a:bodyPr>
          <a:lstStyle/>
          <a:p>
            <a:pPr>
              <a:spcAft>
                <a:spcPts val="2700"/>
              </a:spcAft>
            </a:pPr>
            <a:r>
              <a:rPr lang="en-US" sz="2400" dirty="0" err="1">
                <a:solidFill>
                  <a:schemeClr val="tx1">
                    <a:lumMod val="50000"/>
                    <a:lumOff val="50000"/>
                  </a:schemeClr>
                </a:solidFill>
                <a:latin typeface="Microsoft Sans Serif" panose="020B0604020202020204" pitchFamily="34" charset="0"/>
              </a:rPr>
              <a:t>sjones@sqlservercentral.com</a:t>
            </a:r>
            <a:endParaRPr lang="en-US" sz="2400" dirty="0">
              <a:solidFill>
                <a:schemeClr val="tx1">
                  <a:lumMod val="50000"/>
                  <a:lumOff val="50000"/>
                </a:schemeClr>
              </a:solidFill>
              <a:latin typeface="Microsoft Sans Serif" panose="020B0604020202020204" pitchFamily="34" charset="0"/>
            </a:endParaRPr>
          </a:p>
        </p:txBody>
      </p:sp>
      <p:sp>
        <p:nvSpPr>
          <p:cNvPr id="20" name="Rectangle 19"/>
          <p:cNvSpPr/>
          <p:nvPr/>
        </p:nvSpPr>
        <p:spPr>
          <a:xfrm>
            <a:off x="4225929" y="4300454"/>
            <a:ext cx="3560770" cy="507831"/>
          </a:xfrm>
          <a:prstGeom prst="rect">
            <a:avLst/>
          </a:prstGeom>
        </p:spPr>
        <p:txBody>
          <a:bodyPr wrap="square">
            <a:spAutoFit/>
          </a:bodyPr>
          <a:lstStyle/>
          <a:p>
            <a:pPr>
              <a:spcAft>
                <a:spcPts val="2700"/>
              </a:spcAft>
            </a:pPr>
            <a:r>
              <a:rPr lang="en-US" sz="2700" dirty="0">
                <a:solidFill>
                  <a:schemeClr val="tx1">
                    <a:lumMod val="50000"/>
                    <a:lumOff val="50000"/>
                  </a:schemeClr>
                </a:solidFill>
                <a:latin typeface="Microsoft Sans Serif" panose="020B0604020202020204" pitchFamily="34" charset="0"/>
              </a:rPr>
              <a:t>@way0utwest</a:t>
            </a:r>
          </a:p>
        </p:txBody>
      </p:sp>
      <p:sp>
        <p:nvSpPr>
          <p:cNvPr id="21" name="TextBox 20"/>
          <p:cNvSpPr txBox="1"/>
          <p:nvPr/>
        </p:nvSpPr>
        <p:spPr>
          <a:xfrm>
            <a:off x="3547726" y="1379469"/>
            <a:ext cx="5310524" cy="1138773"/>
          </a:xfrm>
          <a:prstGeom prst="rect">
            <a:avLst/>
          </a:prstGeom>
          <a:noFill/>
        </p:spPr>
        <p:txBody>
          <a:bodyPr wrap="square" rtlCol="0">
            <a:spAutoFit/>
          </a:bodyPr>
          <a:lstStyle/>
          <a:p>
            <a:r>
              <a:rPr lang="en-US" sz="2800" b="1" dirty="0">
                <a:solidFill>
                  <a:srgbClr val="CC0000"/>
                </a:solidFill>
                <a:latin typeface="Arial"/>
                <a:cs typeface="Arial"/>
              </a:rPr>
              <a:t>Steve Jones</a:t>
            </a:r>
          </a:p>
          <a:p>
            <a:r>
              <a:rPr lang="en-US" sz="2000" b="1" dirty="0" err="1">
                <a:solidFill>
                  <a:srgbClr val="CC0000"/>
                </a:solidFill>
                <a:latin typeface="Arial"/>
                <a:cs typeface="Arial"/>
              </a:rPr>
              <a:t>SQLServerCentral</a:t>
            </a:r>
            <a:r>
              <a:rPr lang="en-US" sz="2000" b="1" dirty="0">
                <a:solidFill>
                  <a:srgbClr val="CC0000"/>
                </a:solidFill>
                <a:latin typeface="Arial"/>
                <a:cs typeface="Arial"/>
              </a:rPr>
              <a:t> founder</a:t>
            </a:r>
          </a:p>
          <a:p>
            <a:r>
              <a:rPr lang="en-US" sz="2000" b="1" dirty="0" err="1">
                <a:solidFill>
                  <a:srgbClr val="CC0000"/>
                </a:solidFill>
                <a:latin typeface="Arial"/>
                <a:cs typeface="Arial"/>
              </a:rPr>
              <a:t>Redgate</a:t>
            </a:r>
            <a:r>
              <a:rPr lang="en-US" sz="2000" b="1" dirty="0">
                <a:solidFill>
                  <a:srgbClr val="CC0000"/>
                </a:solidFill>
                <a:latin typeface="Arial"/>
                <a:cs typeface="Arial"/>
              </a:rPr>
              <a:t> Software Evangelist</a:t>
            </a:r>
          </a:p>
        </p:txBody>
      </p:sp>
      <p:pic>
        <p:nvPicPr>
          <p:cNvPr id="22" name="Picture 21"/>
          <p:cNvPicPr>
            <a:picLocks noChangeAspect="1"/>
          </p:cNvPicPr>
          <p:nvPr/>
        </p:nvPicPr>
        <p:blipFill>
          <a:blip r:embed="rId3"/>
          <a:stretch>
            <a:fillRect/>
          </a:stretch>
        </p:blipFill>
        <p:spPr>
          <a:xfrm>
            <a:off x="3655052" y="2946524"/>
            <a:ext cx="434779" cy="478257"/>
          </a:xfrm>
          <a:prstGeom prst="rect">
            <a:avLst/>
          </a:prstGeom>
        </p:spPr>
      </p:pic>
      <p:pic>
        <p:nvPicPr>
          <p:cNvPr id="23" name="Picture 22"/>
          <p:cNvPicPr>
            <a:picLocks noChangeAspect="1"/>
          </p:cNvPicPr>
          <p:nvPr/>
        </p:nvPicPr>
        <p:blipFill>
          <a:blip r:embed="rId4"/>
          <a:stretch>
            <a:fillRect/>
          </a:stretch>
        </p:blipFill>
        <p:spPr>
          <a:xfrm>
            <a:off x="3655052" y="3712291"/>
            <a:ext cx="463485" cy="379214"/>
          </a:xfrm>
          <a:prstGeom prst="rect">
            <a:avLst/>
          </a:prstGeom>
        </p:spPr>
      </p:pic>
      <p:pic>
        <p:nvPicPr>
          <p:cNvPr id="24" name="Picture 23"/>
          <p:cNvPicPr>
            <a:picLocks noChangeAspect="1"/>
          </p:cNvPicPr>
          <p:nvPr/>
        </p:nvPicPr>
        <p:blipFill>
          <a:blip r:embed="rId5"/>
          <a:stretch>
            <a:fillRect/>
          </a:stretch>
        </p:blipFill>
        <p:spPr>
          <a:xfrm>
            <a:off x="3655050" y="4338552"/>
            <a:ext cx="504842" cy="462772"/>
          </a:xfrm>
          <a:prstGeom prst="rect">
            <a:avLst/>
          </a:prstGeom>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55050" y="4971400"/>
            <a:ext cx="495926" cy="495926"/>
          </a:xfrm>
          <a:prstGeom prst="rect">
            <a:avLst/>
          </a:prstGeom>
        </p:spPr>
      </p:pic>
      <p:sp>
        <p:nvSpPr>
          <p:cNvPr id="4" name="TextBox 3"/>
          <p:cNvSpPr txBox="1"/>
          <p:nvPr/>
        </p:nvSpPr>
        <p:spPr>
          <a:xfrm>
            <a:off x="4225931" y="4971401"/>
            <a:ext cx="3006223" cy="507831"/>
          </a:xfrm>
          <a:prstGeom prst="rect">
            <a:avLst/>
          </a:prstGeom>
          <a:noFill/>
        </p:spPr>
        <p:txBody>
          <a:bodyPr wrap="square" rtlCol="0">
            <a:spAutoFit/>
          </a:bodyPr>
          <a:lstStyle/>
          <a:p>
            <a:pPr>
              <a:spcAft>
                <a:spcPts val="2700"/>
              </a:spcAft>
            </a:pPr>
            <a:r>
              <a:rPr lang="en-US" sz="2700" dirty="0">
                <a:solidFill>
                  <a:schemeClr val="tx1">
                    <a:lumMod val="50000"/>
                    <a:lumOff val="50000"/>
                  </a:schemeClr>
                </a:solidFill>
                <a:latin typeface="Microsoft Sans Serif" panose="020B0604020202020204" pitchFamily="34" charset="0"/>
              </a:rPr>
              <a:t>/in/way0utwest</a:t>
            </a: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32154" y="4808285"/>
            <a:ext cx="1511111" cy="533333"/>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6119" y="4631413"/>
            <a:ext cx="2191683" cy="776221"/>
          </a:xfrm>
          <a:prstGeom prst="rect">
            <a:avLst/>
          </a:prstGeom>
        </p:spPr>
      </p:pic>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73692" y="2260653"/>
            <a:ext cx="1428572" cy="1850000"/>
          </a:xfrm>
          <a:prstGeom prst="rect">
            <a:avLst/>
          </a:prstGeom>
        </p:spPr>
      </p:pic>
    </p:spTree>
    <p:extLst>
      <p:ext uri="{BB962C8B-B14F-4D97-AF65-F5344CB8AC3E}">
        <p14:creationId xmlns:p14="http://schemas.microsoft.com/office/powerpoint/2010/main" val="699138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Does T-SQL Unit Testing?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968" y="4967242"/>
            <a:ext cx="7802064" cy="65731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969" y="1985838"/>
            <a:ext cx="2848373" cy="1781424"/>
          </a:xfrm>
          <a:prstGeom prst="rect">
            <a:avLst/>
          </a:prstGeom>
        </p:spPr>
      </p:pic>
      <p:sp>
        <p:nvSpPr>
          <p:cNvPr id="5" name="TextBox 4"/>
          <p:cNvSpPr txBox="1"/>
          <p:nvPr/>
        </p:nvSpPr>
        <p:spPr>
          <a:xfrm>
            <a:off x="6248400" y="1960882"/>
            <a:ext cx="2095500" cy="584775"/>
          </a:xfrm>
          <a:prstGeom prst="rect">
            <a:avLst/>
          </a:prstGeom>
          <a:noFill/>
        </p:spPr>
        <p:txBody>
          <a:bodyPr wrap="square" rtlCol="0">
            <a:spAutoFit/>
          </a:bodyPr>
          <a:lstStyle/>
          <a:p>
            <a:r>
              <a:rPr lang="en-US" sz="3200" b="1" dirty="0">
                <a:solidFill>
                  <a:srgbClr val="CC0000"/>
                </a:solidFill>
              </a:rPr>
              <a:t>Not this</a:t>
            </a:r>
          </a:p>
        </p:txBody>
      </p:sp>
      <p:cxnSp>
        <p:nvCxnSpPr>
          <p:cNvPr id="7" name="Straight Arrow Connector 6"/>
          <p:cNvCxnSpPr/>
          <p:nvPr/>
        </p:nvCxnSpPr>
        <p:spPr>
          <a:xfrm flipH="1">
            <a:off x="3519343" y="2253269"/>
            <a:ext cx="2207636" cy="147031"/>
          </a:xfrm>
          <a:prstGeom prst="straightConnector1">
            <a:avLst/>
          </a:prstGeom>
          <a:ln w="12700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1" idx="1"/>
          </p:cNvCxnSpPr>
          <p:nvPr/>
        </p:nvCxnSpPr>
        <p:spPr>
          <a:xfrm flipH="1">
            <a:off x="3519342" y="4059889"/>
            <a:ext cx="1700358" cy="702873"/>
          </a:xfrm>
          <a:prstGeom prst="straightConnector1">
            <a:avLst/>
          </a:prstGeom>
          <a:ln w="127000">
            <a:solidFill>
              <a:srgbClr val="CC0000"/>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42900" y="4387165"/>
            <a:ext cx="5200650" cy="1351589"/>
          </a:xfrm>
          <a:prstGeom prst="ellipse">
            <a:avLst/>
          </a:prstGeom>
          <a:noFill/>
          <a:ln w="317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plication Sign 5"/>
          <p:cNvSpPr/>
          <p:nvPr/>
        </p:nvSpPr>
        <p:spPr>
          <a:xfrm>
            <a:off x="3644199" y="1369248"/>
            <a:ext cx="2438400" cy="2062103"/>
          </a:xfrm>
          <a:prstGeom prst="mathMultiply">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219700" y="3767501"/>
            <a:ext cx="3124200" cy="584775"/>
          </a:xfrm>
          <a:prstGeom prst="rect">
            <a:avLst/>
          </a:prstGeom>
          <a:noFill/>
        </p:spPr>
        <p:txBody>
          <a:bodyPr wrap="square" rtlCol="0">
            <a:spAutoFit/>
          </a:bodyPr>
          <a:lstStyle/>
          <a:p>
            <a:r>
              <a:rPr lang="en-US" sz="3200" b="1" dirty="0">
                <a:solidFill>
                  <a:srgbClr val="CC0000"/>
                </a:solidFill>
              </a:rPr>
              <a:t>This</a:t>
            </a:r>
          </a:p>
        </p:txBody>
      </p:sp>
    </p:spTree>
    <p:extLst>
      <p:ext uri="{BB962C8B-B14F-4D97-AF65-F5344CB8AC3E}">
        <p14:creationId xmlns:p14="http://schemas.microsoft.com/office/powerpoint/2010/main" val="2307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animBg="1"/>
      <p:bldP spid="6" grpId="0" animBg="1"/>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5" name="TextBox 4"/>
          <p:cNvSpPr txBox="1"/>
          <p:nvPr/>
        </p:nvSpPr>
        <p:spPr>
          <a:xfrm>
            <a:off x="405244" y="1987811"/>
            <a:ext cx="7886700" cy="3877985"/>
          </a:xfrm>
          <a:prstGeom prst="rect">
            <a:avLst/>
          </a:prstGeom>
          <a:noFill/>
        </p:spPr>
        <p:txBody>
          <a:bodyPr wrap="square" rtlCol="0">
            <a:spAutoFit/>
          </a:bodyPr>
          <a:lstStyle/>
          <a:p>
            <a:r>
              <a:rPr lang="en-US" sz="3600" dirty="0"/>
              <a:t>“The primary goal of unit testing is to take the smallest piece of testable software in the application, isolate it from the remainder of the code, and determine whether it behaves exactly as you expect.“</a:t>
            </a:r>
          </a:p>
          <a:p>
            <a:endParaRPr lang="en-US" dirty="0"/>
          </a:p>
          <a:p>
            <a:r>
              <a:rPr lang="en-US" sz="1200" dirty="0"/>
              <a:t>From </a:t>
            </a:r>
            <a:r>
              <a:rPr lang="en-US" sz="1200" dirty="0">
                <a:hlinkClick r:id="rId3"/>
              </a:rPr>
              <a:t>https://msdn.microsoft.com/en-us/library/aa292197%28v=vs.71%29.aspx</a:t>
            </a:r>
            <a:endParaRPr lang="en-US" sz="1200" dirty="0"/>
          </a:p>
        </p:txBody>
      </p:sp>
    </p:spTree>
    <p:extLst>
      <p:ext uri="{BB962C8B-B14F-4D97-AF65-F5344CB8AC3E}">
        <p14:creationId xmlns:p14="http://schemas.microsoft.com/office/powerpoint/2010/main" val="2912118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12" name="TextBox 11"/>
          <p:cNvSpPr txBox="1"/>
          <p:nvPr/>
        </p:nvSpPr>
        <p:spPr>
          <a:xfrm>
            <a:off x="405245" y="2125268"/>
            <a:ext cx="8208819" cy="3877985"/>
          </a:xfrm>
          <a:prstGeom prst="rect">
            <a:avLst/>
          </a:prstGeom>
          <a:noFill/>
        </p:spPr>
        <p:txBody>
          <a:bodyPr wrap="square" rtlCol="0">
            <a:spAutoFit/>
          </a:bodyPr>
          <a:lstStyle/>
          <a:p>
            <a:r>
              <a:rPr lang="en-US" sz="3600" b="1" dirty="0"/>
              <a:t>“Unit testing is a lot like going to the gym.</a:t>
            </a:r>
            <a:r>
              <a:rPr lang="en-US" sz="3600" dirty="0"/>
              <a:t> You know it is good for you, all the arguments make sense, so you start working out. There's an initial rush, which is great, but after a few days you start to wonder if it is worth the trouble.”</a:t>
            </a:r>
          </a:p>
          <a:p>
            <a:endParaRPr lang="en-US" dirty="0"/>
          </a:p>
          <a:p>
            <a:r>
              <a:rPr lang="en-US" sz="1200" dirty="0"/>
              <a:t>From </a:t>
            </a:r>
            <a:r>
              <a:rPr lang="en-US" sz="1200" dirty="0">
                <a:hlinkClick r:id="rId3"/>
              </a:rPr>
              <a:t>http://stackoverflow.com/questions/67299/is-unit-testing-worth-the-effort</a:t>
            </a:r>
            <a:endParaRPr lang="en-US" sz="1200" dirty="0"/>
          </a:p>
        </p:txBody>
      </p:sp>
    </p:spTree>
    <p:extLst>
      <p:ext uri="{BB962C8B-B14F-4D97-AF65-F5344CB8AC3E}">
        <p14:creationId xmlns:p14="http://schemas.microsoft.com/office/powerpoint/2010/main" val="1340594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Unit Testing</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01964" y="1961791"/>
            <a:ext cx="4940072" cy="3262312"/>
          </a:xfrm>
        </p:spPr>
      </p:pic>
    </p:spTree>
    <p:extLst>
      <p:ext uri="{BB962C8B-B14F-4D97-AF65-F5344CB8AC3E}">
        <p14:creationId xmlns:p14="http://schemas.microsoft.com/office/powerpoint/2010/main" val="2094435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Test?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8362" y="2062956"/>
            <a:ext cx="4867275" cy="3600450"/>
          </a:xfrm>
        </p:spPr>
      </p:pic>
    </p:spTree>
    <p:extLst>
      <p:ext uri="{BB962C8B-B14F-4D97-AF65-F5344CB8AC3E}">
        <p14:creationId xmlns:p14="http://schemas.microsoft.com/office/powerpoint/2010/main" val="4110603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4117</TotalTime>
  <Words>977</Words>
  <Application>Microsoft Office PowerPoint</Application>
  <PresentationFormat>On-screen Show (4:3)</PresentationFormat>
  <Paragraphs>140</Paragraphs>
  <Slides>27</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Microsoft Sans Serif</vt:lpstr>
      <vt:lpstr>ヒラギノ角ゴ ProN W3</vt:lpstr>
      <vt:lpstr>Office Theme</vt:lpstr>
      <vt:lpstr>Unit Testing T-SQL Code</vt:lpstr>
      <vt:lpstr>Data Platform Summit 2017</vt:lpstr>
      <vt:lpstr>Agenda</vt:lpstr>
      <vt:lpstr>Who am I?</vt:lpstr>
      <vt:lpstr>Who Does T-SQL Unit Testing?</vt:lpstr>
      <vt:lpstr>Unit Testing</vt:lpstr>
      <vt:lpstr>Unit Testing</vt:lpstr>
      <vt:lpstr>Database Unit Testing</vt:lpstr>
      <vt:lpstr>Why Test?</vt:lpstr>
      <vt:lpstr>Building Tests</vt:lpstr>
      <vt:lpstr>Writing Tests</vt:lpstr>
      <vt:lpstr>Structure of tests</vt:lpstr>
      <vt:lpstr>Test Data</vt:lpstr>
      <vt:lpstr>Test Data</vt:lpstr>
      <vt:lpstr>Database Testing Frameworks</vt:lpstr>
      <vt:lpstr>tSQLt</vt:lpstr>
      <vt:lpstr>Microsoft Unit Testing Framework</vt:lpstr>
      <vt:lpstr>PowerPoint Presentation</vt:lpstr>
      <vt:lpstr>Standards Tests</vt:lpstr>
      <vt:lpstr>Catching bad CODE</vt:lpstr>
      <vt:lpstr>Logic Tests</vt:lpstr>
      <vt:lpstr>Testing Code Logic</vt:lpstr>
      <vt:lpstr>Having a Test Suite</vt:lpstr>
      <vt:lpstr>Summary</vt:lpstr>
      <vt:lpstr>The End</vt:lpstr>
      <vt:lpstr>References</vt:lpstr>
      <vt:lpstr>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T-SQL</dc:title>
  <dc:creator>Steve Jones</dc:creator>
  <cp:lastModifiedBy>Steve Jones</cp:lastModifiedBy>
  <cp:revision>43</cp:revision>
  <dcterms:created xsi:type="dcterms:W3CDTF">2006-08-16T00:00:00Z</dcterms:created>
  <dcterms:modified xsi:type="dcterms:W3CDTF">2017-07-22T17:00:33Z</dcterms:modified>
</cp:coreProperties>
</file>