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2" r:id="rId2"/>
  </p:sldMasterIdLst>
  <p:notesMasterIdLst>
    <p:notesMasterId r:id="rId30"/>
  </p:notesMasterIdLst>
  <p:sldIdLst>
    <p:sldId id="300" r:id="rId3"/>
    <p:sldId id="282" r:id="rId4"/>
    <p:sldId id="283" r:id="rId5"/>
    <p:sldId id="289" r:id="rId6"/>
    <p:sldId id="290" r:id="rId7"/>
    <p:sldId id="291" r:id="rId8"/>
    <p:sldId id="292" r:id="rId9"/>
    <p:sldId id="257" r:id="rId10"/>
    <p:sldId id="279" r:id="rId11"/>
    <p:sldId id="280" r:id="rId12"/>
    <p:sldId id="293" r:id="rId13"/>
    <p:sldId id="294" r:id="rId14"/>
    <p:sldId id="295" r:id="rId15"/>
    <p:sldId id="296" r:id="rId16"/>
    <p:sldId id="298" r:id="rId17"/>
    <p:sldId id="261" r:id="rId18"/>
    <p:sldId id="287" r:id="rId19"/>
    <p:sldId id="297" r:id="rId20"/>
    <p:sldId id="262" r:id="rId21"/>
    <p:sldId id="284" r:id="rId22"/>
    <p:sldId id="273" r:id="rId23"/>
    <p:sldId id="285" r:id="rId24"/>
    <p:sldId id="276" r:id="rId25"/>
    <p:sldId id="278" r:id="rId26"/>
    <p:sldId id="270" r:id="rId27"/>
    <p:sldId id="271" r:id="rId28"/>
    <p:sldId id="265"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78780" autoAdjust="0"/>
  </p:normalViewPr>
  <p:slideViewPr>
    <p:cSldViewPr>
      <p:cViewPr varScale="1">
        <p:scale>
          <a:sx n="50" d="100"/>
          <a:sy n="50" d="100"/>
        </p:scale>
        <p:origin x="1740" y="40"/>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10/11/2017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6988B0C-D0FA-4593-BF38-A7BA3E9A5D69}" type="slidenum">
              <a:rPr kumimoji="0" lang="en-US" sz="1200" b="0" i="0" u="none" strike="noStrike" kern="1200" cap="none" spc="0" normalizeH="0" baseline="0" noProof="0">
                <a:ln>
                  <a:noFill/>
                </a:ln>
                <a:solidFill>
                  <a:prstClr val="black"/>
                </a:solidFill>
                <a:effectLst/>
                <a:uLnTx/>
                <a:uFillTx/>
                <a:latin typeface="Calibri"/>
                <a:ea typeface="ＭＳ Ｐゴシック" pitchFamily="-72" charset="-128"/>
                <a:cs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ＭＳ Ｐゴシック" pitchFamily="-72" charset="-128"/>
              <a:cs typeface="ＭＳ Ｐゴシック" pitchFamily="-72" charset="-128"/>
            </a:endParaRPr>
          </a:p>
        </p:txBody>
      </p:sp>
    </p:spTree>
    <p:extLst>
      <p:ext uri="{BB962C8B-B14F-4D97-AF65-F5344CB8AC3E}">
        <p14:creationId xmlns:p14="http://schemas.microsoft.com/office/powerpoint/2010/main" val="3723008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19</a:t>
            </a:fld>
            <a:endParaRPr lang="en-US"/>
          </a:p>
        </p:txBody>
      </p:sp>
    </p:spTree>
    <p:extLst>
      <p:ext uri="{BB962C8B-B14F-4D97-AF65-F5344CB8AC3E}">
        <p14:creationId xmlns:p14="http://schemas.microsoft.com/office/powerpoint/2010/main" val="42428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that shows how we build a table that doesn’t follow good practices. Use </a:t>
            </a:r>
            <a:r>
              <a:rPr lang="en-US" dirty="0" err="1"/>
              <a:t>tblStagingImages</a:t>
            </a:r>
            <a:r>
              <a:rPr lang="en-US" dirty="0"/>
              <a:t> as a table name</a:t>
            </a:r>
          </a:p>
          <a:p>
            <a:r>
              <a:rPr lang="en-US" dirty="0"/>
              <a:t>SQL Cop catches an error. Actually catches two, name and no PK.</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20</a:t>
            </a:fld>
            <a:endParaRPr lang="en-US"/>
          </a:p>
        </p:txBody>
      </p:sp>
    </p:spTree>
    <p:extLst>
      <p:ext uri="{BB962C8B-B14F-4D97-AF65-F5344CB8AC3E}">
        <p14:creationId xmlns:p14="http://schemas.microsoft.com/office/powerpoint/2010/main" val="285282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22</a:t>
            </a:fld>
            <a:endParaRPr lang="en-US"/>
          </a:p>
        </p:txBody>
      </p:sp>
    </p:spTree>
    <p:extLst>
      <p:ext uri="{BB962C8B-B14F-4D97-AF65-F5344CB8AC3E}">
        <p14:creationId xmlns:p14="http://schemas.microsoft.com/office/powerpoint/2010/main" val="582914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pipeline</a:t>
            </a:r>
            <a:r>
              <a:rPr lang="en-US" baseline="0" dirty="0"/>
              <a:t> - http://www.getchef.com/images/chart-continuous-delivery.png</a:t>
            </a:r>
          </a:p>
          <a:p>
            <a:r>
              <a:rPr lang="en-US" dirty="0"/>
              <a:t>CD process - http://eavonius.github.io/powerdelivery/img/website_pipeline_activities.jpg</a:t>
            </a:r>
          </a:p>
          <a:p>
            <a:endParaRPr lang="en-US" dirty="0"/>
          </a:p>
          <a:p>
            <a:r>
              <a:rPr lang="en-US" dirty="0"/>
              <a:t>Flow - http://www.rampmeupscotty.com/media/images/2012-08-23_changes_moving_through_deployment_pipeline.png</a:t>
            </a:r>
          </a:p>
          <a:p>
            <a:endParaRPr lang="en-US" dirty="0"/>
          </a:p>
          <a:p>
            <a:r>
              <a:rPr lang="en-US" dirty="0"/>
              <a:t>Maturity</a:t>
            </a:r>
            <a:r>
              <a:rPr lang="en-US" baseline="0" dirty="0"/>
              <a:t> model - http://www.infoq.com/resource/articles/Continuous-Delivery-Maturity-Model/en/resources/fig1large.jpg</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27</a:t>
            </a:fld>
            <a:endParaRPr lang="en-US"/>
          </a:p>
        </p:txBody>
      </p:sp>
    </p:spTree>
    <p:extLst>
      <p:ext uri="{BB962C8B-B14F-4D97-AF65-F5344CB8AC3E}">
        <p14:creationId xmlns:p14="http://schemas.microsoft.com/office/powerpoint/2010/main" val="34419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17058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5</a:t>
            </a:fld>
            <a:endParaRPr lang="en-US"/>
          </a:p>
        </p:txBody>
      </p:sp>
    </p:spTree>
    <p:extLst>
      <p:ext uri="{BB962C8B-B14F-4D97-AF65-F5344CB8AC3E}">
        <p14:creationId xmlns:p14="http://schemas.microsoft.com/office/powerpoint/2010/main" val="37328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6</a:t>
            </a:fld>
            <a:endParaRPr lang="en-US"/>
          </a:p>
        </p:txBody>
      </p:sp>
    </p:spTree>
    <p:extLst>
      <p:ext uri="{BB962C8B-B14F-4D97-AF65-F5344CB8AC3E}">
        <p14:creationId xmlns:p14="http://schemas.microsoft.com/office/powerpoint/2010/main" val="144576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http://nathanleclaire.com/images/unit-test-angularjs-service/cowboy.png</a:t>
            </a:r>
          </a:p>
        </p:txBody>
      </p:sp>
      <p:sp>
        <p:nvSpPr>
          <p:cNvPr id="4" name="Slide Number Placeholder 3"/>
          <p:cNvSpPr>
            <a:spLocks noGrp="1"/>
          </p:cNvSpPr>
          <p:nvPr>
            <p:ph type="sldNum" sz="quarter" idx="10"/>
          </p:nvPr>
        </p:nvSpPr>
        <p:spPr/>
        <p:txBody>
          <a:bodyPr/>
          <a:lstStyle/>
          <a:p>
            <a:fld id="{23D30045-AEBE-4117-8D8F-8499E1D0AF2B}" type="slidenum">
              <a:rPr lang="en-US" smtClean="0"/>
              <a:t>7</a:t>
            </a:fld>
            <a:endParaRPr lang="en-US"/>
          </a:p>
        </p:txBody>
      </p:sp>
    </p:spTree>
    <p:extLst>
      <p:ext uri="{BB962C8B-B14F-4D97-AF65-F5344CB8AC3E}">
        <p14:creationId xmlns:p14="http://schemas.microsoft.com/office/powerpoint/2010/main" val="120460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8</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13</a:t>
            </a:fld>
            <a:endParaRPr lang="en-US"/>
          </a:p>
        </p:txBody>
      </p:sp>
    </p:spTree>
    <p:extLst>
      <p:ext uri="{BB962C8B-B14F-4D97-AF65-F5344CB8AC3E}">
        <p14:creationId xmlns:p14="http://schemas.microsoft.com/office/powerpoint/2010/main" val="4029280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framework. Give URL, support,</a:t>
            </a:r>
            <a:r>
              <a:rPr lang="en-US" baseline="0" dirty="0"/>
              <a:t> this is free.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16</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https://msdn.microsoft.com/en-us/library/jj851212(v=vs.103).aspx</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17</a:t>
            </a:fld>
            <a:endParaRPr lang="en-US"/>
          </a:p>
        </p:txBody>
      </p:sp>
    </p:spTree>
    <p:extLst>
      <p:ext uri="{BB962C8B-B14F-4D97-AF65-F5344CB8AC3E}">
        <p14:creationId xmlns:p14="http://schemas.microsoft.com/office/powerpoint/2010/main" val="114547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1228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3442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6"/>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178329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Section Header">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57488" y="1428738"/>
            <a:ext cx="5143536" cy="1362075"/>
          </a:xfrm>
        </p:spPr>
        <p:txBody>
          <a:bodyPr anchor="b"/>
          <a:lstStyle>
            <a:lvl1pPr algn="l">
              <a:defRPr sz="3002"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2857488" y="2928936"/>
            <a:ext cx="5143536" cy="1500187"/>
          </a:xfrm>
        </p:spPr>
        <p:txBody>
          <a:bodyPr anchor="t"/>
          <a:lstStyle>
            <a:lvl1pPr marL="0" indent="0">
              <a:buNone/>
              <a:defRPr sz="1501">
                <a:solidFill>
                  <a:schemeClr val="tx1">
                    <a:lumMod val="50000"/>
                    <a:lumOff val="50000"/>
                  </a:schemeClr>
                </a:solidFill>
              </a:defRPr>
            </a:lvl1pPr>
            <a:lvl2pPr marL="343129" indent="0">
              <a:buNone/>
              <a:defRPr sz="1351">
                <a:solidFill>
                  <a:schemeClr val="tx1">
                    <a:tint val="75000"/>
                  </a:schemeClr>
                </a:solidFill>
              </a:defRPr>
            </a:lvl2pPr>
            <a:lvl3pPr marL="686257" indent="0">
              <a:buNone/>
              <a:defRPr sz="1201">
                <a:solidFill>
                  <a:schemeClr val="tx1">
                    <a:tint val="75000"/>
                  </a:schemeClr>
                </a:solidFill>
              </a:defRPr>
            </a:lvl3pPr>
            <a:lvl4pPr marL="1029386" indent="0">
              <a:buNone/>
              <a:defRPr sz="1051">
                <a:solidFill>
                  <a:schemeClr val="tx1">
                    <a:tint val="75000"/>
                  </a:schemeClr>
                </a:solidFill>
              </a:defRPr>
            </a:lvl4pPr>
            <a:lvl5pPr marL="1372514" indent="0">
              <a:buNone/>
              <a:defRPr sz="1051">
                <a:solidFill>
                  <a:schemeClr val="tx1">
                    <a:tint val="75000"/>
                  </a:schemeClr>
                </a:solidFill>
              </a:defRPr>
            </a:lvl5pPr>
            <a:lvl6pPr marL="1715643" indent="0">
              <a:buNone/>
              <a:defRPr sz="1051">
                <a:solidFill>
                  <a:schemeClr val="tx1">
                    <a:tint val="75000"/>
                  </a:schemeClr>
                </a:solidFill>
              </a:defRPr>
            </a:lvl6pPr>
            <a:lvl7pPr marL="2058772" indent="0">
              <a:buNone/>
              <a:defRPr sz="1051">
                <a:solidFill>
                  <a:schemeClr val="tx1">
                    <a:tint val="75000"/>
                  </a:schemeClr>
                </a:solidFill>
              </a:defRPr>
            </a:lvl7pPr>
            <a:lvl8pPr marL="2401900" indent="0">
              <a:buNone/>
              <a:defRPr sz="1051">
                <a:solidFill>
                  <a:schemeClr val="tx1">
                    <a:tint val="75000"/>
                  </a:schemeClr>
                </a:solidFill>
              </a:defRPr>
            </a:lvl8pPr>
            <a:lvl9pPr marL="2745029" indent="0">
              <a:buNone/>
              <a:defRPr sz="1051">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179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49288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246229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7198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81860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10/11/2017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12235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10/11/2017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22410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10/11/2017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1238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85098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2"/>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56712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89011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6303039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6"/>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54659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1619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7363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10/11/2017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76510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10/11/2017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5864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10/11/2017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3027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2"/>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8243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35590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10/11/2017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391115206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rtl="0" eaLnBrk="1" fontAlgn="base" hangingPunct="1">
        <a:spcBef>
          <a:spcPct val="0"/>
        </a:spcBef>
        <a:spcAft>
          <a:spcPct val="0"/>
        </a:spcAft>
        <a:defRPr sz="4400" kern="1200">
          <a:solidFill>
            <a:schemeClr val="tx2">
              <a:lumMod val="75000"/>
            </a:schemeClr>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3">
            <a:lumMod val="50000"/>
          </a:schemeClr>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accent3">
            <a:lumMod val="50000"/>
          </a:schemeClr>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accent3">
            <a:lumMod val="50000"/>
          </a:schemeClr>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10/11/2017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81773403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1" fontAlgn="base" hangingPunct="1">
        <a:spcBef>
          <a:spcPct val="0"/>
        </a:spcBef>
        <a:spcAft>
          <a:spcPct val="0"/>
        </a:spcAft>
        <a:defRPr sz="4400" kern="1200">
          <a:solidFill>
            <a:schemeClr val="tx2">
              <a:lumMod val="75000"/>
            </a:schemeClr>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3">
            <a:lumMod val="50000"/>
          </a:schemeClr>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accent3">
            <a:lumMod val="50000"/>
          </a:schemeClr>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accent3">
            <a:lumMod val="50000"/>
          </a:schemeClr>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groups.google.com/group/tsql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qlcop.lessthando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imple-talk.com/" TargetMode="External"/><Relationship Id="rId7" Type="http://schemas.openxmlformats.org/officeDocument/2006/relationships/image" Target="../media/image15.jpeg"/><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16.jpg"/></Relationships>
</file>

<file path=ppt/slides/_rels/slide26.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msdn.microsoft.com/en-us/library/aa292197(v=vs.71).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ackoverflow.com/questions/67299/is-unit-testing-worth-the-effor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971601" y="2179340"/>
            <a:ext cx="7313613" cy="1028700"/>
          </a:xfrm>
          <a:prstGeom prst="rect">
            <a:avLst/>
          </a:prstGeom>
          <a:noFill/>
          <a:ln>
            <a:noFill/>
          </a:ln>
          <a:effectLst/>
          <a:extLst/>
        </p:spPr>
        <p:txBody>
          <a:bodyPr lIns="90379" tIns="44448" rIns="90379" bIns="44448" anchor="b">
            <a:prstTxWarp prst="textNoShape">
              <a:avLst/>
            </a:prstTxWarp>
          </a:bodyPr>
          <a:lstStyle/>
          <a:p>
            <a:pPr algn="ctr" defTabSz="896938" eaLnBrk="0" hangingPunct="0"/>
            <a:r>
              <a:rPr lang="en-US" sz="4000" b="1" dirty="0">
                <a:solidFill>
                  <a:prstClr val="white"/>
                </a:solidFill>
                <a:latin typeface="Arial Bold" pitchFamily="-72" charset="0"/>
              </a:rPr>
              <a:t>Unit Testing T-SQL Code</a:t>
            </a:r>
          </a:p>
        </p:txBody>
      </p:sp>
      <p:sp>
        <p:nvSpPr>
          <p:cNvPr id="6" name="Rectangle 5"/>
          <p:cNvSpPr>
            <a:spLocks noChangeArrowheads="1"/>
          </p:cNvSpPr>
          <p:nvPr/>
        </p:nvSpPr>
        <p:spPr bwMode="auto">
          <a:xfrm>
            <a:off x="4240214" y="3356992"/>
            <a:ext cx="3987800" cy="1002506"/>
          </a:xfrm>
          <a:prstGeom prst="rect">
            <a:avLst/>
          </a:prstGeom>
          <a:noFill/>
          <a:ln>
            <a:noFill/>
          </a:ln>
          <a:effectLst/>
          <a:extLst/>
        </p:spPr>
        <p:txBody>
          <a:bodyPr lIns="85923" tIns="42962" rIns="85923" bIns="42962">
            <a:prstTxWarp prst="textNoShape">
              <a:avLst/>
            </a:prstTxWarp>
          </a:bodyPr>
          <a:lstStyle/>
          <a:p>
            <a:pPr algn="r"/>
            <a:r>
              <a:rPr lang="en-US" sz="2800" b="1" dirty="0">
                <a:solidFill>
                  <a:prstClr val="white">
                    <a:lumMod val="85000"/>
                  </a:prstClr>
                </a:solidFill>
              </a:rPr>
              <a:t>Steve Jones</a:t>
            </a:r>
          </a:p>
          <a:p>
            <a:pPr algn="r"/>
            <a:r>
              <a:rPr lang="en-US" sz="2400" b="1" dirty="0">
                <a:solidFill>
                  <a:prstClr val="white">
                    <a:lumMod val="85000"/>
                  </a:prstClr>
                </a:solidFill>
              </a:rPr>
              <a:t>Editor, </a:t>
            </a:r>
          </a:p>
          <a:p>
            <a:pPr algn="r"/>
            <a:r>
              <a:rPr lang="en-US" sz="2400" b="1" dirty="0">
                <a:solidFill>
                  <a:prstClr val="white">
                    <a:lumMod val="85000"/>
                  </a:prstClr>
                </a:solidFill>
              </a:rPr>
              <a:t>SQLServerCentral</a:t>
            </a:r>
          </a:p>
          <a:p>
            <a:pPr algn="r"/>
            <a:r>
              <a:rPr lang="en-US" sz="2400" b="1" dirty="0">
                <a:solidFill>
                  <a:prstClr val="white">
                    <a:lumMod val="85000"/>
                  </a:prstClr>
                </a:solidFill>
              </a:rPr>
              <a:t>Redgate Software</a:t>
            </a:r>
          </a:p>
          <a:p>
            <a:endParaRPr lang="en-US" b="1" dirty="0">
              <a:solidFill>
                <a:srgbClr val="FFF1D6"/>
              </a:solidFill>
            </a:endParaRPr>
          </a:p>
          <a:p>
            <a:endParaRPr lang="en-US" sz="1400" dirty="0">
              <a:solidFill>
                <a:prstClr val="black"/>
              </a:solidFill>
              <a:latin typeface="Times New Roman" pitchFamily="-72" charset="0"/>
            </a:endParaRPr>
          </a:p>
        </p:txBody>
      </p:sp>
    </p:spTree>
    <p:extLst>
      <p:ext uri="{BB962C8B-B14F-4D97-AF65-F5344CB8AC3E}">
        <p14:creationId xmlns:p14="http://schemas.microsoft.com/office/powerpoint/2010/main" val="118441267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a:t>
            </a:r>
          </a:p>
        </p:txBody>
      </p:sp>
      <p:sp>
        <p:nvSpPr>
          <p:cNvPr id="3" name="Content Placeholder 2"/>
          <p:cNvSpPr>
            <a:spLocks noGrp="1"/>
          </p:cNvSpPr>
          <p:nvPr>
            <p:ph idx="1"/>
          </p:nvPr>
        </p:nvSpPr>
        <p:spPr/>
        <p:txBody>
          <a:bodyPr/>
          <a:lstStyle/>
          <a:p>
            <a:r>
              <a:rPr lang="en-US" dirty="0"/>
              <a:t>TDD?</a:t>
            </a:r>
          </a:p>
          <a:p>
            <a:r>
              <a:rPr lang="en-US" dirty="0"/>
              <a:t>Write after if wish before coding</a:t>
            </a:r>
          </a:p>
          <a:p>
            <a:pPr lvl="1"/>
            <a:r>
              <a:rPr lang="en-US" dirty="0"/>
              <a:t>Good for listing requirements</a:t>
            </a:r>
          </a:p>
          <a:p>
            <a:pPr lvl="1"/>
            <a:r>
              <a:rPr lang="en-US" dirty="0"/>
              <a:t>Forces you to slow down and think about the problem</a:t>
            </a:r>
          </a:p>
          <a:p>
            <a:r>
              <a:rPr lang="en-US" dirty="0"/>
              <a:t>Write as you get feedback from CI and QA testing.</a:t>
            </a:r>
          </a:p>
          <a:p>
            <a:pPr lvl="1"/>
            <a:r>
              <a:rPr lang="en-US" dirty="0"/>
              <a:t>All bugs should create a new test</a:t>
            </a:r>
          </a:p>
          <a:p>
            <a:pPr lvl="1"/>
            <a:r>
              <a:rPr lang="en-US" dirty="0"/>
              <a:t>Prevent regressions</a:t>
            </a:r>
          </a:p>
        </p:txBody>
      </p:sp>
    </p:spTree>
    <p:extLst>
      <p:ext uri="{BB962C8B-B14F-4D97-AF65-F5344CB8AC3E}">
        <p14:creationId xmlns:p14="http://schemas.microsoft.com/office/powerpoint/2010/main" val="111058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tests</a:t>
            </a:r>
          </a:p>
        </p:txBody>
      </p:sp>
      <p:sp>
        <p:nvSpPr>
          <p:cNvPr id="3" name="Content Placeholder 2"/>
          <p:cNvSpPr>
            <a:spLocks noGrp="1"/>
          </p:cNvSpPr>
          <p:nvPr>
            <p:ph idx="1"/>
          </p:nvPr>
        </p:nvSpPr>
        <p:spPr/>
        <p:txBody>
          <a:bodyPr>
            <a:normAutofit lnSpcReduction="10000"/>
          </a:bodyPr>
          <a:lstStyle/>
          <a:p>
            <a:pPr>
              <a:spcAft>
                <a:spcPts val="450"/>
              </a:spcAft>
            </a:pPr>
            <a:r>
              <a:rPr lang="en-US" sz="2400" b="1" dirty="0">
                <a:cs typeface="Arial" panose="020B0604020202020204" pitchFamily="34" charset="0"/>
              </a:rPr>
              <a:t>Classes</a:t>
            </a:r>
          </a:p>
          <a:p>
            <a:pPr marL="933450" lvl="1" indent="-457200">
              <a:buFont typeface="Arial" panose="020B0604020202020204" pitchFamily="34" charset="0"/>
              <a:buChar char="•"/>
            </a:pPr>
            <a:r>
              <a:rPr lang="en-US" sz="2400" dirty="0">
                <a:cs typeface="Arial" panose="020B0604020202020204" pitchFamily="34" charset="0"/>
              </a:rPr>
              <a:t>Group by object/area being tested</a:t>
            </a:r>
          </a:p>
          <a:p>
            <a:pPr marL="933450" lvl="1" indent="-457200">
              <a:buFont typeface="Arial" panose="020B0604020202020204" pitchFamily="34" charset="0"/>
              <a:buChar char="•"/>
            </a:pPr>
            <a:r>
              <a:rPr lang="en-US" sz="2400" dirty="0">
                <a:cs typeface="Arial" panose="020B0604020202020204" pitchFamily="34" charset="0"/>
              </a:rPr>
              <a:t>Or scale (Google – S, M, L)</a:t>
            </a:r>
          </a:p>
          <a:p>
            <a:pPr marL="819150" lvl="1" indent="-342900">
              <a:buFont typeface="Arial" panose="020B0604020202020204" pitchFamily="34" charset="0"/>
              <a:buChar char="•"/>
            </a:pPr>
            <a:r>
              <a:rPr lang="en-US" sz="2400" dirty="0">
                <a:cs typeface="Arial" panose="020B0604020202020204" pitchFamily="34" charset="0"/>
              </a:rPr>
              <a:t> </a:t>
            </a:r>
          </a:p>
          <a:p>
            <a:pPr>
              <a:spcAft>
                <a:spcPts val="450"/>
              </a:spcAft>
            </a:pPr>
            <a:r>
              <a:rPr lang="en-US" sz="2400" b="1" dirty="0">
                <a:cs typeface="Arial" panose="020B0604020202020204" pitchFamily="34" charset="0"/>
              </a:rPr>
              <a:t>Layout</a:t>
            </a:r>
          </a:p>
          <a:p>
            <a:pPr marL="933450" lvl="1" indent="-457200">
              <a:buFont typeface="Arial" panose="020B0604020202020204" pitchFamily="34" charset="0"/>
              <a:buChar char="•"/>
            </a:pPr>
            <a:r>
              <a:rPr lang="en-US" sz="2400" dirty="0">
                <a:cs typeface="Arial" panose="020B0604020202020204" pitchFamily="34" charset="0"/>
              </a:rPr>
              <a:t>Assemble</a:t>
            </a:r>
          </a:p>
          <a:p>
            <a:pPr marL="933450" lvl="1" indent="-457200">
              <a:buFont typeface="Arial" panose="020B0604020202020204" pitchFamily="34" charset="0"/>
              <a:buChar char="•"/>
            </a:pPr>
            <a:r>
              <a:rPr lang="en-US" sz="2400" dirty="0">
                <a:cs typeface="Arial" panose="020B0604020202020204" pitchFamily="34" charset="0"/>
              </a:rPr>
              <a:t>Act</a:t>
            </a:r>
          </a:p>
          <a:p>
            <a:pPr marL="933450" lvl="1" indent="-457200">
              <a:buFont typeface="Arial" panose="020B0604020202020204" pitchFamily="34" charset="0"/>
              <a:buChar char="•"/>
            </a:pPr>
            <a:r>
              <a:rPr lang="en-US" sz="2400" dirty="0">
                <a:cs typeface="Arial" panose="020B0604020202020204" pitchFamily="34" charset="0"/>
              </a:rPr>
              <a:t>Assert</a:t>
            </a:r>
          </a:p>
          <a:p>
            <a:pPr marL="933450" lvl="1" indent="-457200">
              <a:buFont typeface="Arial" panose="020B0604020202020204" pitchFamily="34" charset="0"/>
              <a:buChar char="•"/>
            </a:pPr>
            <a:endParaRPr lang="en-US" sz="2400" dirty="0">
              <a:cs typeface="Arial" panose="020B0604020202020204" pitchFamily="34" charset="0"/>
            </a:endParaRPr>
          </a:p>
          <a:p>
            <a:pPr>
              <a:spcAft>
                <a:spcPts val="450"/>
              </a:spcAft>
            </a:pPr>
            <a:r>
              <a:rPr lang="en-US" sz="2400" b="1" dirty="0">
                <a:cs typeface="Arial" panose="020B0604020202020204" pitchFamily="34" charset="0"/>
              </a:rPr>
              <a:t>Tests fail first</a:t>
            </a:r>
          </a:p>
          <a:p>
            <a:endParaRPr lang="en-US" dirty="0"/>
          </a:p>
        </p:txBody>
      </p:sp>
    </p:spTree>
    <p:extLst>
      <p:ext uri="{BB962C8B-B14F-4D97-AF65-F5344CB8AC3E}">
        <p14:creationId xmlns:p14="http://schemas.microsoft.com/office/powerpoint/2010/main" val="379004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a:t>
            </a:r>
          </a:p>
        </p:txBody>
      </p:sp>
      <p:sp>
        <p:nvSpPr>
          <p:cNvPr id="3" name="Content Placeholder 2"/>
          <p:cNvSpPr>
            <a:spLocks noGrp="1"/>
          </p:cNvSpPr>
          <p:nvPr>
            <p:ph idx="1"/>
          </p:nvPr>
        </p:nvSpPr>
        <p:spPr/>
        <p:txBody>
          <a:bodyPr/>
          <a:lstStyle/>
          <a:p>
            <a:r>
              <a:rPr lang="en-US" dirty="0"/>
              <a:t>We don't need lots of data to write code</a:t>
            </a:r>
          </a:p>
          <a:p>
            <a:r>
              <a:rPr lang="en-US" dirty="0"/>
              <a:t>Ideally our tests contain data</a:t>
            </a:r>
          </a:p>
          <a:p>
            <a:r>
              <a:rPr lang="en-US" dirty="0"/>
              <a:t>For more extensive testing, we should have a curated set of data that all developers (and systems) use.</a:t>
            </a:r>
          </a:p>
        </p:txBody>
      </p:sp>
    </p:spTree>
    <p:extLst>
      <p:ext uri="{BB962C8B-B14F-4D97-AF65-F5344CB8AC3E}">
        <p14:creationId xmlns:p14="http://schemas.microsoft.com/office/powerpoint/2010/main" val="196861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Data</a:t>
            </a:r>
          </a:p>
        </p:txBody>
      </p:sp>
      <p:sp>
        <p:nvSpPr>
          <p:cNvPr id="5" name="Text Placeholder 4"/>
          <p:cNvSpPr>
            <a:spLocks noGrp="1"/>
          </p:cNvSpPr>
          <p:nvPr>
            <p:ph type="body" idx="1"/>
          </p:nvPr>
        </p:nvSpPr>
        <p:spPr/>
        <p:txBody>
          <a:bodyPr/>
          <a:lstStyle/>
          <a:p>
            <a:r>
              <a:rPr lang="en-US" dirty="0"/>
              <a:t>Storing and Loading Test Data</a:t>
            </a:r>
          </a:p>
        </p:txBody>
      </p:sp>
    </p:spTree>
    <p:extLst>
      <p:ext uri="{BB962C8B-B14F-4D97-AF65-F5344CB8AC3E}">
        <p14:creationId xmlns:p14="http://schemas.microsoft.com/office/powerpoint/2010/main" val="354059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Testing Frameworks</a:t>
            </a:r>
          </a:p>
        </p:txBody>
      </p:sp>
      <p:sp>
        <p:nvSpPr>
          <p:cNvPr id="4" name="Text Placeholder 3"/>
          <p:cNvSpPr>
            <a:spLocks noGrp="1"/>
          </p:cNvSpPr>
          <p:nvPr>
            <p:ph type="body" idx="1"/>
          </p:nvPr>
        </p:nvSpPr>
        <p:spPr/>
        <p:txBody>
          <a:bodyPr/>
          <a:lstStyle/>
          <a:p>
            <a:r>
              <a:rPr lang="en-US" dirty="0"/>
              <a:t>Options for SQL Server</a:t>
            </a:r>
          </a:p>
        </p:txBody>
      </p:sp>
    </p:spTree>
    <p:extLst>
      <p:ext uri="{BB962C8B-B14F-4D97-AF65-F5344CB8AC3E}">
        <p14:creationId xmlns:p14="http://schemas.microsoft.com/office/powerpoint/2010/main" val="345209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Frameworks</a:t>
            </a:r>
          </a:p>
        </p:txBody>
      </p:sp>
      <p:sp>
        <p:nvSpPr>
          <p:cNvPr id="5" name="Content Placeholder 4"/>
          <p:cNvSpPr>
            <a:spLocks noGrp="1"/>
          </p:cNvSpPr>
          <p:nvPr>
            <p:ph idx="1"/>
          </p:nvPr>
        </p:nvSpPr>
        <p:spPr/>
        <p:txBody>
          <a:bodyPr/>
          <a:lstStyle/>
          <a:p>
            <a:r>
              <a:rPr lang="en-US" dirty="0"/>
              <a:t>There are a number of frameworks for databases</a:t>
            </a:r>
          </a:p>
          <a:p>
            <a:r>
              <a:rPr lang="en-US" dirty="0"/>
              <a:t>Some are base on other unit testing frameworks, like Junit</a:t>
            </a:r>
          </a:p>
          <a:p>
            <a:r>
              <a:rPr lang="en-US" dirty="0"/>
              <a:t>These handle the specific nature of database requests</a:t>
            </a:r>
          </a:p>
          <a:p>
            <a:r>
              <a:rPr lang="en-US" dirty="0"/>
              <a:t>For SQL Server</a:t>
            </a:r>
          </a:p>
          <a:p>
            <a:pPr lvl="1"/>
            <a:r>
              <a:rPr lang="en-US" dirty="0" err="1"/>
              <a:t>tSQLt</a:t>
            </a:r>
            <a:endParaRPr lang="en-US" dirty="0"/>
          </a:p>
          <a:p>
            <a:pPr lvl="1"/>
            <a:r>
              <a:rPr lang="en-US" dirty="0"/>
              <a:t>MS Unit Testing Framework</a:t>
            </a:r>
          </a:p>
          <a:p>
            <a:pPr lvl="1"/>
            <a:r>
              <a:rPr lang="en-US" dirty="0" err="1"/>
              <a:t>DBTest</a:t>
            </a:r>
            <a:endParaRPr lang="en-US" dirty="0"/>
          </a:p>
          <a:p>
            <a:pPr lvl="1"/>
            <a:r>
              <a:rPr lang="en-US" dirty="0" err="1"/>
              <a:t>TSQLUnit</a:t>
            </a:r>
            <a:endParaRPr lang="en-US" dirty="0"/>
          </a:p>
          <a:p>
            <a:pPr lvl="1"/>
            <a:r>
              <a:rPr lang="en-US" dirty="0" err="1"/>
              <a:t>DBFit</a:t>
            </a:r>
            <a:endParaRPr lang="en-US" dirty="0"/>
          </a:p>
          <a:p>
            <a:pPr lvl="1"/>
            <a:r>
              <a:rPr lang="en-US" dirty="0"/>
              <a:t>SS-Unit</a:t>
            </a:r>
          </a:p>
          <a:p>
            <a:pPr lvl="1"/>
            <a:r>
              <a:rPr lang="en-US" dirty="0"/>
              <a:t>T.S.T</a:t>
            </a:r>
          </a:p>
          <a:p>
            <a:pPr lvl="1"/>
            <a:r>
              <a:rPr lang="en-US" dirty="0" err="1"/>
              <a:t>dbForge</a:t>
            </a:r>
            <a:endParaRPr lang="en-US" dirty="0"/>
          </a:p>
          <a:p>
            <a:pPr lvl="1"/>
            <a:r>
              <a:rPr lang="en-US" dirty="0"/>
              <a:t>others</a:t>
            </a:r>
          </a:p>
        </p:txBody>
      </p:sp>
    </p:spTree>
    <p:extLst>
      <p:ext uri="{BB962C8B-B14F-4D97-AF65-F5344CB8AC3E}">
        <p14:creationId xmlns:p14="http://schemas.microsoft.com/office/powerpoint/2010/main" val="148456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tSQLt</a:t>
            </a:r>
            <a:endParaRPr lang="en-US" dirty="0"/>
          </a:p>
        </p:txBody>
      </p:sp>
      <p:sp>
        <p:nvSpPr>
          <p:cNvPr id="3" name="Content Placeholder 2"/>
          <p:cNvSpPr>
            <a:spLocks noGrp="1"/>
          </p:cNvSpPr>
          <p:nvPr>
            <p:ph idx="1"/>
          </p:nvPr>
        </p:nvSpPr>
        <p:spPr/>
        <p:txBody>
          <a:bodyPr>
            <a:normAutofit/>
          </a:bodyPr>
          <a:lstStyle/>
          <a:p>
            <a:r>
              <a:rPr lang="en-US" dirty="0" err="1"/>
              <a:t>tSQLt</a:t>
            </a:r>
            <a:r>
              <a:rPr lang="en-US" dirty="0"/>
              <a:t> is a free, similar to </a:t>
            </a:r>
            <a:r>
              <a:rPr lang="en-US" dirty="0" err="1"/>
              <a:t>nUnit</a:t>
            </a:r>
            <a:r>
              <a:rPr lang="en-US" dirty="0"/>
              <a:t>/</a:t>
            </a:r>
            <a:r>
              <a:rPr lang="en-US" dirty="0" err="1"/>
              <a:t>jUnit</a:t>
            </a:r>
            <a:endParaRPr lang="en-US" dirty="0"/>
          </a:p>
          <a:p>
            <a:r>
              <a:rPr lang="en-US" dirty="0">
                <a:hlinkClick r:id="rId3"/>
              </a:rPr>
              <a:t>tSQLt.org</a:t>
            </a:r>
            <a:r>
              <a:rPr lang="en-US" dirty="0"/>
              <a:t> (requires CLR)</a:t>
            </a:r>
          </a:p>
          <a:p>
            <a:pPr lvl="1"/>
            <a:r>
              <a:rPr lang="en-US" dirty="0"/>
              <a:t>Stored procedures in their own schema</a:t>
            </a:r>
          </a:p>
          <a:p>
            <a:pPr lvl="1"/>
            <a:r>
              <a:rPr lang="en-US" dirty="0"/>
              <a:t>Can run setup before tests</a:t>
            </a:r>
          </a:p>
          <a:p>
            <a:pPr lvl="1"/>
            <a:r>
              <a:rPr lang="en-US" dirty="0"/>
              <a:t>Can mock objects </a:t>
            </a:r>
          </a:p>
          <a:p>
            <a:pPr lvl="1"/>
            <a:r>
              <a:rPr lang="en-US" dirty="0"/>
              <a:t>Can implement teardown</a:t>
            </a:r>
          </a:p>
          <a:p>
            <a:r>
              <a:rPr lang="en-US" dirty="0">
                <a:hlinkClick r:id="rId4"/>
              </a:rPr>
              <a:t>Support via Google Groups</a:t>
            </a:r>
            <a:endParaRPr lang="en-US" dirty="0"/>
          </a:p>
          <a:p>
            <a:r>
              <a:rPr lang="en-US" dirty="0">
                <a:hlinkClick r:id="rId5"/>
              </a:rPr>
              <a:t>Articles at Simple Talk</a:t>
            </a:r>
            <a:endParaRPr lang="en-US" dirty="0"/>
          </a:p>
        </p:txBody>
      </p:sp>
    </p:spTree>
    <p:extLst>
      <p:ext uri="{BB962C8B-B14F-4D97-AF65-F5344CB8AC3E}">
        <p14:creationId xmlns:p14="http://schemas.microsoft.com/office/powerpoint/2010/main" val="2399096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Unit Testing Framework</a:t>
            </a:r>
          </a:p>
        </p:txBody>
      </p:sp>
      <p:sp>
        <p:nvSpPr>
          <p:cNvPr id="3" name="Content Placeholder 2"/>
          <p:cNvSpPr>
            <a:spLocks noGrp="1"/>
          </p:cNvSpPr>
          <p:nvPr>
            <p:ph idx="1"/>
          </p:nvPr>
        </p:nvSpPr>
        <p:spPr/>
        <p:txBody>
          <a:bodyPr/>
          <a:lstStyle/>
          <a:p>
            <a:r>
              <a:rPr lang="en-US" dirty="0"/>
              <a:t>For SQL Server, implemented as part of SSDT</a:t>
            </a:r>
          </a:p>
          <a:p>
            <a:r>
              <a:rPr lang="en-US" dirty="0"/>
              <a:t>This framework allows us to write tests in T-SQL.</a:t>
            </a:r>
          </a:p>
          <a:p>
            <a:r>
              <a:rPr lang="en-US" dirty="0"/>
              <a:t>Tests are a part of a Visual Studio Database Project</a:t>
            </a:r>
          </a:p>
          <a:p>
            <a:r>
              <a:rPr lang="en-US" dirty="0"/>
              <a:t>The framework handles transaction wrapping</a:t>
            </a:r>
          </a:p>
          <a:p>
            <a:endParaRPr lang="en-US" dirty="0"/>
          </a:p>
        </p:txBody>
      </p:sp>
    </p:spTree>
    <p:extLst>
      <p:ext uri="{BB962C8B-B14F-4D97-AF65-F5344CB8AC3E}">
        <p14:creationId xmlns:p14="http://schemas.microsoft.com/office/powerpoint/2010/main" val="96601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664" y="835902"/>
            <a:ext cx="7388672" cy="5059362"/>
          </a:xfrm>
        </p:spPr>
      </p:pic>
    </p:spTree>
    <p:extLst>
      <p:ext uri="{BB962C8B-B14F-4D97-AF65-F5344CB8AC3E}">
        <p14:creationId xmlns:p14="http://schemas.microsoft.com/office/powerpoint/2010/main" val="2875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Tests</a:t>
            </a:r>
          </a:p>
        </p:txBody>
      </p:sp>
      <p:sp>
        <p:nvSpPr>
          <p:cNvPr id="3" name="Content Placeholder 2"/>
          <p:cNvSpPr>
            <a:spLocks noGrp="1"/>
          </p:cNvSpPr>
          <p:nvPr>
            <p:ph idx="1"/>
          </p:nvPr>
        </p:nvSpPr>
        <p:spPr/>
        <p:txBody>
          <a:bodyPr/>
          <a:lstStyle/>
          <a:p>
            <a:r>
              <a:rPr lang="en-US" dirty="0"/>
              <a:t>Ensure that the standards you care about are followed.</a:t>
            </a:r>
          </a:p>
          <a:p>
            <a:r>
              <a:rPr lang="en-US" dirty="0" err="1"/>
              <a:t>SQLCop</a:t>
            </a:r>
            <a:r>
              <a:rPr lang="en-US" dirty="0"/>
              <a:t> – </a:t>
            </a:r>
            <a:r>
              <a:rPr lang="en-US" dirty="0">
                <a:hlinkClick r:id="rId3"/>
              </a:rPr>
              <a:t>sqlcop.lessthandot.com</a:t>
            </a:r>
            <a:endParaRPr lang="en-US" dirty="0"/>
          </a:p>
          <a:p>
            <a:r>
              <a:rPr lang="en-US" dirty="0"/>
              <a:t>Easy to write your own.</a:t>
            </a:r>
          </a:p>
        </p:txBody>
      </p:sp>
    </p:spTree>
    <p:extLst>
      <p:ext uri="{BB962C8B-B14F-4D97-AF65-F5344CB8AC3E}">
        <p14:creationId xmlns:p14="http://schemas.microsoft.com/office/powerpoint/2010/main" val="161967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Testing Software</a:t>
            </a:r>
          </a:p>
          <a:p>
            <a:r>
              <a:rPr lang="en-US" dirty="0"/>
              <a:t>Database </a:t>
            </a:r>
            <a:r>
              <a:rPr lang="en-US"/>
              <a:t>Testing Frameworks</a:t>
            </a:r>
            <a:endParaRPr lang="en-US" dirty="0"/>
          </a:p>
          <a:p>
            <a:r>
              <a:rPr lang="en-US" dirty="0"/>
              <a:t>Test Examples</a:t>
            </a:r>
          </a:p>
        </p:txBody>
      </p:sp>
    </p:spTree>
    <p:extLst>
      <p:ext uri="{BB962C8B-B14F-4D97-AF65-F5344CB8AC3E}">
        <p14:creationId xmlns:p14="http://schemas.microsoft.com/office/powerpoint/2010/main" val="71845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Catching bad CODE</a:t>
            </a:r>
          </a:p>
        </p:txBody>
      </p:sp>
      <p:sp>
        <p:nvSpPr>
          <p:cNvPr id="5" name="Text Placeholder 4"/>
          <p:cNvSpPr>
            <a:spLocks noGrp="1"/>
          </p:cNvSpPr>
          <p:nvPr>
            <p:ph type="body" idx="1"/>
          </p:nvPr>
        </p:nvSpPr>
        <p:spPr/>
        <p:txBody>
          <a:bodyPr/>
          <a:lstStyle/>
          <a:p>
            <a:r>
              <a:rPr lang="en-US" dirty="0"/>
              <a:t>Using Standards and Naming Tests</a:t>
            </a:r>
          </a:p>
        </p:txBody>
      </p:sp>
    </p:spTree>
    <p:extLst>
      <p:ext uri="{BB962C8B-B14F-4D97-AF65-F5344CB8AC3E}">
        <p14:creationId xmlns:p14="http://schemas.microsoft.com/office/powerpoint/2010/main" val="42028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Tests</a:t>
            </a:r>
          </a:p>
        </p:txBody>
      </p:sp>
      <p:sp>
        <p:nvSpPr>
          <p:cNvPr id="3" name="Content Placeholder 2"/>
          <p:cNvSpPr>
            <a:spLocks noGrp="1"/>
          </p:cNvSpPr>
          <p:nvPr>
            <p:ph idx="1"/>
          </p:nvPr>
        </p:nvSpPr>
        <p:spPr/>
        <p:txBody>
          <a:bodyPr/>
          <a:lstStyle/>
          <a:p>
            <a:r>
              <a:rPr lang="en-US" dirty="0"/>
              <a:t>These are unit tests designed to find issues with a particular specific function.</a:t>
            </a:r>
          </a:p>
          <a:p>
            <a:r>
              <a:rPr lang="en-US" dirty="0"/>
              <a:t>This are especially useful when writing code as requirements may not be clear</a:t>
            </a:r>
          </a:p>
          <a:p>
            <a:r>
              <a:rPr lang="en-US" dirty="0"/>
              <a:t>Using a test ensures we document the results we expect, and have no ambiguity</a:t>
            </a:r>
          </a:p>
          <a:p>
            <a:r>
              <a:rPr lang="en-US" dirty="0"/>
              <a:t>This also helps prevent </a:t>
            </a:r>
            <a:r>
              <a:rPr lang="en-US"/>
              <a:t>regressions when altering code</a:t>
            </a:r>
            <a:endParaRPr lang="en-US" dirty="0"/>
          </a:p>
        </p:txBody>
      </p:sp>
    </p:spTree>
    <p:extLst>
      <p:ext uri="{BB962C8B-B14F-4D97-AF65-F5344CB8AC3E}">
        <p14:creationId xmlns:p14="http://schemas.microsoft.com/office/powerpoint/2010/main" val="2549004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Code Logic</a:t>
            </a:r>
          </a:p>
        </p:txBody>
      </p:sp>
      <p:sp>
        <p:nvSpPr>
          <p:cNvPr id="5" name="Text Placeholder 4"/>
          <p:cNvSpPr>
            <a:spLocks noGrp="1"/>
          </p:cNvSpPr>
          <p:nvPr>
            <p:ph type="body" idx="1"/>
          </p:nvPr>
        </p:nvSpPr>
        <p:spPr/>
        <p:txBody>
          <a:bodyPr/>
          <a:lstStyle/>
          <a:p>
            <a:r>
              <a:rPr lang="en-US" dirty="0"/>
              <a:t>Functional Unit Tests</a:t>
            </a:r>
          </a:p>
        </p:txBody>
      </p:sp>
    </p:spTree>
    <p:extLst>
      <p:ext uri="{BB962C8B-B14F-4D97-AF65-F5344CB8AC3E}">
        <p14:creationId xmlns:p14="http://schemas.microsoft.com/office/powerpoint/2010/main" val="3075909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a Test Suite</a:t>
            </a:r>
          </a:p>
        </p:txBody>
      </p:sp>
      <p:sp>
        <p:nvSpPr>
          <p:cNvPr id="3" name="Content Placeholder 2"/>
          <p:cNvSpPr>
            <a:spLocks noGrp="1"/>
          </p:cNvSpPr>
          <p:nvPr>
            <p:ph idx="1"/>
          </p:nvPr>
        </p:nvSpPr>
        <p:spPr/>
        <p:txBody>
          <a:bodyPr/>
          <a:lstStyle/>
          <a:p>
            <a:r>
              <a:rPr lang="en-US" dirty="0"/>
              <a:t>By continuing to grow your test suite with each change, developers spread the load</a:t>
            </a:r>
          </a:p>
          <a:p>
            <a:r>
              <a:rPr lang="en-US" dirty="0"/>
              <a:t>By having a large suite, we have better code coverage.</a:t>
            </a:r>
          </a:p>
          <a:p>
            <a:r>
              <a:rPr lang="en-US" dirty="0"/>
              <a:t>We can easily regression test.</a:t>
            </a:r>
          </a:p>
        </p:txBody>
      </p:sp>
    </p:spTree>
    <p:extLst>
      <p:ext uri="{BB962C8B-B14F-4D97-AF65-F5344CB8AC3E}">
        <p14:creationId xmlns:p14="http://schemas.microsoft.com/office/powerpoint/2010/main" val="2479422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Testing will improve the quality of your code</a:t>
            </a:r>
          </a:p>
          <a:p>
            <a:r>
              <a:rPr lang="en-US" dirty="0"/>
              <a:t>Testing will lower the cost of code</a:t>
            </a:r>
          </a:p>
          <a:p>
            <a:r>
              <a:rPr lang="en-US" dirty="0" err="1"/>
              <a:t>tSQLt</a:t>
            </a:r>
            <a:r>
              <a:rPr lang="en-US" dirty="0"/>
              <a:t> is a framework for testing T-SQL code</a:t>
            </a:r>
          </a:p>
          <a:p>
            <a:r>
              <a:rPr lang="en-US" dirty="0"/>
              <a:t>SQL Cop can help you easily test </a:t>
            </a:r>
            <a:r>
              <a:rPr lang="en-US"/>
              <a:t>for standards</a:t>
            </a:r>
          </a:p>
        </p:txBody>
      </p:sp>
    </p:spTree>
    <p:extLst>
      <p:ext uri="{BB962C8B-B14F-4D97-AF65-F5344CB8AC3E}">
        <p14:creationId xmlns:p14="http://schemas.microsoft.com/office/powerpoint/2010/main" val="370986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r>
              <a:rPr lang="en-US" dirty="0"/>
              <a:t>Questions?</a:t>
            </a:r>
          </a:p>
          <a:p>
            <a:r>
              <a:rPr lang="en-US" dirty="0">
                <a:hlinkClick r:id="rId2"/>
              </a:rPr>
              <a:t>www.sqlservercental.com</a:t>
            </a:r>
            <a:endParaRPr lang="en-US" dirty="0"/>
          </a:p>
          <a:p>
            <a:r>
              <a:rPr lang="en-US" dirty="0">
                <a:hlinkClick r:id="rId3"/>
              </a:rPr>
              <a:t>www.simple-talk.com</a:t>
            </a:r>
            <a:endParaRPr lang="en-US" dirty="0"/>
          </a:p>
          <a:p>
            <a:endParaRPr lang="en-US" dirty="0"/>
          </a:p>
        </p:txBody>
      </p:sp>
      <p:grpSp>
        <p:nvGrpSpPr>
          <p:cNvPr id="4" name="Group 3"/>
          <p:cNvGrpSpPr/>
          <p:nvPr/>
        </p:nvGrpSpPr>
        <p:grpSpPr>
          <a:xfrm>
            <a:off x="570946" y="3733971"/>
            <a:ext cx="8115853" cy="2575049"/>
            <a:chOff x="2689225" y="3398838"/>
            <a:chExt cx="8030711" cy="2575049"/>
          </a:xfrm>
        </p:grpSpPr>
        <p:sp>
          <p:nvSpPr>
            <p:cNvPr id="5" name="Rectangle 4"/>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6" name="Rectangle 5"/>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7" name="Rectangle 6"/>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208636" y="5440487"/>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2992" y="4222106"/>
            <a:ext cx="1533525" cy="752475"/>
          </a:xfrm>
          <a:prstGeom prst="rect">
            <a:avLst/>
          </a:prstGeom>
        </p:spPr>
      </p:pic>
    </p:spTree>
    <p:extLst>
      <p:ext uri="{BB962C8B-B14F-4D97-AF65-F5344CB8AC3E}">
        <p14:creationId xmlns:p14="http://schemas.microsoft.com/office/powerpoint/2010/main" val="1108669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Continuous Integration – http://en.wikipedia.org/wiki/Continuous_integration</a:t>
            </a:r>
          </a:p>
          <a:p>
            <a:r>
              <a:rPr lang="en-US" dirty="0"/>
              <a:t>Getting Started Testing Databases with </a:t>
            </a:r>
            <a:r>
              <a:rPr lang="en-US" dirty="0" err="1"/>
              <a:t>tSQLt</a:t>
            </a:r>
            <a:r>
              <a:rPr lang="en-US" dirty="0"/>
              <a:t> - </a:t>
            </a:r>
            <a:r>
              <a:rPr lang="en-US" dirty="0">
                <a:hlinkClick r:id="rId2"/>
              </a:rPr>
              <a:t>https://www.simple-talk.com/sql/t-sql-programming/getting-started-testing-databases-with-tsqlt/</a:t>
            </a:r>
            <a:endParaRPr lang="en-US" dirty="0"/>
          </a:p>
          <a:p>
            <a:endParaRPr lang="en-US" dirty="0"/>
          </a:p>
        </p:txBody>
      </p:sp>
    </p:spTree>
    <p:extLst>
      <p:ext uri="{BB962C8B-B14F-4D97-AF65-F5344CB8AC3E}">
        <p14:creationId xmlns:p14="http://schemas.microsoft.com/office/powerpoint/2010/main" val="2962012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normAutofit fontScale="77500" lnSpcReduction="20000"/>
          </a:bodyPr>
          <a:lstStyle/>
          <a:p>
            <a:r>
              <a:rPr lang="en-US" dirty="0"/>
              <a:t>CD pipeline - http://www.getchef.com/images/chart-continuous-delivery.png</a:t>
            </a:r>
          </a:p>
          <a:p>
            <a:r>
              <a:rPr lang="en-US" dirty="0"/>
              <a:t>CD process - http://eavonius.github.io/powerdelivery/img/website_pipeline_activities.jpg</a:t>
            </a:r>
          </a:p>
          <a:p>
            <a:r>
              <a:rPr lang="en-US" dirty="0"/>
              <a:t>Flow - http://www.rampmeupscotty.com/media/images/2012-08-23_changes_moving_through_deployment_pipeline.png</a:t>
            </a:r>
          </a:p>
          <a:p>
            <a:r>
              <a:rPr lang="en-US" dirty="0"/>
              <a:t>Maturity model - http://www.infoq.com/resource/articles/Continuous-Delivery-Maturity-Model/en/resources/fig1large.jpg</a:t>
            </a:r>
          </a:p>
          <a:p>
            <a:endParaRPr lang="en-US" dirty="0"/>
          </a:p>
        </p:txBody>
      </p:sp>
    </p:spTree>
    <p:extLst>
      <p:ext uri="{BB962C8B-B14F-4D97-AF65-F5344CB8AC3E}">
        <p14:creationId xmlns:p14="http://schemas.microsoft.com/office/powerpoint/2010/main" val="235417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3600" dirty="0"/>
              <a:t>Who am I?</a:t>
            </a:r>
          </a:p>
        </p:txBody>
      </p:sp>
      <p:sp>
        <p:nvSpPr>
          <p:cNvPr id="18" name="Rectangle 17"/>
          <p:cNvSpPr/>
          <p:nvPr/>
        </p:nvSpPr>
        <p:spPr>
          <a:xfrm>
            <a:off x="4225931" y="2916568"/>
            <a:ext cx="3973501"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www.voiceofthedba.com</a:t>
            </a:r>
          </a:p>
        </p:txBody>
      </p:sp>
      <p:sp>
        <p:nvSpPr>
          <p:cNvPr id="19" name="Rectangle 18"/>
          <p:cNvSpPr/>
          <p:nvPr/>
        </p:nvSpPr>
        <p:spPr>
          <a:xfrm>
            <a:off x="4225929" y="3617043"/>
            <a:ext cx="4460872" cy="461665"/>
          </a:xfrm>
          <a:prstGeom prst="rect">
            <a:avLst/>
          </a:prstGeom>
        </p:spPr>
        <p:txBody>
          <a:bodyPr wrap="square">
            <a:spAutoFit/>
          </a:bodyPr>
          <a:lstStyle/>
          <a:p>
            <a:pPr>
              <a:spcAft>
                <a:spcPts val="2700"/>
              </a:spcAft>
            </a:pPr>
            <a:r>
              <a:rPr lang="en-US" sz="2400" dirty="0" err="1">
                <a:solidFill>
                  <a:schemeClr val="tx1">
                    <a:lumMod val="50000"/>
                    <a:lumOff val="50000"/>
                  </a:schemeClr>
                </a:solidFill>
                <a:latin typeface="Microsoft Sans Serif" panose="020B0604020202020204" pitchFamily="34" charset="0"/>
              </a:rPr>
              <a:t>sjones@sqlservercentral.com</a:t>
            </a:r>
            <a:endParaRPr lang="en-US" sz="2400" dirty="0">
              <a:solidFill>
                <a:schemeClr val="tx1">
                  <a:lumMod val="50000"/>
                  <a:lumOff val="50000"/>
                </a:schemeClr>
              </a:solidFill>
              <a:latin typeface="Microsoft Sans Serif" panose="020B0604020202020204" pitchFamily="34" charset="0"/>
            </a:endParaRPr>
          </a:p>
        </p:txBody>
      </p:sp>
      <p:sp>
        <p:nvSpPr>
          <p:cNvPr id="20" name="Rectangle 19"/>
          <p:cNvSpPr/>
          <p:nvPr/>
        </p:nvSpPr>
        <p:spPr>
          <a:xfrm>
            <a:off x="4225929" y="4300454"/>
            <a:ext cx="3560770"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@way0utwest</a:t>
            </a:r>
          </a:p>
        </p:txBody>
      </p:sp>
      <p:sp>
        <p:nvSpPr>
          <p:cNvPr id="21" name="TextBox 20"/>
          <p:cNvSpPr txBox="1"/>
          <p:nvPr/>
        </p:nvSpPr>
        <p:spPr>
          <a:xfrm>
            <a:off x="3547726" y="1379469"/>
            <a:ext cx="5310524" cy="1138773"/>
          </a:xfrm>
          <a:prstGeom prst="rect">
            <a:avLst/>
          </a:prstGeom>
          <a:noFill/>
        </p:spPr>
        <p:txBody>
          <a:bodyPr wrap="square" rtlCol="0">
            <a:spAutoFit/>
          </a:bodyPr>
          <a:lstStyle/>
          <a:p>
            <a:r>
              <a:rPr lang="en-US" sz="2800" b="1" dirty="0">
                <a:solidFill>
                  <a:srgbClr val="CC0000"/>
                </a:solidFill>
                <a:latin typeface="Arial"/>
                <a:cs typeface="Arial"/>
              </a:rPr>
              <a:t>Steve Jones</a:t>
            </a:r>
          </a:p>
          <a:p>
            <a:r>
              <a:rPr lang="en-US" sz="2000" b="1" dirty="0" err="1">
                <a:solidFill>
                  <a:srgbClr val="CC0000"/>
                </a:solidFill>
                <a:latin typeface="Arial"/>
                <a:cs typeface="Arial"/>
              </a:rPr>
              <a:t>SQLServerCentral</a:t>
            </a:r>
            <a:r>
              <a:rPr lang="en-US" sz="2000" b="1" dirty="0">
                <a:solidFill>
                  <a:srgbClr val="CC0000"/>
                </a:solidFill>
                <a:latin typeface="Arial"/>
                <a:cs typeface="Arial"/>
              </a:rPr>
              <a:t> founder</a:t>
            </a:r>
          </a:p>
          <a:p>
            <a:r>
              <a:rPr lang="en-US" sz="2000" b="1" dirty="0" err="1">
                <a:solidFill>
                  <a:srgbClr val="CC0000"/>
                </a:solidFill>
                <a:latin typeface="Arial"/>
                <a:cs typeface="Arial"/>
              </a:rPr>
              <a:t>Redgate</a:t>
            </a:r>
            <a:r>
              <a:rPr lang="en-US" sz="2000" b="1" dirty="0">
                <a:solidFill>
                  <a:srgbClr val="CC0000"/>
                </a:solidFill>
                <a:latin typeface="Arial"/>
                <a:cs typeface="Arial"/>
              </a:rPr>
              <a:t> Software Evangelist</a:t>
            </a:r>
          </a:p>
        </p:txBody>
      </p:sp>
      <p:pic>
        <p:nvPicPr>
          <p:cNvPr id="22" name="Picture 21"/>
          <p:cNvPicPr>
            <a:picLocks noChangeAspect="1"/>
          </p:cNvPicPr>
          <p:nvPr/>
        </p:nvPicPr>
        <p:blipFill>
          <a:blip r:embed="rId3"/>
          <a:stretch>
            <a:fillRect/>
          </a:stretch>
        </p:blipFill>
        <p:spPr>
          <a:xfrm>
            <a:off x="3655052" y="2946524"/>
            <a:ext cx="434779" cy="478257"/>
          </a:xfrm>
          <a:prstGeom prst="rect">
            <a:avLst/>
          </a:prstGeom>
        </p:spPr>
      </p:pic>
      <p:pic>
        <p:nvPicPr>
          <p:cNvPr id="23" name="Picture 22"/>
          <p:cNvPicPr>
            <a:picLocks noChangeAspect="1"/>
          </p:cNvPicPr>
          <p:nvPr/>
        </p:nvPicPr>
        <p:blipFill>
          <a:blip r:embed="rId4"/>
          <a:stretch>
            <a:fillRect/>
          </a:stretch>
        </p:blipFill>
        <p:spPr>
          <a:xfrm>
            <a:off x="3655052" y="3712291"/>
            <a:ext cx="463485" cy="379214"/>
          </a:xfrm>
          <a:prstGeom prst="rect">
            <a:avLst/>
          </a:prstGeom>
        </p:spPr>
      </p:pic>
      <p:pic>
        <p:nvPicPr>
          <p:cNvPr id="24" name="Picture 23"/>
          <p:cNvPicPr>
            <a:picLocks noChangeAspect="1"/>
          </p:cNvPicPr>
          <p:nvPr/>
        </p:nvPicPr>
        <p:blipFill>
          <a:blip r:embed="rId5"/>
          <a:stretch>
            <a:fillRect/>
          </a:stretch>
        </p:blipFill>
        <p:spPr>
          <a:xfrm>
            <a:off x="3655050" y="4338552"/>
            <a:ext cx="504842" cy="46277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5050" y="4971400"/>
            <a:ext cx="495926" cy="495926"/>
          </a:xfrm>
          <a:prstGeom prst="rect">
            <a:avLst/>
          </a:prstGeom>
        </p:spPr>
      </p:pic>
      <p:sp>
        <p:nvSpPr>
          <p:cNvPr id="4" name="TextBox 3"/>
          <p:cNvSpPr txBox="1"/>
          <p:nvPr/>
        </p:nvSpPr>
        <p:spPr>
          <a:xfrm>
            <a:off x="4225931" y="4971401"/>
            <a:ext cx="3006223" cy="507831"/>
          </a:xfrm>
          <a:prstGeom prst="rect">
            <a:avLst/>
          </a:prstGeom>
          <a:noFill/>
        </p:spPr>
        <p:txBody>
          <a:bodyPr wrap="square" rtlCol="0">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/in/way0utwest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2154" y="4808285"/>
            <a:ext cx="1511111" cy="53333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19" y="4631413"/>
            <a:ext cx="2191683" cy="776221"/>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3692" y="2260653"/>
            <a:ext cx="1428572" cy="1850000"/>
          </a:xfrm>
          <a:prstGeom prst="rect">
            <a:avLst/>
          </a:prstGeom>
        </p:spPr>
      </p:pic>
    </p:spTree>
    <p:extLst>
      <p:ext uri="{BB962C8B-B14F-4D97-AF65-F5344CB8AC3E}">
        <p14:creationId xmlns:p14="http://schemas.microsoft.com/office/powerpoint/2010/main" val="69913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Does T-SQL Unit Testing?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68" y="4967242"/>
            <a:ext cx="7802064" cy="6573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69" y="1985838"/>
            <a:ext cx="2848373" cy="1781424"/>
          </a:xfrm>
          <a:prstGeom prst="rect">
            <a:avLst/>
          </a:prstGeom>
        </p:spPr>
      </p:pic>
      <p:sp>
        <p:nvSpPr>
          <p:cNvPr id="5" name="TextBox 4"/>
          <p:cNvSpPr txBox="1"/>
          <p:nvPr/>
        </p:nvSpPr>
        <p:spPr>
          <a:xfrm>
            <a:off x="6248400" y="1960882"/>
            <a:ext cx="2095500" cy="584775"/>
          </a:xfrm>
          <a:prstGeom prst="rect">
            <a:avLst/>
          </a:prstGeom>
          <a:noFill/>
        </p:spPr>
        <p:txBody>
          <a:bodyPr wrap="square" rtlCol="0">
            <a:spAutoFit/>
          </a:bodyPr>
          <a:lstStyle/>
          <a:p>
            <a:r>
              <a:rPr lang="en-US" sz="3200" b="1" dirty="0">
                <a:solidFill>
                  <a:srgbClr val="CC0000"/>
                </a:solidFill>
              </a:rPr>
              <a:t>Not this</a:t>
            </a:r>
          </a:p>
        </p:txBody>
      </p:sp>
      <p:cxnSp>
        <p:nvCxnSpPr>
          <p:cNvPr id="7" name="Straight Arrow Connector 6"/>
          <p:cNvCxnSpPr/>
          <p:nvPr/>
        </p:nvCxnSpPr>
        <p:spPr>
          <a:xfrm flipH="1">
            <a:off x="3519343" y="2253269"/>
            <a:ext cx="2207636" cy="147031"/>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1"/>
          </p:cNvCxnSpPr>
          <p:nvPr/>
        </p:nvCxnSpPr>
        <p:spPr>
          <a:xfrm flipH="1">
            <a:off x="3519342" y="4059889"/>
            <a:ext cx="1700358" cy="702873"/>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2900" y="4387165"/>
            <a:ext cx="5200650" cy="1351589"/>
          </a:xfrm>
          <a:prstGeom prst="ellipse">
            <a:avLst/>
          </a:prstGeom>
          <a:noFill/>
          <a:ln w="317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p:cNvSpPr/>
          <p:nvPr/>
        </p:nvSpPr>
        <p:spPr>
          <a:xfrm>
            <a:off x="3644199" y="1369248"/>
            <a:ext cx="2438400" cy="2062103"/>
          </a:xfrm>
          <a:prstGeom prst="mathMultiply">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19700" y="3767501"/>
            <a:ext cx="3124200" cy="584775"/>
          </a:xfrm>
          <a:prstGeom prst="rect">
            <a:avLst/>
          </a:prstGeom>
          <a:noFill/>
        </p:spPr>
        <p:txBody>
          <a:bodyPr wrap="square" rtlCol="0">
            <a:spAutoFit/>
          </a:bodyPr>
          <a:lstStyle/>
          <a:p>
            <a:r>
              <a:rPr lang="en-US" sz="3200" b="1" dirty="0">
                <a:solidFill>
                  <a:srgbClr val="CC0000"/>
                </a:solidFill>
              </a:rPr>
              <a:t>This</a:t>
            </a:r>
          </a:p>
        </p:txBody>
      </p:sp>
    </p:spTree>
    <p:extLst>
      <p:ext uri="{BB962C8B-B14F-4D97-AF65-F5344CB8AC3E}">
        <p14:creationId xmlns:p14="http://schemas.microsoft.com/office/powerpoint/2010/main" val="2307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6"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5" name="TextBox 4"/>
          <p:cNvSpPr txBox="1"/>
          <p:nvPr/>
        </p:nvSpPr>
        <p:spPr>
          <a:xfrm>
            <a:off x="405244" y="1447800"/>
            <a:ext cx="7886700" cy="3877985"/>
          </a:xfrm>
          <a:prstGeom prst="rect">
            <a:avLst/>
          </a:prstGeom>
          <a:noFill/>
        </p:spPr>
        <p:txBody>
          <a:bodyPr wrap="square" rtlCol="0">
            <a:spAutoFit/>
          </a:bodyPr>
          <a:lstStyle/>
          <a:p>
            <a:r>
              <a:rPr lang="en-US" sz="3600" dirty="0"/>
              <a:t>“The primary goal of unit testing is to take the smallest piece of testable software in the application, isolate it from the remainder of the code, and determine whether it behaves exactly as you expect.“</a:t>
            </a:r>
          </a:p>
          <a:p>
            <a:endParaRPr lang="en-US" dirty="0"/>
          </a:p>
          <a:p>
            <a:r>
              <a:rPr lang="en-US" sz="1200" dirty="0"/>
              <a:t>From </a:t>
            </a:r>
            <a:r>
              <a:rPr lang="en-US" sz="1200" dirty="0">
                <a:hlinkClick r:id="rId3"/>
              </a:rPr>
              <a:t>https://msdn.microsoft.com/en-us/library/aa292197%28v=vs.71%29.aspx</a:t>
            </a:r>
            <a:endParaRPr lang="en-US" sz="1200" dirty="0"/>
          </a:p>
        </p:txBody>
      </p:sp>
    </p:spTree>
    <p:extLst>
      <p:ext uri="{BB962C8B-B14F-4D97-AF65-F5344CB8AC3E}">
        <p14:creationId xmlns:p14="http://schemas.microsoft.com/office/powerpoint/2010/main" val="291211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12" name="TextBox 11"/>
          <p:cNvSpPr txBox="1"/>
          <p:nvPr/>
        </p:nvSpPr>
        <p:spPr>
          <a:xfrm>
            <a:off x="405245" y="1524000"/>
            <a:ext cx="8208819" cy="3877985"/>
          </a:xfrm>
          <a:prstGeom prst="rect">
            <a:avLst/>
          </a:prstGeom>
          <a:noFill/>
        </p:spPr>
        <p:txBody>
          <a:bodyPr wrap="square" rtlCol="0">
            <a:spAutoFit/>
          </a:bodyPr>
          <a:lstStyle/>
          <a:p>
            <a:r>
              <a:rPr lang="en-US" sz="3600" b="1" dirty="0"/>
              <a:t>“Unit testing is a lot like going to the gym.</a:t>
            </a:r>
            <a:r>
              <a:rPr lang="en-US" sz="3600" dirty="0"/>
              <a:t> You know it is good for you, all the arguments make sense, so you start working out. There's an initial rush, which is great, but after a few days you start to wonder if it is worth the trouble.”</a:t>
            </a:r>
          </a:p>
          <a:p>
            <a:endParaRPr lang="en-US" dirty="0"/>
          </a:p>
          <a:p>
            <a:r>
              <a:rPr lang="en-US" sz="1200" dirty="0"/>
              <a:t>From </a:t>
            </a:r>
            <a:r>
              <a:rPr lang="en-US" sz="1200" dirty="0">
                <a:hlinkClick r:id="rId3"/>
              </a:rPr>
              <a:t>http://stackoverflow.com/questions/67299/is-unit-testing-worth-the-effort</a:t>
            </a:r>
            <a:endParaRPr lang="en-US" sz="1200" dirty="0"/>
          </a:p>
        </p:txBody>
      </p:sp>
    </p:spTree>
    <p:extLst>
      <p:ext uri="{BB962C8B-B14F-4D97-AF65-F5344CB8AC3E}">
        <p14:creationId xmlns:p14="http://schemas.microsoft.com/office/powerpoint/2010/main" val="134059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Unit Testing</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1964" y="1961791"/>
            <a:ext cx="4940072" cy="3262312"/>
          </a:xfrm>
        </p:spPr>
      </p:pic>
    </p:spTree>
    <p:extLst>
      <p:ext uri="{BB962C8B-B14F-4D97-AF65-F5344CB8AC3E}">
        <p14:creationId xmlns:p14="http://schemas.microsoft.com/office/powerpoint/2010/main" val="209443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Test?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8362" y="2062956"/>
            <a:ext cx="4867275" cy="3600450"/>
          </a:xfrm>
        </p:spPr>
      </p:pic>
    </p:spTree>
    <p:extLst>
      <p:ext uri="{BB962C8B-B14F-4D97-AF65-F5344CB8AC3E}">
        <p14:creationId xmlns:p14="http://schemas.microsoft.com/office/powerpoint/2010/main" val="411060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a:t>
            </a:r>
          </a:p>
        </p:txBody>
      </p:sp>
      <p:sp>
        <p:nvSpPr>
          <p:cNvPr id="3" name="Content Placeholder 2"/>
          <p:cNvSpPr>
            <a:spLocks noGrp="1"/>
          </p:cNvSpPr>
          <p:nvPr>
            <p:ph idx="1"/>
          </p:nvPr>
        </p:nvSpPr>
        <p:spPr/>
        <p:txBody>
          <a:bodyPr/>
          <a:lstStyle/>
          <a:p>
            <a:r>
              <a:rPr lang="en-US" dirty="0"/>
              <a:t>We want repeatable tests</a:t>
            </a:r>
          </a:p>
          <a:p>
            <a:r>
              <a:rPr lang="en-US" dirty="0"/>
              <a:t>We want automated tests</a:t>
            </a:r>
          </a:p>
          <a:p>
            <a:r>
              <a:rPr lang="en-US" dirty="0"/>
              <a:t>We want a suite of tests</a:t>
            </a:r>
          </a:p>
        </p:txBody>
      </p:sp>
    </p:spTree>
    <p:extLst>
      <p:ext uri="{BB962C8B-B14F-4D97-AF65-F5344CB8AC3E}">
        <p14:creationId xmlns:p14="http://schemas.microsoft.com/office/powerpoint/2010/main" val="2858332371"/>
      </p:ext>
    </p:extLst>
  </p:cSld>
  <p:clrMapOvr>
    <a:masterClrMapping/>
  </p:clrMapOvr>
</p:sld>
</file>

<file path=ppt/theme/theme1.xml><?xml version="1.0" encoding="utf-8"?>
<a:theme xmlns:a="http://schemas.openxmlformats.org/drawingml/2006/main" name="Visual Studio Live! Anaheim 2017">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sual Studio Live! Anaheim 2017">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VSLAN17_speaker_template_wide</Template>
  <TotalTime>4178</TotalTime>
  <Words>1071</Words>
  <Application>Microsoft Office PowerPoint</Application>
  <PresentationFormat>On-screen Show (4:3)</PresentationFormat>
  <Paragraphs>158</Paragraphs>
  <Slides>27</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ＭＳ Ｐゴシック</vt:lpstr>
      <vt:lpstr>Arial</vt:lpstr>
      <vt:lpstr>Arial Bold</vt:lpstr>
      <vt:lpstr>Calibri</vt:lpstr>
      <vt:lpstr>Microsoft Sans Serif</vt:lpstr>
      <vt:lpstr>Times New Roman</vt:lpstr>
      <vt:lpstr>ヒラギノ角ゴ ProN W3</vt:lpstr>
      <vt:lpstr>Visual Studio Live! Anaheim 2017</vt:lpstr>
      <vt:lpstr>1_Visual Studio Live! Anaheim 2017</vt:lpstr>
      <vt:lpstr>PowerPoint Presentation</vt:lpstr>
      <vt:lpstr>Agenda</vt:lpstr>
      <vt:lpstr>Who am I?</vt:lpstr>
      <vt:lpstr>Who Does T-SQL Unit Testing?</vt:lpstr>
      <vt:lpstr>Unit Testing</vt:lpstr>
      <vt:lpstr>Unit Testing</vt:lpstr>
      <vt:lpstr>Database Unit Testing</vt:lpstr>
      <vt:lpstr>Why Test?</vt:lpstr>
      <vt:lpstr>Building Tests</vt:lpstr>
      <vt:lpstr>Writing Tests</vt:lpstr>
      <vt:lpstr>Structure of tests</vt:lpstr>
      <vt:lpstr>Test Data</vt:lpstr>
      <vt:lpstr>Test Data</vt:lpstr>
      <vt:lpstr>Database Testing Frameworks</vt:lpstr>
      <vt:lpstr>Testing Frameworks</vt:lpstr>
      <vt:lpstr>tSQLt</vt:lpstr>
      <vt:lpstr>Microsoft Unit Testing Framework</vt:lpstr>
      <vt:lpstr>PowerPoint Presentation</vt:lpstr>
      <vt:lpstr>Standards Tests</vt:lpstr>
      <vt:lpstr>Catching bad CODE</vt:lpstr>
      <vt:lpstr>Logic Tests</vt:lpstr>
      <vt:lpstr>Testing Code Logic</vt:lpstr>
      <vt:lpstr>Having a Test Suite</vt:lpstr>
      <vt:lpstr>Summary</vt:lpstr>
      <vt:lpstr>The End</vt:lpstr>
      <vt:lpstr>References</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Steve Jones</cp:lastModifiedBy>
  <cp:revision>49</cp:revision>
  <dcterms:created xsi:type="dcterms:W3CDTF">2006-08-16T00:00:00Z</dcterms:created>
  <dcterms:modified xsi:type="dcterms:W3CDTF">2017-10-11T21:00:08Z</dcterms:modified>
</cp:coreProperties>
</file>