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us Jakarta Sans"/>
      <p:regular r:id="rId11"/>
      <p:bold r:id="rId12"/>
      <p:italic r:id="rId13"/>
      <p:boldItalic r:id="rId14"/>
    </p:embeddedFont>
    <p:embeddedFont>
      <p:font typeface="Plus Jakarta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usJakartaSans-regular.fntdata"/><Relationship Id="rId10" Type="http://schemas.openxmlformats.org/officeDocument/2006/relationships/slide" Target="slides/slide5.xml"/><Relationship Id="rId13" Type="http://schemas.openxmlformats.org/officeDocument/2006/relationships/font" Target="fonts/PlusJakartaSans-italic.fntdata"/><Relationship Id="rId12" Type="http://schemas.openxmlformats.org/officeDocument/2006/relationships/font" Target="fonts/PlusJakarta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usJakartaSansLight-regular.fntdata"/><Relationship Id="rId14" Type="http://schemas.openxmlformats.org/officeDocument/2006/relationships/font" Target="fonts/PlusJakartaSans-boldItalic.fntdata"/><Relationship Id="rId17" Type="http://schemas.openxmlformats.org/officeDocument/2006/relationships/font" Target="fonts/PlusJakartaSansLight-italic.fntdata"/><Relationship Id="rId16" Type="http://schemas.openxmlformats.org/officeDocument/2006/relationships/font" Target="fonts/PlusJakarta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usJakarta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3455028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3455028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34550281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34550281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3455028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3455028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34550281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34550281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SLIDES_API3455028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SLIDES_API3455028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32000" y="1270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November 2024</a:t>
            </a:r>
            <a:endParaRPr sz="12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905000"/>
            <a:ext cx="53340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32000" y="1905000"/>
            <a:ext cx="50799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Plus Jakarta Sans"/>
                <a:ea typeface="Plus Jakarta Sans"/>
                <a:cs typeface="Plus Jakarta Sans"/>
                <a:sym typeface="Plus Jakarta Sans"/>
              </a:rPr>
              <a:t>DEPI Vulnerability Assessment</a:t>
            </a:r>
            <a:endParaRPr b="1" sz="2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40000" y="3429000"/>
            <a:ext cx="406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Identifying and Mitigating Critical Security Risks</a:t>
            </a:r>
            <a:endParaRPr sz="12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530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8000" y="635000"/>
            <a:ext cx="819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Plus Jakarta Sans"/>
                <a:ea typeface="Plus Jakarta Sans"/>
                <a:cs typeface="Plus Jakarta Sans"/>
                <a:sym typeface="Plus Jakarta Sans"/>
              </a:rPr>
              <a:t>Testing Vulnerabilities on Machines</a:t>
            </a:r>
            <a:endParaRPr b="1" sz="2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952500" y="1333500"/>
            <a:ext cx="27939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207000" y="1333500"/>
            <a:ext cx="27939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00" y="1270000"/>
            <a:ext cx="3810000" cy="31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000" y="1270000"/>
            <a:ext cx="3810000" cy="31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62000" y="1524000"/>
            <a:ext cx="254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lus Jakarta Sans"/>
                <a:ea typeface="Plus Jakarta Sans"/>
                <a:cs typeface="Plus Jakarta Sans"/>
                <a:sym typeface="Plus Jakarta Sans"/>
              </a:rPr>
              <a:t>Benefits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826000" y="1524000"/>
            <a:ext cx="254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lus Jakarta Sans"/>
                <a:ea typeface="Plus Jakarta Sans"/>
                <a:cs typeface="Plus Jakarta Sans"/>
                <a:sym typeface="Plus Jakarta Sans"/>
              </a:rPr>
              <a:t>Challenges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810000" y="1460500"/>
            <a:ext cx="381000" cy="381000"/>
          </a:xfrm>
          <a:prstGeom prst="ellipse">
            <a:avLst/>
          </a:prstGeom>
          <a:solidFill>
            <a:srgbClr val="0A9C85"/>
          </a:solidFill>
          <a:ln cap="flat" cmpd="sng" w="9525">
            <a:solidFill>
              <a:srgbClr val="0A9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899400" y="1460500"/>
            <a:ext cx="381000" cy="381000"/>
          </a:xfrm>
          <a:prstGeom prst="ellipse">
            <a:avLst/>
          </a:prstGeom>
          <a:solidFill>
            <a:srgbClr val="DA2828"/>
          </a:solidFill>
          <a:ln cap="flat" cmpd="sng" w="9525">
            <a:solidFill>
              <a:srgbClr val="DA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600" y="1549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8300" y="1549400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09600" y="20320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Identify vulnerabilities in services like FTP, Telnet, SMB, and MySQL.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Provides recommendations for improving security measures.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Helps in strengthening defense against potential cyber threats.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699000" y="20320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Potential risk of exposing sensitive information during testing.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Requires expertise to accurately interpret and mitigate identified vulnerabilities.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May disrupt normal operations of the tested services temporarily.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508000" y="635000"/>
            <a:ext cx="819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Plus Jakarta Sans"/>
                <a:ea typeface="Plus Jakarta Sans"/>
                <a:cs typeface="Plus Jakarta Sans"/>
                <a:sym typeface="Plus Jakarta Sans"/>
              </a:rPr>
              <a:t>Critical Vulnerabilities Identified</a:t>
            </a:r>
            <a:endParaRPr b="1" sz="2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952500" y="1333500"/>
            <a:ext cx="27939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5207000" y="1333500"/>
            <a:ext cx="27939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00" y="1270000"/>
            <a:ext cx="3810000" cy="31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000" y="1270000"/>
            <a:ext cx="3810000" cy="31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762000" y="1524000"/>
            <a:ext cx="254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lus Jakarta Sans"/>
                <a:ea typeface="Plus Jakarta Sans"/>
                <a:cs typeface="Plus Jakarta Sans"/>
                <a:sym typeface="Plus Jakarta Sans"/>
              </a:rPr>
              <a:t>Positive Findings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26000" y="1524000"/>
            <a:ext cx="254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lus Jakarta Sans"/>
                <a:ea typeface="Plus Jakarta Sans"/>
                <a:cs typeface="Plus Jakarta Sans"/>
                <a:sym typeface="Plus Jakarta Sans"/>
              </a:rPr>
              <a:t>Negative Findings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810000" y="1460500"/>
            <a:ext cx="381000" cy="381000"/>
          </a:xfrm>
          <a:prstGeom prst="ellipse">
            <a:avLst/>
          </a:prstGeom>
          <a:solidFill>
            <a:srgbClr val="0A9C85"/>
          </a:solidFill>
          <a:ln cap="flat" cmpd="sng" w="9525">
            <a:solidFill>
              <a:srgbClr val="0A9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899400" y="1460500"/>
            <a:ext cx="381000" cy="381000"/>
          </a:xfrm>
          <a:prstGeom prst="ellipse">
            <a:avLst/>
          </a:prstGeom>
          <a:solidFill>
            <a:srgbClr val="DA2828"/>
          </a:solidFill>
          <a:ln cap="flat" cmpd="sng" w="9525">
            <a:solidFill>
              <a:srgbClr val="DA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600" y="1549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8300" y="1549400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09600" y="20320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Enhanced understanding of system vulnerabilities.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Opportunity to strengthen security measures.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Valuable insights for improving system resilience.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699000" y="20320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Potential threat to data confidentiality and integrity.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Increased risk of unauthorized access to sensitive information.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Possibility of system disruption and data loss.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08000" y="635000"/>
            <a:ext cx="819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Plus Jakarta Sans"/>
                <a:ea typeface="Plus Jakarta Sans"/>
                <a:cs typeface="Plus Jakarta Sans"/>
                <a:sym typeface="Plus Jakarta Sans"/>
              </a:rPr>
              <a:t>Enhancing Security Measures</a:t>
            </a:r>
            <a:endParaRPr b="1" sz="2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952500" y="1333500"/>
            <a:ext cx="27939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5207000" y="1333500"/>
            <a:ext cx="27939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00" y="1270000"/>
            <a:ext cx="3810000" cy="31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000" y="1270000"/>
            <a:ext cx="3810000" cy="31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62000" y="1524000"/>
            <a:ext cx="254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lus Jakarta Sans"/>
                <a:ea typeface="Plus Jakarta Sans"/>
                <a:cs typeface="Plus Jakarta Sans"/>
                <a:sym typeface="Plus Jakarta Sans"/>
              </a:rPr>
              <a:t>Improves Security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826000" y="1524000"/>
            <a:ext cx="2540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lus Jakarta Sans"/>
                <a:ea typeface="Plus Jakarta Sans"/>
                <a:cs typeface="Plus Jakarta Sans"/>
                <a:sym typeface="Plus Jakarta Sans"/>
              </a:rPr>
              <a:t>Challenges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810000" y="1460500"/>
            <a:ext cx="381000" cy="381000"/>
          </a:xfrm>
          <a:prstGeom prst="ellipse">
            <a:avLst/>
          </a:prstGeom>
          <a:solidFill>
            <a:srgbClr val="0A9C85"/>
          </a:solidFill>
          <a:ln cap="flat" cmpd="sng" w="9525">
            <a:solidFill>
              <a:srgbClr val="0A9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899400" y="1460500"/>
            <a:ext cx="381000" cy="381000"/>
          </a:xfrm>
          <a:prstGeom prst="ellipse">
            <a:avLst/>
          </a:prstGeom>
          <a:solidFill>
            <a:srgbClr val="DA2828"/>
          </a:solidFill>
          <a:ln cap="flat" cmpd="sng" w="9525">
            <a:solidFill>
              <a:srgbClr val="DA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600" y="1549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8300" y="1549400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09600" y="20320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By disabling insecure protocols, organizations can prevent potential security vulnerabilities.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Enforcing strong authentication ensures that only authorized users can access sensitive information.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Regularly updating software helps in patching known security vulnerabilities and keeping systems secure.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699000" y="20320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Some legacy systems may not support the latest security protocols and may face compatibility issues.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Enforcing strong authentication may lead to user resistance or difficulty in access for legitimate users.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us Jakarta Sans Light"/>
              <a:buChar char="●"/>
            </a:pPr>
            <a:r>
              <a:rPr lang="en-GB" sz="100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Frequent software updates may disrupt operations and require time and resources for maintenance.</a:t>
            </a:r>
            <a:endParaRPr sz="10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508000" y="635000"/>
            <a:ext cx="762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Plus Jakarta Sans"/>
                <a:ea typeface="Plus Jakarta Sans"/>
                <a:cs typeface="Plus Jakarta Sans"/>
                <a:sym typeface="Plus Jakarta Sans"/>
              </a:rPr>
              <a:t>Implementing Recommendations</a:t>
            </a:r>
            <a:endParaRPr b="1" sz="2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08000" y="1333500"/>
            <a:ext cx="5715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Address Vulnerabilities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08000" y="2095500"/>
            <a:ext cx="5715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Mitigate Risks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08000" y="2857500"/>
            <a:ext cx="5715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Unauthorized Access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08000" y="3619500"/>
            <a:ext cx="5715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System Compromise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00" y="1270000"/>
            <a:ext cx="1397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00" y="2032000"/>
            <a:ext cx="1397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00" y="2794000"/>
            <a:ext cx="1397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00" y="3556000"/>
            <a:ext cx="13970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985000" y="1270000"/>
            <a:ext cx="1397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10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985000" y="2032000"/>
            <a:ext cx="1397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50%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985000" y="2794000"/>
            <a:ext cx="1397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70%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985000" y="3556000"/>
            <a:ext cx="1397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lus Jakarta Sans"/>
                <a:ea typeface="Plus Jakarta Sans"/>
                <a:cs typeface="Plus Jakarta Sans"/>
                <a:sym typeface="Plus Jakarta Sans"/>
              </a:rPr>
              <a:t>5</a:t>
            </a:r>
            <a:endParaRPr b="1" sz="15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