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Default Extension="png" ContentType="image/png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7569200" cy="10693400"/>
  <p:notesSz cx="7569200" cy="106934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690" y="3314954"/>
            <a:ext cx="6433820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5380" y="5988304"/>
            <a:ext cx="5298440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8460" y="2459482"/>
            <a:ext cx="329260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898138" y="2459482"/>
            <a:ext cx="329260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460" y="427736"/>
            <a:ext cx="6812280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460" y="2459482"/>
            <a:ext cx="6812280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73528" y="9944862"/>
            <a:ext cx="242214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8460" y="9944862"/>
            <a:ext cx="1740916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49824" y="9944862"/>
            <a:ext cx="1740916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jpg"/><Relationship Id="rId3" Type="http://schemas.openxmlformats.org/officeDocument/2006/relationships/image" Target="../media/image16.jpg"/><Relationship Id="rId4" Type="http://schemas.openxmlformats.org/officeDocument/2006/relationships/image" Target="../media/image17.jpg"/><Relationship Id="rId5" Type="http://schemas.openxmlformats.org/officeDocument/2006/relationships/image" Target="../media/image18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jpg"/><Relationship Id="rId3" Type="http://schemas.openxmlformats.org/officeDocument/2006/relationships/image" Target="../media/image20.jpg"/><Relationship Id="rId4" Type="http://schemas.openxmlformats.org/officeDocument/2006/relationships/image" Target="../media/image21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jpg"/><Relationship Id="rId3" Type="http://schemas.openxmlformats.org/officeDocument/2006/relationships/image" Target="../media/image23.jpg"/><Relationship Id="rId4" Type="http://schemas.openxmlformats.org/officeDocument/2006/relationships/image" Target="../media/image24.jpg"/><Relationship Id="rId5" Type="http://schemas.openxmlformats.org/officeDocument/2006/relationships/image" Target="../media/image25.jpg"/><Relationship Id="rId6" Type="http://schemas.openxmlformats.org/officeDocument/2006/relationships/image" Target="../media/image26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7.jpg"/><Relationship Id="rId3" Type="http://schemas.openxmlformats.org/officeDocument/2006/relationships/image" Target="../media/image28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9.jpg"/><Relationship Id="rId3" Type="http://schemas.openxmlformats.org/officeDocument/2006/relationships/image" Target="../media/image30.jpg"/><Relationship Id="rId4" Type="http://schemas.openxmlformats.org/officeDocument/2006/relationships/image" Target="../media/image31.jpg"/><Relationship Id="rId5" Type="http://schemas.openxmlformats.org/officeDocument/2006/relationships/image" Target="../media/image32.jpg"/><Relationship Id="rId6" Type="http://schemas.openxmlformats.org/officeDocument/2006/relationships/image" Target="../media/image33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4.jpg"/><Relationship Id="rId3" Type="http://schemas.openxmlformats.org/officeDocument/2006/relationships/image" Target="../media/image35.jp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6.jp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7.jpg"/><Relationship Id="rId3" Type="http://schemas.openxmlformats.org/officeDocument/2006/relationships/image" Target="../media/image38.jpg"/><Relationship Id="rId4" Type="http://schemas.openxmlformats.org/officeDocument/2006/relationships/image" Target="../media/image39.jpg"/><Relationship Id="rId5" Type="http://schemas.openxmlformats.org/officeDocument/2006/relationships/image" Target="../media/image40.jpg"/><Relationship Id="rId6" Type="http://schemas.openxmlformats.org/officeDocument/2006/relationships/image" Target="../media/image41.jpg"/><Relationship Id="rId7" Type="http://schemas.openxmlformats.org/officeDocument/2006/relationships/image" Target="../media/image42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Relationship Id="rId3" Type="http://schemas.openxmlformats.org/officeDocument/2006/relationships/image" Target="../media/image3.png"/><Relationship Id="rId4" Type="http://schemas.openxmlformats.org/officeDocument/2006/relationships/image" Target="../media/image4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Relationship Id="rId3" Type="http://schemas.openxmlformats.org/officeDocument/2006/relationships/image" Target="../media/image6.jpg"/><Relationship Id="rId4" Type="http://schemas.openxmlformats.org/officeDocument/2006/relationships/image" Target="../media/image7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Relationship Id="rId3" Type="http://schemas.openxmlformats.org/officeDocument/2006/relationships/image" Target="../media/image9.jpg"/><Relationship Id="rId4" Type="http://schemas.openxmlformats.org/officeDocument/2006/relationships/image" Target="../media/image10.jpg"/><Relationship Id="rId5" Type="http://schemas.openxmlformats.org/officeDocument/2006/relationships/image" Target="../media/image11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g"/><Relationship Id="rId3" Type="http://schemas.openxmlformats.org/officeDocument/2006/relationships/image" Target="../media/image13.jpg"/><Relationship Id="rId4" Type="http://schemas.openxmlformats.org/officeDocument/2006/relationships/image" Target="../media/image14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822932" y="870432"/>
            <a:ext cx="4094479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Times New Roman"/>
                <a:cs typeface="Times New Roman"/>
              </a:rPr>
              <a:t>Digital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Egypt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Pioneers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Initiative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-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DEPI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2002994" y="4065134"/>
            <a:ext cx="3734435" cy="709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500">
                <a:solidFill>
                  <a:srgbClr val="666666"/>
                </a:solidFill>
                <a:latin typeface="Times New Roman"/>
                <a:cs typeface="Times New Roman"/>
              </a:rPr>
              <a:t>Group</a:t>
            </a:r>
            <a:r>
              <a:rPr dirty="0" sz="1500" spc="-2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500">
                <a:solidFill>
                  <a:srgbClr val="666666"/>
                </a:solidFill>
                <a:latin typeface="Times New Roman"/>
                <a:cs typeface="Times New Roman"/>
              </a:rPr>
              <a:t>Code:</a:t>
            </a:r>
            <a:r>
              <a:rPr dirty="0" sz="1500" spc="-2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500" spc="-10">
                <a:solidFill>
                  <a:srgbClr val="666666"/>
                </a:solidFill>
                <a:latin typeface="Times New Roman"/>
                <a:cs typeface="Times New Roman"/>
              </a:rPr>
              <a:t>CAI1_ISS5_S3e</a:t>
            </a: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5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1500">
                <a:solidFill>
                  <a:srgbClr val="666666"/>
                </a:solidFill>
                <a:latin typeface="Times New Roman"/>
                <a:cs typeface="Times New Roman"/>
              </a:rPr>
              <a:t>Track:</a:t>
            </a:r>
            <a:r>
              <a:rPr dirty="0" sz="1500" spc="-15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500">
                <a:solidFill>
                  <a:srgbClr val="666666"/>
                </a:solidFill>
                <a:latin typeface="Times New Roman"/>
                <a:cs typeface="Times New Roman"/>
              </a:rPr>
              <a:t>Penetration</a:t>
            </a:r>
            <a:r>
              <a:rPr dirty="0" sz="1500" spc="-15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500" spc="-10">
                <a:solidFill>
                  <a:srgbClr val="666666"/>
                </a:solidFill>
                <a:latin typeface="Times New Roman"/>
                <a:cs typeface="Times New Roman"/>
              </a:rPr>
              <a:t>Tester</a:t>
            </a:r>
            <a:r>
              <a:rPr dirty="0" sz="1500" spc="-15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500">
                <a:solidFill>
                  <a:srgbClr val="666666"/>
                </a:solidFill>
                <a:latin typeface="Times New Roman"/>
                <a:cs typeface="Times New Roman"/>
              </a:rPr>
              <a:t>/</a:t>
            </a:r>
            <a:r>
              <a:rPr dirty="0" sz="1500" spc="-15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500" spc="-10">
                <a:solidFill>
                  <a:srgbClr val="666666"/>
                </a:solidFill>
                <a:latin typeface="Times New Roman"/>
                <a:cs typeface="Times New Roman"/>
              </a:rPr>
              <a:t>Vulnerability</a:t>
            </a:r>
            <a:r>
              <a:rPr dirty="0" sz="1500" spc="-15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500" spc="-10">
                <a:solidFill>
                  <a:srgbClr val="666666"/>
                </a:solidFill>
                <a:latin typeface="Times New Roman"/>
                <a:cs typeface="Times New Roman"/>
              </a:rPr>
              <a:t>Analyst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067299" y="5983023"/>
            <a:ext cx="4054475" cy="1635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>
                <a:solidFill>
                  <a:srgbClr val="666666"/>
                </a:solidFill>
                <a:latin typeface="Times New Roman"/>
                <a:cs typeface="Times New Roman"/>
              </a:rPr>
              <a:t>Made </a:t>
            </a:r>
            <a:r>
              <a:rPr dirty="0" sz="1500" spc="-25">
                <a:solidFill>
                  <a:srgbClr val="666666"/>
                </a:solidFill>
                <a:latin typeface="Times New Roman"/>
                <a:cs typeface="Times New Roman"/>
              </a:rPr>
              <a:t>By:</a:t>
            </a:r>
            <a:endParaRPr sz="1500">
              <a:latin typeface="Times New Roman"/>
              <a:cs typeface="Times New Roman"/>
            </a:endParaRPr>
          </a:p>
          <a:p>
            <a:pPr marL="12700" marR="927100">
              <a:lnSpc>
                <a:spcPct val="110200"/>
              </a:lnSpc>
              <a:spcBef>
                <a:spcPts val="1614"/>
              </a:spcBef>
            </a:pPr>
            <a:r>
              <a:rPr dirty="0" sz="1400">
                <a:latin typeface="Times New Roman"/>
                <a:cs typeface="Times New Roman"/>
              </a:rPr>
              <a:t>Thomas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Ehab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Elfeel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Ibrahim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-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21002701 </a:t>
            </a:r>
            <a:r>
              <a:rPr dirty="0" sz="1400">
                <a:latin typeface="Times New Roman"/>
                <a:cs typeface="Times New Roman"/>
              </a:rPr>
              <a:t>Fathy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 spc="-20">
                <a:latin typeface="Times New Roman"/>
                <a:cs typeface="Times New Roman"/>
              </a:rPr>
              <a:t>Waleed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Hassan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Mahdy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-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1110132392</a:t>
            </a:r>
            <a:endParaRPr sz="1400">
              <a:latin typeface="Times New Roman"/>
              <a:cs typeface="Times New Roman"/>
            </a:endParaRPr>
          </a:p>
          <a:p>
            <a:pPr marL="12700" marR="421005">
              <a:lnSpc>
                <a:spcPct val="110200"/>
              </a:lnSpc>
            </a:pPr>
            <a:r>
              <a:rPr dirty="0" sz="1400">
                <a:latin typeface="Times New Roman"/>
                <a:cs typeface="Times New Roman"/>
              </a:rPr>
              <a:t>Ibrahim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Muhammed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Ibrahim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El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Sayed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-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21012569 </a:t>
            </a:r>
            <a:r>
              <a:rPr dirty="0" sz="1400">
                <a:latin typeface="Times New Roman"/>
                <a:cs typeface="Times New Roman"/>
              </a:rPr>
              <a:t>Ahmed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Sherif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Mahmoud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 spc="-40">
                <a:latin typeface="Times New Roman"/>
                <a:cs typeface="Times New Roman"/>
              </a:rPr>
              <a:t>Awd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-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21048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z="1400">
                <a:latin typeface="Times New Roman"/>
                <a:cs typeface="Times New Roman"/>
              </a:rPr>
              <a:t>Mahmoud</a:t>
            </a:r>
            <a:r>
              <a:rPr dirty="0" sz="1400" spc="-5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Muhammed</a:t>
            </a:r>
            <a:r>
              <a:rPr dirty="0" sz="1400" spc="-5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Abdelrahman</a:t>
            </a:r>
            <a:r>
              <a:rPr dirty="0" sz="1400" spc="-5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saad</a:t>
            </a:r>
            <a:r>
              <a:rPr dirty="0" sz="1400" spc="-5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-</a:t>
            </a:r>
            <a:r>
              <a:rPr dirty="0" sz="1400" spc="-5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1110165787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55612" y="1915175"/>
            <a:ext cx="1666874" cy="149542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9049" y="919050"/>
            <a:ext cx="5581650" cy="2486024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9049" y="3635778"/>
            <a:ext cx="5581650" cy="1038225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99049" y="4904705"/>
            <a:ext cx="5581649" cy="2943224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99049" y="8078638"/>
            <a:ext cx="4733925" cy="10096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9049" y="919050"/>
            <a:ext cx="5581650" cy="638175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9049" y="1787921"/>
            <a:ext cx="5581650" cy="2857500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99049" y="4876130"/>
            <a:ext cx="5581650" cy="14573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9049" y="919050"/>
            <a:ext cx="5581650" cy="2905124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9049" y="4054871"/>
            <a:ext cx="4924425" cy="571500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99049" y="4857080"/>
            <a:ext cx="5534025" cy="781050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99049" y="5868838"/>
            <a:ext cx="5581650" cy="180975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99049" y="6280509"/>
            <a:ext cx="5581650" cy="5619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067299" y="7765425"/>
            <a:ext cx="5379085" cy="13722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 marR="537210" indent="-228600">
              <a:lnSpc>
                <a:spcPct val="110300"/>
              </a:lnSpc>
              <a:spcBef>
                <a:spcPts val="100"/>
              </a:spcBef>
              <a:buFont typeface="Arial MT"/>
              <a:buChar char="●"/>
              <a:tabLst>
                <a:tab pos="469900" algn="l"/>
              </a:tabLst>
            </a:pPr>
            <a:r>
              <a:rPr dirty="0" sz="1200">
                <a:latin typeface="Times New Roman"/>
                <a:cs typeface="Times New Roman"/>
              </a:rPr>
              <a:t>Screenshots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Nmap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scans,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Metasploit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commands,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privilege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escalation </a:t>
            </a:r>
            <a:r>
              <a:rPr dirty="0" sz="1200">
                <a:latin typeface="Times New Roman"/>
                <a:cs typeface="Times New Roman"/>
              </a:rPr>
              <a:t>confirmation,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hash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dump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results.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30"/>
              </a:spcBef>
            </a:pPr>
            <a:r>
              <a:rPr dirty="0" sz="1400" b="1">
                <a:solidFill>
                  <a:srgbClr val="424242"/>
                </a:solidFill>
                <a:latin typeface="Times New Roman"/>
                <a:cs typeface="Times New Roman"/>
              </a:rPr>
              <a:t>Potential</a:t>
            </a:r>
            <a:r>
              <a:rPr dirty="0" sz="1400" spc="-55" b="1">
                <a:solidFill>
                  <a:srgbClr val="424242"/>
                </a:solidFill>
                <a:latin typeface="Times New Roman"/>
                <a:cs typeface="Times New Roman"/>
              </a:rPr>
              <a:t> </a:t>
            </a:r>
            <a:r>
              <a:rPr dirty="0" sz="1400" spc="-10" b="1">
                <a:solidFill>
                  <a:srgbClr val="424242"/>
                </a:solidFill>
                <a:latin typeface="Times New Roman"/>
                <a:cs typeface="Times New Roman"/>
              </a:rPr>
              <a:t>Impact:</a:t>
            </a:r>
            <a:endParaRPr sz="1400">
              <a:latin typeface="Times New Roman"/>
              <a:cs typeface="Times New Roman"/>
            </a:endParaRPr>
          </a:p>
          <a:p>
            <a:pPr marL="12700" marR="5080">
              <a:lnSpc>
                <a:spcPct val="110200"/>
              </a:lnSpc>
              <a:spcBef>
                <a:spcPts val="1240"/>
              </a:spcBef>
            </a:pPr>
            <a:r>
              <a:rPr dirty="0" sz="1200">
                <a:latin typeface="Times New Roman"/>
                <a:cs typeface="Times New Roman"/>
              </a:rPr>
              <a:t>Unauthorised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access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could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lead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data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breaches,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exposure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sensitive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information,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further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exploitation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network.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9049" y="919050"/>
            <a:ext cx="5581650" cy="2590799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9049" y="3740546"/>
            <a:ext cx="5581650" cy="2438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067299" y="4125391"/>
            <a:ext cx="5570855" cy="56210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latin typeface="Times New Roman"/>
                <a:cs typeface="Times New Roman"/>
              </a:rPr>
              <a:t>3.3</a:t>
            </a:r>
            <a:r>
              <a:rPr dirty="0" sz="1600" spc="-5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Machine</a:t>
            </a:r>
            <a:r>
              <a:rPr dirty="0" sz="1600" spc="-4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3:</a:t>
            </a:r>
            <a:r>
              <a:rPr dirty="0" sz="1600" spc="-4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Stapler</a:t>
            </a:r>
            <a:r>
              <a:rPr dirty="0" sz="1600" spc="-50">
                <a:latin typeface="Times New Roman"/>
                <a:cs typeface="Times New Roman"/>
              </a:rPr>
              <a:t> 1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10"/>
              </a:spcBef>
            </a:pPr>
            <a:r>
              <a:rPr dirty="0" sz="1400" spc="-10" b="1">
                <a:solidFill>
                  <a:srgbClr val="424242"/>
                </a:solidFill>
                <a:latin typeface="Times New Roman"/>
                <a:cs typeface="Times New Roman"/>
              </a:rPr>
              <a:t>Description</a:t>
            </a:r>
            <a:r>
              <a:rPr dirty="0" sz="1400" spc="5" b="1">
                <a:solidFill>
                  <a:srgbClr val="424242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424242"/>
                </a:solidFill>
                <a:latin typeface="Times New Roman"/>
                <a:cs typeface="Times New Roman"/>
              </a:rPr>
              <a:t>of</a:t>
            </a:r>
            <a:r>
              <a:rPr dirty="0" sz="1400" spc="5" b="1">
                <a:solidFill>
                  <a:srgbClr val="424242"/>
                </a:solidFill>
                <a:latin typeface="Times New Roman"/>
                <a:cs typeface="Times New Roman"/>
              </a:rPr>
              <a:t> </a:t>
            </a:r>
            <a:r>
              <a:rPr dirty="0" sz="1400" spc="-10" b="1">
                <a:solidFill>
                  <a:srgbClr val="424242"/>
                </a:solidFill>
                <a:latin typeface="Times New Roman"/>
                <a:cs typeface="Times New Roman"/>
              </a:rPr>
              <a:t>Vulnerabilities: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80"/>
              </a:spcBef>
            </a:pP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stapler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1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machine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exhibits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several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vulnerabilities,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including:</a:t>
            </a:r>
            <a:endParaRPr sz="1200">
              <a:latin typeface="Times New Roman"/>
              <a:cs typeface="Times New Roman"/>
            </a:endParaRPr>
          </a:p>
          <a:p>
            <a:pPr marL="469900" marR="160655" indent="-228600">
              <a:lnSpc>
                <a:spcPct val="110200"/>
              </a:lnSpc>
              <a:spcBef>
                <a:spcPts val="1205"/>
              </a:spcBef>
              <a:buFont typeface="Arial MT"/>
              <a:buChar char="●"/>
              <a:tabLst>
                <a:tab pos="469900" algn="l"/>
              </a:tabLst>
            </a:pPr>
            <a:r>
              <a:rPr dirty="0" sz="1200" b="1">
                <a:latin typeface="Times New Roman"/>
                <a:cs typeface="Times New Roman"/>
              </a:rPr>
              <a:t>Anonymous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FTP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Login: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Port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21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allows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anonymous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login,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providing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potential </a:t>
            </a:r>
            <a:r>
              <a:rPr dirty="0" sz="1200">
                <a:latin typeface="Times New Roman"/>
                <a:cs typeface="Times New Roman"/>
              </a:rPr>
              <a:t>entry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point.</a:t>
            </a:r>
            <a:endParaRPr sz="1200">
              <a:latin typeface="Times New Roman"/>
              <a:cs typeface="Times New Roman"/>
            </a:endParaRPr>
          </a:p>
          <a:p>
            <a:pPr marL="469265" indent="-227965">
              <a:lnSpc>
                <a:spcPct val="100000"/>
              </a:lnSpc>
              <a:spcBef>
                <a:spcPts val="155"/>
              </a:spcBef>
              <a:buFont typeface="Arial MT"/>
              <a:buChar char="●"/>
              <a:tabLst>
                <a:tab pos="469265" algn="l"/>
              </a:tabLst>
            </a:pPr>
            <a:r>
              <a:rPr dirty="0" sz="1200" b="1">
                <a:latin typeface="Times New Roman"/>
                <a:cs typeface="Times New Roman"/>
              </a:rPr>
              <a:t>SSH</a:t>
            </a:r>
            <a:r>
              <a:rPr dirty="0" sz="1200" spc="-3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Access:</a:t>
            </a:r>
            <a:r>
              <a:rPr dirty="0" sz="1200" spc="-30" b="1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Multiple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usernames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were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found,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which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could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exploited.</a:t>
            </a:r>
            <a:endParaRPr sz="1200">
              <a:latin typeface="Times New Roman"/>
              <a:cs typeface="Times New Roman"/>
            </a:endParaRPr>
          </a:p>
          <a:p>
            <a:pPr marL="469900" marR="172085" indent="-228600">
              <a:lnSpc>
                <a:spcPct val="110200"/>
              </a:lnSpc>
              <a:spcBef>
                <a:spcPts val="5"/>
              </a:spcBef>
              <a:buFont typeface="Arial MT"/>
              <a:buChar char="●"/>
              <a:tabLst>
                <a:tab pos="469900" algn="l"/>
              </a:tabLst>
            </a:pPr>
            <a:r>
              <a:rPr dirty="0" sz="1200" b="1">
                <a:latin typeface="Times New Roman"/>
                <a:cs typeface="Times New Roman"/>
              </a:rPr>
              <a:t>Kernel</a:t>
            </a:r>
            <a:r>
              <a:rPr dirty="0" sz="1200" spc="-30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Vulnerabilities:</a:t>
            </a:r>
            <a:r>
              <a:rPr dirty="0" sz="1200" spc="-25" b="1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machine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runs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vulnerable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kernel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version,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allowing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privilege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escalation.</a:t>
            </a:r>
            <a:endParaRPr sz="1200">
              <a:latin typeface="Times New Roman"/>
              <a:cs typeface="Times New Roman"/>
            </a:endParaRPr>
          </a:p>
          <a:p>
            <a:pPr marL="469900" marR="5080" indent="-228600">
              <a:lnSpc>
                <a:spcPct val="110300"/>
              </a:lnSpc>
              <a:spcBef>
                <a:spcPts val="5"/>
              </a:spcBef>
              <a:buFont typeface="Arial MT"/>
              <a:buChar char="●"/>
              <a:tabLst>
                <a:tab pos="469900" algn="l"/>
              </a:tabLst>
            </a:pPr>
            <a:r>
              <a:rPr dirty="0" sz="1200" b="1">
                <a:latin typeface="Times New Roman"/>
                <a:cs typeface="Times New Roman"/>
              </a:rPr>
              <a:t>Web</a:t>
            </a:r>
            <a:r>
              <a:rPr dirty="0" sz="1200" spc="-2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Services: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Open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HTTP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services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ports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80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12380,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including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WordPress </a:t>
            </a:r>
            <a:r>
              <a:rPr dirty="0" sz="1200">
                <a:latin typeface="Times New Roman"/>
                <a:cs typeface="Times New Roman"/>
              </a:rPr>
              <a:t>site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susceptible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enumeration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exploitation.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35"/>
              </a:spcBef>
            </a:pPr>
            <a:r>
              <a:rPr dirty="0" sz="1400" b="1">
                <a:solidFill>
                  <a:srgbClr val="424242"/>
                </a:solidFill>
                <a:latin typeface="Times New Roman"/>
                <a:cs typeface="Times New Roman"/>
              </a:rPr>
              <a:t>Risk</a:t>
            </a:r>
            <a:r>
              <a:rPr dirty="0" sz="1400" spc="-45" b="1">
                <a:solidFill>
                  <a:srgbClr val="424242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424242"/>
                </a:solidFill>
                <a:latin typeface="Times New Roman"/>
                <a:cs typeface="Times New Roman"/>
              </a:rPr>
              <a:t>Rating:</a:t>
            </a:r>
            <a:r>
              <a:rPr dirty="0" sz="1400" spc="-40" b="1">
                <a:solidFill>
                  <a:srgbClr val="424242"/>
                </a:solidFill>
                <a:latin typeface="Times New Roman"/>
                <a:cs typeface="Times New Roman"/>
              </a:rPr>
              <a:t> </a:t>
            </a:r>
            <a:r>
              <a:rPr dirty="0" sz="1400" spc="-20" b="1">
                <a:solidFill>
                  <a:srgbClr val="FF0000"/>
                </a:solidFill>
                <a:latin typeface="Times New Roman"/>
                <a:cs typeface="Times New Roman"/>
              </a:rPr>
              <a:t>High</a:t>
            </a:r>
            <a:endParaRPr sz="1400">
              <a:latin typeface="Times New Roman"/>
              <a:cs typeface="Times New Roman"/>
            </a:endParaRPr>
          </a:p>
          <a:p>
            <a:pPr marL="469900" marR="128905" indent="-228600">
              <a:lnSpc>
                <a:spcPct val="110300"/>
              </a:lnSpc>
              <a:spcBef>
                <a:spcPts val="1240"/>
              </a:spcBef>
              <a:buFont typeface="Arial MT"/>
              <a:buChar char="●"/>
              <a:tabLst>
                <a:tab pos="469900" algn="l"/>
              </a:tabLst>
            </a:pP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combination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open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services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vulnerable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software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significantly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increases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risk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unauthorised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access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control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over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system.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35"/>
              </a:spcBef>
            </a:pPr>
            <a:r>
              <a:rPr dirty="0" sz="1400" b="1">
                <a:solidFill>
                  <a:srgbClr val="424242"/>
                </a:solidFill>
                <a:latin typeface="Times New Roman"/>
                <a:cs typeface="Times New Roman"/>
              </a:rPr>
              <a:t>Affected</a:t>
            </a:r>
            <a:r>
              <a:rPr dirty="0" sz="1400" spc="-70" b="1">
                <a:solidFill>
                  <a:srgbClr val="424242"/>
                </a:solidFill>
                <a:latin typeface="Times New Roman"/>
                <a:cs typeface="Times New Roman"/>
              </a:rPr>
              <a:t> </a:t>
            </a:r>
            <a:r>
              <a:rPr dirty="0" sz="1400" spc="-10" b="1">
                <a:solidFill>
                  <a:srgbClr val="424242"/>
                </a:solidFill>
                <a:latin typeface="Times New Roman"/>
                <a:cs typeface="Times New Roman"/>
              </a:rPr>
              <a:t>Systems:</a:t>
            </a:r>
            <a:endParaRPr sz="1400">
              <a:latin typeface="Times New Roman"/>
              <a:cs typeface="Times New Roman"/>
            </a:endParaRPr>
          </a:p>
          <a:p>
            <a:pPr marL="469265" indent="-227965">
              <a:lnSpc>
                <a:spcPct val="100000"/>
              </a:lnSpc>
              <a:spcBef>
                <a:spcPts val="1390"/>
              </a:spcBef>
              <a:buFont typeface="Arial MT"/>
              <a:buChar char="●"/>
              <a:tabLst>
                <a:tab pos="469265" algn="l"/>
              </a:tabLst>
            </a:pPr>
            <a:r>
              <a:rPr dirty="0" sz="1200" b="1">
                <a:latin typeface="Times New Roman"/>
                <a:cs typeface="Times New Roman"/>
              </a:rPr>
              <a:t>FTP</a:t>
            </a:r>
            <a:r>
              <a:rPr dirty="0" sz="1200" spc="-3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Service</a:t>
            </a:r>
            <a:r>
              <a:rPr dirty="0" sz="1200" spc="-30" b="1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(port</a:t>
            </a:r>
            <a:r>
              <a:rPr dirty="0" sz="1200" spc="-25">
                <a:latin typeface="Times New Roman"/>
                <a:cs typeface="Times New Roman"/>
              </a:rPr>
              <a:t> 21)</a:t>
            </a:r>
            <a:endParaRPr sz="1200">
              <a:latin typeface="Times New Roman"/>
              <a:cs typeface="Times New Roman"/>
            </a:endParaRPr>
          </a:p>
          <a:p>
            <a:pPr marL="469265" indent="-227965">
              <a:lnSpc>
                <a:spcPct val="100000"/>
              </a:lnSpc>
              <a:spcBef>
                <a:spcPts val="150"/>
              </a:spcBef>
              <a:buFont typeface="Arial MT"/>
              <a:buChar char="●"/>
              <a:tabLst>
                <a:tab pos="469265" algn="l"/>
              </a:tabLst>
            </a:pPr>
            <a:r>
              <a:rPr dirty="0" sz="1200" b="1">
                <a:latin typeface="Times New Roman"/>
                <a:cs typeface="Times New Roman"/>
              </a:rPr>
              <a:t>SSH</a:t>
            </a:r>
            <a:r>
              <a:rPr dirty="0" sz="1200" spc="-2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Service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(port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22)</a:t>
            </a:r>
            <a:endParaRPr sz="1200">
              <a:latin typeface="Times New Roman"/>
              <a:cs typeface="Times New Roman"/>
            </a:endParaRPr>
          </a:p>
          <a:p>
            <a:pPr marL="469265" indent="-227965">
              <a:lnSpc>
                <a:spcPct val="100000"/>
              </a:lnSpc>
              <a:spcBef>
                <a:spcPts val="155"/>
              </a:spcBef>
              <a:buFont typeface="Arial MT"/>
              <a:buChar char="●"/>
              <a:tabLst>
                <a:tab pos="469265" algn="l"/>
              </a:tabLst>
            </a:pPr>
            <a:r>
              <a:rPr dirty="0" sz="1200" b="1">
                <a:latin typeface="Times New Roman"/>
                <a:cs typeface="Times New Roman"/>
              </a:rPr>
              <a:t>HTTP</a:t>
            </a:r>
            <a:r>
              <a:rPr dirty="0" sz="1200" spc="-2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Service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(port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80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12380)</a:t>
            </a:r>
            <a:endParaRPr sz="1200">
              <a:latin typeface="Times New Roman"/>
              <a:cs typeface="Times New Roman"/>
            </a:endParaRPr>
          </a:p>
          <a:p>
            <a:pPr marL="469265" indent="-227965">
              <a:lnSpc>
                <a:spcPct val="100000"/>
              </a:lnSpc>
              <a:spcBef>
                <a:spcPts val="150"/>
              </a:spcBef>
              <a:buFont typeface="Arial MT"/>
              <a:buChar char="●"/>
              <a:tabLst>
                <a:tab pos="469265" algn="l"/>
              </a:tabLst>
            </a:pPr>
            <a:r>
              <a:rPr dirty="0" sz="1200" spc="-10" b="1">
                <a:latin typeface="Times New Roman"/>
                <a:cs typeface="Times New Roman"/>
              </a:rPr>
              <a:t>WordPress</a:t>
            </a:r>
            <a:r>
              <a:rPr dirty="0" sz="1200" spc="-40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Application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35"/>
              </a:spcBef>
            </a:pPr>
            <a:r>
              <a:rPr dirty="0" sz="1400" b="1">
                <a:solidFill>
                  <a:srgbClr val="424242"/>
                </a:solidFill>
                <a:latin typeface="Times New Roman"/>
                <a:cs typeface="Times New Roman"/>
              </a:rPr>
              <a:t>Exploitation</a:t>
            </a:r>
            <a:r>
              <a:rPr dirty="0" sz="1400" spc="-70" b="1">
                <a:solidFill>
                  <a:srgbClr val="424242"/>
                </a:solidFill>
                <a:latin typeface="Times New Roman"/>
                <a:cs typeface="Times New Roman"/>
              </a:rPr>
              <a:t> </a:t>
            </a:r>
            <a:r>
              <a:rPr dirty="0" sz="1400" spc="-10" b="1">
                <a:solidFill>
                  <a:srgbClr val="424242"/>
                </a:solidFill>
                <a:latin typeface="Times New Roman"/>
                <a:cs typeface="Times New Roman"/>
              </a:rPr>
              <a:t>Process:</a:t>
            </a:r>
            <a:endParaRPr sz="14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1385"/>
              </a:spcBef>
            </a:pPr>
            <a:r>
              <a:rPr dirty="0" sz="1200">
                <a:latin typeface="Times New Roman"/>
                <a:cs typeface="Times New Roman"/>
              </a:rPr>
              <a:t>1.</a:t>
            </a:r>
            <a:r>
              <a:rPr dirty="0" sz="1200" spc="135">
                <a:latin typeface="Times New Roman"/>
                <a:cs typeface="Times New Roman"/>
              </a:rPr>
              <a:t>  </a:t>
            </a:r>
            <a:r>
              <a:rPr dirty="0" sz="1200" b="1">
                <a:latin typeface="Times New Roman"/>
                <a:cs typeface="Times New Roman"/>
              </a:rPr>
              <a:t>Initial</a:t>
            </a:r>
            <a:r>
              <a:rPr dirty="0" sz="1200" spc="-5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Access: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295899" y="859093"/>
            <a:ext cx="5333365" cy="78168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98500" marR="297180" indent="-228600">
              <a:lnSpc>
                <a:spcPct val="110300"/>
              </a:lnSpc>
              <a:spcBef>
                <a:spcPts val="100"/>
              </a:spcBef>
              <a:buFont typeface="Arial MT"/>
              <a:buChar char="○"/>
              <a:tabLst>
                <a:tab pos="698500" algn="l"/>
              </a:tabLst>
            </a:pPr>
            <a:r>
              <a:rPr dirty="0" sz="1200">
                <a:latin typeface="Times New Roman"/>
                <a:cs typeface="Times New Roman"/>
              </a:rPr>
              <a:t>Conducted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host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discovery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comprehensive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scan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all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ports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</a:t>
            </a:r>
            <a:r>
              <a:rPr dirty="0" sz="1200" spc="-25">
                <a:latin typeface="Times New Roman"/>
                <a:cs typeface="Times New Roman"/>
              </a:rPr>
              <a:t> the </a:t>
            </a:r>
            <a:r>
              <a:rPr dirty="0" sz="1200">
                <a:latin typeface="Times New Roman"/>
                <a:cs typeface="Times New Roman"/>
              </a:rPr>
              <a:t>target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IP.</a:t>
            </a:r>
            <a:endParaRPr sz="1200">
              <a:latin typeface="Times New Roman"/>
              <a:cs typeface="Times New Roman"/>
            </a:endParaRPr>
          </a:p>
          <a:p>
            <a:pPr marL="698500" marR="698500" indent="-228600">
              <a:lnSpc>
                <a:spcPct val="110300"/>
              </a:lnSpc>
              <a:buFont typeface="Arial MT"/>
              <a:buChar char="○"/>
              <a:tabLst>
                <a:tab pos="698500" algn="l"/>
              </a:tabLst>
            </a:pPr>
            <a:r>
              <a:rPr dirty="0" sz="1200">
                <a:latin typeface="Times New Roman"/>
                <a:cs typeface="Times New Roman"/>
              </a:rPr>
              <a:t>Found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port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21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open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with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anonymous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login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enabled,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but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minimal </a:t>
            </a:r>
            <a:r>
              <a:rPr dirty="0" sz="1200">
                <a:latin typeface="Times New Roman"/>
                <a:cs typeface="Times New Roman"/>
              </a:rPr>
              <a:t>information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was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obtained.</a:t>
            </a:r>
            <a:endParaRPr sz="1200">
              <a:latin typeface="Times New Roman"/>
              <a:cs typeface="Times New Roman"/>
            </a:endParaRPr>
          </a:p>
          <a:p>
            <a:pPr marL="698500" marR="266700" indent="-228600">
              <a:lnSpc>
                <a:spcPct val="116900"/>
              </a:lnSpc>
              <a:spcBef>
                <a:spcPts val="40"/>
              </a:spcBef>
              <a:buFont typeface="Arial MT"/>
              <a:buChar char="○"/>
              <a:tabLst>
                <a:tab pos="698500" algn="l"/>
              </a:tabLst>
            </a:pPr>
            <a:r>
              <a:rPr dirty="0" sz="1200">
                <a:latin typeface="Times New Roman"/>
                <a:cs typeface="Times New Roman"/>
              </a:rPr>
              <a:t>Utilised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178037"/>
                </a:solidFill>
                <a:latin typeface="Courier New"/>
                <a:cs typeface="Courier New"/>
              </a:rPr>
              <a:t>enum4linux</a:t>
            </a:r>
            <a:r>
              <a:rPr dirty="0" sz="1200" spc="-425">
                <a:solidFill>
                  <a:srgbClr val="178037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tool,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revealing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SSH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usernames,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which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were </a:t>
            </a:r>
            <a:r>
              <a:rPr dirty="0" sz="1200">
                <a:latin typeface="Times New Roman"/>
                <a:cs typeface="Times New Roman"/>
              </a:rPr>
              <a:t>saved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password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testing.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50"/>
              </a:spcBef>
              <a:buFont typeface="Times New Roman"/>
              <a:buAutoNum type="arabicPeriod" startAt="2"/>
              <a:tabLst>
                <a:tab pos="241300" algn="l"/>
              </a:tabLst>
            </a:pPr>
            <a:r>
              <a:rPr dirty="0" sz="1200" b="1">
                <a:latin typeface="Times New Roman"/>
                <a:cs typeface="Times New Roman"/>
              </a:rPr>
              <a:t>Brute</a:t>
            </a:r>
            <a:r>
              <a:rPr dirty="0" sz="1200" spc="-3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Force</a:t>
            </a:r>
            <a:r>
              <a:rPr dirty="0" sz="1200" spc="-3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SSH</a:t>
            </a:r>
            <a:r>
              <a:rPr dirty="0" sz="1200" spc="-25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Login:</a:t>
            </a:r>
            <a:endParaRPr sz="1200">
              <a:latin typeface="Times New Roman"/>
              <a:cs typeface="Times New Roman"/>
            </a:endParaRPr>
          </a:p>
          <a:p>
            <a:pPr lvl="1" marL="698500" marR="186690" indent="-228600">
              <a:lnSpc>
                <a:spcPct val="116900"/>
              </a:lnSpc>
              <a:spcBef>
                <a:spcPts val="40"/>
              </a:spcBef>
              <a:buFont typeface="Arial MT"/>
              <a:buChar char="○"/>
              <a:tabLst>
                <a:tab pos="698500" algn="l"/>
              </a:tabLst>
            </a:pPr>
            <a:r>
              <a:rPr dirty="0" sz="1200">
                <a:latin typeface="Times New Roman"/>
                <a:cs typeface="Times New Roman"/>
              </a:rPr>
              <a:t>Employed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178037"/>
                </a:solidFill>
                <a:latin typeface="Courier New"/>
                <a:cs typeface="Courier New"/>
              </a:rPr>
              <a:t>hydra</a:t>
            </a:r>
            <a:r>
              <a:rPr dirty="0" sz="1200" spc="-425">
                <a:solidFill>
                  <a:srgbClr val="178037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brute-</a:t>
            </a:r>
            <a:r>
              <a:rPr dirty="0" sz="1200">
                <a:latin typeface="Times New Roman"/>
                <a:cs typeface="Times New Roman"/>
              </a:rPr>
              <a:t>force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SSH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credentials,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resulting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successful </a:t>
            </a:r>
            <a:r>
              <a:rPr dirty="0" sz="1200">
                <a:latin typeface="Times New Roman"/>
                <a:cs typeface="Times New Roman"/>
              </a:rPr>
              <a:t>logins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two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accounts.</a:t>
            </a:r>
            <a:endParaRPr sz="1200">
              <a:latin typeface="Times New Roman"/>
              <a:cs typeface="Times New Roman"/>
            </a:endParaRPr>
          </a:p>
          <a:p>
            <a:pPr lvl="1" marL="697865" indent="-227965">
              <a:lnSpc>
                <a:spcPct val="100000"/>
              </a:lnSpc>
              <a:spcBef>
                <a:spcPts val="150"/>
              </a:spcBef>
              <a:buFont typeface="Arial MT"/>
              <a:buChar char="○"/>
              <a:tabLst>
                <a:tab pos="697865" algn="l"/>
              </a:tabLst>
            </a:pPr>
            <a:r>
              <a:rPr dirty="0" sz="1200">
                <a:latin typeface="Times New Roman"/>
                <a:cs typeface="Times New Roman"/>
              </a:rPr>
              <a:t>Accessed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machine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via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SSH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using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retrieved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credentials.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50"/>
              </a:spcBef>
              <a:buFont typeface="Times New Roman"/>
              <a:buAutoNum type="arabicPeriod" startAt="2"/>
              <a:tabLst>
                <a:tab pos="241300" algn="l"/>
              </a:tabLst>
            </a:pPr>
            <a:r>
              <a:rPr dirty="0" sz="1200" b="1">
                <a:latin typeface="Times New Roman"/>
                <a:cs typeface="Times New Roman"/>
              </a:rPr>
              <a:t>First</a:t>
            </a:r>
            <a:r>
              <a:rPr dirty="0" sz="1200" spc="-4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Privilege</a:t>
            </a:r>
            <a:r>
              <a:rPr dirty="0" sz="1200" spc="-35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Escalation:</a:t>
            </a:r>
            <a:endParaRPr sz="1200">
              <a:latin typeface="Times New Roman"/>
              <a:cs typeface="Times New Roman"/>
            </a:endParaRPr>
          </a:p>
          <a:p>
            <a:pPr lvl="1" marL="697865" indent="-227965">
              <a:lnSpc>
                <a:spcPct val="100000"/>
              </a:lnSpc>
              <a:spcBef>
                <a:spcPts val="285"/>
              </a:spcBef>
              <a:buFont typeface="Arial MT"/>
              <a:buChar char="○"/>
              <a:tabLst>
                <a:tab pos="697865" algn="l"/>
              </a:tabLst>
            </a:pPr>
            <a:r>
              <a:rPr dirty="0" sz="1200">
                <a:latin typeface="Times New Roman"/>
                <a:cs typeface="Times New Roman"/>
              </a:rPr>
              <a:t>Checked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178037"/>
                </a:solidFill>
                <a:latin typeface="Courier New"/>
                <a:cs typeface="Courier New"/>
              </a:rPr>
              <a:t>/etc/passwd</a:t>
            </a:r>
            <a:r>
              <a:rPr dirty="0" sz="1200" spc="-425">
                <a:solidFill>
                  <a:srgbClr val="178037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file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identified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user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peter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as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sudo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user.</a:t>
            </a:r>
            <a:endParaRPr sz="1200">
              <a:latin typeface="Times New Roman"/>
              <a:cs typeface="Times New Roman"/>
            </a:endParaRPr>
          </a:p>
          <a:p>
            <a:pPr lvl="1" marL="698500" marR="363855" indent="-228600">
              <a:lnSpc>
                <a:spcPts val="1720"/>
              </a:lnSpc>
              <a:spcBef>
                <a:spcPts val="70"/>
              </a:spcBef>
              <a:buFont typeface="Arial MT"/>
              <a:buChar char="○"/>
              <a:tabLst>
                <a:tab pos="698500" algn="l"/>
              </a:tabLst>
            </a:pPr>
            <a:r>
              <a:rPr dirty="0" sz="1200">
                <a:latin typeface="Times New Roman"/>
                <a:cs typeface="Times New Roman"/>
              </a:rPr>
              <a:t>Searched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home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directory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files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containing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name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"peter"</a:t>
            </a:r>
            <a:r>
              <a:rPr dirty="0" sz="1200" spc="-25">
                <a:latin typeface="Times New Roman"/>
                <a:cs typeface="Times New Roman"/>
              </a:rPr>
              <a:t> and </a:t>
            </a:r>
            <a:r>
              <a:rPr dirty="0" sz="1200">
                <a:latin typeface="Times New Roman"/>
                <a:cs typeface="Times New Roman"/>
              </a:rPr>
              <a:t>located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178037"/>
                </a:solidFill>
                <a:latin typeface="Courier New"/>
                <a:cs typeface="Courier New"/>
              </a:rPr>
              <a:t>.bash_history</a:t>
            </a:r>
            <a:r>
              <a:rPr dirty="0" sz="1200" spc="-425">
                <a:solidFill>
                  <a:srgbClr val="178037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file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that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contained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his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password.</a:t>
            </a:r>
            <a:endParaRPr sz="1200">
              <a:latin typeface="Times New Roman"/>
              <a:cs typeface="Times New Roman"/>
            </a:endParaRPr>
          </a:p>
          <a:p>
            <a:pPr lvl="1" marL="698500" marR="50165" indent="-228600">
              <a:lnSpc>
                <a:spcPct val="116900"/>
              </a:lnSpc>
              <a:spcBef>
                <a:spcPts val="40"/>
              </a:spcBef>
              <a:buFont typeface="Arial MT"/>
              <a:buChar char="○"/>
              <a:tabLst>
                <a:tab pos="698500" algn="l"/>
              </a:tabLst>
            </a:pPr>
            <a:r>
              <a:rPr dirty="0" sz="1200">
                <a:latin typeface="Times New Roman"/>
                <a:cs typeface="Times New Roman"/>
              </a:rPr>
              <a:t>Switched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peter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account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using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178037"/>
                </a:solidFill>
                <a:latin typeface="Courier New"/>
                <a:cs typeface="Courier New"/>
              </a:rPr>
              <a:t>su</a:t>
            </a:r>
            <a:r>
              <a:rPr dirty="0" sz="1200" spc="-45">
                <a:solidFill>
                  <a:srgbClr val="178037"/>
                </a:solidFill>
                <a:latin typeface="Courier New"/>
                <a:cs typeface="Courier New"/>
              </a:rPr>
              <a:t> </a:t>
            </a:r>
            <a:r>
              <a:rPr dirty="0" sz="1200" spc="-10">
                <a:solidFill>
                  <a:srgbClr val="178037"/>
                </a:solidFill>
                <a:latin typeface="Courier New"/>
                <a:cs typeface="Courier New"/>
              </a:rPr>
              <a:t>-</a:t>
            </a:r>
            <a:r>
              <a:rPr dirty="0" sz="1200" spc="-425">
                <a:solidFill>
                  <a:srgbClr val="178037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command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verified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ALL </a:t>
            </a:r>
            <a:r>
              <a:rPr dirty="0" sz="1200">
                <a:latin typeface="Times New Roman"/>
                <a:cs typeface="Times New Roman"/>
              </a:rPr>
              <a:t>access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privileges.</a:t>
            </a:r>
            <a:endParaRPr sz="1200">
              <a:latin typeface="Times New Roman"/>
              <a:cs typeface="Times New Roman"/>
            </a:endParaRPr>
          </a:p>
          <a:p>
            <a:pPr lvl="1" marL="697865" indent="-227965">
              <a:lnSpc>
                <a:spcPct val="100000"/>
              </a:lnSpc>
              <a:spcBef>
                <a:spcPts val="280"/>
              </a:spcBef>
              <a:buFont typeface="Arial MT"/>
              <a:buChar char="○"/>
              <a:tabLst>
                <a:tab pos="697865" algn="l"/>
              </a:tabLst>
            </a:pPr>
            <a:r>
              <a:rPr dirty="0" sz="1200">
                <a:latin typeface="Times New Roman"/>
                <a:cs typeface="Times New Roman"/>
              </a:rPr>
              <a:t>Escalated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root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using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178037"/>
                </a:solidFill>
                <a:latin typeface="Courier New"/>
                <a:cs typeface="Courier New"/>
              </a:rPr>
              <a:t>sudo</a:t>
            </a:r>
            <a:r>
              <a:rPr dirty="0" sz="1200" spc="-425">
                <a:solidFill>
                  <a:srgbClr val="178037"/>
                </a:solidFill>
                <a:latin typeface="Courier New"/>
                <a:cs typeface="Courier New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command.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245"/>
              </a:spcBef>
              <a:buFont typeface="Times New Roman"/>
              <a:buAutoNum type="arabicPeriod" startAt="2"/>
              <a:tabLst>
                <a:tab pos="241300" algn="l"/>
              </a:tabLst>
            </a:pPr>
            <a:r>
              <a:rPr dirty="0" sz="1200" b="1">
                <a:latin typeface="Times New Roman"/>
                <a:cs typeface="Times New Roman"/>
              </a:rPr>
              <a:t>Second</a:t>
            </a:r>
            <a:r>
              <a:rPr dirty="0" sz="1200" spc="-2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Privilege</a:t>
            </a:r>
            <a:r>
              <a:rPr dirty="0" sz="1200" spc="-25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Escalation:</a:t>
            </a:r>
            <a:endParaRPr sz="1200">
              <a:latin typeface="Times New Roman"/>
              <a:cs typeface="Times New Roman"/>
            </a:endParaRPr>
          </a:p>
          <a:p>
            <a:pPr lvl="1" marL="697865" indent="-227965">
              <a:lnSpc>
                <a:spcPct val="100000"/>
              </a:lnSpc>
              <a:spcBef>
                <a:spcPts val="150"/>
              </a:spcBef>
              <a:buFont typeface="Arial MT"/>
              <a:buChar char="○"/>
              <a:tabLst>
                <a:tab pos="697865" algn="l"/>
              </a:tabLst>
            </a:pPr>
            <a:r>
              <a:rPr dirty="0" sz="1200">
                <a:latin typeface="Times New Roman"/>
                <a:cs typeface="Times New Roman"/>
              </a:rPr>
              <a:t>Reconnected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via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SSH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using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previously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obtained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credentials.</a:t>
            </a:r>
            <a:endParaRPr sz="1200">
              <a:latin typeface="Times New Roman"/>
              <a:cs typeface="Times New Roman"/>
            </a:endParaRPr>
          </a:p>
          <a:p>
            <a:pPr lvl="1" marL="698500" marR="276225" indent="-228600">
              <a:lnSpc>
                <a:spcPct val="116900"/>
              </a:lnSpc>
              <a:spcBef>
                <a:spcPts val="45"/>
              </a:spcBef>
              <a:buFont typeface="Arial MT"/>
              <a:buChar char="○"/>
              <a:tabLst>
                <a:tab pos="698500" algn="l"/>
              </a:tabLst>
            </a:pPr>
            <a:r>
              <a:rPr dirty="0" sz="1200">
                <a:latin typeface="Times New Roman"/>
                <a:cs typeface="Times New Roman"/>
              </a:rPr>
              <a:t>Gathered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kernel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information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with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178037"/>
                </a:solidFill>
                <a:latin typeface="Courier New"/>
                <a:cs typeface="Courier New"/>
              </a:rPr>
              <a:t>uname</a:t>
            </a:r>
            <a:r>
              <a:rPr dirty="0" sz="1200" spc="-425">
                <a:solidFill>
                  <a:srgbClr val="178037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command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researched </a:t>
            </a:r>
            <a:r>
              <a:rPr dirty="0" sz="1200">
                <a:latin typeface="Times New Roman"/>
                <a:cs typeface="Times New Roman"/>
              </a:rPr>
              <a:t>exploits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kernel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version.</a:t>
            </a:r>
            <a:endParaRPr sz="1200">
              <a:latin typeface="Times New Roman"/>
              <a:cs typeface="Times New Roman"/>
            </a:endParaRPr>
          </a:p>
          <a:p>
            <a:pPr lvl="1" marL="698500" marR="191770" indent="-228600">
              <a:lnSpc>
                <a:spcPct val="110300"/>
              </a:lnSpc>
              <a:buFont typeface="Arial MT"/>
              <a:buChar char="○"/>
              <a:tabLst>
                <a:tab pos="698500" algn="l"/>
              </a:tabLst>
            </a:pPr>
            <a:r>
              <a:rPr dirty="0" sz="1200">
                <a:latin typeface="Times New Roman"/>
                <a:cs typeface="Times New Roman"/>
              </a:rPr>
              <a:t>Downloaded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exploit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file,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started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HTTP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service,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transferred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the </a:t>
            </a:r>
            <a:r>
              <a:rPr dirty="0" sz="1200">
                <a:latin typeface="Times New Roman"/>
                <a:cs typeface="Times New Roman"/>
              </a:rPr>
              <a:t>exploit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machine.</a:t>
            </a:r>
            <a:endParaRPr sz="1200">
              <a:latin typeface="Times New Roman"/>
              <a:cs typeface="Times New Roman"/>
            </a:endParaRPr>
          </a:p>
          <a:p>
            <a:pPr lvl="1" marL="697865" indent="-227965">
              <a:lnSpc>
                <a:spcPct val="100000"/>
              </a:lnSpc>
              <a:spcBef>
                <a:spcPts val="155"/>
              </a:spcBef>
              <a:buFont typeface="Arial MT"/>
              <a:buChar char="○"/>
              <a:tabLst>
                <a:tab pos="697865" algn="l"/>
              </a:tabLst>
            </a:pPr>
            <a:r>
              <a:rPr dirty="0" sz="1200">
                <a:latin typeface="Times New Roman"/>
                <a:cs typeface="Times New Roman"/>
              </a:rPr>
              <a:t>Executed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exploit,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achieving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root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access.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45"/>
              </a:spcBef>
              <a:buFont typeface="Times New Roman"/>
              <a:buAutoNum type="arabicPeriod" startAt="2"/>
              <a:tabLst>
                <a:tab pos="241300" algn="l"/>
              </a:tabLst>
            </a:pPr>
            <a:r>
              <a:rPr dirty="0" sz="1200" b="1">
                <a:latin typeface="Times New Roman"/>
                <a:cs typeface="Times New Roman"/>
              </a:rPr>
              <a:t>Third</a:t>
            </a:r>
            <a:r>
              <a:rPr dirty="0" sz="1200" spc="-2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Privilege</a:t>
            </a:r>
            <a:r>
              <a:rPr dirty="0" sz="1200" spc="-25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Escalation:</a:t>
            </a:r>
            <a:endParaRPr sz="1200">
              <a:latin typeface="Times New Roman"/>
              <a:cs typeface="Times New Roman"/>
            </a:endParaRPr>
          </a:p>
          <a:p>
            <a:pPr lvl="1" marL="698500" marR="5080" indent="-228600">
              <a:lnSpc>
                <a:spcPct val="110200"/>
              </a:lnSpc>
              <a:spcBef>
                <a:spcPts val="5"/>
              </a:spcBef>
              <a:buFont typeface="Arial MT"/>
              <a:buChar char="○"/>
              <a:tabLst>
                <a:tab pos="698500" algn="l"/>
              </a:tabLst>
            </a:pPr>
            <a:r>
              <a:rPr dirty="0" sz="1200">
                <a:latin typeface="Times New Roman"/>
                <a:cs typeface="Times New Roman"/>
              </a:rPr>
              <a:t>Noticed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HTTP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services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running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ports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80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12380;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accessed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site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on </a:t>
            </a:r>
            <a:r>
              <a:rPr dirty="0" sz="1200">
                <a:latin typeface="Times New Roman"/>
                <a:cs typeface="Times New Roman"/>
              </a:rPr>
              <a:t>port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12380.</a:t>
            </a:r>
            <a:endParaRPr sz="1200">
              <a:latin typeface="Times New Roman"/>
              <a:cs typeface="Times New Roman"/>
            </a:endParaRPr>
          </a:p>
          <a:p>
            <a:pPr lvl="1" marL="697865" indent="-227965">
              <a:lnSpc>
                <a:spcPct val="100000"/>
              </a:lnSpc>
              <a:spcBef>
                <a:spcPts val="285"/>
              </a:spcBef>
              <a:buFont typeface="Arial MT"/>
              <a:buChar char="○"/>
              <a:tabLst>
                <a:tab pos="697865" algn="l"/>
              </a:tabLst>
            </a:pPr>
            <a:r>
              <a:rPr dirty="0" sz="1200">
                <a:latin typeface="Times New Roman"/>
                <a:cs typeface="Times New Roman"/>
              </a:rPr>
              <a:t>Used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178037"/>
                </a:solidFill>
                <a:latin typeface="Courier New"/>
                <a:cs typeface="Courier New"/>
              </a:rPr>
              <a:t>nikto</a:t>
            </a:r>
            <a:r>
              <a:rPr dirty="0" sz="1200" spc="-425">
                <a:solidFill>
                  <a:srgbClr val="178037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enumeration,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discovering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WordPress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page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on</a:t>
            </a:r>
            <a:endParaRPr sz="1200">
              <a:latin typeface="Times New Roman"/>
              <a:cs typeface="Times New Roman"/>
            </a:endParaRPr>
          </a:p>
          <a:p>
            <a:pPr marL="698500">
              <a:lnSpc>
                <a:spcPct val="100000"/>
              </a:lnSpc>
              <a:spcBef>
                <a:spcPts val="380"/>
              </a:spcBef>
            </a:pPr>
            <a:r>
              <a:rPr dirty="0" sz="1200" spc="-10">
                <a:solidFill>
                  <a:srgbClr val="178037"/>
                </a:solidFill>
                <a:latin typeface="Courier New"/>
                <a:cs typeface="Courier New"/>
              </a:rPr>
              <a:t>/blogblog/</a:t>
            </a:r>
            <a:r>
              <a:rPr dirty="0" sz="1200" spc="-1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 lvl="1" marL="698500" marR="437515" indent="-228600">
              <a:lnSpc>
                <a:spcPct val="116900"/>
              </a:lnSpc>
              <a:spcBef>
                <a:spcPts val="140"/>
              </a:spcBef>
              <a:buFont typeface="Arial MT"/>
              <a:buChar char="○"/>
              <a:tabLst>
                <a:tab pos="698500" algn="l"/>
              </a:tabLst>
            </a:pPr>
            <a:r>
              <a:rPr dirty="0" sz="1200">
                <a:latin typeface="Times New Roman"/>
                <a:cs typeface="Times New Roman"/>
              </a:rPr>
              <a:t>Utilised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178037"/>
                </a:solidFill>
                <a:latin typeface="Courier New"/>
                <a:cs typeface="Courier New"/>
              </a:rPr>
              <a:t>wpscan</a:t>
            </a:r>
            <a:r>
              <a:rPr dirty="0" sz="1200" spc="-425">
                <a:solidFill>
                  <a:srgbClr val="178037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identify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users,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successfully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brute-</a:t>
            </a:r>
            <a:r>
              <a:rPr dirty="0" sz="1200">
                <a:latin typeface="Times New Roman"/>
                <a:cs typeface="Times New Roman"/>
              </a:rPr>
              <a:t>forcing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john</a:t>
            </a:r>
            <a:r>
              <a:rPr dirty="0" sz="1200" spc="-10">
                <a:latin typeface="Times New Roman"/>
                <a:cs typeface="Times New Roman"/>
              </a:rPr>
              <a:t>’s password.</a:t>
            </a:r>
            <a:endParaRPr sz="1200">
              <a:latin typeface="Times New Roman"/>
              <a:cs typeface="Times New Roman"/>
            </a:endParaRPr>
          </a:p>
          <a:p>
            <a:pPr lvl="1" marL="697865" indent="-227965">
              <a:lnSpc>
                <a:spcPct val="100000"/>
              </a:lnSpc>
              <a:spcBef>
                <a:spcPts val="280"/>
              </a:spcBef>
              <a:buFont typeface="Arial MT"/>
              <a:buChar char="○"/>
              <a:tabLst>
                <a:tab pos="697865" algn="l"/>
              </a:tabLst>
            </a:pPr>
            <a:r>
              <a:rPr dirty="0" sz="1200">
                <a:latin typeface="Times New Roman"/>
                <a:cs typeface="Times New Roman"/>
              </a:rPr>
              <a:t>Logged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created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shell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using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178037"/>
                </a:solidFill>
                <a:latin typeface="Courier New"/>
                <a:cs typeface="Courier New"/>
              </a:rPr>
              <a:t>msfvenom</a:t>
            </a:r>
            <a:r>
              <a:rPr dirty="0" sz="1200" spc="-425">
                <a:solidFill>
                  <a:srgbClr val="178037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upload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via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plugins.</a:t>
            </a:r>
            <a:endParaRPr sz="1200">
              <a:latin typeface="Times New Roman"/>
              <a:cs typeface="Times New Roman"/>
            </a:endParaRPr>
          </a:p>
          <a:p>
            <a:pPr lvl="1" marL="697865" indent="-227965">
              <a:lnSpc>
                <a:spcPct val="100000"/>
              </a:lnSpc>
              <a:spcBef>
                <a:spcPts val="250"/>
              </a:spcBef>
              <a:buFont typeface="Arial MT"/>
              <a:buChar char="○"/>
              <a:tabLst>
                <a:tab pos="697865" algn="l"/>
              </a:tabLst>
            </a:pPr>
            <a:r>
              <a:rPr dirty="0" sz="1200">
                <a:latin typeface="Times New Roman"/>
                <a:cs typeface="Times New Roman"/>
              </a:rPr>
              <a:t>Set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up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listener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port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443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establish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reverse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shell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through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Metasploit.</a:t>
            </a:r>
            <a:endParaRPr sz="1200">
              <a:latin typeface="Times New Roman"/>
              <a:cs typeface="Times New Roman"/>
            </a:endParaRPr>
          </a:p>
          <a:p>
            <a:pPr lvl="1" marL="698500" marR="182880" indent="-228600">
              <a:lnSpc>
                <a:spcPct val="110300"/>
              </a:lnSpc>
              <a:spcBef>
                <a:spcPts val="5"/>
              </a:spcBef>
              <a:buFont typeface="Arial MT"/>
              <a:buChar char="○"/>
              <a:tabLst>
                <a:tab pos="698500" algn="l"/>
              </a:tabLst>
            </a:pPr>
            <a:r>
              <a:rPr dirty="0" sz="1200">
                <a:latin typeface="Times New Roman"/>
                <a:cs typeface="Times New Roman"/>
              </a:rPr>
              <a:t>Navigated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content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page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execute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shell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file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gained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limited access.</a:t>
            </a:r>
            <a:endParaRPr sz="1200">
              <a:latin typeface="Times New Roman"/>
              <a:cs typeface="Times New Roman"/>
            </a:endParaRPr>
          </a:p>
          <a:p>
            <a:pPr lvl="1" marL="697865" indent="-227965">
              <a:lnSpc>
                <a:spcPct val="100000"/>
              </a:lnSpc>
              <a:spcBef>
                <a:spcPts val="150"/>
              </a:spcBef>
              <a:buFont typeface="Arial MT"/>
              <a:buChar char="○"/>
              <a:tabLst>
                <a:tab pos="697865" algn="l"/>
              </a:tabLst>
            </a:pPr>
            <a:r>
              <a:rPr dirty="0" sz="1200">
                <a:latin typeface="Times New Roman"/>
                <a:cs typeface="Times New Roman"/>
              </a:rPr>
              <a:t>Searched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privilege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escalation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exploits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found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suitable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tool.</a:t>
            </a:r>
            <a:endParaRPr sz="1200">
              <a:latin typeface="Times New Roman"/>
              <a:cs typeface="Times New Roman"/>
            </a:endParaRPr>
          </a:p>
          <a:p>
            <a:pPr lvl="1" marL="697865" indent="-227965">
              <a:lnSpc>
                <a:spcPct val="100000"/>
              </a:lnSpc>
              <a:spcBef>
                <a:spcPts val="155"/>
              </a:spcBef>
              <a:buFont typeface="Arial MT"/>
              <a:buChar char="○"/>
              <a:tabLst>
                <a:tab pos="697865" algn="l"/>
              </a:tabLst>
            </a:pPr>
            <a:r>
              <a:rPr dirty="0" sz="1200">
                <a:latin typeface="Times New Roman"/>
                <a:cs typeface="Times New Roman"/>
              </a:rPr>
              <a:t>Downloaded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executed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exploit,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successfully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gaining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root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access.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067299" y="875493"/>
            <a:ext cx="77597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 b="1">
                <a:solidFill>
                  <a:srgbClr val="424242"/>
                </a:solidFill>
                <a:latin typeface="Times New Roman"/>
                <a:cs typeface="Times New Roman"/>
              </a:rPr>
              <a:t>Evidence: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9050" y="1306562"/>
            <a:ext cx="3038474" cy="1514475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9050" y="3051745"/>
            <a:ext cx="4019549" cy="1076325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99050" y="4206366"/>
            <a:ext cx="4924424" cy="1009650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99049" y="5294312"/>
            <a:ext cx="5581649" cy="2143125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99049" y="7515745"/>
            <a:ext cx="3886200" cy="21145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067299" y="3271180"/>
            <a:ext cx="5527675" cy="64554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solidFill>
                  <a:srgbClr val="424242"/>
                </a:solidFill>
                <a:latin typeface="Times New Roman"/>
                <a:cs typeface="Times New Roman"/>
              </a:rPr>
              <a:t>Potential</a:t>
            </a:r>
            <a:r>
              <a:rPr dirty="0" sz="1400" spc="-55" b="1">
                <a:solidFill>
                  <a:srgbClr val="424242"/>
                </a:solidFill>
                <a:latin typeface="Times New Roman"/>
                <a:cs typeface="Times New Roman"/>
              </a:rPr>
              <a:t> </a:t>
            </a:r>
            <a:r>
              <a:rPr dirty="0" sz="1400" spc="-10" b="1">
                <a:solidFill>
                  <a:srgbClr val="424242"/>
                </a:solidFill>
                <a:latin typeface="Times New Roman"/>
                <a:cs typeface="Times New Roman"/>
              </a:rPr>
              <a:t>Impact:</a:t>
            </a:r>
            <a:endParaRPr sz="1400">
              <a:latin typeface="Times New Roman"/>
              <a:cs typeface="Times New Roman"/>
            </a:endParaRPr>
          </a:p>
          <a:p>
            <a:pPr marL="12700" marR="174625">
              <a:lnSpc>
                <a:spcPct val="110200"/>
              </a:lnSpc>
              <a:spcBef>
                <a:spcPts val="1235"/>
              </a:spcBef>
            </a:pPr>
            <a:r>
              <a:rPr dirty="0" sz="1200">
                <a:latin typeface="Times New Roman"/>
                <a:cs typeface="Times New Roman"/>
              </a:rPr>
              <a:t>Unauthorised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access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could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lead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complete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control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over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system,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exposing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sensitive </a:t>
            </a:r>
            <a:r>
              <a:rPr dirty="0" sz="1200">
                <a:latin typeface="Times New Roman"/>
                <a:cs typeface="Times New Roman"/>
              </a:rPr>
              <a:t>information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potentially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affecting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network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security.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4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600">
                <a:latin typeface="Times New Roman"/>
                <a:cs typeface="Times New Roman"/>
              </a:rPr>
              <a:t>3.4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Machine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4: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Metasploitable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10"/>
              </a:spcBef>
            </a:pPr>
            <a:r>
              <a:rPr dirty="0" sz="1400" spc="-10" b="1">
                <a:solidFill>
                  <a:srgbClr val="424242"/>
                </a:solidFill>
                <a:latin typeface="Times New Roman"/>
                <a:cs typeface="Times New Roman"/>
              </a:rPr>
              <a:t>Description</a:t>
            </a:r>
            <a:r>
              <a:rPr dirty="0" sz="1400" spc="5" b="1">
                <a:solidFill>
                  <a:srgbClr val="424242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424242"/>
                </a:solidFill>
                <a:latin typeface="Times New Roman"/>
                <a:cs typeface="Times New Roman"/>
              </a:rPr>
              <a:t>of</a:t>
            </a:r>
            <a:r>
              <a:rPr dirty="0" sz="1400" spc="5" b="1">
                <a:solidFill>
                  <a:srgbClr val="424242"/>
                </a:solidFill>
                <a:latin typeface="Times New Roman"/>
                <a:cs typeface="Times New Roman"/>
              </a:rPr>
              <a:t> </a:t>
            </a:r>
            <a:r>
              <a:rPr dirty="0" sz="1400" spc="-10" b="1">
                <a:solidFill>
                  <a:srgbClr val="424242"/>
                </a:solidFill>
                <a:latin typeface="Times New Roman"/>
                <a:cs typeface="Times New Roman"/>
              </a:rPr>
              <a:t>Vulnerabilities</a:t>
            </a:r>
            <a:endParaRPr sz="1400">
              <a:latin typeface="Times New Roman"/>
              <a:cs typeface="Times New Roman"/>
            </a:endParaRPr>
          </a:p>
          <a:p>
            <a:pPr marL="469265" indent="-227965">
              <a:lnSpc>
                <a:spcPct val="100000"/>
              </a:lnSpc>
              <a:spcBef>
                <a:spcPts val="1390"/>
              </a:spcBef>
              <a:buSzPct val="109090"/>
              <a:buFont typeface="Arial MT"/>
              <a:buChar char="●"/>
              <a:tabLst>
                <a:tab pos="469265" algn="l"/>
              </a:tabLst>
            </a:pPr>
            <a:r>
              <a:rPr dirty="0" sz="1100" b="1">
                <a:latin typeface="Times New Roman"/>
                <a:cs typeface="Times New Roman"/>
              </a:rPr>
              <a:t>FTP</a:t>
            </a:r>
            <a:r>
              <a:rPr dirty="0" sz="1100" spc="-30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(Port</a:t>
            </a:r>
            <a:r>
              <a:rPr dirty="0" sz="1100" spc="-30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21)</a:t>
            </a:r>
            <a:r>
              <a:rPr dirty="0" sz="1200">
                <a:latin typeface="Times New Roman"/>
                <a:cs typeface="Times New Roman"/>
              </a:rPr>
              <a:t>: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Anonymous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login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allowed,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leading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unauthorised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access.</a:t>
            </a:r>
            <a:endParaRPr sz="1200">
              <a:latin typeface="Times New Roman"/>
              <a:cs typeface="Times New Roman"/>
            </a:endParaRPr>
          </a:p>
          <a:p>
            <a:pPr marL="469265" indent="-227965">
              <a:lnSpc>
                <a:spcPct val="100000"/>
              </a:lnSpc>
              <a:spcBef>
                <a:spcPts val="155"/>
              </a:spcBef>
              <a:buFont typeface="Arial MT"/>
              <a:buChar char="●"/>
              <a:tabLst>
                <a:tab pos="469265" algn="l"/>
              </a:tabLst>
            </a:pPr>
            <a:r>
              <a:rPr dirty="0" sz="1200" spc="-20" b="1">
                <a:latin typeface="Times New Roman"/>
                <a:cs typeface="Times New Roman"/>
              </a:rPr>
              <a:t>Telnet</a:t>
            </a:r>
            <a:r>
              <a:rPr dirty="0" sz="1200" spc="-3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(Port</a:t>
            </a:r>
            <a:r>
              <a:rPr dirty="0" sz="1200" spc="-3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23)</a:t>
            </a:r>
            <a:r>
              <a:rPr dirty="0" sz="1200">
                <a:latin typeface="Times New Roman"/>
                <a:cs typeface="Times New Roman"/>
              </a:rPr>
              <a:t>: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Unsecured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remote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access,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allowing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command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execution.</a:t>
            </a:r>
            <a:endParaRPr sz="1200">
              <a:latin typeface="Times New Roman"/>
              <a:cs typeface="Times New Roman"/>
            </a:endParaRPr>
          </a:p>
          <a:p>
            <a:pPr marL="469265" indent="-227965">
              <a:lnSpc>
                <a:spcPct val="100000"/>
              </a:lnSpc>
              <a:spcBef>
                <a:spcPts val="150"/>
              </a:spcBef>
              <a:buFont typeface="Arial MT"/>
              <a:buChar char="●"/>
              <a:tabLst>
                <a:tab pos="469265" algn="l"/>
              </a:tabLst>
            </a:pPr>
            <a:r>
              <a:rPr dirty="0" sz="1200" b="1">
                <a:latin typeface="Times New Roman"/>
                <a:cs typeface="Times New Roman"/>
              </a:rPr>
              <a:t>Samba</a:t>
            </a:r>
            <a:r>
              <a:rPr dirty="0" sz="1200" spc="-2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(Ports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139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&amp;</a:t>
            </a:r>
            <a:r>
              <a:rPr dirty="0" sz="1200" spc="-2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445)</a:t>
            </a:r>
            <a:r>
              <a:rPr dirty="0" sz="1200">
                <a:latin typeface="Times New Roman"/>
                <a:cs typeface="Times New Roman"/>
              </a:rPr>
              <a:t>: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Exploitable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SMB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protocol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with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weak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configurations.</a:t>
            </a:r>
            <a:endParaRPr sz="1200">
              <a:latin typeface="Times New Roman"/>
              <a:cs typeface="Times New Roman"/>
            </a:endParaRPr>
          </a:p>
          <a:p>
            <a:pPr marL="469265" indent="-227965">
              <a:lnSpc>
                <a:spcPct val="100000"/>
              </a:lnSpc>
              <a:spcBef>
                <a:spcPts val="155"/>
              </a:spcBef>
              <a:buFont typeface="Arial MT"/>
              <a:buChar char="●"/>
              <a:tabLst>
                <a:tab pos="469265" algn="l"/>
              </a:tabLst>
            </a:pPr>
            <a:r>
              <a:rPr dirty="0" sz="1200" b="1">
                <a:latin typeface="Times New Roman"/>
                <a:cs typeface="Times New Roman"/>
              </a:rPr>
              <a:t>Rexec_login</a:t>
            </a:r>
            <a:r>
              <a:rPr dirty="0" sz="1200" spc="-4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(Port</a:t>
            </a:r>
            <a:r>
              <a:rPr dirty="0" sz="1200" spc="-4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512)</a:t>
            </a:r>
            <a:r>
              <a:rPr dirty="0" sz="1200">
                <a:latin typeface="Times New Roman"/>
                <a:cs typeface="Times New Roman"/>
              </a:rPr>
              <a:t>: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Unsecured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command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execution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service.</a:t>
            </a:r>
            <a:endParaRPr sz="1200">
              <a:latin typeface="Times New Roman"/>
              <a:cs typeface="Times New Roman"/>
            </a:endParaRPr>
          </a:p>
          <a:p>
            <a:pPr marL="469265" indent="-227965">
              <a:lnSpc>
                <a:spcPct val="100000"/>
              </a:lnSpc>
              <a:spcBef>
                <a:spcPts val="150"/>
              </a:spcBef>
              <a:buFont typeface="Arial MT"/>
              <a:buChar char="●"/>
              <a:tabLst>
                <a:tab pos="469265" algn="l"/>
              </a:tabLst>
            </a:pPr>
            <a:r>
              <a:rPr dirty="0" sz="1200" b="1">
                <a:latin typeface="Times New Roman"/>
                <a:cs typeface="Times New Roman"/>
              </a:rPr>
              <a:t>Rlogin</a:t>
            </a:r>
            <a:r>
              <a:rPr dirty="0" sz="1200" spc="-3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(Port</a:t>
            </a:r>
            <a:r>
              <a:rPr dirty="0" sz="1200" spc="-2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513)</a:t>
            </a:r>
            <a:r>
              <a:rPr dirty="0" sz="1200">
                <a:latin typeface="Times New Roman"/>
                <a:cs typeface="Times New Roman"/>
              </a:rPr>
              <a:t>: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Legacy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remote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login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service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lacking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security.</a:t>
            </a:r>
            <a:endParaRPr sz="1200">
              <a:latin typeface="Times New Roman"/>
              <a:cs typeface="Times New Roman"/>
            </a:endParaRPr>
          </a:p>
          <a:p>
            <a:pPr marL="469265" indent="-227965">
              <a:lnSpc>
                <a:spcPct val="100000"/>
              </a:lnSpc>
              <a:spcBef>
                <a:spcPts val="155"/>
              </a:spcBef>
              <a:buFont typeface="Arial MT"/>
              <a:buChar char="●"/>
              <a:tabLst>
                <a:tab pos="469265" algn="l"/>
              </a:tabLst>
            </a:pPr>
            <a:r>
              <a:rPr dirty="0" sz="1200" b="1">
                <a:latin typeface="Times New Roman"/>
                <a:cs typeface="Times New Roman"/>
              </a:rPr>
              <a:t>TCP</a:t>
            </a:r>
            <a:r>
              <a:rPr dirty="0" sz="1200" spc="-3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Wrapped</a:t>
            </a:r>
            <a:r>
              <a:rPr dirty="0" sz="1200" spc="-3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(Port</a:t>
            </a:r>
            <a:r>
              <a:rPr dirty="0" sz="1200" spc="-2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514)</a:t>
            </a:r>
            <a:r>
              <a:rPr dirty="0" sz="1200">
                <a:latin typeface="Times New Roman"/>
                <a:cs typeface="Times New Roman"/>
              </a:rPr>
              <a:t>: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Vulnerable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plaintext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transmission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through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RSH.</a:t>
            </a:r>
            <a:endParaRPr sz="1200">
              <a:latin typeface="Times New Roman"/>
              <a:cs typeface="Times New Roman"/>
            </a:endParaRPr>
          </a:p>
          <a:p>
            <a:pPr marL="469265" indent="-227965">
              <a:lnSpc>
                <a:spcPct val="100000"/>
              </a:lnSpc>
              <a:spcBef>
                <a:spcPts val="155"/>
              </a:spcBef>
              <a:buFont typeface="Arial MT"/>
              <a:buChar char="●"/>
              <a:tabLst>
                <a:tab pos="469265" algn="l"/>
              </a:tabLst>
            </a:pPr>
            <a:r>
              <a:rPr dirty="0" sz="1200" spc="-10" b="1">
                <a:latin typeface="Times New Roman"/>
                <a:cs typeface="Times New Roman"/>
              </a:rPr>
              <a:t>ProFTPD</a:t>
            </a:r>
            <a:r>
              <a:rPr dirty="0" sz="1200" spc="-2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(Port</a:t>
            </a:r>
            <a:r>
              <a:rPr dirty="0" sz="1200" spc="-3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2121)</a:t>
            </a:r>
            <a:r>
              <a:rPr dirty="0" sz="1200">
                <a:latin typeface="Times New Roman"/>
                <a:cs typeface="Times New Roman"/>
              </a:rPr>
              <a:t>: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FTP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server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with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inadequate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access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controls.</a:t>
            </a:r>
            <a:endParaRPr sz="1200">
              <a:latin typeface="Times New Roman"/>
              <a:cs typeface="Times New Roman"/>
            </a:endParaRPr>
          </a:p>
          <a:p>
            <a:pPr marL="469265" indent="-227965">
              <a:lnSpc>
                <a:spcPct val="100000"/>
              </a:lnSpc>
              <a:spcBef>
                <a:spcPts val="150"/>
              </a:spcBef>
              <a:buFont typeface="Arial MT"/>
              <a:buChar char="●"/>
              <a:tabLst>
                <a:tab pos="469265" algn="l"/>
              </a:tabLst>
            </a:pPr>
            <a:r>
              <a:rPr dirty="0" sz="1200" b="1">
                <a:latin typeface="Times New Roman"/>
                <a:cs typeface="Times New Roman"/>
              </a:rPr>
              <a:t>MySQL</a:t>
            </a:r>
            <a:r>
              <a:rPr dirty="0" sz="1200" spc="-5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(Port</a:t>
            </a:r>
            <a:r>
              <a:rPr dirty="0" sz="1200" spc="-4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3306)</a:t>
            </a:r>
            <a:r>
              <a:rPr dirty="0" sz="1200">
                <a:latin typeface="Times New Roman"/>
                <a:cs typeface="Times New Roman"/>
              </a:rPr>
              <a:t>: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Weak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authentication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allowing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unauthorised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database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access.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35"/>
              </a:spcBef>
            </a:pPr>
            <a:r>
              <a:rPr dirty="0" sz="1400" b="1">
                <a:solidFill>
                  <a:srgbClr val="424242"/>
                </a:solidFill>
                <a:latin typeface="Times New Roman"/>
                <a:cs typeface="Times New Roman"/>
              </a:rPr>
              <a:t>Risk</a:t>
            </a:r>
            <a:r>
              <a:rPr dirty="0" sz="1400" spc="-40" b="1">
                <a:solidFill>
                  <a:srgbClr val="424242"/>
                </a:solidFill>
                <a:latin typeface="Times New Roman"/>
                <a:cs typeface="Times New Roman"/>
              </a:rPr>
              <a:t> </a:t>
            </a:r>
            <a:r>
              <a:rPr dirty="0" sz="1400" spc="-10" b="1">
                <a:solidFill>
                  <a:srgbClr val="424242"/>
                </a:solidFill>
                <a:latin typeface="Times New Roman"/>
                <a:cs typeface="Times New Roman"/>
              </a:rPr>
              <a:t>Rating</a:t>
            </a:r>
            <a:endParaRPr sz="1400">
              <a:latin typeface="Times New Roman"/>
              <a:cs typeface="Times New Roman"/>
            </a:endParaRPr>
          </a:p>
          <a:p>
            <a:pPr marL="469265" indent="-227965">
              <a:lnSpc>
                <a:spcPct val="100000"/>
              </a:lnSpc>
              <a:spcBef>
                <a:spcPts val="1390"/>
              </a:spcBef>
              <a:buClr>
                <a:srgbClr val="000000"/>
              </a:buClr>
              <a:buSzPct val="109090"/>
              <a:buFont typeface="Arial MT"/>
              <a:buChar char="●"/>
              <a:tabLst>
                <a:tab pos="469265" algn="l"/>
              </a:tabLst>
            </a:pPr>
            <a:r>
              <a:rPr dirty="0" sz="1100" b="1">
                <a:solidFill>
                  <a:srgbClr val="FF0000"/>
                </a:solidFill>
                <a:latin typeface="Times New Roman"/>
                <a:cs typeface="Times New Roman"/>
              </a:rPr>
              <a:t>Critical</a:t>
            </a:r>
            <a:r>
              <a:rPr dirty="0" sz="1200">
                <a:latin typeface="Times New Roman"/>
                <a:cs typeface="Times New Roman"/>
              </a:rPr>
              <a:t>: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Telnet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(Port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23),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Samba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(Ports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139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&amp;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445),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MySQL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(Port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3306).</a:t>
            </a:r>
            <a:endParaRPr sz="1200">
              <a:latin typeface="Times New Roman"/>
              <a:cs typeface="Times New Roman"/>
            </a:endParaRPr>
          </a:p>
          <a:p>
            <a:pPr marL="469900" marR="196215" indent="-228600">
              <a:lnSpc>
                <a:spcPct val="110200"/>
              </a:lnSpc>
              <a:spcBef>
                <a:spcPts val="5"/>
              </a:spcBef>
              <a:buClr>
                <a:srgbClr val="000000"/>
              </a:buClr>
              <a:buFont typeface="Arial MT"/>
              <a:buChar char="●"/>
              <a:tabLst>
                <a:tab pos="469900" algn="l"/>
              </a:tabLst>
            </a:pPr>
            <a:r>
              <a:rPr dirty="0" sz="1200" b="1">
                <a:solidFill>
                  <a:srgbClr val="FF9900"/>
                </a:solidFill>
                <a:latin typeface="Times New Roman"/>
                <a:cs typeface="Times New Roman"/>
              </a:rPr>
              <a:t>High</a:t>
            </a:r>
            <a:r>
              <a:rPr dirty="0" sz="1200">
                <a:latin typeface="Times New Roman"/>
                <a:cs typeface="Times New Roman"/>
              </a:rPr>
              <a:t>: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FTP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(Port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21),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Rexec_login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(Port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512),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Rlogin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(Port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513),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TCP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Wrapped </a:t>
            </a:r>
            <a:r>
              <a:rPr dirty="0" sz="1200">
                <a:latin typeface="Times New Roman"/>
                <a:cs typeface="Times New Roman"/>
              </a:rPr>
              <a:t>(Port </a:t>
            </a:r>
            <a:r>
              <a:rPr dirty="0" sz="1200" spc="-10">
                <a:latin typeface="Times New Roman"/>
                <a:cs typeface="Times New Roman"/>
              </a:rPr>
              <a:t>514).</a:t>
            </a:r>
            <a:endParaRPr sz="1200">
              <a:latin typeface="Times New Roman"/>
              <a:cs typeface="Times New Roman"/>
            </a:endParaRPr>
          </a:p>
          <a:p>
            <a:pPr marL="469265" indent="-227965">
              <a:lnSpc>
                <a:spcPct val="100000"/>
              </a:lnSpc>
              <a:spcBef>
                <a:spcPts val="155"/>
              </a:spcBef>
              <a:buClr>
                <a:srgbClr val="000000"/>
              </a:buClr>
              <a:buFont typeface="Arial MT"/>
              <a:buChar char="●"/>
              <a:tabLst>
                <a:tab pos="469265" algn="l"/>
              </a:tabLst>
            </a:pPr>
            <a:r>
              <a:rPr dirty="0" sz="1200" b="1">
                <a:solidFill>
                  <a:srgbClr val="0000FF"/>
                </a:solidFill>
                <a:latin typeface="Times New Roman"/>
                <a:cs typeface="Times New Roman"/>
              </a:rPr>
              <a:t>Medium</a:t>
            </a:r>
            <a:r>
              <a:rPr dirty="0" sz="1200">
                <a:latin typeface="Times New Roman"/>
                <a:cs typeface="Times New Roman"/>
              </a:rPr>
              <a:t>: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ProFTPD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(Port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2121).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35"/>
              </a:spcBef>
            </a:pPr>
            <a:r>
              <a:rPr dirty="0" sz="1400" b="1">
                <a:solidFill>
                  <a:srgbClr val="424242"/>
                </a:solidFill>
                <a:latin typeface="Times New Roman"/>
                <a:cs typeface="Times New Roman"/>
              </a:rPr>
              <a:t>Affected</a:t>
            </a:r>
            <a:r>
              <a:rPr dirty="0" sz="1400" spc="-70" b="1">
                <a:solidFill>
                  <a:srgbClr val="424242"/>
                </a:solidFill>
                <a:latin typeface="Times New Roman"/>
                <a:cs typeface="Times New Roman"/>
              </a:rPr>
              <a:t> </a:t>
            </a:r>
            <a:r>
              <a:rPr dirty="0" sz="1400" spc="-10" b="1">
                <a:solidFill>
                  <a:srgbClr val="424242"/>
                </a:solidFill>
                <a:latin typeface="Times New Roman"/>
                <a:cs typeface="Times New Roman"/>
              </a:rPr>
              <a:t>Systems</a:t>
            </a:r>
            <a:endParaRPr sz="1400">
              <a:latin typeface="Times New Roman"/>
              <a:cs typeface="Times New Roman"/>
            </a:endParaRPr>
          </a:p>
          <a:p>
            <a:pPr marL="469265" indent="-227965">
              <a:lnSpc>
                <a:spcPct val="100000"/>
              </a:lnSpc>
              <a:spcBef>
                <a:spcPts val="1390"/>
              </a:spcBef>
              <a:buFont typeface="Arial MT"/>
              <a:buChar char="●"/>
              <a:tabLst>
                <a:tab pos="469265" algn="l"/>
              </a:tabLst>
            </a:pPr>
            <a:r>
              <a:rPr dirty="0" sz="1200">
                <a:latin typeface="Times New Roman"/>
                <a:cs typeface="Times New Roman"/>
              </a:rPr>
              <a:t>Metasploitable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2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VM,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which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intentionally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vulnerable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testing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training.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30"/>
              </a:spcBef>
            </a:pPr>
            <a:r>
              <a:rPr dirty="0" sz="1400" b="1">
                <a:solidFill>
                  <a:srgbClr val="424242"/>
                </a:solidFill>
                <a:latin typeface="Times New Roman"/>
                <a:cs typeface="Times New Roman"/>
              </a:rPr>
              <a:t>Exploitation</a:t>
            </a:r>
            <a:r>
              <a:rPr dirty="0" sz="1400" spc="-70" b="1">
                <a:solidFill>
                  <a:srgbClr val="424242"/>
                </a:solidFill>
                <a:latin typeface="Times New Roman"/>
                <a:cs typeface="Times New Roman"/>
              </a:rPr>
              <a:t> </a:t>
            </a:r>
            <a:r>
              <a:rPr dirty="0" sz="1400" spc="-10" b="1">
                <a:solidFill>
                  <a:srgbClr val="424242"/>
                </a:solidFill>
                <a:latin typeface="Times New Roman"/>
                <a:cs typeface="Times New Roman"/>
              </a:rPr>
              <a:t>Process</a:t>
            </a:r>
            <a:endParaRPr sz="14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1385"/>
              </a:spcBef>
              <a:buSzPct val="109090"/>
              <a:buFont typeface="Times New Roman"/>
              <a:buAutoNum type="arabicPeriod"/>
              <a:tabLst>
                <a:tab pos="469900" algn="l"/>
              </a:tabLst>
            </a:pPr>
            <a:r>
              <a:rPr dirty="0" sz="1100" b="1">
                <a:latin typeface="Times New Roman"/>
                <a:cs typeface="Times New Roman"/>
              </a:rPr>
              <a:t>Initial</a:t>
            </a:r>
            <a:r>
              <a:rPr dirty="0" sz="1100" spc="-30" b="1">
                <a:latin typeface="Times New Roman"/>
                <a:cs typeface="Times New Roman"/>
              </a:rPr>
              <a:t> </a:t>
            </a:r>
            <a:r>
              <a:rPr dirty="0" sz="1100" spc="-10" b="1">
                <a:latin typeface="Times New Roman"/>
                <a:cs typeface="Times New Roman"/>
              </a:rPr>
              <a:t>Setup</a:t>
            </a:r>
            <a:endParaRPr sz="1100">
              <a:latin typeface="Times New Roman"/>
              <a:cs typeface="Times New Roman"/>
            </a:endParaRPr>
          </a:p>
          <a:p>
            <a:pPr lvl="1" marL="926465" indent="-227965">
              <a:lnSpc>
                <a:spcPct val="100000"/>
              </a:lnSpc>
              <a:spcBef>
                <a:spcPts val="285"/>
              </a:spcBef>
              <a:buFont typeface="Arial MT"/>
              <a:buChar char="○"/>
              <a:tabLst>
                <a:tab pos="926465" algn="l"/>
              </a:tabLst>
            </a:pPr>
            <a:r>
              <a:rPr dirty="0" sz="1200">
                <a:latin typeface="Times New Roman"/>
                <a:cs typeface="Times New Roman"/>
              </a:rPr>
              <a:t>Identify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IP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Kali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machine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using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178037"/>
                </a:solidFill>
                <a:latin typeface="Courier New"/>
                <a:cs typeface="Courier New"/>
              </a:rPr>
              <a:t>ifconfig</a:t>
            </a:r>
            <a:r>
              <a:rPr dirty="0" sz="1200" spc="-425">
                <a:solidFill>
                  <a:srgbClr val="178037"/>
                </a:solidFill>
                <a:latin typeface="Courier New"/>
                <a:cs typeface="Courier New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(192.168.168.132).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9049" y="919050"/>
            <a:ext cx="3714750" cy="1619250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9049" y="2626481"/>
            <a:ext cx="3209924" cy="44767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067299" y="846330"/>
            <a:ext cx="5345430" cy="7382509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926465" indent="-227965">
              <a:lnSpc>
                <a:spcPct val="100000"/>
              </a:lnSpc>
              <a:spcBef>
                <a:spcPts val="480"/>
              </a:spcBef>
              <a:buFont typeface="Arial MT"/>
              <a:buChar char="○"/>
              <a:tabLst>
                <a:tab pos="926465" algn="l"/>
              </a:tabLst>
            </a:pPr>
            <a:r>
              <a:rPr dirty="0" sz="1200">
                <a:latin typeface="Times New Roman"/>
                <a:cs typeface="Times New Roman"/>
              </a:rPr>
              <a:t>Discover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Metasploitable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2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IP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(192.168.168.131)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using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178037"/>
                </a:solidFill>
                <a:latin typeface="Courier New"/>
                <a:cs typeface="Courier New"/>
              </a:rPr>
              <a:t>nmap</a:t>
            </a:r>
            <a:r>
              <a:rPr dirty="0" sz="1200" spc="-425">
                <a:solidFill>
                  <a:srgbClr val="178037"/>
                </a:solidFill>
                <a:latin typeface="Courier New"/>
                <a:cs typeface="Courier New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or</a:t>
            </a:r>
            <a:endParaRPr sz="12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380"/>
              </a:spcBef>
            </a:pPr>
            <a:r>
              <a:rPr dirty="0" sz="1200" spc="-10">
                <a:solidFill>
                  <a:srgbClr val="178037"/>
                </a:solidFill>
                <a:latin typeface="Courier New"/>
                <a:cs typeface="Courier New"/>
              </a:rPr>
              <a:t>netdiscover</a:t>
            </a:r>
            <a:r>
              <a:rPr dirty="0" sz="1200" spc="-1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240"/>
              </a:spcBef>
              <a:buFont typeface="Times New Roman"/>
              <a:buAutoNum type="arabicPeriod" startAt="2"/>
              <a:tabLst>
                <a:tab pos="469900" algn="l"/>
              </a:tabLst>
            </a:pPr>
            <a:r>
              <a:rPr dirty="0" sz="1200" b="1">
                <a:latin typeface="Times New Roman"/>
                <a:cs typeface="Times New Roman"/>
              </a:rPr>
              <a:t>Service</a:t>
            </a:r>
            <a:r>
              <a:rPr dirty="0" sz="1200" spc="-40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Scanning</a:t>
            </a:r>
            <a:endParaRPr sz="1200">
              <a:latin typeface="Times New Roman"/>
              <a:cs typeface="Times New Roman"/>
            </a:endParaRPr>
          </a:p>
          <a:p>
            <a:pPr lvl="1" marL="927100" marR="1154430" indent="-228600">
              <a:lnSpc>
                <a:spcPts val="1820"/>
              </a:lnSpc>
              <a:spcBef>
                <a:spcPts val="30"/>
              </a:spcBef>
              <a:buFont typeface="Arial MT"/>
              <a:buChar char="○"/>
              <a:tabLst>
                <a:tab pos="927100" algn="l"/>
              </a:tabLst>
            </a:pPr>
            <a:r>
              <a:rPr dirty="0" sz="1200">
                <a:latin typeface="Times New Roman"/>
                <a:cs typeface="Times New Roman"/>
              </a:rPr>
              <a:t>Conduct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comprehensive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port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scan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</a:t>
            </a:r>
            <a:r>
              <a:rPr dirty="0" sz="1200">
                <a:solidFill>
                  <a:srgbClr val="178037"/>
                </a:solidFill>
                <a:latin typeface="Courier New"/>
                <a:cs typeface="Courier New"/>
              </a:rPr>
              <a:t>nmap</a:t>
            </a:r>
            <a:r>
              <a:rPr dirty="0" sz="1200" spc="-55">
                <a:solidFill>
                  <a:srgbClr val="178037"/>
                </a:solidFill>
                <a:latin typeface="Courier New"/>
                <a:cs typeface="Courier New"/>
              </a:rPr>
              <a:t> </a:t>
            </a:r>
            <a:r>
              <a:rPr dirty="0" sz="1200" spc="-10">
                <a:solidFill>
                  <a:srgbClr val="178037"/>
                </a:solidFill>
                <a:latin typeface="Courier New"/>
                <a:cs typeface="Courier New"/>
              </a:rPr>
              <a:t>-</a:t>
            </a:r>
            <a:r>
              <a:rPr dirty="0" sz="1200">
                <a:solidFill>
                  <a:srgbClr val="178037"/>
                </a:solidFill>
                <a:latin typeface="Courier New"/>
                <a:cs typeface="Courier New"/>
              </a:rPr>
              <a:t>p-</a:t>
            </a:r>
            <a:r>
              <a:rPr dirty="0" sz="1200" spc="-55">
                <a:solidFill>
                  <a:srgbClr val="178037"/>
                </a:solidFill>
                <a:latin typeface="Courier New"/>
                <a:cs typeface="Courier New"/>
              </a:rPr>
              <a:t> </a:t>
            </a:r>
            <a:r>
              <a:rPr dirty="0" sz="1200" spc="-10">
                <a:solidFill>
                  <a:srgbClr val="178037"/>
                </a:solidFill>
                <a:latin typeface="Courier New"/>
                <a:cs typeface="Courier New"/>
              </a:rPr>
              <a:t>-</a:t>
            </a:r>
            <a:r>
              <a:rPr dirty="0" sz="1200" spc="-25">
                <a:solidFill>
                  <a:srgbClr val="178037"/>
                </a:solidFill>
                <a:latin typeface="Courier New"/>
                <a:cs typeface="Courier New"/>
              </a:rPr>
              <a:t>sV </a:t>
            </a:r>
            <a:r>
              <a:rPr dirty="0" sz="1200" spc="-10">
                <a:solidFill>
                  <a:srgbClr val="178037"/>
                </a:solidFill>
                <a:latin typeface="Courier New"/>
                <a:cs typeface="Courier New"/>
              </a:rPr>
              <a:t>192.168.168.131</a:t>
            </a:r>
            <a:r>
              <a:rPr dirty="0" sz="1200" spc="-415">
                <a:solidFill>
                  <a:srgbClr val="178037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or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using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Nessus).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120"/>
              </a:spcBef>
              <a:buFont typeface="Times New Roman"/>
              <a:buAutoNum type="arabicPeriod" startAt="2"/>
              <a:tabLst>
                <a:tab pos="469900" algn="l"/>
              </a:tabLst>
            </a:pPr>
            <a:r>
              <a:rPr dirty="0" sz="1200" b="1">
                <a:latin typeface="Times New Roman"/>
                <a:cs typeface="Times New Roman"/>
              </a:rPr>
              <a:t>Individual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Service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Exploitation</a:t>
            </a:r>
            <a:endParaRPr sz="1200">
              <a:latin typeface="Times New Roman"/>
              <a:cs typeface="Times New Roman"/>
            </a:endParaRPr>
          </a:p>
          <a:p>
            <a:pPr lvl="1" marL="926465" indent="-227965">
              <a:lnSpc>
                <a:spcPct val="100000"/>
              </a:lnSpc>
              <a:spcBef>
                <a:spcPts val="150"/>
              </a:spcBef>
              <a:buFont typeface="Arial MT"/>
              <a:buChar char="○"/>
              <a:tabLst>
                <a:tab pos="926465" algn="l"/>
              </a:tabLst>
            </a:pPr>
            <a:r>
              <a:rPr dirty="0" sz="1200" b="1">
                <a:latin typeface="Times New Roman"/>
                <a:cs typeface="Times New Roman"/>
              </a:rPr>
              <a:t>FTP</a:t>
            </a:r>
            <a:r>
              <a:rPr dirty="0" sz="1200" spc="-2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(Port</a:t>
            </a:r>
            <a:r>
              <a:rPr dirty="0" sz="1200" spc="-25" b="1">
                <a:latin typeface="Times New Roman"/>
                <a:cs typeface="Times New Roman"/>
              </a:rPr>
              <a:t> </a:t>
            </a:r>
            <a:r>
              <a:rPr dirty="0" sz="1200" spc="-20" b="1">
                <a:latin typeface="Times New Roman"/>
                <a:cs typeface="Times New Roman"/>
              </a:rPr>
              <a:t>21)</a:t>
            </a:r>
            <a:r>
              <a:rPr dirty="0" sz="1200" spc="-20"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 lvl="2" marL="1383665" indent="-227965">
              <a:lnSpc>
                <a:spcPct val="100000"/>
              </a:lnSpc>
              <a:spcBef>
                <a:spcPts val="285"/>
              </a:spcBef>
              <a:buFont typeface="Arial MT"/>
              <a:buChar char="■"/>
              <a:tabLst>
                <a:tab pos="1383665" algn="l"/>
              </a:tabLst>
            </a:pPr>
            <a:r>
              <a:rPr dirty="0" sz="1200">
                <a:latin typeface="Times New Roman"/>
                <a:cs typeface="Times New Roman"/>
              </a:rPr>
              <a:t>Used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178037"/>
                </a:solidFill>
                <a:latin typeface="Courier New"/>
                <a:cs typeface="Courier New"/>
              </a:rPr>
              <a:t>hydra</a:t>
            </a:r>
            <a:r>
              <a:rPr dirty="0" sz="1200" spc="-425">
                <a:solidFill>
                  <a:srgbClr val="178037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-10">
                <a:latin typeface="Times New Roman"/>
                <a:cs typeface="Times New Roman"/>
              </a:rPr>
              <a:t> brute-</a:t>
            </a:r>
            <a:r>
              <a:rPr dirty="0" sz="1200">
                <a:latin typeface="Times New Roman"/>
                <a:cs typeface="Times New Roman"/>
              </a:rPr>
              <a:t>forcing,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gaining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valid</a:t>
            </a:r>
            <a:r>
              <a:rPr dirty="0" sz="1200" spc="-10">
                <a:latin typeface="Times New Roman"/>
                <a:cs typeface="Times New Roman"/>
              </a:rPr>
              <a:t> logins.</a:t>
            </a:r>
            <a:endParaRPr sz="1200">
              <a:latin typeface="Times New Roman"/>
              <a:cs typeface="Times New Roman"/>
            </a:endParaRPr>
          </a:p>
          <a:p>
            <a:pPr lvl="2" marL="1383665" indent="-227965">
              <a:lnSpc>
                <a:spcPct val="100000"/>
              </a:lnSpc>
              <a:spcBef>
                <a:spcPts val="250"/>
              </a:spcBef>
              <a:buFont typeface="Arial MT"/>
              <a:buChar char="■"/>
              <a:tabLst>
                <a:tab pos="1383665" algn="l"/>
              </a:tabLst>
            </a:pPr>
            <a:r>
              <a:rPr dirty="0" sz="1200">
                <a:latin typeface="Times New Roman"/>
                <a:cs typeface="Times New Roman"/>
              </a:rPr>
              <a:t>Mitigation: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Disable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anonymous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access,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use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SFTP/FTPS.</a:t>
            </a:r>
            <a:endParaRPr sz="1200">
              <a:latin typeface="Times New Roman"/>
              <a:cs typeface="Times New Roman"/>
            </a:endParaRPr>
          </a:p>
          <a:p>
            <a:pPr lvl="1" marL="926465" indent="-227965">
              <a:lnSpc>
                <a:spcPct val="100000"/>
              </a:lnSpc>
              <a:spcBef>
                <a:spcPts val="150"/>
              </a:spcBef>
              <a:buFont typeface="Arial MT"/>
              <a:buChar char="○"/>
              <a:tabLst>
                <a:tab pos="926465" algn="l"/>
              </a:tabLst>
            </a:pPr>
            <a:r>
              <a:rPr dirty="0" sz="1200" spc="-20" b="1">
                <a:latin typeface="Times New Roman"/>
                <a:cs typeface="Times New Roman"/>
              </a:rPr>
              <a:t>Telnet</a:t>
            </a:r>
            <a:r>
              <a:rPr dirty="0" sz="1200" spc="-2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(Port</a:t>
            </a:r>
            <a:r>
              <a:rPr dirty="0" sz="1200" spc="-25" b="1">
                <a:latin typeface="Times New Roman"/>
                <a:cs typeface="Times New Roman"/>
              </a:rPr>
              <a:t> </a:t>
            </a:r>
            <a:r>
              <a:rPr dirty="0" sz="1200" spc="-20" b="1">
                <a:latin typeface="Times New Roman"/>
                <a:cs typeface="Times New Roman"/>
              </a:rPr>
              <a:t>23)</a:t>
            </a:r>
            <a:r>
              <a:rPr dirty="0" sz="1200" spc="-20"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 lvl="2" marL="1383665" indent="-227965">
              <a:lnSpc>
                <a:spcPct val="100000"/>
              </a:lnSpc>
              <a:spcBef>
                <a:spcPts val="155"/>
              </a:spcBef>
              <a:buFont typeface="Arial MT"/>
              <a:buChar char="■"/>
              <a:tabLst>
                <a:tab pos="1383665" algn="l"/>
              </a:tabLst>
            </a:pPr>
            <a:r>
              <a:rPr dirty="0" sz="1200">
                <a:latin typeface="Times New Roman"/>
                <a:cs typeface="Times New Roman"/>
              </a:rPr>
              <a:t>Connected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via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Telnet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using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valid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credentials.</a:t>
            </a:r>
            <a:endParaRPr sz="1200">
              <a:latin typeface="Times New Roman"/>
              <a:cs typeface="Times New Roman"/>
            </a:endParaRPr>
          </a:p>
          <a:p>
            <a:pPr lvl="2" marL="1383665" indent="-227965">
              <a:lnSpc>
                <a:spcPct val="100000"/>
              </a:lnSpc>
              <a:spcBef>
                <a:spcPts val="150"/>
              </a:spcBef>
              <a:buFont typeface="Arial MT"/>
              <a:buChar char="■"/>
              <a:tabLst>
                <a:tab pos="1383665" algn="l"/>
              </a:tabLst>
            </a:pPr>
            <a:r>
              <a:rPr dirty="0" sz="1200">
                <a:latin typeface="Times New Roman"/>
                <a:cs typeface="Times New Roman"/>
              </a:rPr>
              <a:t>Mitigation: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Disable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Telnet,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use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SSH.</a:t>
            </a:r>
            <a:endParaRPr sz="1200">
              <a:latin typeface="Times New Roman"/>
              <a:cs typeface="Times New Roman"/>
            </a:endParaRPr>
          </a:p>
          <a:p>
            <a:pPr lvl="1" marL="926465" indent="-227965">
              <a:lnSpc>
                <a:spcPct val="100000"/>
              </a:lnSpc>
              <a:spcBef>
                <a:spcPts val="155"/>
              </a:spcBef>
              <a:buFont typeface="Arial MT"/>
              <a:buChar char="○"/>
              <a:tabLst>
                <a:tab pos="926465" algn="l"/>
              </a:tabLst>
            </a:pPr>
            <a:r>
              <a:rPr dirty="0" sz="1200" b="1">
                <a:latin typeface="Times New Roman"/>
                <a:cs typeface="Times New Roman"/>
              </a:rPr>
              <a:t>Samba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(Ports</a:t>
            </a:r>
            <a:r>
              <a:rPr dirty="0" sz="1200" spc="-1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139</a:t>
            </a:r>
            <a:r>
              <a:rPr dirty="0" sz="1200" spc="-1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&amp;</a:t>
            </a:r>
            <a:r>
              <a:rPr dirty="0" sz="1200" spc="-10" b="1">
                <a:latin typeface="Times New Roman"/>
                <a:cs typeface="Times New Roman"/>
              </a:rPr>
              <a:t> 445)</a:t>
            </a:r>
            <a:r>
              <a:rPr dirty="0" sz="1200" spc="-10"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 lvl="2" marL="1383665" indent="-227965">
              <a:lnSpc>
                <a:spcPct val="100000"/>
              </a:lnSpc>
              <a:spcBef>
                <a:spcPts val="285"/>
              </a:spcBef>
              <a:buFont typeface="Arial MT"/>
              <a:buChar char="■"/>
              <a:tabLst>
                <a:tab pos="1383665" algn="l"/>
              </a:tabLst>
            </a:pPr>
            <a:r>
              <a:rPr dirty="0" sz="1200">
                <a:latin typeface="Times New Roman"/>
                <a:cs typeface="Times New Roman"/>
              </a:rPr>
              <a:t>Used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Metasploit’s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178037"/>
                </a:solidFill>
                <a:latin typeface="Courier New"/>
                <a:cs typeface="Courier New"/>
              </a:rPr>
              <a:t>usermap_script</a:t>
            </a:r>
            <a:r>
              <a:rPr dirty="0" sz="1200" spc="-425">
                <a:solidFill>
                  <a:srgbClr val="178037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 gain a </a:t>
            </a:r>
            <a:r>
              <a:rPr dirty="0" sz="1200" spc="-10">
                <a:latin typeface="Times New Roman"/>
                <a:cs typeface="Times New Roman"/>
              </a:rPr>
              <a:t>shell.</a:t>
            </a:r>
            <a:endParaRPr sz="1200">
              <a:latin typeface="Times New Roman"/>
              <a:cs typeface="Times New Roman"/>
            </a:endParaRPr>
          </a:p>
          <a:p>
            <a:pPr lvl="2" marL="1383665" indent="-227965">
              <a:lnSpc>
                <a:spcPct val="100000"/>
              </a:lnSpc>
              <a:spcBef>
                <a:spcPts val="250"/>
              </a:spcBef>
              <a:buFont typeface="Arial MT"/>
              <a:buChar char="■"/>
              <a:tabLst>
                <a:tab pos="1383665" algn="l"/>
              </a:tabLst>
            </a:pPr>
            <a:r>
              <a:rPr dirty="0" sz="1200">
                <a:latin typeface="Times New Roman"/>
                <a:cs typeface="Times New Roman"/>
              </a:rPr>
              <a:t>Mitigation: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Upgrade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Samba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secure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versions.</a:t>
            </a:r>
            <a:endParaRPr sz="1200">
              <a:latin typeface="Times New Roman"/>
              <a:cs typeface="Times New Roman"/>
            </a:endParaRPr>
          </a:p>
          <a:p>
            <a:pPr lvl="1" marL="926465" indent="-227965">
              <a:lnSpc>
                <a:spcPct val="100000"/>
              </a:lnSpc>
              <a:spcBef>
                <a:spcPts val="150"/>
              </a:spcBef>
              <a:buFont typeface="Arial MT"/>
              <a:buChar char="○"/>
              <a:tabLst>
                <a:tab pos="926465" algn="l"/>
              </a:tabLst>
            </a:pPr>
            <a:r>
              <a:rPr dirty="0" sz="1200" b="1">
                <a:latin typeface="Times New Roman"/>
                <a:cs typeface="Times New Roman"/>
              </a:rPr>
              <a:t>Rexec_login</a:t>
            </a:r>
            <a:r>
              <a:rPr dirty="0" sz="1200" spc="-4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(Port</a:t>
            </a:r>
            <a:r>
              <a:rPr dirty="0" sz="1200" spc="-45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512)</a:t>
            </a:r>
            <a:r>
              <a:rPr dirty="0" sz="1200" spc="-10"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 lvl="2" marL="1384300" marR="5080" indent="-228600">
              <a:lnSpc>
                <a:spcPts val="1820"/>
              </a:lnSpc>
              <a:spcBef>
                <a:spcPts val="30"/>
              </a:spcBef>
              <a:buFont typeface="Arial MT"/>
              <a:buChar char="■"/>
              <a:tabLst>
                <a:tab pos="1384300" algn="l"/>
              </a:tabLst>
            </a:pPr>
            <a:r>
              <a:rPr dirty="0" sz="1200">
                <a:latin typeface="Times New Roman"/>
                <a:cs typeface="Times New Roman"/>
              </a:rPr>
              <a:t>Executed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commands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without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authentication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</a:t>
            </a:r>
            <a:r>
              <a:rPr dirty="0" sz="1200">
                <a:solidFill>
                  <a:srgbClr val="178037"/>
                </a:solidFill>
                <a:latin typeface="Courier New"/>
                <a:cs typeface="Courier New"/>
              </a:rPr>
              <a:t>rexec</a:t>
            </a:r>
            <a:r>
              <a:rPr dirty="0" sz="1200" spc="-65">
                <a:solidFill>
                  <a:srgbClr val="178037"/>
                </a:solidFill>
                <a:latin typeface="Courier New"/>
                <a:cs typeface="Courier New"/>
              </a:rPr>
              <a:t> </a:t>
            </a:r>
            <a:r>
              <a:rPr dirty="0" sz="1200" spc="-10">
                <a:solidFill>
                  <a:srgbClr val="178037"/>
                </a:solidFill>
                <a:latin typeface="Courier New"/>
                <a:cs typeface="Courier New"/>
              </a:rPr>
              <a:t>-</a:t>
            </a:r>
            <a:r>
              <a:rPr dirty="0" sz="1200">
                <a:solidFill>
                  <a:srgbClr val="178037"/>
                </a:solidFill>
                <a:latin typeface="Courier New"/>
                <a:cs typeface="Courier New"/>
              </a:rPr>
              <a:t>l</a:t>
            </a:r>
            <a:r>
              <a:rPr dirty="0" sz="1200" spc="-70">
                <a:solidFill>
                  <a:srgbClr val="178037"/>
                </a:solidFill>
                <a:latin typeface="Courier New"/>
                <a:cs typeface="Courier New"/>
              </a:rPr>
              <a:t> </a:t>
            </a:r>
            <a:r>
              <a:rPr dirty="0" sz="1200" spc="-20">
                <a:solidFill>
                  <a:srgbClr val="178037"/>
                </a:solidFill>
                <a:latin typeface="Courier New"/>
                <a:cs typeface="Courier New"/>
              </a:rPr>
              <a:t>root </a:t>
            </a:r>
            <a:r>
              <a:rPr dirty="0" sz="1200">
                <a:solidFill>
                  <a:srgbClr val="178037"/>
                </a:solidFill>
                <a:latin typeface="Courier New"/>
                <a:cs typeface="Courier New"/>
              </a:rPr>
              <a:t>192.168.168.131</a:t>
            </a:r>
            <a:r>
              <a:rPr dirty="0" sz="1200" spc="-110">
                <a:solidFill>
                  <a:srgbClr val="178037"/>
                </a:solidFill>
                <a:latin typeface="Courier New"/>
                <a:cs typeface="Courier New"/>
              </a:rPr>
              <a:t> </a:t>
            </a:r>
            <a:r>
              <a:rPr dirty="0" sz="1200" spc="-10">
                <a:solidFill>
                  <a:srgbClr val="178037"/>
                </a:solidFill>
                <a:latin typeface="Courier New"/>
                <a:cs typeface="Courier New"/>
              </a:rPr>
              <a:t>&lt;command&gt;</a:t>
            </a:r>
            <a:r>
              <a:rPr dirty="0" sz="1200" spc="-10">
                <a:latin typeface="Times New Roman"/>
                <a:cs typeface="Times New Roman"/>
              </a:rPr>
              <a:t>).</a:t>
            </a:r>
            <a:endParaRPr sz="1200">
              <a:latin typeface="Times New Roman"/>
              <a:cs typeface="Times New Roman"/>
            </a:endParaRPr>
          </a:p>
          <a:p>
            <a:pPr lvl="2" marL="1383665" indent="-227965">
              <a:lnSpc>
                <a:spcPct val="100000"/>
              </a:lnSpc>
              <a:spcBef>
                <a:spcPts val="125"/>
              </a:spcBef>
              <a:buFont typeface="Arial MT"/>
              <a:buChar char="■"/>
              <a:tabLst>
                <a:tab pos="1383665" algn="l"/>
              </a:tabLst>
            </a:pPr>
            <a:r>
              <a:rPr dirty="0" sz="1200">
                <a:latin typeface="Times New Roman"/>
                <a:cs typeface="Times New Roman"/>
              </a:rPr>
              <a:t>Mitigation: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Disable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Rexec,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SSH.</a:t>
            </a:r>
            <a:endParaRPr sz="1200">
              <a:latin typeface="Times New Roman"/>
              <a:cs typeface="Times New Roman"/>
            </a:endParaRPr>
          </a:p>
          <a:p>
            <a:pPr lvl="1" marL="926465" indent="-227965">
              <a:lnSpc>
                <a:spcPct val="100000"/>
              </a:lnSpc>
              <a:spcBef>
                <a:spcPts val="150"/>
              </a:spcBef>
              <a:buFont typeface="Arial MT"/>
              <a:buChar char="○"/>
              <a:tabLst>
                <a:tab pos="926465" algn="l"/>
              </a:tabLst>
            </a:pPr>
            <a:r>
              <a:rPr dirty="0" sz="1200" b="1">
                <a:latin typeface="Times New Roman"/>
                <a:cs typeface="Times New Roman"/>
              </a:rPr>
              <a:t>Rlogin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(Port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513)</a:t>
            </a:r>
            <a:r>
              <a:rPr dirty="0" sz="1200" spc="-10"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 lvl="2" marL="1383665" indent="-227965">
              <a:lnSpc>
                <a:spcPct val="100000"/>
              </a:lnSpc>
              <a:spcBef>
                <a:spcPts val="155"/>
              </a:spcBef>
              <a:buFont typeface="Arial MT"/>
              <a:buChar char="■"/>
              <a:tabLst>
                <a:tab pos="1383665" algn="l"/>
              </a:tabLst>
            </a:pPr>
            <a:r>
              <a:rPr dirty="0" sz="1200">
                <a:latin typeface="Times New Roman"/>
                <a:cs typeface="Times New Roman"/>
              </a:rPr>
              <a:t>Gained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remote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access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with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root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privileges.</a:t>
            </a:r>
            <a:endParaRPr sz="1200">
              <a:latin typeface="Times New Roman"/>
              <a:cs typeface="Times New Roman"/>
            </a:endParaRPr>
          </a:p>
          <a:p>
            <a:pPr lvl="2" marL="1383665" indent="-227965">
              <a:lnSpc>
                <a:spcPct val="100000"/>
              </a:lnSpc>
              <a:spcBef>
                <a:spcPts val="155"/>
              </a:spcBef>
              <a:buFont typeface="Arial MT"/>
              <a:buChar char="■"/>
              <a:tabLst>
                <a:tab pos="1383665" algn="l"/>
              </a:tabLst>
            </a:pPr>
            <a:r>
              <a:rPr dirty="0" sz="1200">
                <a:latin typeface="Times New Roman"/>
                <a:cs typeface="Times New Roman"/>
              </a:rPr>
              <a:t>Mitigation: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Disable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Rlogin,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SSH.</a:t>
            </a:r>
            <a:endParaRPr sz="1200">
              <a:latin typeface="Times New Roman"/>
              <a:cs typeface="Times New Roman"/>
            </a:endParaRPr>
          </a:p>
          <a:p>
            <a:pPr lvl="1" marL="926465" indent="-227965">
              <a:lnSpc>
                <a:spcPct val="100000"/>
              </a:lnSpc>
              <a:spcBef>
                <a:spcPts val="150"/>
              </a:spcBef>
              <a:buFont typeface="Arial MT"/>
              <a:buChar char="○"/>
              <a:tabLst>
                <a:tab pos="926465" algn="l"/>
              </a:tabLst>
            </a:pPr>
            <a:r>
              <a:rPr dirty="0" sz="1200" b="1">
                <a:latin typeface="Times New Roman"/>
                <a:cs typeface="Times New Roman"/>
              </a:rPr>
              <a:t>TCP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Wrapped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(Port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514)</a:t>
            </a:r>
            <a:r>
              <a:rPr dirty="0" sz="1200" spc="-10"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 lvl="2" marL="1383665" indent="-227965">
              <a:lnSpc>
                <a:spcPct val="100000"/>
              </a:lnSpc>
              <a:spcBef>
                <a:spcPts val="155"/>
              </a:spcBef>
              <a:buFont typeface="Arial MT"/>
              <a:buChar char="■"/>
              <a:tabLst>
                <a:tab pos="1383665" algn="l"/>
              </a:tabLst>
            </a:pPr>
            <a:r>
              <a:rPr dirty="0" sz="1200">
                <a:latin typeface="Times New Roman"/>
                <a:cs typeface="Times New Roman"/>
              </a:rPr>
              <a:t>Accessed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using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RSH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without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authentication.</a:t>
            </a:r>
            <a:endParaRPr sz="1200">
              <a:latin typeface="Times New Roman"/>
              <a:cs typeface="Times New Roman"/>
            </a:endParaRPr>
          </a:p>
          <a:p>
            <a:pPr lvl="2" marL="1383665" indent="-227965">
              <a:lnSpc>
                <a:spcPct val="100000"/>
              </a:lnSpc>
              <a:spcBef>
                <a:spcPts val="150"/>
              </a:spcBef>
              <a:buFont typeface="Arial MT"/>
              <a:buChar char="■"/>
              <a:tabLst>
                <a:tab pos="1383665" algn="l"/>
              </a:tabLst>
            </a:pPr>
            <a:r>
              <a:rPr dirty="0" sz="1200">
                <a:latin typeface="Times New Roman"/>
                <a:cs typeface="Times New Roman"/>
              </a:rPr>
              <a:t>Mitigation: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Require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password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login.</a:t>
            </a:r>
            <a:endParaRPr sz="1200">
              <a:latin typeface="Times New Roman"/>
              <a:cs typeface="Times New Roman"/>
            </a:endParaRPr>
          </a:p>
          <a:p>
            <a:pPr lvl="1" marL="926465" indent="-227965">
              <a:lnSpc>
                <a:spcPct val="100000"/>
              </a:lnSpc>
              <a:spcBef>
                <a:spcPts val="155"/>
              </a:spcBef>
              <a:buFont typeface="Arial MT"/>
              <a:buChar char="○"/>
              <a:tabLst>
                <a:tab pos="926465" algn="l"/>
              </a:tabLst>
            </a:pPr>
            <a:r>
              <a:rPr dirty="0" sz="1200" spc="-10" b="1">
                <a:latin typeface="Times New Roman"/>
                <a:cs typeface="Times New Roman"/>
              </a:rPr>
              <a:t>ProFTPD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(Port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2121)</a:t>
            </a:r>
            <a:r>
              <a:rPr dirty="0" sz="1200" spc="-10"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 lvl="2" marL="1383665" indent="-227965">
              <a:lnSpc>
                <a:spcPct val="100000"/>
              </a:lnSpc>
              <a:spcBef>
                <a:spcPts val="150"/>
              </a:spcBef>
              <a:buFont typeface="Arial MT"/>
              <a:buChar char="■"/>
              <a:tabLst>
                <a:tab pos="1383665" algn="l"/>
              </a:tabLst>
            </a:pPr>
            <a:r>
              <a:rPr dirty="0" sz="1200">
                <a:latin typeface="Times New Roman"/>
                <a:cs typeface="Times New Roman"/>
              </a:rPr>
              <a:t>Connected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using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valid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FTP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credentials.</a:t>
            </a:r>
            <a:endParaRPr sz="1200">
              <a:latin typeface="Times New Roman"/>
              <a:cs typeface="Times New Roman"/>
            </a:endParaRPr>
          </a:p>
          <a:p>
            <a:pPr lvl="2" marL="1384300" marR="643255" indent="-228600">
              <a:lnSpc>
                <a:spcPct val="110200"/>
              </a:lnSpc>
              <a:spcBef>
                <a:spcPts val="10"/>
              </a:spcBef>
              <a:buFont typeface="Arial MT"/>
              <a:buChar char="■"/>
              <a:tabLst>
                <a:tab pos="1384300" algn="l"/>
              </a:tabLst>
            </a:pPr>
            <a:r>
              <a:rPr dirty="0" sz="1200">
                <a:latin typeface="Times New Roman"/>
                <a:cs typeface="Times New Roman"/>
              </a:rPr>
              <a:t>Mitigation: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Disable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anonymous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access,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enforce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strong authentication.</a:t>
            </a:r>
            <a:endParaRPr sz="1200">
              <a:latin typeface="Times New Roman"/>
              <a:cs typeface="Times New Roman"/>
            </a:endParaRPr>
          </a:p>
          <a:p>
            <a:pPr lvl="1" marL="926465" indent="-227965">
              <a:lnSpc>
                <a:spcPct val="100000"/>
              </a:lnSpc>
              <a:spcBef>
                <a:spcPts val="150"/>
              </a:spcBef>
              <a:buFont typeface="Arial MT"/>
              <a:buChar char="○"/>
              <a:tabLst>
                <a:tab pos="926465" algn="l"/>
              </a:tabLst>
            </a:pPr>
            <a:r>
              <a:rPr dirty="0" sz="1200" b="1">
                <a:latin typeface="Times New Roman"/>
                <a:cs typeface="Times New Roman"/>
              </a:rPr>
              <a:t>MySQL</a:t>
            </a:r>
            <a:r>
              <a:rPr dirty="0" sz="1200" spc="-3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(Port</a:t>
            </a:r>
            <a:r>
              <a:rPr dirty="0" sz="1200" spc="-35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3306)</a:t>
            </a:r>
            <a:r>
              <a:rPr dirty="0" sz="1200" spc="-10"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 lvl="2" marL="1384300" marR="64135" indent="-228600">
              <a:lnSpc>
                <a:spcPts val="1820"/>
              </a:lnSpc>
              <a:spcBef>
                <a:spcPts val="30"/>
              </a:spcBef>
              <a:buFont typeface="Arial MT"/>
              <a:buChar char="■"/>
              <a:tabLst>
                <a:tab pos="1384300" algn="l"/>
              </a:tabLst>
            </a:pPr>
            <a:r>
              <a:rPr dirty="0" sz="1200">
                <a:latin typeface="Times New Roman"/>
                <a:cs typeface="Times New Roman"/>
              </a:rPr>
              <a:t>Accessed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MySQL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without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password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</a:t>
            </a:r>
            <a:r>
              <a:rPr dirty="0" sz="1200">
                <a:solidFill>
                  <a:srgbClr val="178037"/>
                </a:solidFill>
                <a:latin typeface="Courier New"/>
                <a:cs typeface="Courier New"/>
              </a:rPr>
              <a:t>mysql</a:t>
            </a:r>
            <a:r>
              <a:rPr dirty="0" sz="1200" spc="-35">
                <a:solidFill>
                  <a:srgbClr val="178037"/>
                </a:solidFill>
                <a:latin typeface="Courier New"/>
                <a:cs typeface="Courier New"/>
              </a:rPr>
              <a:t> </a:t>
            </a:r>
            <a:r>
              <a:rPr dirty="0" sz="1200" spc="-10">
                <a:solidFill>
                  <a:srgbClr val="178037"/>
                </a:solidFill>
                <a:latin typeface="Courier New"/>
                <a:cs typeface="Courier New"/>
              </a:rPr>
              <a:t>-</a:t>
            </a:r>
            <a:r>
              <a:rPr dirty="0" sz="1200">
                <a:solidFill>
                  <a:srgbClr val="178037"/>
                </a:solidFill>
                <a:latin typeface="Courier New"/>
                <a:cs typeface="Courier New"/>
              </a:rPr>
              <a:t>u</a:t>
            </a:r>
            <a:r>
              <a:rPr dirty="0" sz="1200" spc="-30">
                <a:solidFill>
                  <a:srgbClr val="178037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178037"/>
                </a:solidFill>
                <a:latin typeface="Courier New"/>
                <a:cs typeface="Courier New"/>
              </a:rPr>
              <a:t>root</a:t>
            </a:r>
            <a:r>
              <a:rPr dirty="0" sz="1200" spc="-30">
                <a:solidFill>
                  <a:srgbClr val="178037"/>
                </a:solidFill>
                <a:latin typeface="Courier New"/>
                <a:cs typeface="Courier New"/>
              </a:rPr>
              <a:t> </a:t>
            </a:r>
            <a:r>
              <a:rPr dirty="0" sz="1200" spc="-10">
                <a:solidFill>
                  <a:srgbClr val="178037"/>
                </a:solidFill>
                <a:latin typeface="Courier New"/>
                <a:cs typeface="Courier New"/>
              </a:rPr>
              <a:t>-</a:t>
            </a:r>
            <a:r>
              <a:rPr dirty="0" sz="1200" spc="-50">
                <a:solidFill>
                  <a:srgbClr val="178037"/>
                </a:solidFill>
                <a:latin typeface="Courier New"/>
                <a:cs typeface="Courier New"/>
              </a:rPr>
              <a:t>h </a:t>
            </a:r>
            <a:r>
              <a:rPr dirty="0" sz="1200">
                <a:solidFill>
                  <a:srgbClr val="178037"/>
                </a:solidFill>
                <a:latin typeface="Courier New"/>
                <a:cs typeface="Courier New"/>
              </a:rPr>
              <a:t>192.168.168.131</a:t>
            </a:r>
            <a:r>
              <a:rPr dirty="0" sz="1200" spc="-110">
                <a:solidFill>
                  <a:srgbClr val="178037"/>
                </a:solidFill>
                <a:latin typeface="Courier New"/>
                <a:cs typeface="Courier New"/>
              </a:rPr>
              <a:t> </a:t>
            </a:r>
            <a:r>
              <a:rPr dirty="0" sz="1200" spc="-10">
                <a:solidFill>
                  <a:srgbClr val="178037"/>
                </a:solidFill>
                <a:latin typeface="Courier New"/>
                <a:cs typeface="Courier New"/>
              </a:rPr>
              <a:t>-</a:t>
            </a:r>
            <a:r>
              <a:rPr dirty="0" sz="1200" spc="-25">
                <a:solidFill>
                  <a:srgbClr val="178037"/>
                </a:solidFill>
                <a:latin typeface="Courier New"/>
                <a:cs typeface="Courier New"/>
              </a:rPr>
              <a:t>p</a:t>
            </a:r>
            <a:r>
              <a:rPr dirty="0" sz="1200" spc="-25">
                <a:latin typeface="Times New Roman"/>
                <a:cs typeface="Times New Roman"/>
              </a:rPr>
              <a:t>).</a:t>
            </a:r>
            <a:endParaRPr sz="1200">
              <a:latin typeface="Times New Roman"/>
              <a:cs typeface="Times New Roman"/>
            </a:endParaRPr>
          </a:p>
          <a:p>
            <a:pPr lvl="2" marL="1383665" indent="-227965">
              <a:lnSpc>
                <a:spcPct val="100000"/>
              </a:lnSpc>
              <a:spcBef>
                <a:spcPts val="125"/>
              </a:spcBef>
              <a:buFont typeface="Arial MT"/>
              <a:buChar char="■"/>
              <a:tabLst>
                <a:tab pos="1383665" algn="l"/>
              </a:tabLst>
            </a:pPr>
            <a:r>
              <a:rPr dirty="0" sz="1200">
                <a:latin typeface="Times New Roman"/>
                <a:cs typeface="Times New Roman"/>
              </a:rPr>
              <a:t>Mitigation: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Set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strong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passwords,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limit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access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by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IP.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35"/>
              </a:spcBef>
            </a:pPr>
            <a:r>
              <a:rPr dirty="0" sz="1400" spc="-10" b="1">
                <a:solidFill>
                  <a:srgbClr val="424242"/>
                </a:solidFill>
                <a:latin typeface="Times New Roman"/>
                <a:cs typeface="Times New Roman"/>
              </a:rPr>
              <a:t>Evidence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9049" y="8294017"/>
            <a:ext cx="5581650" cy="29527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9049" y="919050"/>
            <a:ext cx="5581650" cy="923925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9049" y="2122809"/>
            <a:ext cx="3867150" cy="2266949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99049" y="4468068"/>
            <a:ext cx="5581650" cy="647700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99049" y="5395590"/>
            <a:ext cx="5581650" cy="571500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99049" y="6246936"/>
            <a:ext cx="3562350" cy="561975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99049" y="7088733"/>
            <a:ext cx="2895599" cy="22002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067299" y="875492"/>
            <a:ext cx="5605780" cy="79000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0">
                <a:latin typeface="Times New Roman"/>
                <a:cs typeface="Times New Roman"/>
              </a:rPr>
              <a:t>Table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of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Contents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35"/>
              </a:spcBef>
            </a:pPr>
            <a:endParaRPr sz="1400">
              <a:latin typeface="Times New Roman"/>
              <a:cs typeface="Times New Roman"/>
            </a:endParaRPr>
          </a:p>
          <a:p>
            <a:pPr marL="165735" indent="-153035">
              <a:lnSpc>
                <a:spcPct val="100000"/>
              </a:lnSpc>
              <a:buAutoNum type="arabicPeriod"/>
              <a:tabLst>
                <a:tab pos="165735" algn="l"/>
              </a:tabLst>
            </a:pPr>
            <a:r>
              <a:rPr dirty="0" sz="1100" spc="-10" b="1">
                <a:latin typeface="Arial"/>
                <a:cs typeface="Arial"/>
              </a:rPr>
              <a:t>Executive</a:t>
            </a:r>
            <a:r>
              <a:rPr dirty="0" sz="1100" spc="105" b="1">
                <a:latin typeface="Arial"/>
                <a:cs typeface="Arial"/>
              </a:rPr>
              <a:t>  </a:t>
            </a:r>
            <a:r>
              <a:rPr dirty="0" sz="1100" spc="-10" b="1">
                <a:latin typeface="Arial"/>
                <a:cs typeface="Arial"/>
              </a:rPr>
              <a:t>Summary.......................................................................................................</a:t>
            </a:r>
            <a:r>
              <a:rPr dirty="0" sz="1100" spc="220" b="1">
                <a:latin typeface="Arial"/>
                <a:cs typeface="Arial"/>
              </a:rPr>
              <a:t> </a:t>
            </a:r>
            <a:r>
              <a:rPr dirty="0" sz="1100" spc="-50" b="1">
                <a:latin typeface="Arial"/>
                <a:cs typeface="Arial"/>
              </a:rPr>
              <a:t>3</a:t>
            </a:r>
            <a:endParaRPr sz="1100">
              <a:latin typeface="Arial"/>
              <a:cs typeface="Arial"/>
            </a:endParaRPr>
          </a:p>
          <a:p>
            <a:pPr marL="165735" indent="-153035">
              <a:lnSpc>
                <a:spcPct val="100000"/>
              </a:lnSpc>
              <a:spcBef>
                <a:spcPts val="245"/>
              </a:spcBef>
              <a:buAutoNum type="arabicPeriod"/>
              <a:tabLst>
                <a:tab pos="165735" algn="l"/>
              </a:tabLst>
            </a:pPr>
            <a:r>
              <a:rPr dirty="0" sz="1100" b="1">
                <a:latin typeface="Arial"/>
                <a:cs typeface="Arial"/>
              </a:rPr>
              <a:t>Scope</a:t>
            </a:r>
            <a:r>
              <a:rPr dirty="0" sz="1100" spc="300" b="1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and</a:t>
            </a:r>
            <a:r>
              <a:rPr dirty="0" sz="1100" spc="300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Objectives....................................................................................................</a:t>
            </a:r>
            <a:r>
              <a:rPr dirty="0" sz="1100" spc="-40" b="1">
                <a:latin typeface="Arial"/>
                <a:cs typeface="Arial"/>
              </a:rPr>
              <a:t> </a:t>
            </a:r>
            <a:r>
              <a:rPr dirty="0" sz="1100" spc="-50" b="1">
                <a:latin typeface="Arial"/>
                <a:cs typeface="Arial"/>
              </a:rPr>
              <a:t>3</a:t>
            </a:r>
            <a:endParaRPr sz="11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235"/>
              </a:spcBef>
            </a:pPr>
            <a:r>
              <a:rPr dirty="0" sz="1200" spc="-10">
                <a:latin typeface="Times New Roman"/>
                <a:cs typeface="Times New Roman"/>
              </a:rPr>
              <a:t>Scope................................................................................................................................</a:t>
            </a:r>
            <a:r>
              <a:rPr dirty="0" sz="1200" spc="450">
                <a:latin typeface="Times New Roman"/>
                <a:cs typeface="Times New Roman"/>
              </a:rPr>
              <a:t>  </a:t>
            </a:r>
            <a:r>
              <a:rPr dirty="0" sz="1200" spc="-50">
                <a:latin typeface="Times New Roman"/>
                <a:cs typeface="Times New Roman"/>
              </a:rPr>
              <a:t>3</a:t>
            </a:r>
            <a:endParaRPr sz="12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240"/>
              </a:spcBef>
            </a:pPr>
            <a:r>
              <a:rPr dirty="0" sz="1200" spc="-10">
                <a:latin typeface="Times New Roman"/>
                <a:cs typeface="Times New Roman"/>
              </a:rPr>
              <a:t>Objectives.........................................................................................................................</a:t>
            </a:r>
            <a:r>
              <a:rPr dirty="0" sz="1200" spc="380">
                <a:latin typeface="Times New Roman"/>
                <a:cs typeface="Times New Roman"/>
              </a:rPr>
              <a:t>  </a:t>
            </a:r>
            <a:r>
              <a:rPr dirty="0" sz="1200" spc="-50">
                <a:latin typeface="Times New Roman"/>
                <a:cs typeface="Times New Roman"/>
              </a:rPr>
              <a:t>3</a:t>
            </a:r>
            <a:endParaRPr sz="1200">
              <a:latin typeface="Times New Roman"/>
              <a:cs typeface="Times New Roman"/>
            </a:endParaRPr>
          </a:p>
          <a:p>
            <a:pPr marL="165735" indent="-153035">
              <a:lnSpc>
                <a:spcPct val="100000"/>
              </a:lnSpc>
              <a:spcBef>
                <a:spcPts val="250"/>
              </a:spcBef>
              <a:buAutoNum type="arabicPeriod" startAt="3"/>
              <a:tabLst>
                <a:tab pos="165735" algn="l"/>
              </a:tabLst>
            </a:pPr>
            <a:r>
              <a:rPr dirty="0" sz="1100" spc="-10" b="1">
                <a:latin typeface="Arial"/>
                <a:cs typeface="Arial"/>
              </a:rPr>
              <a:t>Findings..........................................................................................................................</a:t>
            </a:r>
            <a:r>
              <a:rPr dirty="0" sz="1100" spc="320" b="1">
                <a:latin typeface="Arial"/>
                <a:cs typeface="Arial"/>
              </a:rPr>
              <a:t>  </a:t>
            </a:r>
            <a:r>
              <a:rPr dirty="0" sz="1100" spc="-50" b="1">
                <a:latin typeface="Arial"/>
                <a:cs typeface="Arial"/>
              </a:rPr>
              <a:t>4</a:t>
            </a:r>
            <a:endParaRPr sz="1100">
              <a:latin typeface="Arial"/>
              <a:cs typeface="Arial"/>
            </a:endParaRPr>
          </a:p>
          <a:p>
            <a:pPr lvl="1" marL="469900" indent="-228600">
              <a:lnSpc>
                <a:spcPct val="100000"/>
              </a:lnSpc>
              <a:spcBef>
                <a:spcPts val="235"/>
              </a:spcBef>
              <a:buAutoNum type="arabicPeriod"/>
              <a:tabLst>
                <a:tab pos="469900" algn="l"/>
              </a:tabLst>
            </a:pPr>
            <a:r>
              <a:rPr dirty="0" sz="1200">
                <a:latin typeface="Times New Roman"/>
                <a:cs typeface="Times New Roman"/>
              </a:rPr>
              <a:t>Machine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1: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GoldenEye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(Thomas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Ehab).....................................................................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 spc="-50">
                <a:latin typeface="Times New Roman"/>
                <a:cs typeface="Times New Roman"/>
              </a:rPr>
              <a:t>4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240"/>
              </a:spcBef>
            </a:pPr>
            <a:r>
              <a:rPr dirty="0" sz="1200">
                <a:latin typeface="Times New Roman"/>
                <a:cs typeface="Times New Roman"/>
              </a:rPr>
              <a:t>Description</a:t>
            </a:r>
            <a:r>
              <a:rPr dirty="0" sz="1200" spc="3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3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vulnerabilities.....................................................................................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 spc="-50">
                <a:latin typeface="Times New Roman"/>
                <a:cs typeface="Times New Roman"/>
              </a:rPr>
              <a:t>4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240"/>
              </a:spcBef>
            </a:pPr>
            <a:r>
              <a:rPr dirty="0" sz="1200">
                <a:latin typeface="Times New Roman"/>
                <a:cs typeface="Times New Roman"/>
              </a:rPr>
              <a:t>Affected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Systems:.......................................................................................................4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240"/>
              </a:spcBef>
            </a:pPr>
            <a:r>
              <a:rPr dirty="0" sz="1200">
                <a:latin typeface="Times New Roman"/>
                <a:cs typeface="Times New Roman"/>
              </a:rPr>
              <a:t>Risk</a:t>
            </a:r>
            <a:r>
              <a:rPr dirty="0" sz="1200" spc="245">
                <a:latin typeface="Times New Roman"/>
                <a:cs typeface="Times New Roman"/>
              </a:rPr>
              <a:t>  </a:t>
            </a:r>
            <a:r>
              <a:rPr dirty="0" sz="1200" spc="-10">
                <a:latin typeface="Times New Roman"/>
                <a:cs typeface="Times New Roman"/>
              </a:rPr>
              <a:t>Rating.................................................................................................................</a:t>
            </a:r>
            <a:r>
              <a:rPr dirty="0" sz="1200" spc="200">
                <a:latin typeface="Times New Roman"/>
                <a:cs typeface="Times New Roman"/>
              </a:rPr>
              <a:t> </a:t>
            </a:r>
            <a:r>
              <a:rPr dirty="0" sz="1200" spc="-50">
                <a:latin typeface="Times New Roman"/>
                <a:cs typeface="Times New Roman"/>
              </a:rPr>
              <a:t>4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240"/>
              </a:spcBef>
            </a:pPr>
            <a:r>
              <a:rPr dirty="0" sz="1200">
                <a:latin typeface="Times New Roman"/>
                <a:cs typeface="Times New Roman"/>
              </a:rPr>
              <a:t>Exploitation</a:t>
            </a:r>
            <a:r>
              <a:rPr dirty="0" sz="1200" spc="-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Process:..................................................................................................</a:t>
            </a:r>
            <a:r>
              <a:rPr dirty="0" sz="1200" spc="-200">
                <a:latin typeface="Times New Roman"/>
                <a:cs typeface="Times New Roman"/>
              </a:rPr>
              <a:t> </a:t>
            </a:r>
            <a:r>
              <a:rPr dirty="0" sz="1200" spc="-50">
                <a:latin typeface="Times New Roman"/>
                <a:cs typeface="Times New Roman"/>
              </a:rPr>
              <a:t>4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240"/>
              </a:spcBef>
            </a:pPr>
            <a:r>
              <a:rPr dirty="0" sz="1200" spc="-10">
                <a:latin typeface="Times New Roman"/>
                <a:cs typeface="Times New Roman"/>
              </a:rPr>
              <a:t>Evidence:....................................................................................................................</a:t>
            </a:r>
            <a:r>
              <a:rPr dirty="0" sz="1200" spc="365">
                <a:latin typeface="Times New Roman"/>
                <a:cs typeface="Times New Roman"/>
              </a:rPr>
              <a:t>  </a:t>
            </a:r>
            <a:r>
              <a:rPr dirty="0" sz="1200" spc="-50">
                <a:latin typeface="Times New Roman"/>
                <a:cs typeface="Times New Roman"/>
              </a:rPr>
              <a:t>5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240"/>
              </a:spcBef>
            </a:pPr>
            <a:r>
              <a:rPr dirty="0" sz="1200">
                <a:latin typeface="Times New Roman"/>
                <a:cs typeface="Times New Roman"/>
              </a:rPr>
              <a:t>Potential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Impact:.........................................................................................................5</a:t>
            </a:r>
            <a:endParaRPr sz="1200">
              <a:latin typeface="Times New Roman"/>
              <a:cs typeface="Times New Roman"/>
            </a:endParaRPr>
          </a:p>
          <a:p>
            <a:pPr lvl="1" marL="469900" indent="-228600">
              <a:lnSpc>
                <a:spcPct val="100000"/>
              </a:lnSpc>
              <a:spcBef>
                <a:spcPts val="240"/>
              </a:spcBef>
              <a:buAutoNum type="arabicPeriod" startAt="2"/>
              <a:tabLst>
                <a:tab pos="469900" algn="l"/>
              </a:tabLst>
            </a:pPr>
            <a:r>
              <a:rPr dirty="0" sz="1200">
                <a:latin typeface="Times New Roman"/>
                <a:cs typeface="Times New Roman"/>
              </a:rPr>
              <a:t>Machine</a:t>
            </a:r>
            <a:r>
              <a:rPr dirty="0" sz="1200" spc="3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2:</a:t>
            </a:r>
            <a:r>
              <a:rPr dirty="0" sz="1200" spc="36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Blue.........................................................................................................</a:t>
            </a:r>
            <a:r>
              <a:rPr dirty="0" sz="1200" spc="225">
                <a:latin typeface="Times New Roman"/>
                <a:cs typeface="Times New Roman"/>
              </a:rPr>
              <a:t> </a:t>
            </a:r>
            <a:r>
              <a:rPr dirty="0" sz="1200" spc="-50">
                <a:latin typeface="Times New Roman"/>
                <a:cs typeface="Times New Roman"/>
              </a:rPr>
              <a:t>6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240"/>
              </a:spcBef>
            </a:pPr>
            <a:r>
              <a:rPr dirty="0" sz="1200">
                <a:latin typeface="Times New Roman"/>
                <a:cs typeface="Times New Roman"/>
              </a:rPr>
              <a:t>Description</a:t>
            </a:r>
            <a:r>
              <a:rPr dirty="0" sz="1200" spc="2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27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Vulnerabilities....................................................................................</a:t>
            </a:r>
            <a:r>
              <a:rPr dirty="0" sz="1200" spc="225">
                <a:latin typeface="Times New Roman"/>
                <a:cs typeface="Times New Roman"/>
              </a:rPr>
              <a:t> </a:t>
            </a:r>
            <a:r>
              <a:rPr dirty="0" sz="1200" spc="-50">
                <a:latin typeface="Times New Roman"/>
                <a:cs typeface="Times New Roman"/>
              </a:rPr>
              <a:t>6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240"/>
              </a:spcBef>
            </a:pPr>
            <a:r>
              <a:rPr dirty="0" sz="1200">
                <a:latin typeface="Times New Roman"/>
                <a:cs typeface="Times New Roman"/>
              </a:rPr>
              <a:t>Risk</a:t>
            </a:r>
            <a:r>
              <a:rPr dirty="0" sz="1200" spc="245">
                <a:latin typeface="Times New Roman"/>
                <a:cs typeface="Times New Roman"/>
              </a:rPr>
              <a:t>  </a:t>
            </a:r>
            <a:r>
              <a:rPr dirty="0" sz="1200" spc="-10">
                <a:latin typeface="Times New Roman"/>
                <a:cs typeface="Times New Roman"/>
              </a:rPr>
              <a:t>Rating.................................................................................................................</a:t>
            </a:r>
            <a:r>
              <a:rPr dirty="0" sz="1200" spc="200">
                <a:latin typeface="Times New Roman"/>
                <a:cs typeface="Times New Roman"/>
              </a:rPr>
              <a:t> </a:t>
            </a:r>
            <a:r>
              <a:rPr dirty="0" sz="1200" spc="-50">
                <a:latin typeface="Times New Roman"/>
                <a:cs typeface="Times New Roman"/>
              </a:rPr>
              <a:t>6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240"/>
              </a:spcBef>
            </a:pPr>
            <a:r>
              <a:rPr dirty="0" sz="1200">
                <a:latin typeface="Times New Roman"/>
                <a:cs typeface="Times New Roman"/>
              </a:rPr>
              <a:t>Affected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Systems:.......................................................................................................6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240"/>
              </a:spcBef>
            </a:pPr>
            <a:r>
              <a:rPr dirty="0" sz="1200">
                <a:latin typeface="Times New Roman"/>
                <a:cs typeface="Times New Roman"/>
              </a:rPr>
              <a:t>Exploitation</a:t>
            </a:r>
            <a:r>
              <a:rPr dirty="0" sz="1200" spc="-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Process:..................................................................................................</a:t>
            </a:r>
            <a:r>
              <a:rPr dirty="0" sz="1200" spc="-200">
                <a:latin typeface="Times New Roman"/>
                <a:cs typeface="Times New Roman"/>
              </a:rPr>
              <a:t> </a:t>
            </a:r>
            <a:r>
              <a:rPr dirty="0" sz="1200" spc="-50">
                <a:latin typeface="Times New Roman"/>
                <a:cs typeface="Times New Roman"/>
              </a:rPr>
              <a:t>6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240"/>
              </a:spcBef>
            </a:pPr>
            <a:r>
              <a:rPr dirty="0" sz="1200" spc="-10">
                <a:latin typeface="Times New Roman"/>
                <a:cs typeface="Times New Roman"/>
              </a:rPr>
              <a:t>Evidence:....................................................................................................................</a:t>
            </a:r>
            <a:r>
              <a:rPr dirty="0" sz="1200" spc="365">
                <a:latin typeface="Times New Roman"/>
                <a:cs typeface="Times New Roman"/>
              </a:rPr>
              <a:t>  </a:t>
            </a:r>
            <a:r>
              <a:rPr dirty="0" sz="1200" spc="-50">
                <a:latin typeface="Times New Roman"/>
                <a:cs typeface="Times New Roman"/>
              </a:rPr>
              <a:t>7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240"/>
              </a:spcBef>
            </a:pPr>
            <a:r>
              <a:rPr dirty="0" sz="1200">
                <a:latin typeface="Times New Roman"/>
                <a:cs typeface="Times New Roman"/>
              </a:rPr>
              <a:t>Potential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Impact:.........................................................................................................7</a:t>
            </a:r>
            <a:endParaRPr sz="1200">
              <a:latin typeface="Times New Roman"/>
              <a:cs typeface="Times New Roman"/>
            </a:endParaRPr>
          </a:p>
          <a:p>
            <a:pPr lvl="1" marL="469900" indent="-228600">
              <a:lnSpc>
                <a:spcPct val="100000"/>
              </a:lnSpc>
              <a:spcBef>
                <a:spcPts val="235"/>
              </a:spcBef>
              <a:buAutoNum type="arabicPeriod" startAt="3"/>
              <a:tabLst>
                <a:tab pos="469900" algn="l"/>
              </a:tabLst>
            </a:pPr>
            <a:r>
              <a:rPr dirty="0" sz="1200">
                <a:latin typeface="Times New Roman"/>
                <a:cs typeface="Times New Roman"/>
              </a:rPr>
              <a:t>Machine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3: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Stapler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1...................................................................................................8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240"/>
              </a:spcBef>
            </a:pPr>
            <a:r>
              <a:rPr dirty="0" sz="1200">
                <a:latin typeface="Times New Roman"/>
                <a:cs typeface="Times New Roman"/>
              </a:rPr>
              <a:t>Description</a:t>
            </a:r>
            <a:r>
              <a:rPr dirty="0" sz="1200" spc="2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28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Vulnerabilities:...................................................................................</a:t>
            </a:r>
            <a:r>
              <a:rPr dirty="0" sz="1200" spc="170">
                <a:latin typeface="Times New Roman"/>
                <a:cs typeface="Times New Roman"/>
              </a:rPr>
              <a:t> </a:t>
            </a:r>
            <a:r>
              <a:rPr dirty="0" sz="1200" spc="-50">
                <a:latin typeface="Times New Roman"/>
                <a:cs typeface="Times New Roman"/>
              </a:rPr>
              <a:t>8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240"/>
              </a:spcBef>
            </a:pPr>
            <a:r>
              <a:rPr dirty="0" sz="1200">
                <a:latin typeface="Times New Roman"/>
                <a:cs typeface="Times New Roman"/>
              </a:rPr>
              <a:t>Risk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Rating: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High.......................................................................................................</a:t>
            </a:r>
            <a:r>
              <a:rPr dirty="0" sz="1200" spc="-200">
                <a:latin typeface="Times New Roman"/>
                <a:cs typeface="Times New Roman"/>
              </a:rPr>
              <a:t> </a:t>
            </a:r>
            <a:r>
              <a:rPr dirty="0" sz="1200" spc="-50">
                <a:latin typeface="Times New Roman"/>
                <a:cs typeface="Times New Roman"/>
              </a:rPr>
              <a:t>8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240"/>
              </a:spcBef>
            </a:pPr>
            <a:r>
              <a:rPr dirty="0" sz="1200">
                <a:latin typeface="Times New Roman"/>
                <a:cs typeface="Times New Roman"/>
              </a:rPr>
              <a:t>Affected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Systems:.......................................................................................................8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240"/>
              </a:spcBef>
            </a:pPr>
            <a:r>
              <a:rPr dirty="0" sz="1200">
                <a:latin typeface="Times New Roman"/>
                <a:cs typeface="Times New Roman"/>
              </a:rPr>
              <a:t>Exploitation</a:t>
            </a:r>
            <a:r>
              <a:rPr dirty="0" sz="1200" spc="-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Process:..................................................................................................</a:t>
            </a:r>
            <a:r>
              <a:rPr dirty="0" sz="1200" spc="-200">
                <a:latin typeface="Times New Roman"/>
                <a:cs typeface="Times New Roman"/>
              </a:rPr>
              <a:t> </a:t>
            </a:r>
            <a:r>
              <a:rPr dirty="0" sz="1200" spc="-50">
                <a:latin typeface="Times New Roman"/>
                <a:cs typeface="Times New Roman"/>
              </a:rPr>
              <a:t>8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240"/>
              </a:spcBef>
            </a:pPr>
            <a:r>
              <a:rPr dirty="0" sz="1200" spc="-10">
                <a:latin typeface="Times New Roman"/>
                <a:cs typeface="Times New Roman"/>
              </a:rPr>
              <a:t>Evidence:....................................................................................................................</a:t>
            </a:r>
            <a:r>
              <a:rPr dirty="0" sz="1200" spc="365">
                <a:latin typeface="Times New Roman"/>
                <a:cs typeface="Times New Roman"/>
              </a:rPr>
              <a:t>  </a:t>
            </a:r>
            <a:r>
              <a:rPr dirty="0" sz="1200" spc="-50">
                <a:latin typeface="Times New Roman"/>
                <a:cs typeface="Times New Roman"/>
              </a:rPr>
              <a:t>9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240"/>
              </a:spcBef>
            </a:pPr>
            <a:r>
              <a:rPr dirty="0" sz="1200">
                <a:latin typeface="Times New Roman"/>
                <a:cs typeface="Times New Roman"/>
              </a:rPr>
              <a:t>Potential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Impact:.........................................................................................................9</a:t>
            </a:r>
            <a:endParaRPr sz="1200">
              <a:latin typeface="Times New Roman"/>
              <a:cs typeface="Times New Roman"/>
            </a:endParaRPr>
          </a:p>
          <a:p>
            <a:pPr lvl="1" marL="469900" indent="-228600">
              <a:lnSpc>
                <a:spcPct val="100000"/>
              </a:lnSpc>
              <a:spcBef>
                <a:spcPts val="240"/>
              </a:spcBef>
              <a:buAutoNum type="arabicPeriod" startAt="4"/>
              <a:tabLst>
                <a:tab pos="469900" algn="l"/>
              </a:tabLst>
            </a:pPr>
            <a:r>
              <a:rPr dirty="0" sz="1200">
                <a:latin typeface="Times New Roman"/>
                <a:cs typeface="Times New Roman"/>
              </a:rPr>
              <a:t>Machine</a:t>
            </a:r>
            <a:r>
              <a:rPr dirty="0" sz="1200" spc="3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4:</a:t>
            </a:r>
            <a:r>
              <a:rPr dirty="0" sz="1200" spc="34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Metasploitable.......................................................................................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10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240"/>
              </a:spcBef>
            </a:pPr>
            <a:r>
              <a:rPr dirty="0" sz="1200">
                <a:latin typeface="Times New Roman"/>
                <a:cs typeface="Times New Roman"/>
              </a:rPr>
              <a:t>Description</a:t>
            </a:r>
            <a:r>
              <a:rPr dirty="0" sz="1200" spc="2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26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Vulnerabilities..................................................................................</a:t>
            </a:r>
            <a:r>
              <a:rPr dirty="0" sz="1200" spc="215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10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240"/>
              </a:spcBef>
            </a:pPr>
            <a:r>
              <a:rPr dirty="0" sz="1200">
                <a:latin typeface="Times New Roman"/>
                <a:cs typeface="Times New Roman"/>
              </a:rPr>
              <a:t>Risk</a:t>
            </a:r>
            <a:r>
              <a:rPr dirty="0" sz="1200" spc="240">
                <a:latin typeface="Times New Roman"/>
                <a:cs typeface="Times New Roman"/>
              </a:rPr>
              <a:t>  </a:t>
            </a:r>
            <a:r>
              <a:rPr dirty="0" sz="1200" spc="-10">
                <a:latin typeface="Times New Roman"/>
                <a:cs typeface="Times New Roman"/>
              </a:rPr>
              <a:t>Rating...............................................................................................................</a:t>
            </a:r>
            <a:r>
              <a:rPr dirty="0" sz="1200" spc="19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10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240"/>
              </a:spcBef>
            </a:pPr>
            <a:r>
              <a:rPr dirty="0" sz="1200">
                <a:latin typeface="Times New Roman"/>
                <a:cs typeface="Times New Roman"/>
              </a:rPr>
              <a:t>Affected</a:t>
            </a:r>
            <a:r>
              <a:rPr dirty="0" sz="1200" spc="1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Systems......................................................................................................10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240"/>
              </a:spcBef>
            </a:pPr>
            <a:r>
              <a:rPr dirty="0" sz="1200">
                <a:latin typeface="Times New Roman"/>
                <a:cs typeface="Times New Roman"/>
              </a:rPr>
              <a:t>Exploitation</a:t>
            </a:r>
            <a:r>
              <a:rPr dirty="0" sz="1200" spc="-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Process.................................................................................................</a:t>
            </a:r>
            <a:r>
              <a:rPr dirty="0" sz="1200" spc="-165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10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240"/>
              </a:spcBef>
            </a:pPr>
            <a:r>
              <a:rPr dirty="0" sz="1200" spc="-10">
                <a:latin typeface="Times New Roman"/>
                <a:cs typeface="Times New Roman"/>
              </a:rPr>
              <a:t>Evidence...................................................................................................................</a:t>
            </a:r>
            <a:r>
              <a:rPr dirty="0" sz="1200" spc="400">
                <a:latin typeface="Times New Roman"/>
                <a:cs typeface="Times New Roman"/>
              </a:rPr>
              <a:t>  </a:t>
            </a:r>
            <a:r>
              <a:rPr dirty="0" sz="1200" spc="-25">
                <a:latin typeface="Times New Roman"/>
                <a:cs typeface="Times New Roman"/>
              </a:rPr>
              <a:t>11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240"/>
              </a:spcBef>
            </a:pPr>
            <a:r>
              <a:rPr dirty="0" sz="1200">
                <a:latin typeface="Times New Roman"/>
                <a:cs typeface="Times New Roman"/>
              </a:rPr>
              <a:t>Potential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Impact........................................................................................................11</a:t>
            </a:r>
            <a:endParaRPr sz="1200">
              <a:latin typeface="Times New Roman"/>
              <a:cs typeface="Times New Roman"/>
            </a:endParaRPr>
          </a:p>
          <a:p>
            <a:pPr marL="165735" indent="-153035">
              <a:lnSpc>
                <a:spcPct val="100000"/>
              </a:lnSpc>
              <a:spcBef>
                <a:spcPts val="250"/>
              </a:spcBef>
              <a:buAutoNum type="arabicPeriod" startAt="5"/>
              <a:tabLst>
                <a:tab pos="165735" algn="l"/>
              </a:tabLst>
            </a:pPr>
            <a:r>
              <a:rPr dirty="0" sz="1100" spc="-10" b="1">
                <a:latin typeface="Arial"/>
                <a:cs typeface="Arial"/>
              </a:rPr>
              <a:t>Recommendations.......................................................................................................</a:t>
            </a:r>
            <a:r>
              <a:rPr dirty="0" sz="1100" spc="215" b="1">
                <a:latin typeface="Arial"/>
                <a:cs typeface="Arial"/>
              </a:rPr>
              <a:t>  </a:t>
            </a:r>
            <a:r>
              <a:rPr dirty="0" sz="1100" spc="-25" b="1">
                <a:latin typeface="Arial"/>
                <a:cs typeface="Arial"/>
              </a:rPr>
              <a:t>12</a:t>
            </a:r>
            <a:endParaRPr sz="1100">
              <a:latin typeface="Arial"/>
              <a:cs typeface="Arial"/>
            </a:endParaRPr>
          </a:p>
          <a:p>
            <a:pPr marL="165735" indent="-153035">
              <a:lnSpc>
                <a:spcPct val="100000"/>
              </a:lnSpc>
              <a:spcBef>
                <a:spcPts val="245"/>
              </a:spcBef>
              <a:buAutoNum type="arabicPeriod" startAt="5"/>
              <a:tabLst>
                <a:tab pos="165735" algn="l"/>
              </a:tabLst>
            </a:pPr>
            <a:r>
              <a:rPr dirty="0" sz="1100" spc="-10" b="1">
                <a:latin typeface="Arial"/>
                <a:cs typeface="Arial"/>
              </a:rPr>
              <a:t>Conclusion....................................................................................................................12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067299" y="875493"/>
            <a:ext cx="5325110" cy="16084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solidFill>
                  <a:srgbClr val="424242"/>
                </a:solidFill>
                <a:latin typeface="Times New Roman"/>
                <a:cs typeface="Times New Roman"/>
              </a:rPr>
              <a:t>Potential</a:t>
            </a:r>
            <a:r>
              <a:rPr dirty="0" sz="1400" spc="-55" b="1">
                <a:solidFill>
                  <a:srgbClr val="424242"/>
                </a:solidFill>
                <a:latin typeface="Times New Roman"/>
                <a:cs typeface="Times New Roman"/>
              </a:rPr>
              <a:t> </a:t>
            </a:r>
            <a:r>
              <a:rPr dirty="0" sz="1400" spc="-10" b="1">
                <a:solidFill>
                  <a:srgbClr val="424242"/>
                </a:solidFill>
                <a:latin typeface="Times New Roman"/>
                <a:cs typeface="Times New Roman"/>
              </a:rPr>
              <a:t>Impact</a:t>
            </a:r>
            <a:endParaRPr sz="1400">
              <a:latin typeface="Times New Roman"/>
              <a:cs typeface="Times New Roman"/>
            </a:endParaRPr>
          </a:p>
          <a:p>
            <a:pPr marL="469265" indent="-227965">
              <a:lnSpc>
                <a:spcPct val="100000"/>
              </a:lnSpc>
              <a:spcBef>
                <a:spcPts val="1390"/>
              </a:spcBef>
              <a:buSzPct val="109090"/>
              <a:buFont typeface="Arial MT"/>
              <a:buChar char="●"/>
              <a:tabLst>
                <a:tab pos="469265" algn="l"/>
              </a:tabLst>
            </a:pPr>
            <a:r>
              <a:rPr dirty="0" sz="1100" b="1">
                <a:latin typeface="Times New Roman"/>
                <a:cs typeface="Times New Roman"/>
              </a:rPr>
              <a:t>System</a:t>
            </a:r>
            <a:r>
              <a:rPr dirty="0" sz="1100" spc="-30" b="1">
                <a:latin typeface="Times New Roman"/>
                <a:cs typeface="Times New Roman"/>
              </a:rPr>
              <a:t> </a:t>
            </a:r>
            <a:r>
              <a:rPr dirty="0" sz="1100" spc="-10" b="1">
                <a:latin typeface="Times New Roman"/>
                <a:cs typeface="Times New Roman"/>
              </a:rPr>
              <a:t>Compromise</a:t>
            </a:r>
            <a:r>
              <a:rPr dirty="0" sz="1200" spc="-10">
                <a:latin typeface="Times New Roman"/>
                <a:cs typeface="Times New Roman"/>
              </a:rPr>
              <a:t>: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Full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control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over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Metasploitable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machine.</a:t>
            </a:r>
            <a:endParaRPr sz="1200">
              <a:latin typeface="Times New Roman"/>
              <a:cs typeface="Times New Roman"/>
            </a:endParaRPr>
          </a:p>
          <a:p>
            <a:pPr marL="469265" indent="-227965">
              <a:lnSpc>
                <a:spcPct val="100000"/>
              </a:lnSpc>
              <a:spcBef>
                <a:spcPts val="150"/>
              </a:spcBef>
              <a:buFont typeface="Arial MT"/>
              <a:buChar char="●"/>
              <a:tabLst>
                <a:tab pos="469265" algn="l"/>
              </a:tabLst>
            </a:pPr>
            <a:r>
              <a:rPr dirty="0" sz="1200" b="1">
                <a:latin typeface="Times New Roman"/>
                <a:cs typeface="Times New Roman"/>
              </a:rPr>
              <a:t>Data</a:t>
            </a:r>
            <a:r>
              <a:rPr dirty="0" sz="1200" spc="-3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Breach</a:t>
            </a:r>
            <a:r>
              <a:rPr dirty="0" sz="1200">
                <a:latin typeface="Times New Roman"/>
                <a:cs typeface="Times New Roman"/>
              </a:rPr>
              <a:t>: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Unauthorised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access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sensitive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data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stored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system.</a:t>
            </a:r>
            <a:endParaRPr sz="1200">
              <a:latin typeface="Times New Roman"/>
              <a:cs typeface="Times New Roman"/>
            </a:endParaRPr>
          </a:p>
          <a:p>
            <a:pPr marL="469900" marR="251460" indent="-228600">
              <a:lnSpc>
                <a:spcPct val="110300"/>
              </a:lnSpc>
              <a:spcBef>
                <a:spcPts val="5"/>
              </a:spcBef>
              <a:buFont typeface="Arial MT"/>
              <a:buChar char="●"/>
              <a:tabLst>
                <a:tab pos="469900" algn="l"/>
              </a:tabLst>
            </a:pPr>
            <a:r>
              <a:rPr dirty="0" sz="1200" b="1">
                <a:latin typeface="Times New Roman"/>
                <a:cs typeface="Times New Roman"/>
              </a:rPr>
              <a:t>Network</a:t>
            </a:r>
            <a:r>
              <a:rPr dirty="0" sz="1200" spc="-25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Vulnerability</a:t>
            </a:r>
            <a:r>
              <a:rPr dirty="0" sz="1200" spc="-10">
                <a:latin typeface="Times New Roman"/>
                <a:cs typeface="Times New Roman"/>
              </a:rPr>
              <a:t>: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Potential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lateral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movement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other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systems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the </a:t>
            </a:r>
            <a:r>
              <a:rPr dirty="0" sz="1200" spc="-10">
                <a:latin typeface="Times New Roman"/>
                <a:cs typeface="Times New Roman"/>
              </a:rPr>
              <a:t>network.</a:t>
            </a:r>
            <a:endParaRPr sz="1200">
              <a:latin typeface="Times New Roman"/>
              <a:cs typeface="Times New Roman"/>
            </a:endParaRPr>
          </a:p>
          <a:p>
            <a:pPr marL="469900" marR="5080" indent="-228600">
              <a:lnSpc>
                <a:spcPct val="110200"/>
              </a:lnSpc>
              <a:spcBef>
                <a:spcPts val="5"/>
              </a:spcBef>
              <a:buFont typeface="Arial MT"/>
              <a:buChar char="●"/>
              <a:tabLst>
                <a:tab pos="469900" algn="l"/>
              </a:tabLst>
            </a:pPr>
            <a:r>
              <a:rPr dirty="0" sz="1200" b="1">
                <a:latin typeface="Times New Roman"/>
                <a:cs typeface="Times New Roman"/>
              </a:rPr>
              <a:t>Reputation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Damage</a:t>
            </a:r>
            <a:r>
              <a:rPr dirty="0" sz="1200">
                <a:latin typeface="Times New Roman"/>
                <a:cs typeface="Times New Roman"/>
              </a:rPr>
              <a:t>: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Risk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negative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implications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if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exploited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real-world scenario.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295899" y="4238228"/>
            <a:ext cx="5370830" cy="5222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0"/>
              </a:spcBef>
              <a:buAutoNum type="arabicPeriod" startAt="5"/>
              <a:tabLst>
                <a:tab pos="240665" algn="l"/>
              </a:tabLst>
            </a:pPr>
            <a:r>
              <a:rPr dirty="0" sz="2000" spc="-10">
                <a:latin typeface="Times New Roman"/>
                <a:cs typeface="Times New Roman"/>
              </a:rPr>
              <a:t>Recommendations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90"/>
              </a:spcBef>
              <a:buFont typeface="Times New Roman"/>
              <a:buAutoNum type="arabicPeriod" startAt="5"/>
            </a:pPr>
            <a:endParaRPr sz="2000">
              <a:latin typeface="Times New Roman"/>
              <a:cs typeface="Times New Roman"/>
            </a:endParaRPr>
          </a:p>
          <a:p>
            <a:pPr lvl="1" marL="240665" indent="-227965">
              <a:lnSpc>
                <a:spcPct val="100000"/>
              </a:lnSpc>
              <a:buFont typeface="Arial MT"/>
              <a:buChar char="●"/>
              <a:tabLst>
                <a:tab pos="240665" algn="l"/>
              </a:tabLst>
            </a:pPr>
            <a:r>
              <a:rPr dirty="0" sz="1200" b="1">
                <a:latin typeface="Times New Roman"/>
                <a:cs typeface="Times New Roman"/>
              </a:rPr>
              <a:t>Disable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Unsecured</a:t>
            </a:r>
            <a:r>
              <a:rPr dirty="0" sz="1200" spc="-10" b="1">
                <a:latin typeface="Times New Roman"/>
                <a:cs typeface="Times New Roman"/>
              </a:rPr>
              <a:t> Services</a:t>
            </a:r>
            <a:r>
              <a:rPr dirty="0" sz="1200" spc="-10"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 lvl="2" marL="698500" marR="229870" indent="-228600">
              <a:lnSpc>
                <a:spcPct val="110200"/>
              </a:lnSpc>
              <a:spcBef>
                <a:spcPts val="5"/>
              </a:spcBef>
              <a:buFont typeface="Arial MT"/>
              <a:buChar char="○"/>
              <a:tabLst>
                <a:tab pos="698500" algn="l"/>
              </a:tabLst>
            </a:pPr>
            <a:r>
              <a:rPr dirty="0" sz="1200" b="1">
                <a:latin typeface="Times New Roman"/>
                <a:cs typeface="Times New Roman"/>
              </a:rPr>
              <a:t>FTP</a:t>
            </a:r>
            <a:r>
              <a:rPr dirty="0" sz="1200" spc="-25" b="1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20" b="1">
                <a:latin typeface="Times New Roman"/>
                <a:cs typeface="Times New Roman"/>
              </a:rPr>
              <a:t>Telnet</a:t>
            </a:r>
            <a:r>
              <a:rPr dirty="0" sz="1200" spc="-20">
                <a:latin typeface="Times New Roman"/>
                <a:cs typeface="Times New Roman"/>
              </a:rPr>
              <a:t>: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Disable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these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services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they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transmit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data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plaintext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susceptible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unauthorised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access.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secure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alternatives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like </a:t>
            </a:r>
            <a:r>
              <a:rPr dirty="0" sz="1200">
                <a:latin typeface="Times New Roman"/>
                <a:cs typeface="Times New Roman"/>
              </a:rPr>
              <a:t>SFTP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SSH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secure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communications.</a:t>
            </a:r>
            <a:endParaRPr sz="1200">
              <a:latin typeface="Times New Roman"/>
              <a:cs typeface="Times New Roman"/>
            </a:endParaRPr>
          </a:p>
          <a:p>
            <a:pPr lvl="2" marL="698500" marR="131445" indent="-228600">
              <a:lnSpc>
                <a:spcPct val="110200"/>
              </a:lnSpc>
              <a:spcBef>
                <a:spcPts val="5"/>
              </a:spcBef>
              <a:buFont typeface="Arial MT"/>
              <a:buChar char="○"/>
              <a:tabLst>
                <a:tab pos="698500" algn="l"/>
              </a:tabLst>
            </a:pPr>
            <a:r>
              <a:rPr dirty="0" sz="1200" b="1">
                <a:latin typeface="Times New Roman"/>
                <a:cs typeface="Times New Roman"/>
              </a:rPr>
              <a:t>Rexec</a:t>
            </a:r>
            <a:r>
              <a:rPr dirty="0" sz="1200" spc="-25" b="1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Rlogin</a:t>
            </a:r>
            <a:r>
              <a:rPr dirty="0" sz="1200">
                <a:latin typeface="Times New Roman"/>
                <a:cs typeface="Times New Roman"/>
              </a:rPr>
              <a:t>: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These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services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should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disabled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due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their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inherent </a:t>
            </a:r>
            <a:r>
              <a:rPr dirty="0" sz="1200">
                <a:latin typeface="Times New Roman"/>
                <a:cs typeface="Times New Roman"/>
              </a:rPr>
              <a:t>security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risks.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Replace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them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with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SSH,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which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provides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encrypted communication.</a:t>
            </a:r>
            <a:endParaRPr sz="1200">
              <a:latin typeface="Times New Roman"/>
              <a:cs typeface="Times New Roman"/>
            </a:endParaRPr>
          </a:p>
          <a:p>
            <a:pPr lvl="1" marL="240665" indent="-227965">
              <a:lnSpc>
                <a:spcPct val="100000"/>
              </a:lnSpc>
              <a:spcBef>
                <a:spcPts val="150"/>
              </a:spcBef>
              <a:buFont typeface="Arial MT"/>
              <a:buChar char="●"/>
              <a:tabLst>
                <a:tab pos="240665" algn="l"/>
              </a:tabLst>
            </a:pPr>
            <a:r>
              <a:rPr dirty="0" sz="1200" b="1">
                <a:latin typeface="Times New Roman"/>
                <a:cs typeface="Times New Roman"/>
              </a:rPr>
              <a:t>Implement</a:t>
            </a:r>
            <a:r>
              <a:rPr dirty="0" sz="1200" spc="-5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Strong</a:t>
            </a:r>
            <a:r>
              <a:rPr dirty="0" sz="1200" spc="-50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Authentication</a:t>
            </a:r>
            <a:r>
              <a:rPr dirty="0" sz="1200" spc="-10"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 lvl="2" marL="698500" marR="5080" indent="-228600">
              <a:lnSpc>
                <a:spcPct val="110200"/>
              </a:lnSpc>
              <a:spcBef>
                <a:spcPts val="10"/>
              </a:spcBef>
              <a:buFont typeface="Arial MT"/>
              <a:buChar char="○"/>
              <a:tabLst>
                <a:tab pos="698500" algn="l"/>
              </a:tabLst>
            </a:pPr>
            <a:r>
              <a:rPr dirty="0" sz="1200">
                <a:latin typeface="Times New Roman"/>
                <a:cs typeface="Times New Roman"/>
              </a:rPr>
              <a:t>Enforce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strong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password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policies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all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user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accounts,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especially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default </a:t>
            </a:r>
            <a:r>
              <a:rPr dirty="0" sz="1200">
                <a:latin typeface="Times New Roman"/>
                <a:cs typeface="Times New Roman"/>
              </a:rPr>
              <a:t>or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unused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accounts.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complex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passwords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consider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multi-factor </a:t>
            </a:r>
            <a:r>
              <a:rPr dirty="0" sz="1200">
                <a:latin typeface="Times New Roman"/>
                <a:cs typeface="Times New Roman"/>
              </a:rPr>
              <a:t>authentication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enhance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security.</a:t>
            </a:r>
            <a:endParaRPr sz="1200">
              <a:latin typeface="Times New Roman"/>
              <a:cs typeface="Times New Roman"/>
            </a:endParaRPr>
          </a:p>
          <a:p>
            <a:pPr lvl="1" marL="240665" indent="-227965">
              <a:lnSpc>
                <a:spcPct val="100000"/>
              </a:lnSpc>
              <a:spcBef>
                <a:spcPts val="150"/>
              </a:spcBef>
              <a:buFont typeface="Arial MT"/>
              <a:buChar char="●"/>
              <a:tabLst>
                <a:tab pos="240665" algn="l"/>
              </a:tabLst>
            </a:pPr>
            <a:r>
              <a:rPr dirty="0" sz="1200" b="1">
                <a:latin typeface="Times New Roman"/>
                <a:cs typeface="Times New Roman"/>
              </a:rPr>
              <a:t>Regular</a:t>
            </a:r>
            <a:r>
              <a:rPr dirty="0" sz="1200" spc="-4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Software</a:t>
            </a:r>
            <a:r>
              <a:rPr dirty="0" sz="1200" spc="-35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Updates</a:t>
            </a:r>
            <a:r>
              <a:rPr dirty="0" sz="1200" spc="-10"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 lvl="2" marL="698500" marR="151130" indent="-228600">
              <a:lnSpc>
                <a:spcPct val="110200"/>
              </a:lnSpc>
              <a:spcBef>
                <a:spcPts val="5"/>
              </a:spcBef>
              <a:buFont typeface="Arial MT"/>
              <a:buChar char="○"/>
              <a:tabLst>
                <a:tab pos="698500" algn="l"/>
              </a:tabLst>
            </a:pPr>
            <a:r>
              <a:rPr dirty="0" sz="1200">
                <a:latin typeface="Times New Roman"/>
                <a:cs typeface="Times New Roman"/>
              </a:rPr>
              <a:t>Keep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all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services,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especially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Samba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ProFTPD</a:t>
            </a:r>
            <a:r>
              <a:rPr dirty="0" sz="1200" spc="-10">
                <a:latin typeface="Times New Roman"/>
                <a:cs typeface="Times New Roman"/>
              </a:rPr>
              <a:t>,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up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date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mitigate </a:t>
            </a:r>
            <a:r>
              <a:rPr dirty="0" sz="1200">
                <a:latin typeface="Times New Roman"/>
                <a:cs typeface="Times New Roman"/>
              </a:rPr>
              <a:t>known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vulnerabilities.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Regularly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check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patches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updates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from </a:t>
            </a:r>
            <a:r>
              <a:rPr dirty="0" sz="1200" spc="-10">
                <a:latin typeface="Times New Roman"/>
                <a:cs typeface="Times New Roman"/>
              </a:rPr>
              <a:t>vendors.</a:t>
            </a:r>
            <a:endParaRPr sz="1200">
              <a:latin typeface="Times New Roman"/>
              <a:cs typeface="Times New Roman"/>
            </a:endParaRPr>
          </a:p>
          <a:p>
            <a:pPr lvl="1" marL="240665" indent="-227965">
              <a:lnSpc>
                <a:spcPct val="100000"/>
              </a:lnSpc>
              <a:spcBef>
                <a:spcPts val="155"/>
              </a:spcBef>
              <a:buFont typeface="Arial MT"/>
              <a:buChar char="●"/>
              <a:tabLst>
                <a:tab pos="240665" algn="l"/>
              </a:tabLst>
            </a:pPr>
            <a:r>
              <a:rPr dirty="0" sz="1200" b="1">
                <a:latin typeface="Times New Roman"/>
                <a:cs typeface="Times New Roman"/>
              </a:rPr>
              <a:t>Limit</a:t>
            </a:r>
            <a:r>
              <a:rPr dirty="0" sz="1200" spc="-30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Access</a:t>
            </a:r>
            <a:r>
              <a:rPr dirty="0" sz="1200" spc="-10"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 lvl="2" marL="698500" marR="283845" indent="-228600">
              <a:lnSpc>
                <a:spcPct val="110300"/>
              </a:lnSpc>
              <a:spcBef>
                <a:spcPts val="5"/>
              </a:spcBef>
              <a:buFont typeface="Arial MT"/>
              <a:buChar char="○"/>
              <a:tabLst>
                <a:tab pos="698500" algn="l"/>
              </a:tabLst>
            </a:pPr>
            <a:r>
              <a:rPr dirty="0" sz="1200">
                <a:latin typeface="Times New Roman"/>
                <a:cs typeface="Times New Roman"/>
              </a:rPr>
              <a:t>Restrict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access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critical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services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like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MySQL</a:t>
            </a:r>
            <a:r>
              <a:rPr dirty="0" sz="1200" spc="-25" b="1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specific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IP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addresses. </a:t>
            </a:r>
            <a:r>
              <a:rPr dirty="0" sz="1200">
                <a:latin typeface="Times New Roman"/>
                <a:cs typeface="Times New Roman"/>
              </a:rPr>
              <a:t>Implement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firewall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rules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allow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only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trusted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hosts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connect.</a:t>
            </a:r>
            <a:endParaRPr sz="1200">
              <a:latin typeface="Times New Roman"/>
              <a:cs typeface="Times New Roman"/>
            </a:endParaRPr>
          </a:p>
          <a:p>
            <a:pPr lvl="1" marL="240665" indent="-227965">
              <a:lnSpc>
                <a:spcPct val="100000"/>
              </a:lnSpc>
              <a:spcBef>
                <a:spcPts val="150"/>
              </a:spcBef>
              <a:buFont typeface="Arial MT"/>
              <a:buChar char="●"/>
              <a:tabLst>
                <a:tab pos="240665" algn="l"/>
              </a:tabLst>
            </a:pPr>
            <a:r>
              <a:rPr dirty="0" sz="1200" b="1">
                <a:latin typeface="Times New Roman"/>
                <a:cs typeface="Times New Roman"/>
              </a:rPr>
              <a:t>Conduct</a:t>
            </a:r>
            <a:r>
              <a:rPr dirty="0" sz="1200" spc="-3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Regular</a:t>
            </a:r>
            <a:r>
              <a:rPr dirty="0" sz="1200" spc="-30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Vulnerability</a:t>
            </a:r>
            <a:r>
              <a:rPr dirty="0" sz="1200" spc="-30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Assessments</a:t>
            </a:r>
            <a:r>
              <a:rPr dirty="0" sz="1200" spc="-10"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 lvl="2" marL="698500" marR="8255" indent="-228600">
              <a:lnSpc>
                <a:spcPct val="110300"/>
              </a:lnSpc>
              <a:spcBef>
                <a:spcPts val="5"/>
              </a:spcBef>
              <a:buFont typeface="Arial MT"/>
              <a:buChar char="○"/>
              <a:tabLst>
                <a:tab pos="698500" algn="l"/>
              </a:tabLst>
            </a:pPr>
            <a:r>
              <a:rPr dirty="0" sz="1200">
                <a:latin typeface="Times New Roman"/>
                <a:cs typeface="Times New Roman"/>
              </a:rPr>
              <a:t>Perform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routine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vulnerability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assessments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penetration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testing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identify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remediate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vulnerabilities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proactively.</a:t>
            </a:r>
            <a:endParaRPr sz="1200">
              <a:latin typeface="Times New Roman"/>
              <a:cs typeface="Times New Roman"/>
            </a:endParaRPr>
          </a:p>
          <a:p>
            <a:pPr lvl="1" marL="240665" indent="-227965">
              <a:lnSpc>
                <a:spcPct val="100000"/>
              </a:lnSpc>
              <a:spcBef>
                <a:spcPts val="150"/>
              </a:spcBef>
              <a:buFont typeface="Arial MT"/>
              <a:buChar char="●"/>
              <a:tabLst>
                <a:tab pos="240665" algn="l"/>
              </a:tabLst>
            </a:pPr>
            <a:r>
              <a:rPr dirty="0" sz="1200" b="1">
                <a:latin typeface="Times New Roman"/>
                <a:cs typeface="Times New Roman"/>
              </a:rPr>
              <a:t>User</a:t>
            </a:r>
            <a:r>
              <a:rPr dirty="0" sz="1200" spc="-25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Training</a:t>
            </a:r>
            <a:r>
              <a:rPr dirty="0" sz="1200" spc="-2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and</a:t>
            </a:r>
            <a:r>
              <a:rPr dirty="0" sz="1200" spc="-25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Awareness</a:t>
            </a:r>
            <a:r>
              <a:rPr dirty="0" sz="1200" spc="-10"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067299" y="859130"/>
            <a:ext cx="5565775" cy="30848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27100" marR="156845" indent="-228600">
              <a:lnSpc>
                <a:spcPct val="110200"/>
              </a:lnSpc>
              <a:spcBef>
                <a:spcPts val="100"/>
              </a:spcBef>
              <a:buFont typeface="Arial MT"/>
              <a:buChar char="○"/>
              <a:tabLst>
                <a:tab pos="927100" algn="l"/>
              </a:tabLst>
            </a:pPr>
            <a:r>
              <a:rPr dirty="0" sz="1200">
                <a:latin typeface="Times New Roman"/>
                <a:cs typeface="Times New Roman"/>
              </a:rPr>
              <a:t>Provide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training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users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about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risks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using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unsecured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protocols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importance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following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security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best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practices.</a:t>
            </a:r>
            <a:endParaRPr sz="12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95"/>
              </a:spcBef>
            </a:pPr>
            <a:r>
              <a:rPr dirty="0" sz="2000" spc="-10">
                <a:latin typeface="Times New Roman"/>
                <a:cs typeface="Times New Roman"/>
              </a:rPr>
              <a:t>6.</a:t>
            </a:r>
            <a:r>
              <a:rPr dirty="0" sz="2000" spc="-18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Conclusion</a:t>
            </a:r>
            <a:endParaRPr sz="2000">
              <a:latin typeface="Times New Roman"/>
              <a:cs typeface="Times New Roman"/>
            </a:endParaRPr>
          </a:p>
          <a:p>
            <a:pPr marL="12700" marR="119380">
              <a:lnSpc>
                <a:spcPct val="110200"/>
              </a:lnSpc>
              <a:spcBef>
                <a:spcPts val="1350"/>
              </a:spcBef>
            </a:pP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assessment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Metasploitable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virtual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machine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environment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has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revealed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multiple high-</a:t>
            </a:r>
            <a:r>
              <a:rPr dirty="0" sz="1200">
                <a:latin typeface="Times New Roman"/>
                <a:cs typeface="Times New Roman"/>
              </a:rPr>
              <a:t>risk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vulnerabilities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across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several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critical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services.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These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vulnerabilities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pose </a:t>
            </a:r>
            <a:r>
              <a:rPr dirty="0" sz="1200">
                <a:latin typeface="Times New Roman"/>
                <a:cs typeface="Times New Roman"/>
              </a:rPr>
              <a:t>significant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risks,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including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unauthorised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access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potential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system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compromise.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By </a:t>
            </a:r>
            <a:r>
              <a:rPr dirty="0" sz="1200">
                <a:latin typeface="Times New Roman"/>
                <a:cs typeface="Times New Roman"/>
              </a:rPr>
              <a:t>following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recommendations </a:t>
            </a:r>
            <a:r>
              <a:rPr dirty="0" sz="1200">
                <a:latin typeface="Times New Roman"/>
                <a:cs typeface="Times New Roman"/>
              </a:rPr>
              <a:t>outlined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above,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organisations </a:t>
            </a:r>
            <a:r>
              <a:rPr dirty="0" sz="1200">
                <a:latin typeface="Times New Roman"/>
                <a:cs typeface="Times New Roman"/>
              </a:rPr>
              <a:t>can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significantly</a:t>
            </a:r>
            <a:r>
              <a:rPr dirty="0" sz="1200" spc="-10">
                <a:latin typeface="Times New Roman"/>
                <a:cs typeface="Times New Roman"/>
              </a:rPr>
              <a:t> enhance </a:t>
            </a:r>
            <a:r>
              <a:rPr dirty="0" sz="1200">
                <a:latin typeface="Times New Roman"/>
                <a:cs typeface="Times New Roman"/>
              </a:rPr>
              <a:t>their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security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posture,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reduce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likelihood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exploitation,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protect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sensitive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data.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10200"/>
              </a:lnSpc>
              <a:spcBef>
                <a:spcPts val="1200"/>
              </a:spcBef>
            </a:pP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importance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maintaining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secure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computing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environment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cannot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overstated. </a:t>
            </a:r>
            <a:r>
              <a:rPr dirty="0" sz="1200">
                <a:latin typeface="Times New Roman"/>
                <a:cs typeface="Times New Roman"/>
              </a:rPr>
              <a:t>Implementing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strong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security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practices,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keeping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systems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updated,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educating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users </a:t>
            </a:r>
            <a:r>
              <a:rPr dirty="0" sz="1200">
                <a:latin typeface="Times New Roman"/>
                <a:cs typeface="Times New Roman"/>
              </a:rPr>
              <a:t>about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potential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threats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will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create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more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robust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defence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against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cyberattacks.</a:t>
            </a:r>
            <a:r>
              <a:rPr dirty="0" sz="1200" spc="-25">
                <a:latin typeface="Times New Roman"/>
                <a:cs typeface="Times New Roman"/>
              </a:rPr>
              <a:t> By </a:t>
            </a:r>
            <a:r>
              <a:rPr dirty="0" sz="1200">
                <a:latin typeface="Times New Roman"/>
                <a:cs typeface="Times New Roman"/>
              </a:rPr>
              <a:t>addressing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these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vulnerabilities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proactively,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organisations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minimise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their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risk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exposure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strengthen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their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overall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cybersecurity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framework.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067299" y="870433"/>
            <a:ext cx="5552440" cy="86499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265" indent="-22796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469265" algn="l"/>
              </a:tabLst>
            </a:pPr>
            <a:r>
              <a:rPr dirty="0" sz="2000">
                <a:latin typeface="Times New Roman"/>
                <a:cs typeface="Times New Roman"/>
              </a:rPr>
              <a:t>Executive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Summary</a:t>
            </a:r>
            <a:endParaRPr sz="2000">
              <a:latin typeface="Times New Roman"/>
              <a:cs typeface="Times New Roman"/>
            </a:endParaRPr>
          </a:p>
          <a:p>
            <a:pPr marL="12700" marR="80010">
              <a:lnSpc>
                <a:spcPct val="110200"/>
              </a:lnSpc>
              <a:spcBef>
                <a:spcPts val="1350"/>
              </a:spcBef>
            </a:pPr>
            <a:r>
              <a:rPr dirty="0" sz="1200">
                <a:latin typeface="Times New Roman"/>
                <a:cs typeface="Times New Roman"/>
              </a:rPr>
              <a:t>This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report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outlines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vulnerability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assessment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exploitation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processes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conducted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on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Metasploitable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virtual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machine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environment.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Metasploitable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deliberately</a:t>
            </a:r>
            <a:endParaRPr sz="1200">
              <a:latin typeface="Times New Roman"/>
              <a:cs typeface="Times New Roman"/>
            </a:endParaRPr>
          </a:p>
          <a:p>
            <a:pPr marL="12700" marR="17780">
              <a:lnSpc>
                <a:spcPct val="110200"/>
              </a:lnSpc>
            </a:pPr>
            <a:r>
              <a:rPr dirty="0" sz="1200">
                <a:latin typeface="Times New Roman"/>
                <a:cs typeface="Times New Roman"/>
              </a:rPr>
              <a:t>vulnerable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machine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designed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penetration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testing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security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research.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assessment </a:t>
            </a:r>
            <a:r>
              <a:rPr dirty="0" sz="1200">
                <a:latin typeface="Times New Roman"/>
                <a:cs typeface="Times New Roman"/>
              </a:rPr>
              <a:t>reveals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multiple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high-</a:t>
            </a:r>
            <a:r>
              <a:rPr dirty="0" sz="1200">
                <a:latin typeface="Times New Roman"/>
                <a:cs typeface="Times New Roman"/>
              </a:rPr>
              <a:t>risk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vulnerabilities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across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various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services,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including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FTP,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Telnet,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dirty="0" sz="1200">
                <a:latin typeface="Times New Roman"/>
                <a:cs typeface="Times New Roman"/>
              </a:rPr>
              <a:t>Samba,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Rexec,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Rlogin,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TCP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Wrapped,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ProFTPD,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MySQL.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These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vulnerabilities</a:t>
            </a:r>
            <a:endParaRPr sz="1200">
              <a:latin typeface="Times New Roman"/>
              <a:cs typeface="Times New Roman"/>
            </a:endParaRPr>
          </a:p>
          <a:p>
            <a:pPr marL="12700" marR="198755">
              <a:lnSpc>
                <a:spcPct val="110200"/>
              </a:lnSpc>
            </a:pPr>
            <a:r>
              <a:rPr dirty="0" sz="1200">
                <a:latin typeface="Times New Roman"/>
                <a:cs typeface="Times New Roman"/>
              </a:rPr>
              <a:t>provide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unauthorised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access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points,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potentially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leading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full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system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compromise,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data </a:t>
            </a:r>
            <a:r>
              <a:rPr dirty="0" sz="1200">
                <a:latin typeface="Times New Roman"/>
                <a:cs typeface="Times New Roman"/>
              </a:rPr>
              <a:t>breaches,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network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vulnerabilities.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10200"/>
              </a:lnSpc>
              <a:spcBef>
                <a:spcPts val="1200"/>
              </a:spcBef>
            </a:pPr>
            <a:r>
              <a:rPr dirty="0" sz="1200">
                <a:latin typeface="Times New Roman"/>
                <a:cs typeface="Times New Roman"/>
              </a:rPr>
              <a:t>By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conducting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this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assessment,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aimed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identify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exploit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weaknesses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system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evaluate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its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security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posture.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Mitigation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strategies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recommended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enhance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security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prevent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unauthorised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access,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including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disabling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insecure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protocols,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enforcing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strong </a:t>
            </a:r>
            <a:r>
              <a:rPr dirty="0" sz="1200">
                <a:latin typeface="Times New Roman"/>
                <a:cs typeface="Times New Roman"/>
              </a:rPr>
              <a:t>authentication,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applying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regular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updates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software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services.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15"/>
              </a:spcBef>
            </a:pPr>
            <a:endParaRPr sz="1200">
              <a:latin typeface="Times New Roman"/>
              <a:cs typeface="Times New Roman"/>
            </a:endParaRPr>
          </a:p>
          <a:p>
            <a:pPr marL="532765" indent="-291465">
              <a:lnSpc>
                <a:spcPct val="100000"/>
              </a:lnSpc>
              <a:buAutoNum type="arabicPeriod" startAt="2"/>
              <a:tabLst>
                <a:tab pos="532765" algn="l"/>
              </a:tabLst>
            </a:pPr>
            <a:r>
              <a:rPr dirty="0" sz="2000">
                <a:latin typeface="Times New Roman"/>
                <a:cs typeface="Times New Roman"/>
              </a:rPr>
              <a:t>Scope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Objectives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70"/>
              </a:spcBef>
            </a:pPr>
            <a:r>
              <a:rPr dirty="0" sz="1600" spc="-10">
                <a:latin typeface="Times New Roman"/>
                <a:cs typeface="Times New Roman"/>
              </a:rPr>
              <a:t>Scope</a:t>
            </a:r>
            <a:endParaRPr sz="1600">
              <a:latin typeface="Times New Roman"/>
              <a:cs typeface="Times New Roman"/>
            </a:endParaRPr>
          </a:p>
          <a:p>
            <a:pPr lvl="1" marL="469900" marR="83185" indent="-228600">
              <a:lnSpc>
                <a:spcPct val="110300"/>
              </a:lnSpc>
              <a:spcBef>
                <a:spcPts val="1280"/>
              </a:spcBef>
              <a:buSzPct val="109090"/>
              <a:buFont typeface="Arial MT"/>
              <a:buChar char="●"/>
              <a:tabLst>
                <a:tab pos="469900" algn="l"/>
              </a:tabLst>
            </a:pPr>
            <a:r>
              <a:rPr dirty="0" sz="1100" spc="-20" b="1">
                <a:latin typeface="Times New Roman"/>
                <a:cs typeface="Times New Roman"/>
              </a:rPr>
              <a:t>Target</a:t>
            </a:r>
            <a:r>
              <a:rPr dirty="0" sz="1100" spc="-35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Machine</a:t>
            </a:r>
            <a:r>
              <a:rPr dirty="0" sz="1200">
                <a:latin typeface="Times New Roman"/>
                <a:cs typeface="Times New Roman"/>
              </a:rPr>
              <a:t>: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Metasploitable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2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VM,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containing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known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vulnerabilities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designed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training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purposes.</a:t>
            </a:r>
            <a:endParaRPr sz="1200">
              <a:latin typeface="Times New Roman"/>
              <a:cs typeface="Times New Roman"/>
            </a:endParaRPr>
          </a:p>
          <a:p>
            <a:pPr lvl="1" marL="469265" indent="-227965">
              <a:lnSpc>
                <a:spcPct val="100000"/>
              </a:lnSpc>
              <a:spcBef>
                <a:spcPts val="155"/>
              </a:spcBef>
              <a:buFont typeface="Arial MT"/>
              <a:buChar char="●"/>
              <a:tabLst>
                <a:tab pos="469265" algn="l"/>
              </a:tabLst>
            </a:pPr>
            <a:r>
              <a:rPr dirty="0" sz="1200" b="1">
                <a:latin typeface="Times New Roman"/>
                <a:cs typeface="Times New Roman"/>
              </a:rPr>
              <a:t>Services</a:t>
            </a:r>
            <a:r>
              <a:rPr dirty="0" sz="1200" spc="-45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Tested</a:t>
            </a:r>
            <a:r>
              <a:rPr dirty="0" sz="1200" spc="-10"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 lvl="2" marL="926465" indent="-227965">
              <a:lnSpc>
                <a:spcPct val="100000"/>
              </a:lnSpc>
              <a:spcBef>
                <a:spcPts val="150"/>
              </a:spcBef>
              <a:buFont typeface="Arial MT"/>
              <a:buChar char="○"/>
              <a:tabLst>
                <a:tab pos="926465" algn="l"/>
              </a:tabLst>
            </a:pPr>
            <a:r>
              <a:rPr dirty="0" sz="1200">
                <a:latin typeface="Times New Roman"/>
                <a:cs typeface="Times New Roman"/>
              </a:rPr>
              <a:t>FTP (Port </a:t>
            </a:r>
            <a:r>
              <a:rPr dirty="0" sz="1200" spc="-25">
                <a:latin typeface="Times New Roman"/>
                <a:cs typeface="Times New Roman"/>
              </a:rPr>
              <a:t>21)</a:t>
            </a:r>
            <a:endParaRPr sz="1200">
              <a:latin typeface="Times New Roman"/>
              <a:cs typeface="Times New Roman"/>
            </a:endParaRPr>
          </a:p>
          <a:p>
            <a:pPr lvl="2" marL="926465" indent="-227965">
              <a:lnSpc>
                <a:spcPct val="100000"/>
              </a:lnSpc>
              <a:spcBef>
                <a:spcPts val="155"/>
              </a:spcBef>
              <a:buFont typeface="Arial MT"/>
              <a:buChar char="○"/>
              <a:tabLst>
                <a:tab pos="926465" algn="l"/>
              </a:tabLst>
            </a:pPr>
            <a:r>
              <a:rPr dirty="0" sz="1200" spc="-10">
                <a:latin typeface="Times New Roman"/>
                <a:cs typeface="Times New Roman"/>
              </a:rPr>
              <a:t>Telnet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(Port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23)</a:t>
            </a:r>
            <a:endParaRPr sz="1200">
              <a:latin typeface="Times New Roman"/>
              <a:cs typeface="Times New Roman"/>
            </a:endParaRPr>
          </a:p>
          <a:p>
            <a:pPr lvl="2" marL="926465" indent="-227965">
              <a:lnSpc>
                <a:spcPct val="100000"/>
              </a:lnSpc>
              <a:spcBef>
                <a:spcPts val="150"/>
              </a:spcBef>
              <a:buFont typeface="Arial MT"/>
              <a:buChar char="○"/>
              <a:tabLst>
                <a:tab pos="926465" algn="l"/>
              </a:tabLst>
            </a:pPr>
            <a:r>
              <a:rPr dirty="0" sz="1200">
                <a:latin typeface="Times New Roman"/>
                <a:cs typeface="Times New Roman"/>
              </a:rPr>
              <a:t>Samba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(Ports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139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&amp;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445)</a:t>
            </a:r>
            <a:endParaRPr sz="1200">
              <a:latin typeface="Times New Roman"/>
              <a:cs typeface="Times New Roman"/>
            </a:endParaRPr>
          </a:p>
          <a:p>
            <a:pPr lvl="2" marL="926465" indent="-227965">
              <a:lnSpc>
                <a:spcPct val="100000"/>
              </a:lnSpc>
              <a:spcBef>
                <a:spcPts val="155"/>
              </a:spcBef>
              <a:buFont typeface="Arial MT"/>
              <a:buChar char="○"/>
              <a:tabLst>
                <a:tab pos="926465" algn="l"/>
              </a:tabLst>
            </a:pPr>
            <a:r>
              <a:rPr dirty="0" sz="1200">
                <a:latin typeface="Times New Roman"/>
                <a:cs typeface="Times New Roman"/>
              </a:rPr>
              <a:t>Rexec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(Port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512)</a:t>
            </a:r>
            <a:endParaRPr sz="1200">
              <a:latin typeface="Times New Roman"/>
              <a:cs typeface="Times New Roman"/>
            </a:endParaRPr>
          </a:p>
          <a:p>
            <a:pPr lvl="2" marL="926465" indent="-227965">
              <a:lnSpc>
                <a:spcPct val="100000"/>
              </a:lnSpc>
              <a:spcBef>
                <a:spcPts val="155"/>
              </a:spcBef>
              <a:buFont typeface="Arial MT"/>
              <a:buChar char="○"/>
              <a:tabLst>
                <a:tab pos="926465" algn="l"/>
              </a:tabLst>
            </a:pPr>
            <a:r>
              <a:rPr dirty="0" sz="1200">
                <a:latin typeface="Times New Roman"/>
                <a:cs typeface="Times New Roman"/>
              </a:rPr>
              <a:t>Rlogin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(Port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513)</a:t>
            </a:r>
            <a:endParaRPr sz="1200">
              <a:latin typeface="Times New Roman"/>
              <a:cs typeface="Times New Roman"/>
            </a:endParaRPr>
          </a:p>
          <a:p>
            <a:pPr lvl="2" marL="926465" indent="-227965">
              <a:lnSpc>
                <a:spcPct val="100000"/>
              </a:lnSpc>
              <a:spcBef>
                <a:spcPts val="150"/>
              </a:spcBef>
              <a:buFont typeface="Arial MT"/>
              <a:buChar char="○"/>
              <a:tabLst>
                <a:tab pos="926465" algn="l"/>
              </a:tabLst>
            </a:pPr>
            <a:r>
              <a:rPr dirty="0" sz="1200">
                <a:latin typeface="Times New Roman"/>
                <a:cs typeface="Times New Roman"/>
              </a:rPr>
              <a:t>TCP</a:t>
            </a:r>
            <a:r>
              <a:rPr dirty="0" sz="1200" spc="-10">
                <a:latin typeface="Times New Roman"/>
                <a:cs typeface="Times New Roman"/>
              </a:rPr>
              <a:t> Wrapped </a:t>
            </a:r>
            <a:r>
              <a:rPr dirty="0" sz="1200">
                <a:latin typeface="Times New Roman"/>
                <a:cs typeface="Times New Roman"/>
              </a:rPr>
              <a:t>(Port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514)</a:t>
            </a:r>
            <a:endParaRPr sz="1200">
              <a:latin typeface="Times New Roman"/>
              <a:cs typeface="Times New Roman"/>
            </a:endParaRPr>
          </a:p>
          <a:p>
            <a:pPr lvl="2" marL="926465" indent="-227965">
              <a:lnSpc>
                <a:spcPct val="100000"/>
              </a:lnSpc>
              <a:spcBef>
                <a:spcPts val="155"/>
              </a:spcBef>
              <a:buFont typeface="Arial MT"/>
              <a:buChar char="○"/>
              <a:tabLst>
                <a:tab pos="926465" algn="l"/>
              </a:tabLst>
            </a:pPr>
            <a:r>
              <a:rPr dirty="0" sz="1200">
                <a:latin typeface="Times New Roman"/>
                <a:cs typeface="Times New Roman"/>
              </a:rPr>
              <a:t>ProFTPD (Port </a:t>
            </a:r>
            <a:r>
              <a:rPr dirty="0" sz="1200" spc="-10">
                <a:latin typeface="Times New Roman"/>
                <a:cs typeface="Times New Roman"/>
              </a:rPr>
              <a:t>2121)</a:t>
            </a:r>
            <a:endParaRPr sz="1200">
              <a:latin typeface="Times New Roman"/>
              <a:cs typeface="Times New Roman"/>
            </a:endParaRPr>
          </a:p>
          <a:p>
            <a:pPr lvl="2" marL="926465" indent="-227965">
              <a:lnSpc>
                <a:spcPct val="100000"/>
              </a:lnSpc>
              <a:spcBef>
                <a:spcPts val="150"/>
              </a:spcBef>
              <a:buFont typeface="Arial MT"/>
              <a:buChar char="○"/>
              <a:tabLst>
                <a:tab pos="926465" algn="l"/>
              </a:tabLst>
            </a:pPr>
            <a:r>
              <a:rPr dirty="0" sz="1200">
                <a:latin typeface="Times New Roman"/>
                <a:cs typeface="Times New Roman"/>
              </a:rPr>
              <a:t>MySQL (Port </a:t>
            </a:r>
            <a:r>
              <a:rPr dirty="0" sz="1200" spc="-10">
                <a:latin typeface="Times New Roman"/>
                <a:cs typeface="Times New Roman"/>
              </a:rPr>
              <a:t>3306)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dirty="0" sz="1600" spc="-10">
                <a:latin typeface="Times New Roman"/>
                <a:cs typeface="Times New Roman"/>
              </a:rPr>
              <a:t>Objectives</a:t>
            </a:r>
            <a:endParaRPr sz="1600">
              <a:latin typeface="Times New Roman"/>
              <a:cs typeface="Times New Roman"/>
            </a:endParaRPr>
          </a:p>
          <a:p>
            <a:pPr lvl="1" marL="469900" marR="127635" indent="-228600">
              <a:lnSpc>
                <a:spcPct val="110300"/>
              </a:lnSpc>
              <a:spcBef>
                <a:spcPts val="1275"/>
              </a:spcBef>
              <a:buSzPct val="109090"/>
              <a:buFont typeface="Arial MT"/>
              <a:buChar char="●"/>
              <a:tabLst>
                <a:tab pos="469900" algn="l"/>
              </a:tabLst>
            </a:pPr>
            <a:r>
              <a:rPr dirty="0" sz="1100" b="1">
                <a:latin typeface="Times New Roman"/>
                <a:cs typeface="Times New Roman"/>
              </a:rPr>
              <a:t>Identify</a:t>
            </a:r>
            <a:r>
              <a:rPr dirty="0" sz="1100" spc="-40" b="1">
                <a:latin typeface="Times New Roman"/>
                <a:cs typeface="Times New Roman"/>
              </a:rPr>
              <a:t> </a:t>
            </a:r>
            <a:r>
              <a:rPr dirty="0" sz="1100" spc="-10" b="1">
                <a:latin typeface="Times New Roman"/>
                <a:cs typeface="Times New Roman"/>
              </a:rPr>
              <a:t>Vulnerabilities</a:t>
            </a:r>
            <a:r>
              <a:rPr dirty="0" sz="1200" spc="-10">
                <a:latin typeface="Times New Roman"/>
                <a:cs typeface="Times New Roman"/>
              </a:rPr>
              <a:t>: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Conduct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comprehensive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scans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discover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active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services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their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respective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vulnerabilities.</a:t>
            </a:r>
            <a:endParaRPr sz="1200">
              <a:latin typeface="Times New Roman"/>
              <a:cs typeface="Times New Roman"/>
            </a:endParaRPr>
          </a:p>
          <a:p>
            <a:pPr lvl="1" marL="469900" marR="114935" indent="-228600">
              <a:lnSpc>
                <a:spcPct val="110300"/>
              </a:lnSpc>
              <a:spcBef>
                <a:spcPts val="5"/>
              </a:spcBef>
              <a:buFont typeface="Arial MT"/>
              <a:buChar char="●"/>
              <a:tabLst>
                <a:tab pos="469900" algn="l"/>
              </a:tabLst>
            </a:pPr>
            <a:r>
              <a:rPr dirty="0" sz="1200" b="1">
                <a:latin typeface="Times New Roman"/>
                <a:cs typeface="Times New Roman"/>
              </a:rPr>
              <a:t>Exploit</a:t>
            </a:r>
            <a:r>
              <a:rPr dirty="0" sz="1200" spc="-30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Vulnerabilities</a:t>
            </a:r>
            <a:r>
              <a:rPr dirty="0" sz="1200" spc="-10">
                <a:latin typeface="Times New Roman"/>
                <a:cs typeface="Times New Roman"/>
              </a:rPr>
              <a:t>: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Utilise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various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tools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techniques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exploit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identified </a:t>
            </a:r>
            <a:r>
              <a:rPr dirty="0" sz="1200">
                <a:latin typeface="Times New Roman"/>
                <a:cs typeface="Times New Roman"/>
              </a:rPr>
              <a:t>vulnerabilities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assess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level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access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that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obtained.</a:t>
            </a:r>
            <a:endParaRPr sz="1200">
              <a:latin typeface="Times New Roman"/>
              <a:cs typeface="Times New Roman"/>
            </a:endParaRPr>
          </a:p>
          <a:p>
            <a:pPr lvl="1" marL="469900" marR="399415" indent="-228600">
              <a:lnSpc>
                <a:spcPct val="110300"/>
              </a:lnSpc>
              <a:spcBef>
                <a:spcPts val="5"/>
              </a:spcBef>
              <a:buFont typeface="Arial MT"/>
              <a:buChar char="●"/>
              <a:tabLst>
                <a:tab pos="469900" algn="l"/>
              </a:tabLst>
            </a:pPr>
            <a:r>
              <a:rPr dirty="0" sz="1200" b="1">
                <a:latin typeface="Times New Roman"/>
                <a:cs typeface="Times New Roman"/>
              </a:rPr>
              <a:t>Evaluate</a:t>
            </a:r>
            <a:r>
              <a:rPr dirty="0" sz="1200" spc="-3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Security</a:t>
            </a:r>
            <a:r>
              <a:rPr dirty="0" sz="1200" spc="-3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Posture</a:t>
            </a:r>
            <a:r>
              <a:rPr dirty="0" sz="1200">
                <a:latin typeface="Times New Roman"/>
                <a:cs typeface="Times New Roman"/>
              </a:rPr>
              <a:t>: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Determine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effectiveness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existing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security </a:t>
            </a:r>
            <a:r>
              <a:rPr dirty="0" sz="1200">
                <a:latin typeface="Times New Roman"/>
                <a:cs typeface="Times New Roman"/>
              </a:rPr>
              <a:t>controls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identify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areas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improvement.</a:t>
            </a:r>
            <a:endParaRPr sz="1200">
              <a:latin typeface="Times New Roman"/>
              <a:cs typeface="Times New Roman"/>
            </a:endParaRPr>
          </a:p>
          <a:p>
            <a:pPr lvl="1" marL="469900" marR="308610" indent="-228600">
              <a:lnSpc>
                <a:spcPct val="110200"/>
              </a:lnSpc>
              <a:spcBef>
                <a:spcPts val="5"/>
              </a:spcBef>
              <a:buFont typeface="Arial MT"/>
              <a:buChar char="●"/>
              <a:tabLst>
                <a:tab pos="469900" algn="l"/>
              </a:tabLst>
            </a:pPr>
            <a:r>
              <a:rPr dirty="0" sz="1200" b="1">
                <a:latin typeface="Times New Roman"/>
                <a:cs typeface="Times New Roman"/>
              </a:rPr>
              <a:t>Recommend</a:t>
            </a:r>
            <a:r>
              <a:rPr dirty="0" sz="1200" spc="-3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Mitigations</a:t>
            </a:r>
            <a:r>
              <a:rPr dirty="0" sz="1200">
                <a:latin typeface="Times New Roman"/>
                <a:cs typeface="Times New Roman"/>
              </a:rPr>
              <a:t>: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Provide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actionable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recommendations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strengthen security,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including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disabling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unnecessary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services,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implementing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secure </a:t>
            </a:r>
            <a:r>
              <a:rPr dirty="0" sz="1200">
                <a:latin typeface="Times New Roman"/>
                <a:cs typeface="Times New Roman"/>
              </a:rPr>
              <a:t>alternatives,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enforcing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strong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authentication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practices.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067299" y="870433"/>
            <a:ext cx="5493385" cy="89192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>
              <a:lnSpc>
                <a:spcPct val="100000"/>
              </a:lnSpc>
              <a:spcBef>
                <a:spcPts val="100"/>
              </a:spcBef>
            </a:pPr>
            <a:r>
              <a:rPr dirty="0" sz="2000" spc="-10">
                <a:latin typeface="Times New Roman"/>
                <a:cs typeface="Times New Roman"/>
              </a:rPr>
              <a:t>3.</a:t>
            </a:r>
            <a:r>
              <a:rPr dirty="0" sz="2000" spc="-18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Findings</a:t>
            </a:r>
            <a:endParaRPr sz="2000">
              <a:latin typeface="Times New Roman"/>
              <a:cs typeface="Times New Roman"/>
            </a:endParaRPr>
          </a:p>
          <a:p>
            <a:pPr lvl="1" marL="315595" indent="-302895">
              <a:lnSpc>
                <a:spcPct val="100000"/>
              </a:lnSpc>
              <a:spcBef>
                <a:spcPts val="2070"/>
              </a:spcBef>
              <a:buAutoNum type="arabicPeriod"/>
              <a:tabLst>
                <a:tab pos="315595" algn="l"/>
              </a:tabLst>
            </a:pPr>
            <a:r>
              <a:rPr dirty="0" sz="1600">
                <a:latin typeface="Times New Roman"/>
                <a:cs typeface="Times New Roman"/>
              </a:rPr>
              <a:t>Machine</a:t>
            </a:r>
            <a:r>
              <a:rPr dirty="0" sz="1600" spc="-5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1:</a:t>
            </a:r>
            <a:r>
              <a:rPr dirty="0" sz="1600" spc="-5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GoldenEye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10"/>
              </a:spcBef>
            </a:pPr>
            <a:r>
              <a:rPr dirty="0" sz="1400" spc="-10" b="1">
                <a:solidFill>
                  <a:srgbClr val="424242"/>
                </a:solidFill>
                <a:latin typeface="Times New Roman"/>
                <a:cs typeface="Times New Roman"/>
              </a:rPr>
              <a:t>Description</a:t>
            </a:r>
            <a:r>
              <a:rPr dirty="0" sz="1400" spc="5" b="1">
                <a:solidFill>
                  <a:srgbClr val="424242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424242"/>
                </a:solidFill>
                <a:latin typeface="Times New Roman"/>
                <a:cs typeface="Times New Roman"/>
              </a:rPr>
              <a:t>of</a:t>
            </a:r>
            <a:r>
              <a:rPr dirty="0" sz="1400" spc="5" b="1">
                <a:solidFill>
                  <a:srgbClr val="424242"/>
                </a:solidFill>
                <a:latin typeface="Times New Roman"/>
                <a:cs typeface="Times New Roman"/>
              </a:rPr>
              <a:t> </a:t>
            </a:r>
            <a:r>
              <a:rPr dirty="0" sz="1400" spc="-10" b="1">
                <a:solidFill>
                  <a:srgbClr val="424242"/>
                </a:solidFill>
                <a:latin typeface="Times New Roman"/>
                <a:cs typeface="Times New Roman"/>
              </a:rPr>
              <a:t>vulnerabilities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15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 marR="160020">
              <a:lnSpc>
                <a:spcPct val="110200"/>
              </a:lnSpc>
            </a:pP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GoldenEye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machine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TryHackMe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features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vulnerabilities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due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weak </a:t>
            </a:r>
            <a:r>
              <a:rPr dirty="0" sz="1200">
                <a:latin typeface="Times New Roman"/>
                <a:cs typeface="Times New Roman"/>
              </a:rPr>
              <a:t>authentication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mechanisms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its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SMTP,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HTTP,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POP3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services.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Key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vulnerabilities </a:t>
            </a:r>
            <a:r>
              <a:rPr dirty="0" sz="1200">
                <a:latin typeface="Times New Roman"/>
                <a:cs typeface="Times New Roman"/>
              </a:rPr>
              <a:t>include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ability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verify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usernames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through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SMTP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service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using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VRFY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dirty="0" sz="1200">
                <a:latin typeface="Times New Roman"/>
                <a:cs typeface="Times New Roman"/>
              </a:rPr>
              <a:t>command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weak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password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policies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allowing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brute-</a:t>
            </a:r>
            <a:r>
              <a:rPr dirty="0" sz="1200">
                <a:latin typeface="Times New Roman"/>
                <a:cs typeface="Times New Roman"/>
              </a:rPr>
              <a:t>force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attacks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POP3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service.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35"/>
              </a:spcBef>
            </a:pPr>
            <a:r>
              <a:rPr dirty="0" sz="1400" b="1">
                <a:solidFill>
                  <a:srgbClr val="424242"/>
                </a:solidFill>
                <a:latin typeface="Times New Roman"/>
                <a:cs typeface="Times New Roman"/>
              </a:rPr>
              <a:t>Affected</a:t>
            </a:r>
            <a:r>
              <a:rPr dirty="0" sz="1400" spc="-70" b="1">
                <a:solidFill>
                  <a:srgbClr val="424242"/>
                </a:solidFill>
                <a:latin typeface="Times New Roman"/>
                <a:cs typeface="Times New Roman"/>
              </a:rPr>
              <a:t> </a:t>
            </a:r>
            <a:r>
              <a:rPr dirty="0" sz="1400" spc="-10" b="1">
                <a:solidFill>
                  <a:srgbClr val="424242"/>
                </a:solidFill>
                <a:latin typeface="Times New Roman"/>
                <a:cs typeface="Times New Roman"/>
              </a:rPr>
              <a:t>Systems:</a:t>
            </a:r>
            <a:endParaRPr sz="1400">
              <a:latin typeface="Times New Roman"/>
              <a:cs typeface="Times New Roman"/>
            </a:endParaRPr>
          </a:p>
          <a:p>
            <a:pPr lvl="2" marL="469265" indent="-227965">
              <a:lnSpc>
                <a:spcPct val="100000"/>
              </a:lnSpc>
              <a:spcBef>
                <a:spcPts val="1390"/>
              </a:spcBef>
              <a:buFont typeface="Arial MT"/>
              <a:buChar char="●"/>
              <a:tabLst>
                <a:tab pos="469265" algn="l"/>
              </a:tabLst>
            </a:pPr>
            <a:r>
              <a:rPr dirty="0" sz="1200" b="1">
                <a:latin typeface="Times New Roman"/>
                <a:cs typeface="Times New Roman"/>
              </a:rPr>
              <a:t>Postfix</a:t>
            </a:r>
            <a:r>
              <a:rPr dirty="0" sz="1200" spc="-3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SMTP</a:t>
            </a:r>
            <a:r>
              <a:rPr dirty="0" sz="1200" spc="-3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Server</a:t>
            </a:r>
            <a:r>
              <a:rPr dirty="0" sz="1200" spc="-30" b="1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(port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25)</a:t>
            </a:r>
            <a:endParaRPr sz="1200">
              <a:latin typeface="Times New Roman"/>
              <a:cs typeface="Times New Roman"/>
            </a:endParaRPr>
          </a:p>
          <a:p>
            <a:pPr lvl="2" marL="469265" indent="-227965">
              <a:lnSpc>
                <a:spcPct val="100000"/>
              </a:lnSpc>
              <a:spcBef>
                <a:spcPts val="1150"/>
              </a:spcBef>
              <a:buFont typeface="Arial MT"/>
              <a:buChar char="●"/>
              <a:tabLst>
                <a:tab pos="469265" algn="l"/>
              </a:tabLst>
            </a:pPr>
            <a:r>
              <a:rPr dirty="0" sz="1200" b="1">
                <a:latin typeface="Times New Roman"/>
                <a:cs typeface="Times New Roman"/>
              </a:rPr>
              <a:t>Apache</a:t>
            </a:r>
            <a:r>
              <a:rPr dirty="0" sz="1200" spc="-2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HTTP</a:t>
            </a:r>
            <a:r>
              <a:rPr dirty="0" sz="1200" spc="-2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Server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(port</a:t>
            </a:r>
            <a:r>
              <a:rPr dirty="0" sz="1200" spc="-25">
                <a:latin typeface="Times New Roman"/>
                <a:cs typeface="Times New Roman"/>
              </a:rPr>
              <a:t> 80)</a:t>
            </a:r>
            <a:endParaRPr sz="1200">
              <a:latin typeface="Times New Roman"/>
              <a:cs typeface="Times New Roman"/>
            </a:endParaRPr>
          </a:p>
          <a:p>
            <a:pPr lvl="2" marL="469265" indent="-227965">
              <a:lnSpc>
                <a:spcPct val="100000"/>
              </a:lnSpc>
              <a:spcBef>
                <a:spcPts val="1355"/>
              </a:spcBef>
              <a:buFont typeface="Arial MT"/>
              <a:buChar char="●"/>
              <a:tabLst>
                <a:tab pos="469265" algn="l"/>
              </a:tabLst>
            </a:pPr>
            <a:r>
              <a:rPr dirty="0" sz="1200" b="1">
                <a:latin typeface="Times New Roman"/>
                <a:cs typeface="Times New Roman"/>
              </a:rPr>
              <a:t>Dovecot</a:t>
            </a:r>
            <a:r>
              <a:rPr dirty="0" sz="1200" spc="-3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POP3</a:t>
            </a:r>
            <a:r>
              <a:rPr dirty="0" sz="1200" spc="-3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Server</a:t>
            </a:r>
            <a:r>
              <a:rPr dirty="0" sz="1200" spc="-35" b="1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(port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55007)</a:t>
            </a:r>
            <a:endParaRPr sz="1200">
              <a:latin typeface="Times New Roman"/>
              <a:cs typeface="Times New Roman"/>
            </a:endParaRPr>
          </a:p>
          <a:p>
            <a:pPr lvl="2">
              <a:lnSpc>
                <a:spcPct val="100000"/>
              </a:lnSpc>
              <a:spcBef>
                <a:spcPts val="355"/>
              </a:spcBef>
              <a:buFont typeface="Arial MT"/>
              <a:buChar char="●"/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400" b="1">
                <a:solidFill>
                  <a:srgbClr val="424242"/>
                </a:solidFill>
                <a:latin typeface="Times New Roman"/>
                <a:cs typeface="Times New Roman"/>
              </a:rPr>
              <a:t>Risk</a:t>
            </a:r>
            <a:r>
              <a:rPr dirty="0" sz="1400" spc="-40" b="1">
                <a:solidFill>
                  <a:srgbClr val="424242"/>
                </a:solidFill>
                <a:latin typeface="Times New Roman"/>
                <a:cs typeface="Times New Roman"/>
              </a:rPr>
              <a:t> </a:t>
            </a:r>
            <a:r>
              <a:rPr dirty="0" sz="1400" spc="-10" b="1">
                <a:solidFill>
                  <a:srgbClr val="424242"/>
                </a:solidFill>
                <a:latin typeface="Times New Roman"/>
                <a:cs typeface="Times New Roman"/>
              </a:rPr>
              <a:t>Rating</a:t>
            </a:r>
            <a:endParaRPr sz="1400">
              <a:latin typeface="Times New Roman"/>
              <a:cs typeface="Times New Roman"/>
            </a:endParaRPr>
          </a:p>
          <a:p>
            <a:pPr marL="12700" marR="114935">
              <a:lnSpc>
                <a:spcPct val="110200"/>
              </a:lnSpc>
              <a:spcBef>
                <a:spcPts val="1035"/>
              </a:spcBef>
            </a:pPr>
            <a:r>
              <a:rPr dirty="0" sz="1200" b="1">
                <a:solidFill>
                  <a:srgbClr val="E69037"/>
                </a:solidFill>
                <a:latin typeface="Times New Roman"/>
                <a:cs typeface="Times New Roman"/>
              </a:rPr>
              <a:t>Medium</a:t>
            </a:r>
            <a:r>
              <a:rPr dirty="0" sz="1200">
                <a:latin typeface="Times New Roman"/>
                <a:cs typeface="Times New Roman"/>
              </a:rPr>
              <a:t>: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While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vulnerabilities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significant,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they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mitigated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by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need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-25">
                <a:latin typeface="Times New Roman"/>
                <a:cs typeface="Times New Roman"/>
              </a:rPr>
              <a:t> an </a:t>
            </a:r>
            <a:r>
              <a:rPr dirty="0" sz="1200">
                <a:latin typeface="Times New Roman"/>
                <a:cs typeface="Times New Roman"/>
              </a:rPr>
              <a:t>attacker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perform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specific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actions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(enumeration,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brute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force)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exploit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them.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35"/>
              </a:spcBef>
            </a:pPr>
            <a:r>
              <a:rPr dirty="0" sz="1400" b="1">
                <a:solidFill>
                  <a:srgbClr val="424242"/>
                </a:solidFill>
                <a:latin typeface="Times New Roman"/>
                <a:cs typeface="Times New Roman"/>
              </a:rPr>
              <a:t>Exploitation</a:t>
            </a:r>
            <a:r>
              <a:rPr dirty="0" sz="1400" spc="-70" b="1">
                <a:solidFill>
                  <a:srgbClr val="424242"/>
                </a:solidFill>
                <a:latin typeface="Times New Roman"/>
                <a:cs typeface="Times New Roman"/>
              </a:rPr>
              <a:t> </a:t>
            </a:r>
            <a:r>
              <a:rPr dirty="0" sz="1400" spc="-10" b="1">
                <a:solidFill>
                  <a:srgbClr val="424242"/>
                </a:solidFill>
                <a:latin typeface="Times New Roman"/>
                <a:cs typeface="Times New Roman"/>
              </a:rPr>
              <a:t>Process: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85"/>
              </a:spcBef>
            </a:pPr>
            <a:r>
              <a:rPr dirty="0" sz="1200" spc="-10" b="1">
                <a:latin typeface="Times New Roman"/>
                <a:cs typeface="Times New Roman"/>
              </a:rPr>
              <a:t>Enumeration:</a:t>
            </a:r>
            <a:endParaRPr sz="1200">
              <a:latin typeface="Times New Roman"/>
              <a:cs typeface="Times New Roman"/>
            </a:endParaRPr>
          </a:p>
          <a:p>
            <a:pPr lvl="2" marL="469265" indent="-227965">
              <a:lnSpc>
                <a:spcPct val="100000"/>
              </a:lnSpc>
              <a:spcBef>
                <a:spcPts val="1350"/>
              </a:spcBef>
              <a:buFont typeface="Arial MT"/>
              <a:buChar char="●"/>
              <a:tabLst>
                <a:tab pos="469265" algn="l"/>
              </a:tabLst>
            </a:pPr>
            <a:r>
              <a:rPr dirty="0" sz="1200">
                <a:latin typeface="Times New Roman"/>
                <a:cs typeface="Times New Roman"/>
              </a:rPr>
              <a:t>Used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Nmap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identify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open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ports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(25,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80,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55007)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services.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50"/>
              </a:spcBef>
            </a:pPr>
            <a:r>
              <a:rPr dirty="0" sz="1200" b="1">
                <a:latin typeface="Times New Roman"/>
                <a:cs typeface="Times New Roman"/>
              </a:rPr>
              <a:t>Web</a:t>
            </a:r>
            <a:r>
              <a:rPr dirty="0" sz="1200" spc="-70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Exploitation:</a:t>
            </a:r>
            <a:endParaRPr sz="1200">
              <a:latin typeface="Times New Roman"/>
              <a:cs typeface="Times New Roman"/>
            </a:endParaRPr>
          </a:p>
          <a:p>
            <a:pPr lvl="2" marL="469900" marR="144145" indent="-228600">
              <a:lnSpc>
                <a:spcPct val="110300"/>
              </a:lnSpc>
              <a:spcBef>
                <a:spcPts val="1205"/>
              </a:spcBef>
              <a:buFont typeface="Arial MT"/>
              <a:buChar char="●"/>
              <a:tabLst>
                <a:tab pos="469900" algn="l"/>
              </a:tabLst>
            </a:pPr>
            <a:r>
              <a:rPr dirty="0" sz="1200">
                <a:latin typeface="Times New Roman"/>
                <a:cs typeface="Times New Roman"/>
              </a:rPr>
              <a:t>Found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password-</a:t>
            </a:r>
            <a:r>
              <a:rPr dirty="0" sz="1200">
                <a:latin typeface="Times New Roman"/>
                <a:cs typeface="Times New Roman"/>
              </a:rPr>
              <a:t>protected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area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HTTP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service;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extracted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decoded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0">
                <a:latin typeface="Times New Roman"/>
                <a:cs typeface="Times New Roman"/>
              </a:rPr>
              <a:t>a </a:t>
            </a:r>
            <a:r>
              <a:rPr dirty="0" sz="1200">
                <a:latin typeface="Times New Roman"/>
                <a:cs typeface="Times New Roman"/>
              </a:rPr>
              <a:t>password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from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source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code.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45"/>
              </a:spcBef>
            </a:pPr>
            <a:r>
              <a:rPr dirty="0" sz="1200" spc="-10" b="1">
                <a:latin typeface="Times New Roman"/>
                <a:cs typeface="Times New Roman"/>
              </a:rPr>
              <a:t>Credential</a:t>
            </a:r>
            <a:r>
              <a:rPr dirty="0" sz="1200" spc="20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Access:</a:t>
            </a:r>
            <a:endParaRPr sz="1200">
              <a:latin typeface="Times New Roman"/>
              <a:cs typeface="Times New Roman"/>
            </a:endParaRPr>
          </a:p>
          <a:p>
            <a:pPr lvl="2" marL="469900" marR="199390" indent="-228600">
              <a:lnSpc>
                <a:spcPct val="110300"/>
              </a:lnSpc>
              <a:spcBef>
                <a:spcPts val="1205"/>
              </a:spcBef>
              <a:buFont typeface="Arial MT"/>
              <a:buChar char="●"/>
              <a:tabLst>
                <a:tab pos="469900" algn="l"/>
              </a:tabLst>
            </a:pPr>
            <a:r>
              <a:rPr dirty="0" sz="1200">
                <a:latin typeface="Times New Roman"/>
                <a:cs typeface="Times New Roman"/>
              </a:rPr>
              <a:t>Logged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into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web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interface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using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decoded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credentials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(username: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'boris', password).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45"/>
              </a:spcBef>
            </a:pPr>
            <a:r>
              <a:rPr dirty="0" sz="1200" b="1">
                <a:latin typeface="Times New Roman"/>
                <a:cs typeface="Times New Roman"/>
              </a:rPr>
              <a:t>Email</a:t>
            </a:r>
            <a:r>
              <a:rPr dirty="0" sz="1200" spc="-35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Exploitation:</a:t>
            </a:r>
            <a:endParaRPr sz="1200">
              <a:latin typeface="Times New Roman"/>
              <a:cs typeface="Times New Roman"/>
            </a:endParaRPr>
          </a:p>
          <a:p>
            <a:pPr lvl="2" marL="469900" marR="5080" indent="-228600">
              <a:lnSpc>
                <a:spcPct val="110300"/>
              </a:lnSpc>
              <a:spcBef>
                <a:spcPts val="1205"/>
              </a:spcBef>
              <a:buFont typeface="Arial MT"/>
              <a:buChar char="●"/>
              <a:tabLst>
                <a:tab pos="469900" algn="l"/>
              </a:tabLst>
            </a:pPr>
            <a:r>
              <a:rPr dirty="0" sz="1200">
                <a:latin typeface="Times New Roman"/>
                <a:cs typeface="Times New Roman"/>
              </a:rPr>
              <a:t>Enumerated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users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via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SMTP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service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performed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brute-</a:t>
            </a:r>
            <a:r>
              <a:rPr dirty="0" sz="1200">
                <a:latin typeface="Times New Roman"/>
                <a:cs typeface="Times New Roman"/>
              </a:rPr>
              <a:t>force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attack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the </a:t>
            </a:r>
            <a:r>
              <a:rPr dirty="0" sz="1200">
                <a:latin typeface="Times New Roman"/>
                <a:cs typeface="Times New Roman"/>
              </a:rPr>
              <a:t>POP3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service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using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Hydra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retrieve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passwords.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45"/>
              </a:spcBef>
            </a:pPr>
            <a:r>
              <a:rPr dirty="0" sz="1200" b="1">
                <a:latin typeface="Times New Roman"/>
                <a:cs typeface="Times New Roman"/>
              </a:rPr>
              <a:t>Email</a:t>
            </a:r>
            <a:r>
              <a:rPr dirty="0" sz="1200" spc="-35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Retrieval: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067299" y="858528"/>
            <a:ext cx="5404485" cy="8623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 marR="5080" indent="-228600">
              <a:lnSpc>
                <a:spcPct val="110200"/>
              </a:lnSpc>
              <a:spcBef>
                <a:spcPts val="100"/>
              </a:spcBef>
            </a:pPr>
            <a:r>
              <a:rPr dirty="0" sz="1100">
                <a:latin typeface="Arial MT"/>
                <a:cs typeface="Arial MT"/>
              </a:rPr>
              <a:t>4.</a:t>
            </a:r>
            <a:r>
              <a:rPr dirty="0" sz="1100" spc="100">
                <a:latin typeface="Arial MT"/>
                <a:cs typeface="Arial MT"/>
              </a:rPr>
              <a:t>  </a:t>
            </a:r>
            <a:r>
              <a:rPr dirty="0" sz="1200">
                <a:latin typeface="Times New Roman"/>
                <a:cs typeface="Times New Roman"/>
              </a:rPr>
              <a:t>Accessed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extracted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sensitive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emails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from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accounts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'boris'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'natalya' </a:t>
            </a:r>
            <a:r>
              <a:rPr dirty="0" sz="1200">
                <a:latin typeface="Times New Roman"/>
                <a:cs typeface="Times New Roman"/>
              </a:rPr>
              <a:t>through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POP3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service.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400" spc="-10" b="1">
                <a:solidFill>
                  <a:srgbClr val="424242"/>
                </a:solidFill>
                <a:latin typeface="Times New Roman"/>
                <a:cs typeface="Times New Roman"/>
              </a:rPr>
              <a:t>Evidence: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067299" y="8611328"/>
            <a:ext cx="5364480" cy="7689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solidFill>
                  <a:srgbClr val="424242"/>
                </a:solidFill>
                <a:latin typeface="Times New Roman"/>
                <a:cs typeface="Times New Roman"/>
              </a:rPr>
              <a:t>Potential</a:t>
            </a:r>
            <a:r>
              <a:rPr dirty="0" sz="1400" spc="-55" b="1">
                <a:solidFill>
                  <a:srgbClr val="424242"/>
                </a:solidFill>
                <a:latin typeface="Times New Roman"/>
                <a:cs typeface="Times New Roman"/>
              </a:rPr>
              <a:t> </a:t>
            </a:r>
            <a:r>
              <a:rPr dirty="0" sz="1400" spc="-10" b="1">
                <a:solidFill>
                  <a:srgbClr val="424242"/>
                </a:solidFill>
                <a:latin typeface="Times New Roman"/>
                <a:cs typeface="Times New Roman"/>
              </a:rPr>
              <a:t>Impact:</a:t>
            </a:r>
            <a:endParaRPr sz="1400">
              <a:latin typeface="Times New Roman"/>
              <a:cs typeface="Times New Roman"/>
            </a:endParaRPr>
          </a:p>
          <a:p>
            <a:pPr marL="12700" marR="5080">
              <a:lnSpc>
                <a:spcPct val="110200"/>
              </a:lnSpc>
              <a:spcBef>
                <a:spcPts val="1260"/>
              </a:spcBef>
            </a:pPr>
            <a:r>
              <a:rPr dirty="0" sz="1100" spc="-10">
                <a:latin typeface="Arial MT"/>
                <a:cs typeface="Arial MT"/>
              </a:rPr>
              <a:t>Unauthorised</a:t>
            </a:r>
            <a:r>
              <a:rPr dirty="0" sz="1100" spc="-3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access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to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email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accounts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could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lead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to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exposure</a:t>
            </a:r>
            <a:r>
              <a:rPr dirty="0" sz="1100" spc="-3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of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sensitive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information </a:t>
            </a:r>
            <a:r>
              <a:rPr dirty="0" sz="1100">
                <a:latin typeface="Arial MT"/>
                <a:cs typeface="Arial MT"/>
              </a:rPr>
              <a:t>and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further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exploitation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of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the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system.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9049" y="1811232"/>
            <a:ext cx="2971799" cy="2019299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59300" y="4457495"/>
            <a:ext cx="5581649" cy="1552575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59300" y="6267561"/>
            <a:ext cx="5581649" cy="21621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067299" y="873807"/>
            <a:ext cx="5555615" cy="8740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latin typeface="Times New Roman"/>
                <a:cs typeface="Times New Roman"/>
              </a:rPr>
              <a:t>3.2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Machine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2: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 spc="-20">
                <a:latin typeface="Times New Roman"/>
                <a:cs typeface="Times New Roman"/>
              </a:rPr>
              <a:t>Blue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10"/>
              </a:spcBef>
            </a:pPr>
            <a:r>
              <a:rPr dirty="0" sz="1400" spc="-10" b="1">
                <a:solidFill>
                  <a:srgbClr val="424242"/>
                </a:solidFill>
                <a:latin typeface="Times New Roman"/>
                <a:cs typeface="Times New Roman"/>
              </a:rPr>
              <a:t>Description</a:t>
            </a:r>
            <a:r>
              <a:rPr dirty="0" sz="1400" spc="5" b="1">
                <a:solidFill>
                  <a:srgbClr val="424242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424242"/>
                </a:solidFill>
                <a:latin typeface="Times New Roman"/>
                <a:cs typeface="Times New Roman"/>
              </a:rPr>
              <a:t>of</a:t>
            </a:r>
            <a:r>
              <a:rPr dirty="0" sz="1400" spc="5" b="1">
                <a:solidFill>
                  <a:srgbClr val="424242"/>
                </a:solidFill>
                <a:latin typeface="Times New Roman"/>
                <a:cs typeface="Times New Roman"/>
              </a:rPr>
              <a:t> </a:t>
            </a:r>
            <a:r>
              <a:rPr dirty="0" sz="1400" spc="-10" b="1">
                <a:solidFill>
                  <a:srgbClr val="424242"/>
                </a:solidFill>
                <a:latin typeface="Times New Roman"/>
                <a:cs typeface="Times New Roman"/>
              </a:rPr>
              <a:t>Vulnerabilities</a:t>
            </a:r>
            <a:endParaRPr sz="1400">
              <a:latin typeface="Times New Roman"/>
              <a:cs typeface="Times New Roman"/>
            </a:endParaRPr>
          </a:p>
          <a:p>
            <a:pPr marL="12700" marR="5080">
              <a:lnSpc>
                <a:spcPct val="110200"/>
              </a:lnSpc>
              <a:spcBef>
                <a:spcPts val="1235"/>
              </a:spcBef>
            </a:pP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Blue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machine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TryHackMe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vulnerable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critical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SMB-</a:t>
            </a:r>
            <a:r>
              <a:rPr dirty="0" sz="1200">
                <a:latin typeface="Times New Roman"/>
                <a:cs typeface="Times New Roman"/>
              </a:rPr>
              <a:t>related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issues,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particularly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EternalBlue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exploit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(MS17-010).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This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vulnerability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allows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remote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code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execution </a:t>
            </a:r>
            <a:r>
              <a:rPr dirty="0" sz="1200">
                <a:latin typeface="Times New Roman"/>
                <a:cs typeface="Times New Roman"/>
              </a:rPr>
              <a:t>through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SMB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service.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35"/>
              </a:spcBef>
            </a:pPr>
            <a:r>
              <a:rPr dirty="0" sz="1400" b="1">
                <a:solidFill>
                  <a:srgbClr val="424242"/>
                </a:solidFill>
                <a:latin typeface="Times New Roman"/>
                <a:cs typeface="Times New Roman"/>
              </a:rPr>
              <a:t>Risk</a:t>
            </a:r>
            <a:r>
              <a:rPr dirty="0" sz="1400" spc="-40" b="1">
                <a:solidFill>
                  <a:srgbClr val="424242"/>
                </a:solidFill>
                <a:latin typeface="Times New Roman"/>
                <a:cs typeface="Times New Roman"/>
              </a:rPr>
              <a:t> </a:t>
            </a:r>
            <a:r>
              <a:rPr dirty="0" sz="1400" spc="-10" b="1">
                <a:solidFill>
                  <a:srgbClr val="424242"/>
                </a:solidFill>
                <a:latin typeface="Times New Roman"/>
                <a:cs typeface="Times New Roman"/>
              </a:rPr>
              <a:t>Rating</a:t>
            </a:r>
            <a:endParaRPr sz="1400">
              <a:latin typeface="Times New Roman"/>
              <a:cs typeface="Times New Roman"/>
            </a:endParaRPr>
          </a:p>
          <a:p>
            <a:pPr marL="12700" marR="180975">
              <a:lnSpc>
                <a:spcPct val="110200"/>
              </a:lnSpc>
              <a:spcBef>
                <a:spcPts val="1235"/>
              </a:spcBef>
            </a:pPr>
            <a:r>
              <a:rPr dirty="0" sz="1200">
                <a:solidFill>
                  <a:srgbClr val="FF0000"/>
                </a:solidFill>
                <a:latin typeface="Times New Roman"/>
                <a:cs typeface="Times New Roman"/>
              </a:rPr>
              <a:t>High</a:t>
            </a:r>
            <a:r>
              <a:rPr dirty="0" sz="1200" spc="-2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risk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due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potential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unauthorised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access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control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over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system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using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known exploits.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35"/>
              </a:spcBef>
            </a:pPr>
            <a:r>
              <a:rPr dirty="0" sz="1400" b="1">
                <a:solidFill>
                  <a:srgbClr val="424242"/>
                </a:solidFill>
                <a:latin typeface="Times New Roman"/>
                <a:cs typeface="Times New Roman"/>
              </a:rPr>
              <a:t>Affected</a:t>
            </a:r>
            <a:r>
              <a:rPr dirty="0" sz="1400" spc="-70" b="1">
                <a:solidFill>
                  <a:srgbClr val="424242"/>
                </a:solidFill>
                <a:latin typeface="Times New Roman"/>
                <a:cs typeface="Times New Roman"/>
              </a:rPr>
              <a:t> </a:t>
            </a:r>
            <a:r>
              <a:rPr dirty="0" sz="1400" spc="-10" b="1">
                <a:solidFill>
                  <a:srgbClr val="424242"/>
                </a:solidFill>
                <a:latin typeface="Times New Roman"/>
                <a:cs typeface="Times New Roman"/>
              </a:rPr>
              <a:t>Systems:</a:t>
            </a:r>
            <a:endParaRPr sz="1400">
              <a:latin typeface="Times New Roman"/>
              <a:cs typeface="Times New Roman"/>
            </a:endParaRPr>
          </a:p>
          <a:p>
            <a:pPr marL="469265" indent="-227965">
              <a:lnSpc>
                <a:spcPct val="100000"/>
              </a:lnSpc>
              <a:spcBef>
                <a:spcPts val="1390"/>
              </a:spcBef>
              <a:buFont typeface="Arial MT"/>
              <a:buChar char="●"/>
              <a:tabLst>
                <a:tab pos="469265" algn="l"/>
              </a:tabLst>
            </a:pPr>
            <a:r>
              <a:rPr dirty="0" sz="1200" b="1">
                <a:latin typeface="Times New Roman"/>
                <a:cs typeface="Times New Roman"/>
              </a:rPr>
              <a:t>SMB</a:t>
            </a:r>
            <a:r>
              <a:rPr dirty="0" sz="1200" spc="-2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Service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(port</a:t>
            </a:r>
            <a:r>
              <a:rPr dirty="0" sz="1200" spc="-20">
                <a:latin typeface="Times New Roman"/>
                <a:cs typeface="Times New Roman"/>
              </a:rPr>
              <a:t> 445)</a:t>
            </a:r>
            <a:endParaRPr sz="1200">
              <a:latin typeface="Times New Roman"/>
              <a:cs typeface="Times New Roman"/>
            </a:endParaRPr>
          </a:p>
          <a:p>
            <a:pPr marL="469265" indent="-227965">
              <a:lnSpc>
                <a:spcPct val="100000"/>
              </a:lnSpc>
              <a:spcBef>
                <a:spcPts val="155"/>
              </a:spcBef>
              <a:buFont typeface="Arial MT"/>
              <a:buChar char="●"/>
              <a:tabLst>
                <a:tab pos="469265" algn="l"/>
              </a:tabLst>
            </a:pPr>
            <a:r>
              <a:rPr dirty="0" sz="1200" b="1">
                <a:latin typeface="Times New Roman"/>
                <a:cs typeface="Times New Roman"/>
              </a:rPr>
              <a:t>WinRM</a:t>
            </a:r>
            <a:r>
              <a:rPr dirty="0" sz="1200" spc="-3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Service</a:t>
            </a:r>
            <a:r>
              <a:rPr dirty="0" sz="1200" spc="-30" b="1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(port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5985)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30"/>
              </a:spcBef>
            </a:pPr>
            <a:r>
              <a:rPr dirty="0" sz="1400" b="1">
                <a:solidFill>
                  <a:srgbClr val="424242"/>
                </a:solidFill>
                <a:latin typeface="Times New Roman"/>
                <a:cs typeface="Times New Roman"/>
              </a:rPr>
              <a:t>Exploitation</a:t>
            </a:r>
            <a:r>
              <a:rPr dirty="0" sz="1400" spc="-70" b="1">
                <a:solidFill>
                  <a:srgbClr val="424242"/>
                </a:solidFill>
                <a:latin typeface="Times New Roman"/>
                <a:cs typeface="Times New Roman"/>
              </a:rPr>
              <a:t> </a:t>
            </a:r>
            <a:r>
              <a:rPr dirty="0" sz="1400" spc="-10" b="1">
                <a:solidFill>
                  <a:srgbClr val="424242"/>
                </a:solidFill>
                <a:latin typeface="Times New Roman"/>
                <a:cs typeface="Times New Roman"/>
              </a:rPr>
              <a:t>Process:</a:t>
            </a:r>
            <a:endParaRPr sz="14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1385"/>
              </a:spcBef>
              <a:buFont typeface="Times New Roman"/>
              <a:buAutoNum type="arabicPeriod"/>
              <a:tabLst>
                <a:tab pos="469900" algn="l"/>
              </a:tabLst>
            </a:pPr>
            <a:r>
              <a:rPr dirty="0" sz="1200" spc="-10" b="1">
                <a:latin typeface="Times New Roman"/>
                <a:cs typeface="Times New Roman"/>
              </a:rPr>
              <a:t>Reconnaissance:</a:t>
            </a:r>
            <a:endParaRPr sz="1200">
              <a:latin typeface="Times New Roman"/>
              <a:cs typeface="Times New Roman"/>
            </a:endParaRPr>
          </a:p>
          <a:p>
            <a:pPr lvl="1" marL="927100" marR="125730" indent="-228600">
              <a:lnSpc>
                <a:spcPct val="110300"/>
              </a:lnSpc>
              <a:spcBef>
                <a:spcPts val="5"/>
              </a:spcBef>
              <a:buFont typeface="Arial MT"/>
              <a:buChar char="○"/>
              <a:tabLst>
                <a:tab pos="927100" algn="l"/>
              </a:tabLst>
            </a:pPr>
            <a:r>
              <a:rPr dirty="0" sz="1200">
                <a:latin typeface="Times New Roman"/>
                <a:cs typeface="Times New Roman"/>
              </a:rPr>
              <a:t>Conducted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comprehensive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scan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using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Nmap,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which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revealed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open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ports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services,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confirming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presence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SMB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vulnerability.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150"/>
              </a:spcBef>
              <a:buFont typeface="Times New Roman"/>
              <a:buAutoNum type="arabicPeriod"/>
              <a:tabLst>
                <a:tab pos="469900" algn="l"/>
              </a:tabLst>
            </a:pPr>
            <a:r>
              <a:rPr dirty="0" sz="1200" spc="-10" b="1">
                <a:latin typeface="Times New Roman"/>
                <a:cs typeface="Times New Roman"/>
              </a:rPr>
              <a:t>Vulnerability</a:t>
            </a:r>
            <a:r>
              <a:rPr dirty="0" sz="1200" spc="-50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Check:</a:t>
            </a:r>
            <a:endParaRPr sz="1200">
              <a:latin typeface="Times New Roman"/>
              <a:cs typeface="Times New Roman"/>
            </a:endParaRPr>
          </a:p>
          <a:p>
            <a:pPr lvl="1" marL="926465" indent="-227965">
              <a:lnSpc>
                <a:spcPct val="100000"/>
              </a:lnSpc>
              <a:spcBef>
                <a:spcPts val="150"/>
              </a:spcBef>
              <a:buFont typeface="Arial MT"/>
              <a:buChar char="○"/>
              <a:tabLst>
                <a:tab pos="926465" algn="l"/>
              </a:tabLst>
            </a:pPr>
            <a:r>
              <a:rPr dirty="0" sz="1200" spc="-20">
                <a:latin typeface="Times New Roman"/>
                <a:cs typeface="Times New Roman"/>
              </a:rPr>
              <a:t>Verified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existence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EternalBlue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vulnerability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SMB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service.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145"/>
              </a:spcBef>
              <a:buFont typeface="Times New Roman"/>
              <a:buAutoNum type="arabicPeriod"/>
              <a:tabLst>
                <a:tab pos="469900" algn="l"/>
              </a:tabLst>
            </a:pPr>
            <a:r>
              <a:rPr dirty="0" sz="1200" b="1">
                <a:latin typeface="Times New Roman"/>
                <a:cs typeface="Times New Roman"/>
              </a:rPr>
              <a:t>Gaining</a:t>
            </a:r>
            <a:r>
              <a:rPr dirty="0" sz="1200" spc="-45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Access:</a:t>
            </a:r>
            <a:endParaRPr sz="1200">
              <a:latin typeface="Times New Roman"/>
              <a:cs typeface="Times New Roman"/>
            </a:endParaRPr>
          </a:p>
          <a:p>
            <a:pPr lvl="1" marL="927100" marR="96520" indent="-228600">
              <a:lnSpc>
                <a:spcPct val="110200"/>
              </a:lnSpc>
              <a:spcBef>
                <a:spcPts val="10"/>
              </a:spcBef>
              <a:buFont typeface="Arial MT"/>
              <a:buChar char="○"/>
              <a:tabLst>
                <a:tab pos="927100" algn="l"/>
              </a:tabLst>
            </a:pPr>
            <a:r>
              <a:rPr dirty="0" sz="1200">
                <a:latin typeface="Times New Roman"/>
                <a:cs typeface="Times New Roman"/>
              </a:rPr>
              <a:t>Utilised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Metasploit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exploit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EternalBlue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vulnerability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by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setting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the </a:t>
            </a:r>
            <a:r>
              <a:rPr dirty="0" sz="1200">
                <a:latin typeface="Times New Roman"/>
                <a:cs typeface="Times New Roman"/>
              </a:rPr>
              <a:t>appropriate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parameters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launching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exploit,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successfully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obtaining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50">
                <a:latin typeface="Times New Roman"/>
                <a:cs typeface="Times New Roman"/>
              </a:rPr>
              <a:t>a </a:t>
            </a:r>
            <a:r>
              <a:rPr dirty="0" sz="1200">
                <a:latin typeface="Times New Roman"/>
                <a:cs typeface="Times New Roman"/>
              </a:rPr>
              <a:t>reverse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shell.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145"/>
              </a:spcBef>
              <a:buFont typeface="Times New Roman"/>
              <a:buAutoNum type="arabicPeriod"/>
              <a:tabLst>
                <a:tab pos="469900" algn="l"/>
              </a:tabLst>
            </a:pPr>
            <a:r>
              <a:rPr dirty="0" sz="1200" b="1">
                <a:latin typeface="Times New Roman"/>
                <a:cs typeface="Times New Roman"/>
              </a:rPr>
              <a:t>Privilege</a:t>
            </a:r>
            <a:r>
              <a:rPr dirty="0" sz="1200" spc="-50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Escalation:</a:t>
            </a:r>
            <a:endParaRPr sz="1200">
              <a:latin typeface="Times New Roman"/>
              <a:cs typeface="Times New Roman"/>
            </a:endParaRPr>
          </a:p>
          <a:p>
            <a:pPr lvl="1" marL="926465" indent="-227965">
              <a:lnSpc>
                <a:spcPct val="100000"/>
              </a:lnSpc>
              <a:spcBef>
                <a:spcPts val="150"/>
              </a:spcBef>
              <a:buFont typeface="Arial MT"/>
              <a:buChar char="○"/>
              <a:tabLst>
                <a:tab pos="926465" algn="l"/>
              </a:tabLst>
            </a:pPr>
            <a:r>
              <a:rPr dirty="0" sz="1200">
                <a:latin typeface="Times New Roman"/>
                <a:cs typeface="Times New Roman"/>
              </a:rPr>
              <a:t>After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gaining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initial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access,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escalated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privileges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NT</a:t>
            </a:r>
            <a:endParaRPr sz="1200">
              <a:latin typeface="Times New Roman"/>
              <a:cs typeface="Times New Roman"/>
            </a:endParaRPr>
          </a:p>
          <a:p>
            <a:pPr marL="927100" marR="159385">
              <a:lnSpc>
                <a:spcPct val="110200"/>
              </a:lnSpc>
              <a:spcBef>
                <a:spcPts val="5"/>
              </a:spcBef>
            </a:pPr>
            <a:r>
              <a:rPr dirty="0" sz="1200">
                <a:latin typeface="Times New Roman"/>
                <a:cs typeface="Times New Roman"/>
              </a:rPr>
              <a:t>AUTHORITY\SYSTEM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by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converting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shell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Meterpreter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session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confirming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elevated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access.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145"/>
              </a:spcBef>
              <a:buFont typeface="Times New Roman"/>
              <a:buAutoNum type="arabicPeriod" startAt="5"/>
              <a:tabLst>
                <a:tab pos="469900" algn="l"/>
              </a:tabLst>
            </a:pPr>
            <a:r>
              <a:rPr dirty="0" sz="1200" b="1">
                <a:latin typeface="Times New Roman"/>
                <a:cs typeface="Times New Roman"/>
              </a:rPr>
              <a:t>Process</a:t>
            </a:r>
            <a:r>
              <a:rPr dirty="0" sz="1200" spc="-65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Migration:</a:t>
            </a:r>
            <a:endParaRPr sz="1200">
              <a:latin typeface="Times New Roman"/>
              <a:cs typeface="Times New Roman"/>
            </a:endParaRPr>
          </a:p>
          <a:p>
            <a:pPr lvl="1" marL="927100" marR="158750" indent="-228600">
              <a:lnSpc>
                <a:spcPct val="110300"/>
              </a:lnSpc>
              <a:spcBef>
                <a:spcPts val="5"/>
              </a:spcBef>
              <a:buFont typeface="Arial MT"/>
              <a:buChar char="○"/>
              <a:tabLst>
                <a:tab pos="927100" algn="l"/>
              </a:tabLst>
            </a:pPr>
            <a:r>
              <a:rPr dirty="0" sz="1200">
                <a:latin typeface="Times New Roman"/>
                <a:cs typeface="Times New Roman"/>
              </a:rPr>
              <a:t>Migrated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Meterpreter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session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higher-</a:t>
            </a:r>
            <a:r>
              <a:rPr dirty="0" sz="1200">
                <a:latin typeface="Times New Roman"/>
                <a:cs typeface="Times New Roman"/>
              </a:rPr>
              <a:t>privileged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process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ensure </a:t>
            </a:r>
            <a:r>
              <a:rPr dirty="0" sz="1200">
                <a:latin typeface="Times New Roman"/>
                <a:cs typeface="Times New Roman"/>
              </a:rPr>
              <a:t>stability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avoid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detection.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145"/>
              </a:spcBef>
              <a:buFont typeface="Times New Roman"/>
              <a:buAutoNum type="arabicPeriod" startAt="5"/>
              <a:tabLst>
                <a:tab pos="469900" algn="l"/>
              </a:tabLst>
            </a:pPr>
            <a:r>
              <a:rPr dirty="0" sz="1200" b="1">
                <a:latin typeface="Times New Roman"/>
                <a:cs typeface="Times New Roman"/>
              </a:rPr>
              <a:t>Cracking </a:t>
            </a:r>
            <a:r>
              <a:rPr dirty="0" sz="1200" spc="-10" b="1">
                <a:latin typeface="Times New Roman"/>
                <a:cs typeface="Times New Roman"/>
              </a:rPr>
              <a:t>Passwords:</a:t>
            </a:r>
            <a:endParaRPr sz="1200">
              <a:latin typeface="Times New Roman"/>
              <a:cs typeface="Times New Roman"/>
            </a:endParaRPr>
          </a:p>
          <a:p>
            <a:pPr lvl="1" marL="927100" marR="20320" indent="-228600">
              <a:lnSpc>
                <a:spcPct val="110300"/>
              </a:lnSpc>
              <a:spcBef>
                <a:spcPts val="5"/>
              </a:spcBef>
              <a:buFont typeface="Arial MT"/>
              <a:buChar char="○"/>
              <a:tabLst>
                <a:tab pos="927100" algn="l"/>
              </a:tabLst>
            </a:pPr>
            <a:r>
              <a:rPr dirty="0" sz="1200">
                <a:latin typeface="Times New Roman"/>
                <a:cs typeface="Times New Roman"/>
              </a:rPr>
              <a:t>Dumped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password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hashes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used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password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cracking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tool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retrieve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the </a:t>
            </a:r>
            <a:r>
              <a:rPr dirty="0" sz="1200">
                <a:latin typeface="Times New Roman"/>
                <a:cs typeface="Times New Roman"/>
              </a:rPr>
              <a:t>password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user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'Jon,'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which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was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found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alqfna22</a:t>
            </a:r>
            <a:r>
              <a:rPr dirty="0" sz="1200" spc="-1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145"/>
              </a:spcBef>
              <a:buFont typeface="Times New Roman"/>
              <a:buAutoNum type="arabicPeriod" startAt="5"/>
              <a:tabLst>
                <a:tab pos="469900" algn="l"/>
              </a:tabLst>
            </a:pPr>
            <a:r>
              <a:rPr dirty="0" sz="1200" b="1">
                <a:latin typeface="Times New Roman"/>
                <a:cs typeface="Times New Roman"/>
              </a:rPr>
              <a:t>Data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Exfiltration</a:t>
            </a:r>
            <a:r>
              <a:rPr dirty="0" sz="1200" spc="-2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(Finding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Flags):</a:t>
            </a:r>
            <a:endParaRPr sz="1200">
              <a:latin typeface="Times New Roman"/>
              <a:cs typeface="Times New Roman"/>
            </a:endParaRPr>
          </a:p>
          <a:p>
            <a:pPr lvl="1" marL="926465" indent="-227965">
              <a:lnSpc>
                <a:spcPct val="100000"/>
              </a:lnSpc>
              <a:spcBef>
                <a:spcPts val="155"/>
              </a:spcBef>
              <a:buFont typeface="Arial MT"/>
              <a:buChar char="○"/>
              <a:tabLst>
                <a:tab pos="926465" algn="l"/>
              </a:tabLst>
            </a:pPr>
            <a:r>
              <a:rPr dirty="0" sz="1200" b="1">
                <a:latin typeface="Times New Roman"/>
                <a:cs typeface="Times New Roman"/>
              </a:rPr>
              <a:t>Flag</a:t>
            </a:r>
            <a:r>
              <a:rPr dirty="0" sz="1200" spc="-2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1: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Located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system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root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directory:</a:t>
            </a:r>
            <a:endParaRPr sz="12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284"/>
              </a:spcBef>
            </a:pPr>
            <a:r>
              <a:rPr dirty="0" sz="1200" spc="-10">
                <a:solidFill>
                  <a:srgbClr val="178037"/>
                </a:solidFill>
                <a:latin typeface="Courier New"/>
                <a:cs typeface="Courier New"/>
              </a:rPr>
              <a:t>flag{access_the_machine}</a:t>
            </a:r>
            <a:endParaRPr sz="1200">
              <a:latin typeface="Courier New"/>
              <a:cs typeface="Courier New"/>
            </a:endParaRPr>
          </a:p>
          <a:p>
            <a:pPr lvl="1" marL="926465" indent="-227965">
              <a:lnSpc>
                <a:spcPct val="100000"/>
              </a:lnSpc>
              <a:spcBef>
                <a:spcPts val="245"/>
              </a:spcBef>
              <a:buFont typeface="Arial MT"/>
              <a:buChar char="○"/>
              <a:tabLst>
                <a:tab pos="926465" algn="l"/>
              </a:tabLst>
            </a:pPr>
            <a:r>
              <a:rPr dirty="0" sz="1200" b="1">
                <a:latin typeface="Times New Roman"/>
                <a:cs typeface="Times New Roman"/>
              </a:rPr>
              <a:t>Flag</a:t>
            </a:r>
            <a:r>
              <a:rPr dirty="0" sz="1200" spc="-1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2:</a:t>
            </a:r>
            <a:r>
              <a:rPr dirty="0" sz="1200" spc="-10" b="1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Found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SAM</a:t>
            </a:r>
            <a:r>
              <a:rPr dirty="0" sz="1200" spc="-10">
                <a:latin typeface="Times New Roman"/>
                <a:cs typeface="Times New Roman"/>
              </a:rPr>
              <a:t> database:</a:t>
            </a:r>
            <a:endParaRPr sz="12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285"/>
              </a:spcBef>
            </a:pPr>
            <a:r>
              <a:rPr dirty="0" sz="1200" spc="-10">
                <a:solidFill>
                  <a:srgbClr val="178037"/>
                </a:solidFill>
                <a:latin typeface="Courier New"/>
                <a:cs typeface="Courier New"/>
              </a:rPr>
              <a:t>flag{sam_database_elevated_access}</a:t>
            </a:r>
            <a:endParaRPr sz="1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067299" y="841686"/>
            <a:ext cx="4479925" cy="858519"/>
          </a:xfrm>
          <a:prstGeom prst="rect">
            <a:avLst/>
          </a:prstGeom>
        </p:spPr>
        <p:txBody>
          <a:bodyPr wrap="square" lIns="0" tIns="48894" rIns="0" bIns="0" rtlCol="0" vert="horz">
            <a:spAutoFit/>
          </a:bodyPr>
          <a:lstStyle/>
          <a:p>
            <a:pPr marL="926465" indent="-227965">
              <a:lnSpc>
                <a:spcPct val="100000"/>
              </a:lnSpc>
              <a:spcBef>
                <a:spcPts val="384"/>
              </a:spcBef>
              <a:buFont typeface="Arial MT"/>
              <a:buChar char="○"/>
              <a:tabLst>
                <a:tab pos="926465" algn="l"/>
              </a:tabLst>
            </a:pPr>
            <a:r>
              <a:rPr dirty="0" sz="1200" b="1">
                <a:latin typeface="Times New Roman"/>
                <a:cs typeface="Times New Roman"/>
              </a:rPr>
              <a:t>Flag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3: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Located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Administrator’s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Documents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folder:</a:t>
            </a:r>
            <a:endParaRPr sz="12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284"/>
              </a:spcBef>
            </a:pPr>
            <a:r>
              <a:rPr dirty="0" sz="1200" spc="-10">
                <a:solidFill>
                  <a:srgbClr val="178037"/>
                </a:solidFill>
                <a:latin typeface="Courier New"/>
                <a:cs typeface="Courier New"/>
              </a:rPr>
              <a:t>flag{admin_documents_can_be_valuable}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400" spc="-10" b="1">
                <a:solidFill>
                  <a:srgbClr val="424242"/>
                </a:solidFill>
                <a:latin typeface="Times New Roman"/>
                <a:cs typeface="Times New Roman"/>
              </a:rPr>
              <a:t>Evidence: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9049" y="1740011"/>
            <a:ext cx="5581650" cy="2828924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9049" y="4657117"/>
            <a:ext cx="5581649" cy="2847974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99049" y="8350262"/>
            <a:ext cx="5581650" cy="13811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9049" y="1120582"/>
            <a:ext cx="5581649" cy="466725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9049" y="1818009"/>
            <a:ext cx="5581650" cy="2847974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99049" y="4896687"/>
            <a:ext cx="5581650" cy="581025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99049" y="5708414"/>
            <a:ext cx="5581649" cy="21050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9049" y="919050"/>
            <a:ext cx="5581649" cy="1724024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9049" y="3227709"/>
            <a:ext cx="5581650" cy="2057400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99049" y="5515812"/>
            <a:ext cx="5581650" cy="19526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Egypt Pioneers Initiative - DEPI</dc:title>
  <dcterms:created xsi:type="dcterms:W3CDTF">2024-11-23T13:00:41Z</dcterms:created>
  <dcterms:modified xsi:type="dcterms:W3CDTF">2024-11-23T13:00:41Z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oducer">
    <vt:lpwstr>Skia/PDF m133 Google Docs Renderer</vt:lpwstr>
  </property>
</Properties>
</file>