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28" r:id="rId6"/>
    <p:sldId id="310" r:id="rId7"/>
    <p:sldId id="309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5" r:id="rId20"/>
    <p:sldId id="322" r:id="rId21"/>
    <p:sldId id="323" r:id="rId22"/>
    <p:sldId id="327" r:id="rId23"/>
    <p:sldId id="32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1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282B-4C35-2304-9593-4A71774F2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F962A-0224-F005-ED0C-242EDBA1A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CE16E-C731-1226-3297-BE1231F0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42B5-DB5C-4EA7-8693-0647B3868A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ACBBD-BAC6-3230-D351-41894F38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130C-0A87-4AF0-E7D4-849009C7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9326-F68C-4312-856A-282696BD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001D-EE74-8DB5-F0E4-6C15EFC2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19B7-93DF-2E65-6B3A-F8E8AD2E9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A37CB-571D-97E0-D98F-0F40CFBC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42B5-DB5C-4EA7-8693-0647B3868A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4F449-ECA9-BDBF-E960-66FACE0E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A74C-BEEA-0FF0-03D8-0D66E512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9326-F68C-4312-856A-282696BD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0CB08-07F3-1630-C72C-C549210C2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C330C-7B31-BA52-2C44-812979FBE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FE946-5BD9-609E-53FE-EDFBEA4F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42B5-DB5C-4EA7-8693-0647B3868A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62D99-4562-000C-785D-D4AF5D41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B05B8-9C5C-68A9-77EC-B691E13A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9326-F68C-4312-856A-282696BD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AF38-DFA0-0FCE-DE24-152E3AB4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3CB8-DFAD-EF41-EFDA-4E7F9948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B6DE-F7D4-C2AC-66E6-B08A0765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42B5-DB5C-4EA7-8693-0647B3868A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8233-CC7A-EE99-5315-BBCC4F5F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7E357-991A-548A-F43A-0C86FB58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9326-F68C-4312-856A-282696BD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0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6363-276C-9AA7-BCCE-A6F0122C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5AFB5-82D4-AF45-0738-3BBC688C6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4FBA-B8DB-A0FE-6A33-33F5E999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42B5-DB5C-4EA7-8693-0647B3868A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6CD66-4C89-F1AA-CFD9-21E63B7E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B820A-C89E-B518-6453-FD73A3A4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9326-F68C-4312-856A-282696BD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9B41-FC45-80CE-3E6B-749A7AC3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DD16-4DC2-C1BC-F1E2-DAAD5AF23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5741C-092E-2E3D-3D4F-C40997085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78BD9-2FF2-9DEA-ACBB-C13CA2F5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42B5-DB5C-4EA7-8693-0647B3868A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20536-B73C-93AF-1FCB-ADC4EBA3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230BC-0D82-4BFB-1C51-D0652B04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9326-F68C-4312-856A-282696BD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3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5330-6D67-CA12-DD4A-5814FB20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C67EB-ABD1-3A21-E22E-01AE19961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6BD87-57BA-8BCD-5E27-B31A33E50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56A58-A6E7-2430-64EC-B7B603337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2B7FC-7825-22B4-7E00-3E47D7AB7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A0E26-899D-73A9-9BEF-DB56B3CD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42B5-DB5C-4EA7-8693-0647B3868A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FF11C-CA45-5509-FCDD-78A8F3CE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DBF12-484C-7CBD-B594-C788D1D7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9326-F68C-4312-856A-282696BD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7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395F-78CA-17A3-69A2-B3D38C43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20964-5CF2-7000-ACBA-A3A0296B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42B5-DB5C-4EA7-8693-0647B3868A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B27E7-8CBD-155F-270C-8552F0A6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A4EC-6D1C-63D6-F587-2A80967E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9326-F68C-4312-856A-282696BD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6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61374-69DC-DEBF-E8B2-34935AFB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42B5-DB5C-4EA7-8693-0647B3868A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041AE-2D23-667A-16F1-7F1F5D7D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60545-53AB-C0AB-4300-D9C676E3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9326-F68C-4312-856A-282696BD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0E16-3961-9618-4016-5BC84475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24BFD-054F-E5C5-A699-BE99B495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249D1-E646-7C13-B160-1EFD5DC9D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83DAE-897C-EA09-69BA-FE64AC06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42B5-DB5C-4EA7-8693-0647B3868A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E811B-2092-39A1-3B66-24DF1B97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25FF0-B4C1-B8CE-9E50-84AA415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9326-F68C-4312-856A-282696BD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9035-8F3E-4FF4-18AE-2356561F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D1FDD-FBD4-EAF3-EB8E-4D9F4B540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35EF9-3755-9BA4-7345-D92D868D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B85B-3485-D281-42E3-73E06D36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42B5-DB5C-4EA7-8693-0647B3868A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BC191-3F20-568D-94DB-8C277EE1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83EE6-4E3D-BF97-63C8-7635212E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9326-F68C-4312-856A-282696BD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1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25DC0-03F1-A156-0A76-07B2CCC9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DA14-0471-47D9-9096-3366D3E64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E9519-8CF1-3322-F197-D32ABBB62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942B5-DB5C-4EA7-8693-0647B3868A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04DE-6AF3-DBAE-FE53-E866FCF50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9B9A2-BCAC-78EE-4628-7AB6D7404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9326-F68C-4312-856A-282696BDA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Competitions - CTFs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Marcin Kyć, Tomasz Dąbrowski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4493E-F8A1-7BEA-AA15-990A049B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Categories and their challenges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9FE1F6-3BC1-DB37-D2A1-1FA357112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 (c:Category) &lt;- [:IS_IN_CATEGORY] - (ch:Challenge) return c.name, ch.name, ch.points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B1B8FA0-A37F-72C0-70D1-CB278E2507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4272" y="1863801"/>
            <a:ext cx="992345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9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14493E-F8A1-7BEA-AA15-990A049B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3 teams and their members with the highest scores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9FE1F6-3BC1-DB37-D2A1-1FA357112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1800"/>
              <a:t>match (t:Team) &lt;- [:IS_MEMBER_OF] - (:Member) - [:SOLVED] -&gt; (c:Challenge) with sum(c.points) as sp, t return t.name, sp order by sp desc limit 3</a:t>
            </a:r>
          </a:p>
        </p:txBody>
      </p:sp>
      <p:pic>
        <p:nvPicPr>
          <p:cNvPr id="6" name="Content Placeholder 5" descr="Chart, application&#10;&#10;Description automatically generated with medium confidence">
            <a:extLst>
              <a:ext uri="{FF2B5EF4-FFF2-40B4-BE49-F238E27FC236}">
                <a16:creationId xmlns:a16="http://schemas.microsoft.com/office/drawing/2014/main" id="{4A5461D7-679F-25A6-724A-06361A1F7C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784" y="2745440"/>
            <a:ext cx="11164824" cy="346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5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14493E-F8A1-7BEA-AA15-990A049B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 Member/s who solved the highest number of challenges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9FE1F6-3BC1-DB37-D2A1-1FA357112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0909" y="552906"/>
            <a:ext cx="5159825" cy="16749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/>
              <a:t>match (m:Member) - [r:SOLVED] -&gt; (:Challenge) call {match (m:Member) - [r:SOLVED] -&gt; (:Challenge) with count(r) as cr, m with max(cr) as mr return mr} with count(r) as cr, m, mr where cr = mr return m.name, cr</a:t>
            </a:r>
          </a:p>
        </p:txBody>
      </p:sp>
      <p:pic>
        <p:nvPicPr>
          <p:cNvPr id="9" name="Content Placeholder 8" descr="Background pattern&#10;&#10;Description automatically generated">
            <a:extLst>
              <a:ext uri="{FF2B5EF4-FFF2-40B4-BE49-F238E27FC236}">
                <a16:creationId xmlns:a16="http://schemas.microsoft.com/office/drawing/2014/main" id="{E5EC34CE-61C7-A4F7-2DE9-3E8AB512BD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5166" y="3579323"/>
            <a:ext cx="10515569" cy="155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2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14493E-F8A1-7BEA-AA15-990A049B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7. The person/s who joined a team the longest time ago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9FE1F6-3BC1-DB37-D2A1-1FA357112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0909" y="552906"/>
            <a:ext cx="5159825" cy="16749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 dirty="0"/>
              <a:t>match (</a:t>
            </a:r>
            <a:r>
              <a:rPr lang="en-US" sz="2000"/>
              <a:t>m:Member</a:t>
            </a:r>
            <a:r>
              <a:rPr lang="en-US" sz="2000" dirty="0"/>
              <a:t>) - [</a:t>
            </a:r>
            <a:r>
              <a:rPr lang="en-US" sz="2000"/>
              <a:t>r:IS_MEMBER_OF</a:t>
            </a:r>
            <a:r>
              <a:rPr lang="en-US" sz="2000" dirty="0"/>
              <a:t>] -&gt; () call {match (</a:t>
            </a:r>
            <a:r>
              <a:rPr lang="en-US" sz="2000"/>
              <a:t>m:Member</a:t>
            </a:r>
            <a:r>
              <a:rPr lang="en-US" sz="2000" dirty="0"/>
              <a:t>) - [</a:t>
            </a:r>
            <a:r>
              <a:rPr lang="en-US" sz="2000"/>
              <a:t>r:IS_MEMBER_OF</a:t>
            </a:r>
            <a:r>
              <a:rPr lang="en-US" sz="2000" dirty="0"/>
              <a:t>] -&gt; () with min(</a:t>
            </a:r>
            <a:r>
              <a:rPr lang="en-US" sz="2000"/>
              <a:t>r.since</a:t>
            </a:r>
            <a:r>
              <a:rPr lang="en-US" sz="2000" dirty="0"/>
              <a:t>) as </a:t>
            </a:r>
            <a:r>
              <a:rPr lang="en-US" sz="2000"/>
              <a:t>ms</a:t>
            </a:r>
            <a:r>
              <a:rPr lang="en-US" sz="2000" dirty="0"/>
              <a:t> return </a:t>
            </a:r>
            <a:r>
              <a:rPr lang="en-US" sz="2000"/>
              <a:t>ms</a:t>
            </a:r>
            <a:r>
              <a:rPr lang="en-US" sz="2000" dirty="0"/>
              <a:t>} with </a:t>
            </a:r>
            <a:r>
              <a:rPr lang="en-US" sz="2000"/>
              <a:t>ms</a:t>
            </a:r>
            <a:r>
              <a:rPr lang="en-US" sz="2000" dirty="0"/>
              <a:t>, r, m where </a:t>
            </a:r>
            <a:r>
              <a:rPr lang="en-US" sz="2000"/>
              <a:t>ms</a:t>
            </a:r>
            <a:r>
              <a:rPr lang="en-US" sz="2000" dirty="0"/>
              <a:t> = </a:t>
            </a:r>
            <a:r>
              <a:rPr lang="en-US" sz="2000"/>
              <a:t>r.since</a:t>
            </a:r>
            <a:r>
              <a:rPr lang="en-US" sz="2000" dirty="0"/>
              <a:t> return m.name, </a:t>
            </a:r>
            <a:r>
              <a:rPr lang="en-US" sz="2000"/>
              <a:t>r.since</a:t>
            </a:r>
            <a:endParaRPr lang="en-US" sz="2000" dirty="0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F306D1F2-53DE-6F62-FF46-1EF2E06E94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5166" y="2830088"/>
            <a:ext cx="10515569" cy="30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9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14493E-F8A1-7BEA-AA15-990A049B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 The flag/s of a challenge/s that was solved by the biggest number of members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9FE1F6-3BC1-DB37-D2A1-1FA357112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1800"/>
              <a:t>match (:Member) - [r:SOLVED] -&gt; (c:Challenge) call {match (:Member) - [r:SOLVED] -&gt; (c:Challenge) with count(r) as cr, c with max(cr) as mr return mr} with count(r) as cr, c, mr where cr = mr return c.flag, cr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44014A-C4CE-646E-68C4-8EB9DBB5DD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784" y="3219946"/>
            <a:ext cx="11164824" cy="25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99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311C4-E4B5-9B08-2D7B-EC51E0B0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9. The challenges that were solved by the biggest number of teams and their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E289-4670-2D0F-EA94-89EDEABC1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6619" y="547815"/>
            <a:ext cx="5178960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/>
              <a:t>match (t:Team) &lt;- [:IS_MEMBER_OF] - (:Member) - [r:SOLVED] -&gt; (c:Challenge) call {match (t:Team) &lt;- [:IS_MEMBER_OF] - (:Member) - [r:SOLVED] -&gt; (c:Challenge) with count(r) as cr, c with max(cr) as mc return mc} with count(r) as cr, c, mc where cr = mc return c.flag, cr</a:t>
            </a:r>
          </a:p>
          <a:p>
            <a:endParaRPr lang="en-US" sz="1700"/>
          </a:p>
        </p:txBody>
      </p:sp>
      <p:pic>
        <p:nvPicPr>
          <p:cNvPr id="6" name="Content Placeholder 5" descr="Chart, bubble chart&#10;&#10;Description automatically generated">
            <a:extLst>
              <a:ext uri="{FF2B5EF4-FFF2-40B4-BE49-F238E27FC236}">
                <a16:creationId xmlns:a16="http://schemas.microsoft.com/office/drawing/2014/main" id="{84B9295A-0DC5-7FF1-2CC2-8B7BC4758D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8" y="2740260"/>
            <a:ext cx="5167185" cy="3074474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13F1B2-2DF8-89D9-B1F7-94697D91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3024455"/>
            <a:ext cx="5167185" cy="250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9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311C4-E4B5-9B08-2D7B-EC51E0B0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10. Category that has the biggest sum of possible points from challenges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E289-4670-2D0F-EA94-89EDEABC1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/>
              <a:t>match (c:Category) &lt;- [:IS_IN_CATEGORY] - (ch:Challenge) call {match (c:Category) &lt;- [:IS_IN_CATEGORY] - (ch:Challenge) with sum(ch.points) as sum_pts, c return max(sum_pts) as max_points} with sum(ch.points) as sum_points, c, max_points where sum_points = max_points return c, sum_points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999707-17BA-D166-4080-1ED4A16912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76669" y="2290936"/>
            <a:ext cx="682646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CD5555-B420-0E62-273B-5880A021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Projections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8DFDAE-211C-3CC2-EBB5-0B136C6E8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Graph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24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D9907A-C6CF-D798-928A-C7D1CC3F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1. Weights between teams that shows how many same tasks teams solved</a:t>
            </a:r>
          </a:p>
        </p:txBody>
      </p:sp>
      <p:sp>
        <p:nvSpPr>
          <p:cNvPr id="23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30F4A-F44D-C3D9-382E-1A130CEE8852}"/>
              </a:ext>
            </a:extLst>
          </p:cNvPr>
          <p:cNvSpPr txBox="1"/>
          <p:nvPr/>
        </p:nvSpPr>
        <p:spPr>
          <a:xfrm>
            <a:off x="841247" y="2359152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CALL gds.graph.project.cypher(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'proj1',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'MATCH (t:Team) RETURN id(t) AS id, labels(t) AS labels',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'MATCH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(t1:Team)&lt;--(:Member)-[:SOLVED]-&gt;(r:Challenge)&lt;-[:SOLVED]-(:Member)--&gt;(t2:Team)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 WHERE ID(t1) &lt; ID(t2)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 RETURN DISTINCT id(t1) AS source, id(t2) AS target, count(r)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 AS weight'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)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623A85D4-9675-7779-6FC8-68A2F8458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96" r="7071" b="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3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356F-385B-4C6E-A59C-3C293C9D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pl-PL" sz="3300" dirty="0"/>
              <a:t>1st </a:t>
            </a:r>
            <a:r>
              <a:rPr lang="pl-PL" sz="3300" dirty="0" err="1"/>
              <a:t>algorithm</a:t>
            </a:r>
            <a:r>
              <a:rPr lang="pl-PL" sz="3300" dirty="0"/>
              <a:t> - </a:t>
            </a:r>
            <a:r>
              <a:rPr lang="pl-PL" sz="3300" dirty="0" err="1"/>
              <a:t>Node</a:t>
            </a:r>
            <a:r>
              <a:rPr lang="pl-PL" sz="3300" dirty="0"/>
              <a:t> </a:t>
            </a:r>
            <a:r>
              <a:rPr lang="pl-PL" sz="3300" dirty="0" err="1"/>
              <a:t>similarity</a:t>
            </a:r>
            <a:r>
              <a:rPr lang="pl-PL" sz="3300" dirty="0"/>
              <a:t> - </a:t>
            </a:r>
            <a:r>
              <a:rPr lang="pl-PL" sz="3300" dirty="0" err="1"/>
              <a:t>What</a:t>
            </a:r>
            <a:r>
              <a:rPr lang="pl-PL" sz="3300" dirty="0"/>
              <a:t> </a:t>
            </a:r>
            <a:r>
              <a:rPr lang="pl-PL" sz="3300" dirty="0" err="1"/>
              <a:t>is</a:t>
            </a:r>
            <a:r>
              <a:rPr lang="pl-PL" sz="3300" dirty="0"/>
              <a:t> the </a:t>
            </a:r>
            <a:r>
              <a:rPr lang="pl-PL" sz="3300" dirty="0" err="1"/>
              <a:t>similarity</a:t>
            </a:r>
            <a:r>
              <a:rPr lang="pl-PL" sz="3300" dirty="0"/>
              <a:t> </a:t>
            </a:r>
            <a:r>
              <a:rPr lang="pl-PL" sz="3300" dirty="0" err="1"/>
              <a:t>between</a:t>
            </a:r>
            <a:r>
              <a:rPr lang="pl-PL" sz="3300" dirty="0"/>
              <a:t> </a:t>
            </a:r>
            <a:r>
              <a:rPr lang="pl-PL" sz="3300" dirty="0" err="1"/>
              <a:t>each</a:t>
            </a:r>
            <a:r>
              <a:rPr lang="pl-PL" sz="3300" dirty="0"/>
              <a:t> team?</a:t>
            </a:r>
            <a:endParaRPr lang="en-GB" sz="3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52E29-029D-42AC-A9D7-5DAC52388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24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8E566C-FEBE-4EA9-A37D-F09B0B6DA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GB" sz="1800"/>
              <a:t>CALL gds.nodeSimilarity.stream('proj1', {relationShipWeightProperty:"weight"})</a:t>
            </a:r>
          </a:p>
          <a:p>
            <a:r>
              <a:rPr lang="en-GB" sz="1800"/>
              <a:t>YIELD node1, node2, similarity</a:t>
            </a:r>
          </a:p>
          <a:p>
            <a:r>
              <a:rPr lang="en-GB" sz="1800"/>
              <a:t>return gds.util.asNode(node1).name AS M1, gd.util.asNode(node2).name AS M2, similarity</a:t>
            </a:r>
          </a:p>
          <a:p>
            <a:r>
              <a:rPr lang="en-GB" sz="1800"/>
              <a:t>ORDER BY similarity DESC</a:t>
            </a:r>
          </a:p>
          <a:p>
            <a:pPr marL="0" indent="0">
              <a:buNone/>
            </a:pP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44075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ABE9-3E67-4D89-0BDC-3427AFB7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28B5-84A9-9238-6345-5D7800828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Category – name, description,</a:t>
            </a:r>
          </a:p>
          <a:p>
            <a:r>
              <a:rPr lang="pl-PL" dirty="0"/>
              <a:t>Challenge – name, description, points, flag, ctfName,</a:t>
            </a:r>
          </a:p>
          <a:p>
            <a:r>
              <a:rPr lang="pl-PL" dirty="0"/>
              <a:t>Team – name,</a:t>
            </a:r>
          </a:p>
          <a:p>
            <a:r>
              <a:rPr lang="pl-PL" dirty="0"/>
              <a:t>Member – name, email.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32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ABB5-A64D-23ED-E2D3-7EFF6EC0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Categories in properties have number of solved tasks in each category by teams.</a:t>
            </a:r>
            <a:br>
              <a:rPr lang="en-US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Weights represents the sum of points of challenges of two connected categories.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9B80B-7E5F-D14E-E4CD-B2BA5FB42A77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CALL gds.graph.project.cypher(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'proj2',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'MATCH (c:Category)&lt;--(:Challenge)&lt;-[r:SOLVED]-(:Member)--&gt;(t:Team) RETURN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 DISTINCT id(c) AS id, count(r) AS numberOfSolved,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 labels(c) AS labels',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'MATCH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(c1:Category)&lt;--(ch1:Challenge)&lt;-[r1:SOLVED]-(:Member)--&gt;(t:Team)&lt;--(:Member)-[r2:SOLVED]-&gt;(ch2:Challenge)--&gt;(c2:Category)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 WHERE ID(c1) &lt; ID(c2)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 RETURN DISTINCT id(c1) AS source, id(c2) AS target,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 sum(ch1.points + ch2.points)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 AS weight')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B196B3EB-F342-BD57-7D5B-66CAD3D23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048" y="1238589"/>
            <a:ext cx="5458968" cy="43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2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166C3-44B8-BFC2-5F98-EE527321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3. Weights - in how many different categories two members have managed to solve at least one challenge.</a:t>
            </a:r>
            <a:br>
              <a:rPr lang="en-US" sz="2800"/>
            </a:br>
            <a:r>
              <a:rPr lang="en-US" sz="2800"/>
              <a:t>In members properties - how many challenges each managed to solve.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4BD2-1451-C716-0D1D-E3D9328C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/>
          </a:bodyPr>
          <a:lstStyle/>
          <a:p>
            <a:r>
              <a:rPr lang="en-US" sz="1400" dirty="0"/>
              <a:t>CALL </a:t>
            </a:r>
            <a:r>
              <a:rPr lang="en-US" sz="1400" dirty="0" err="1"/>
              <a:t>gds.graph.project.cypher</a:t>
            </a:r>
            <a:r>
              <a:rPr lang="en-US" sz="1400" dirty="0"/>
              <a:t>(</a:t>
            </a:r>
          </a:p>
          <a:p>
            <a:r>
              <a:rPr lang="en-US" sz="1400" dirty="0"/>
              <a:t>'proj3',</a:t>
            </a:r>
          </a:p>
          <a:p>
            <a:r>
              <a:rPr lang="en-US" sz="1400" dirty="0"/>
              <a:t>'MATCH (:Challenge)&lt;-[</a:t>
            </a:r>
            <a:r>
              <a:rPr lang="en-US" sz="1400" dirty="0" err="1"/>
              <a:t>r:SOLVED</a:t>
            </a:r>
            <a:r>
              <a:rPr lang="en-US" sz="1400" dirty="0"/>
              <a:t>]-(</a:t>
            </a:r>
            <a:r>
              <a:rPr lang="en-US" sz="1400" dirty="0" err="1"/>
              <a:t>m:Member</a:t>
            </a:r>
            <a:r>
              <a:rPr lang="en-US" sz="1400" dirty="0"/>
              <a:t>)--&gt;(</a:t>
            </a:r>
            <a:r>
              <a:rPr lang="en-US" sz="1400" dirty="0" err="1"/>
              <a:t>t:Team</a:t>
            </a:r>
            <a:r>
              <a:rPr lang="en-US" sz="1400" dirty="0"/>
              <a:t>) RETURN</a:t>
            </a:r>
          </a:p>
          <a:p>
            <a:r>
              <a:rPr lang="en-US" sz="1400" dirty="0"/>
              <a:t> DISTINCT id(m) AS id, count(r) AS </a:t>
            </a:r>
            <a:r>
              <a:rPr lang="en-US" sz="1400" dirty="0" err="1"/>
              <a:t>numberOfSolved</a:t>
            </a:r>
            <a:r>
              <a:rPr lang="en-US" sz="1400" dirty="0"/>
              <a:t>,</a:t>
            </a:r>
          </a:p>
          <a:p>
            <a:r>
              <a:rPr lang="en-US" sz="1400" dirty="0"/>
              <a:t> labels(m) AS labels',</a:t>
            </a:r>
          </a:p>
          <a:p>
            <a:r>
              <a:rPr lang="en-US" sz="1400" dirty="0"/>
              <a:t>'MATCH</a:t>
            </a:r>
          </a:p>
          <a:p>
            <a:r>
              <a:rPr lang="en-US" sz="1400" dirty="0"/>
              <a:t>(m1:Member)-[:SOLVED]-&gt;(:Challenge)--&gt;(</a:t>
            </a:r>
            <a:r>
              <a:rPr lang="en-US" sz="1400" dirty="0" err="1"/>
              <a:t>c:Category</a:t>
            </a:r>
            <a:r>
              <a:rPr lang="en-US" sz="1400" dirty="0"/>
              <a:t>)&lt;--(:Challenge)&lt;-[:SOLVED]-(m2:Member)</a:t>
            </a:r>
          </a:p>
          <a:p>
            <a:r>
              <a:rPr lang="en-US" sz="1400" dirty="0"/>
              <a:t> WHERE ID(m1) &lt; ID(m2)</a:t>
            </a:r>
          </a:p>
          <a:p>
            <a:r>
              <a:rPr lang="en-US" sz="1400" dirty="0"/>
              <a:t> RETURN DISTINCT id(m1) AS source, id(m2) AS target,</a:t>
            </a:r>
          </a:p>
          <a:p>
            <a:r>
              <a:rPr lang="en-US" sz="1400" dirty="0"/>
              <a:t> count(c) AS weight')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5F0F1-19BD-7135-8440-C9374C872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" r="2" b="2605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6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356F-385B-4C6E-A59C-3C293C9D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pl-PL" sz="3300" dirty="0"/>
              <a:t>2nd </a:t>
            </a:r>
            <a:r>
              <a:rPr lang="pl-PL" sz="3300" dirty="0" err="1"/>
              <a:t>algorithm</a:t>
            </a:r>
            <a:r>
              <a:rPr lang="pl-PL" sz="3300" dirty="0"/>
              <a:t> – </a:t>
            </a:r>
            <a:r>
              <a:rPr lang="pl-PL" sz="3300" dirty="0" err="1"/>
              <a:t>degree</a:t>
            </a:r>
            <a:r>
              <a:rPr lang="pl-PL" sz="3300" dirty="0"/>
              <a:t> </a:t>
            </a:r>
            <a:r>
              <a:rPr lang="pl-PL" sz="3300" dirty="0" err="1"/>
              <a:t>centrality</a:t>
            </a:r>
            <a:r>
              <a:rPr lang="pl-PL" sz="3300" dirty="0"/>
              <a:t> </a:t>
            </a:r>
            <a:r>
              <a:rPr lang="en-GB" sz="3300" dirty="0"/>
              <a:t>of players across categories and challenges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C936290-B8E9-43BC-8296-6ED5ECE35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54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8E566C-FEBE-4EA9-A37D-F09B0B6DA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/>
              <a:t>CALL </a:t>
            </a:r>
            <a:r>
              <a:rPr lang="en-GB" sz="1800" dirty="0" err="1"/>
              <a:t>gds.degree.stream</a:t>
            </a:r>
            <a:r>
              <a:rPr lang="en-GB" sz="1800" dirty="0"/>
              <a:t>('proj3', { orientation: 'UNDIRECTED', </a:t>
            </a:r>
            <a:r>
              <a:rPr lang="en-GB" sz="1800" dirty="0" err="1"/>
              <a:t>relationshipWeightProperty</a:t>
            </a:r>
            <a:r>
              <a:rPr lang="en-GB" sz="1800" dirty="0"/>
              <a:t>: "weight"})</a:t>
            </a:r>
            <a:br>
              <a:rPr lang="pl-PL" sz="1800" dirty="0"/>
            </a:br>
            <a:r>
              <a:rPr lang="en-GB" sz="1800" dirty="0"/>
              <a:t>YIELD </a:t>
            </a:r>
            <a:r>
              <a:rPr lang="en-GB" sz="1800" dirty="0" err="1"/>
              <a:t>nodeId</a:t>
            </a:r>
            <a:r>
              <a:rPr lang="en-GB" sz="1800" dirty="0"/>
              <a:t>, score</a:t>
            </a:r>
            <a:br>
              <a:rPr lang="pl-PL" sz="1800" dirty="0"/>
            </a:br>
            <a:r>
              <a:rPr lang="en-GB" sz="1800" dirty="0"/>
              <a:t>RETURN </a:t>
            </a:r>
            <a:r>
              <a:rPr lang="en-GB" sz="1800" dirty="0" err="1"/>
              <a:t>gds.util.asNode</a:t>
            </a:r>
            <a:r>
              <a:rPr lang="en-GB" sz="1800" dirty="0"/>
              <a:t>(</a:t>
            </a:r>
            <a:r>
              <a:rPr lang="en-GB" sz="1800" dirty="0" err="1"/>
              <a:t>nodeId</a:t>
            </a:r>
            <a:r>
              <a:rPr lang="en-GB" sz="1800" dirty="0"/>
              <a:t>).name AS name, score ORDER BY score DESC</a:t>
            </a:r>
          </a:p>
        </p:txBody>
      </p:sp>
    </p:spTree>
    <p:extLst>
      <p:ext uri="{BB962C8B-B14F-4D97-AF65-F5344CB8AC3E}">
        <p14:creationId xmlns:p14="http://schemas.microsoft.com/office/powerpoint/2010/main" val="217654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9A5A22-123B-A9C6-E821-0CB43D25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Thank you for your attention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D943E-59B2-BB34-C725-098312B92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8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763C-F5E9-9CB8-1E9F-19E1D02E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Relationships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E637-07EA-76D6-02D3-1EFA6FDC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(challenge) IS_IN_CATEGORY (category),</a:t>
            </a:r>
          </a:p>
          <a:p>
            <a:r>
              <a:rPr lang="pl-PL" dirty="0"/>
              <a:t>(member) SOLVED (challenge) – time: datetime(...),</a:t>
            </a:r>
          </a:p>
          <a:p>
            <a:r>
              <a:rPr lang="pl-PL" dirty="0"/>
              <a:t>(member) IS_MEMBER_OF (team) – since: date(...)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48529-4459-4033-3433-C14AF71F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74BD8-0745-2F90-B449-824C6037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74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1300D1-A8F1-498D-A20C-8ED5473C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 generation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228A4F4-F13A-458D-B78C-B9E82788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712" y="640080"/>
            <a:ext cx="626378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9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8529-4459-4033-3433-C14AF71F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Competency questions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74BD8-0745-2F90-B449-824C60376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And their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2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4493E-F8A1-7BEA-AA15-990A049B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Teams and their members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9FE1F6-3BC1-DB37-D2A1-1FA3571123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match (</a:t>
            </a:r>
            <a:r>
              <a:rPr lang="en-US" dirty="0" err="1"/>
              <a:t>m:Member</a:t>
            </a:r>
            <a:r>
              <a:rPr lang="en-US" dirty="0"/>
              <a:t>) - [:IS_MEMBER_OF] -&gt; (</a:t>
            </a:r>
            <a:r>
              <a:rPr lang="en-US" dirty="0" err="1"/>
              <a:t>t:Team</a:t>
            </a:r>
            <a:r>
              <a:rPr lang="en-US" dirty="0"/>
              <a:t>) return t.name, m.name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DAE71B-4A5C-0B46-E946-E3A410B0EA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94898" y="1502336"/>
            <a:ext cx="6497102" cy="4351338"/>
          </a:xfrm>
        </p:spPr>
      </p:pic>
    </p:spTree>
    <p:extLst>
      <p:ext uri="{BB962C8B-B14F-4D97-AF65-F5344CB8AC3E}">
        <p14:creationId xmlns:p14="http://schemas.microsoft.com/office/powerpoint/2010/main" val="233614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4493E-F8A1-7BEA-AA15-990A049B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Teams that solved at least 6 tasks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9FE1F6-3BC1-DB37-D2A1-1FA357112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400"/>
              <a:t>match (:Challenge) &lt;- [r:SOLVED] - (:Member) - [:IS_MEMBER_OF] -&gt; (t:Team) with count(r) as cr, t where cr &gt;= 6 return t.name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56260A-D3D7-2747-849D-54373F772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4709" y="1101045"/>
            <a:ext cx="4475531" cy="46526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034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4493E-F8A1-7BEA-AA15-990A049B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Teams that managed to solve at least one task in each category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9FE1F6-3BC1-DB37-D2A1-1FA357112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400" dirty="0"/>
              <a:t>match (</a:t>
            </a:r>
            <a:r>
              <a:rPr lang="en-US" sz="2400"/>
              <a:t>t:Team</a:t>
            </a:r>
            <a:r>
              <a:rPr lang="en-US" sz="2400" dirty="0"/>
              <a:t>) &lt;-- (:Member) --&gt; (:Challenge) --&gt; (</a:t>
            </a:r>
            <a:r>
              <a:rPr lang="en-US" sz="2400"/>
              <a:t>c:Category</a:t>
            </a:r>
            <a:r>
              <a:rPr lang="en-US" sz="2400" dirty="0"/>
              <a:t>) call {match (</a:t>
            </a:r>
            <a:r>
              <a:rPr lang="en-US" sz="2400"/>
              <a:t>c:Category</a:t>
            </a:r>
            <a:r>
              <a:rPr lang="en-US" sz="2400" dirty="0"/>
              <a:t>) return count(c) as </a:t>
            </a:r>
            <a:r>
              <a:rPr lang="en-US" sz="2400"/>
              <a:t>count_cat</a:t>
            </a:r>
            <a:r>
              <a:rPr lang="en-US" sz="2400" dirty="0"/>
              <a:t>} with count(distinct c) as cc, t, </a:t>
            </a:r>
            <a:r>
              <a:rPr lang="en-US" sz="2400"/>
              <a:t>count_cat</a:t>
            </a:r>
            <a:r>
              <a:rPr lang="en-US" sz="2400" dirty="0"/>
              <a:t> where cc = </a:t>
            </a:r>
            <a:r>
              <a:rPr lang="en-US" sz="2400"/>
              <a:t>count_cat</a:t>
            </a:r>
            <a:r>
              <a:rPr lang="en-US" sz="2400" dirty="0"/>
              <a:t> return t, cc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E575C1E-EAA7-18B7-9E9B-D134F9C1E5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4709" y="1070179"/>
            <a:ext cx="4475531" cy="47143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4878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1376</Words>
  <Application>Microsoft Office PowerPoint</Application>
  <PresentationFormat>Widescreen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Competitions - CTFs</vt:lpstr>
      <vt:lpstr>Nodes</vt:lpstr>
      <vt:lpstr>Relationships</vt:lpstr>
      <vt:lpstr>Generator</vt:lpstr>
      <vt:lpstr>Initial generation</vt:lpstr>
      <vt:lpstr>Competency questions</vt:lpstr>
      <vt:lpstr>1. Teams and their members</vt:lpstr>
      <vt:lpstr>2. Teams that solved at least 6 tasks</vt:lpstr>
      <vt:lpstr>3. Teams that managed to solve at least one task in each category</vt:lpstr>
      <vt:lpstr>4. Categories and their challenges</vt:lpstr>
      <vt:lpstr>5. 3 teams and their members with the highest scores</vt:lpstr>
      <vt:lpstr>6. Member/s who solved the highest number of challenges</vt:lpstr>
      <vt:lpstr>7. The person/s who joined a team the longest time ago</vt:lpstr>
      <vt:lpstr>8. The flag/s of a challenge/s that was solved by the biggest number of members</vt:lpstr>
      <vt:lpstr>9. The challenges that were solved by the biggest number of teams and their flags</vt:lpstr>
      <vt:lpstr>10. Category that has the biggest sum of possible points from challenges</vt:lpstr>
      <vt:lpstr>Projections</vt:lpstr>
      <vt:lpstr>1. Weights between teams that shows how many same tasks teams solved</vt:lpstr>
      <vt:lpstr>1st algorithm - Node similarity - What is the similarity between each team?</vt:lpstr>
      <vt:lpstr>2. Categories in properties have number of solved tasks in each category by teams. Weights represents the sum of points of challenges of two connected categories.</vt:lpstr>
      <vt:lpstr>3. Weights - in how many different categories two members have managed to solve at least one challenge. In members properties - how many challenges each managed to solve.</vt:lpstr>
      <vt:lpstr>2nd algorithm – degree centrality of players across categories and challenges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Competitions - CTFs</dc:title>
  <dc:creator>Agata Mroczkowska</dc:creator>
  <cp:lastModifiedBy>Tomasz Dąbrowski, s184571</cp:lastModifiedBy>
  <cp:revision>3</cp:revision>
  <dcterms:created xsi:type="dcterms:W3CDTF">2022-10-26T07:36:00Z</dcterms:created>
  <dcterms:modified xsi:type="dcterms:W3CDTF">2022-10-26T15:36:36Z</dcterms:modified>
</cp:coreProperties>
</file>