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0" r:id="rId7"/>
    <p:sldId id="262" r:id="rId8"/>
    <p:sldId id="263" r:id="rId9"/>
    <p:sldId id="265" r:id="rId10"/>
    <p:sldId id="266" r:id="rId11"/>
    <p:sldId id="268"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7" autoAdjust="0"/>
    <p:restoredTop sz="86350" autoAdjust="0"/>
  </p:normalViewPr>
  <p:slideViewPr>
    <p:cSldViewPr snapToGrid="0">
      <p:cViewPr varScale="1">
        <p:scale>
          <a:sx n="78" d="100"/>
          <a:sy n="78" d="100"/>
        </p:scale>
        <p:origin x="120"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807B-2A0F-480E-9E04-B0484CB2FEB9}" type="datetimeFigureOut">
              <a:rPr lang="en-US" smtClean="0"/>
              <a:t>11/24/2016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AF290-B62D-4CB0-8AC8-2F3F85108F39}" type="slidenum">
              <a:rPr lang="en-US" smtClean="0"/>
              <a:t>‹#›</a:t>
            </a:fld>
            <a:endParaRPr lang="en-US"/>
          </a:p>
        </p:txBody>
      </p:sp>
    </p:spTree>
    <p:extLst>
      <p:ext uri="{BB962C8B-B14F-4D97-AF65-F5344CB8AC3E}">
        <p14:creationId xmlns:p14="http://schemas.microsoft.com/office/powerpoint/2010/main" val="103606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8</a:t>
            </a:fld>
            <a:endParaRPr lang="en-US"/>
          </a:p>
        </p:txBody>
      </p:sp>
    </p:spTree>
    <p:extLst>
      <p:ext uri="{BB962C8B-B14F-4D97-AF65-F5344CB8AC3E}">
        <p14:creationId xmlns:p14="http://schemas.microsoft.com/office/powerpoint/2010/main" val="851725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AAF290-B62D-4CB0-8AC8-2F3F85108F39}" type="slidenum">
              <a:rPr lang="en-US" smtClean="0"/>
              <a:t>13</a:t>
            </a:fld>
            <a:endParaRPr lang="en-US"/>
          </a:p>
        </p:txBody>
      </p:sp>
    </p:spTree>
    <p:extLst>
      <p:ext uri="{BB962C8B-B14F-4D97-AF65-F5344CB8AC3E}">
        <p14:creationId xmlns:p14="http://schemas.microsoft.com/office/powerpoint/2010/main" val="116216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11/24/2016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11/24/2016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noProof="0" dirty="0"/>
              <a:t>Elements of functional principles in C# </a:t>
            </a:r>
          </a:p>
        </p:txBody>
      </p:sp>
      <p:sp>
        <p:nvSpPr>
          <p:cNvPr id="3" name="Subtitle 2"/>
          <p:cNvSpPr>
            <a:spLocks noGrp="1"/>
          </p:cNvSpPr>
          <p:nvPr>
            <p:ph type="subTitle" idx="1"/>
          </p:nvPr>
        </p:nvSpPr>
        <p:spPr/>
        <p:txBody>
          <a:bodyPr/>
          <a:lstStyle/>
          <a:p>
            <a:pPr algn="r"/>
            <a:r>
              <a:rPr lang="en-US" noProof="0" dirty="0"/>
              <a:t>Tomasz Janicki</a:t>
            </a:r>
          </a:p>
        </p:txBody>
      </p:sp>
    </p:spTree>
    <p:extLst>
      <p:ext uri="{BB962C8B-B14F-4D97-AF65-F5344CB8AC3E}">
        <p14:creationId xmlns:p14="http://schemas.microsoft.com/office/powerpoint/2010/main" val="284296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Nulls with the Maybe Type</a:t>
            </a:r>
          </a:p>
        </p:txBody>
      </p:sp>
      <p:sp>
        <p:nvSpPr>
          <p:cNvPr id="3" name="Content Placeholder 2"/>
          <p:cNvSpPr>
            <a:spLocks noGrp="1"/>
          </p:cNvSpPr>
          <p:nvPr>
            <p:ph idx="1"/>
          </p:nvPr>
        </p:nvSpPr>
        <p:spPr/>
        <p:txBody>
          <a:bodyPr/>
          <a:lstStyle/>
          <a:p>
            <a:r>
              <a:rPr lang="en-US" dirty="0"/>
              <a:t>The goal: Try to see the difference between non nullable and nullable reference type (similarly like value types – </a:t>
            </a:r>
            <a:r>
              <a:rPr lang="en-US" dirty="0" err="1"/>
              <a:t>int</a:t>
            </a:r>
            <a:r>
              <a:rPr lang="en-US" dirty="0"/>
              <a:t>, </a:t>
            </a:r>
            <a:r>
              <a:rPr lang="en-US" dirty="0" err="1"/>
              <a:t>int</a:t>
            </a:r>
            <a:r>
              <a:rPr lang="en-US" dirty="0"/>
              <a:t>?)</a:t>
            </a:r>
          </a:p>
          <a:p>
            <a:r>
              <a:rPr lang="en-US" dirty="0"/>
              <a:t>Maybe Monad structure is created</a:t>
            </a:r>
          </a:p>
          <a:p>
            <a:r>
              <a:rPr lang="en-US" dirty="0"/>
              <a:t>Compare methods </a:t>
            </a:r>
            <a:r>
              <a:rPr lang="en-US" b="1" dirty="0">
                <a:solidFill>
                  <a:srgbClr val="FF0000"/>
                </a:solidFill>
              </a:rPr>
              <a:t>Product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r>
              <a:rPr lang="en-US" dirty="0"/>
              <a:t> vs </a:t>
            </a:r>
            <a:r>
              <a:rPr lang="en-US" b="1" dirty="0">
                <a:solidFill>
                  <a:srgbClr val="FF0000"/>
                </a:solidFill>
              </a:rPr>
              <a:t>Maybe&lt;Product&gt; </a:t>
            </a:r>
            <a:r>
              <a:rPr lang="en-US" b="1" dirty="0" err="1">
                <a:solidFill>
                  <a:srgbClr val="FF0000"/>
                </a:solidFill>
              </a:rPr>
              <a:t>GetById</a:t>
            </a:r>
            <a:r>
              <a:rPr lang="en-US" b="1" dirty="0">
                <a:solidFill>
                  <a:srgbClr val="FF0000"/>
                </a:solidFill>
              </a:rPr>
              <a:t>(</a:t>
            </a:r>
            <a:r>
              <a:rPr lang="en-US" b="1" dirty="0" err="1">
                <a:solidFill>
                  <a:srgbClr val="FF0000"/>
                </a:solidFill>
              </a:rPr>
              <a:t>PosistiveInt</a:t>
            </a:r>
            <a:r>
              <a:rPr lang="en-US" b="1" dirty="0">
                <a:solidFill>
                  <a:srgbClr val="FF0000"/>
                </a:solidFill>
              </a:rPr>
              <a:t> id)</a:t>
            </a:r>
          </a:p>
          <a:p>
            <a:r>
              <a:rPr lang="en-US" dirty="0"/>
              <a:t>As with method honesty first method will never return null, second can</a:t>
            </a:r>
          </a:p>
          <a:p>
            <a:r>
              <a:rPr lang="en-US" dirty="0"/>
              <a:t>No support of non nullability on the language level (considered in the future version of C# as a warning). Enforce adhering to the fail fast principle and preventing null can be achieved by using assembly weaver (</a:t>
            </a:r>
            <a:r>
              <a:rPr lang="en-US" dirty="0" err="1"/>
              <a:t>Fody’s</a:t>
            </a:r>
            <a:r>
              <a:rPr lang="en-US" dirty="0"/>
              <a:t> Null Guard)</a:t>
            </a:r>
          </a:p>
        </p:txBody>
      </p:sp>
    </p:spTree>
    <p:extLst>
      <p:ext uri="{BB962C8B-B14F-4D97-AF65-F5344CB8AC3E}">
        <p14:creationId xmlns:p14="http://schemas.microsoft.com/office/powerpoint/2010/main" val="141762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using Maybe Type and Null Guard</a:t>
            </a:r>
          </a:p>
        </p:txBody>
      </p:sp>
      <p:sp>
        <p:nvSpPr>
          <p:cNvPr id="3" name="Content Placeholder 2"/>
          <p:cNvSpPr>
            <a:spLocks noGrp="1"/>
          </p:cNvSpPr>
          <p:nvPr>
            <p:ph idx="1"/>
          </p:nvPr>
        </p:nvSpPr>
        <p:spPr/>
        <p:txBody>
          <a:bodyPr/>
          <a:lstStyle/>
          <a:p>
            <a:r>
              <a:rPr lang="en-US" dirty="0"/>
              <a:t>Null references are wired into the .NET platform too much.</a:t>
            </a:r>
          </a:p>
          <a:p>
            <a:r>
              <a:rPr lang="en-US" dirty="0"/>
              <a:t>Not good to use Null Guard in application services layer, which is ASP.NET, WPF, or WCF application.</a:t>
            </a:r>
          </a:p>
          <a:p>
            <a:r>
              <a:rPr lang="en-US" dirty="0"/>
              <a:t>It should be used inside assemblies with domain logic code </a:t>
            </a:r>
          </a:p>
        </p:txBody>
      </p:sp>
    </p:spTree>
    <p:extLst>
      <p:ext uri="{BB962C8B-B14F-4D97-AF65-F5344CB8AC3E}">
        <p14:creationId xmlns:p14="http://schemas.microsoft.com/office/powerpoint/2010/main" val="108436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Railway-oriented Programming</a:t>
            </a:r>
          </a:p>
        </p:txBody>
      </p:sp>
      <p:sp>
        <p:nvSpPr>
          <p:cNvPr id="3" name="Content Placeholder 2"/>
          <p:cNvSpPr>
            <a:spLocks noGrp="1"/>
          </p:cNvSpPr>
          <p:nvPr>
            <p:ph idx="1"/>
          </p:nvPr>
        </p:nvSpPr>
        <p:spPr/>
        <p:txBody>
          <a:bodyPr>
            <a:normAutofit fontScale="92500" lnSpcReduction="10000"/>
          </a:bodyPr>
          <a:lstStyle/>
          <a:p>
            <a:r>
              <a:rPr lang="en-US" dirty="0"/>
              <a:t>Railway-oriented programming is a concept nailed by Scott </a:t>
            </a:r>
            <a:r>
              <a:rPr lang="en-US" dirty="0" err="1"/>
              <a:t>Wlaschin</a:t>
            </a:r>
            <a:r>
              <a:rPr lang="en-US" dirty="0"/>
              <a:t> at some NDC Talk in Oslo. </a:t>
            </a:r>
          </a:p>
          <a:p>
            <a:r>
              <a:rPr lang="en-US" dirty="0"/>
              <a:t>The idea behind it is that to replace some repeatable boilerplate code with helper extension methods working on top of the result class and it is possible to chain them and return success or stop on first failure. </a:t>
            </a:r>
          </a:p>
          <a:p>
            <a:r>
              <a:rPr lang="en-US" dirty="0"/>
              <a:t>Several overloads of </a:t>
            </a:r>
            <a:r>
              <a:rPr lang="en-US" dirty="0" err="1"/>
              <a:t>OnSuccess</a:t>
            </a:r>
            <a:r>
              <a:rPr lang="en-US" dirty="0"/>
              <a:t> extension method was created</a:t>
            </a:r>
          </a:p>
          <a:p>
            <a:endParaRPr lang="en-US" dirty="0"/>
          </a:p>
          <a:p>
            <a:pPr marL="0" indent="0">
              <a:buNone/>
            </a:pP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a:t>
            </a:r>
            <a:r>
              <a:rPr lang="en-US" sz="1500" b="1" dirty="0" err="1">
                <a:solidFill>
                  <a:srgbClr val="FF0000"/>
                </a:solidFill>
              </a:rPr>
              <a:t>OnSuccess</a:t>
            </a:r>
            <a:r>
              <a:rPr lang="en-US" sz="1500" b="1" dirty="0">
                <a:solidFill>
                  <a:srgbClr val="FF0000"/>
                </a:solidFill>
              </a:rPr>
              <a:t>&lt;</a:t>
            </a:r>
            <a:r>
              <a:rPr lang="en-US" sz="1500" b="1" dirty="0" err="1">
                <a:solidFill>
                  <a:srgbClr val="FF0000"/>
                </a:solidFill>
              </a:rPr>
              <a:t>TError</a:t>
            </a:r>
            <a:r>
              <a:rPr lang="en-US" sz="1500" b="1" dirty="0">
                <a:solidFill>
                  <a:srgbClr val="FF0000"/>
                </a:solidFill>
              </a:rPr>
              <a:t>&gt;(this </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 result, </a:t>
            </a:r>
            <a:r>
              <a:rPr lang="en-US" sz="1500" b="1" dirty="0" err="1">
                <a:solidFill>
                  <a:srgbClr val="FF0000"/>
                </a:solidFill>
              </a:rPr>
              <a:t>Func</a:t>
            </a:r>
            <a:r>
              <a:rPr lang="en-US" sz="1500" b="1" dirty="0">
                <a:solidFill>
                  <a:srgbClr val="FF0000"/>
                </a:solidFill>
              </a:rPr>
              <a:t>&lt;</a:t>
            </a:r>
            <a:r>
              <a:rPr lang="en-US" sz="1500" b="1" dirty="0" err="1">
                <a:solidFill>
                  <a:srgbClr val="FF0000"/>
                </a:solidFill>
              </a:rPr>
              <a:t>IResult</a:t>
            </a:r>
            <a:r>
              <a:rPr lang="en-US" sz="1500" b="1" dirty="0">
                <a:solidFill>
                  <a:srgbClr val="FF0000"/>
                </a:solidFill>
              </a:rPr>
              <a:t>&lt;</a:t>
            </a:r>
            <a:r>
              <a:rPr lang="en-US" sz="1500" b="1" dirty="0" err="1">
                <a:solidFill>
                  <a:srgbClr val="FF0000"/>
                </a:solidFill>
              </a:rPr>
              <a:t>TError</a:t>
            </a:r>
            <a:r>
              <a:rPr lang="en-US" sz="1500" b="1" dirty="0">
                <a:solidFill>
                  <a:srgbClr val="FF0000"/>
                </a:solidFill>
              </a:rPr>
              <a:t>&gt;&gt;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	where </a:t>
            </a:r>
            <a:r>
              <a:rPr lang="en-US" sz="1500" b="1" dirty="0" err="1">
                <a:solidFill>
                  <a:srgbClr val="FF0000"/>
                </a:solidFill>
              </a:rPr>
              <a:t>TError</a:t>
            </a:r>
            <a:r>
              <a:rPr lang="en-US" sz="1500" b="1" dirty="0">
                <a:solidFill>
                  <a:srgbClr val="FF0000"/>
                </a:solidFill>
              </a:rPr>
              <a:t> : class</a:t>
            </a:r>
          </a:p>
          <a:p>
            <a:pPr marL="0" indent="0">
              <a:buNone/>
            </a:pPr>
            <a:r>
              <a:rPr lang="en-US" sz="1500" b="1" dirty="0">
                <a:solidFill>
                  <a:srgbClr val="FF0000"/>
                </a:solidFill>
              </a:rPr>
              <a:t>{</a:t>
            </a:r>
          </a:p>
          <a:p>
            <a:pPr marL="0" indent="0">
              <a:buNone/>
            </a:pPr>
            <a:r>
              <a:rPr lang="en-US" sz="1500" b="1" dirty="0">
                <a:solidFill>
                  <a:srgbClr val="FF0000"/>
                </a:solidFill>
              </a:rPr>
              <a:t>	return </a:t>
            </a:r>
            <a:r>
              <a:rPr lang="en-US" sz="1500" b="1" dirty="0" err="1">
                <a:solidFill>
                  <a:srgbClr val="FF0000"/>
                </a:solidFill>
              </a:rPr>
              <a:t>result.IsFailure</a:t>
            </a:r>
            <a:r>
              <a:rPr lang="en-US" sz="1500" b="1" dirty="0">
                <a:solidFill>
                  <a:srgbClr val="FF0000"/>
                </a:solidFill>
              </a:rPr>
              <a:t> ? Result&lt;</a:t>
            </a:r>
            <a:r>
              <a:rPr lang="en-US" sz="1500" b="1" dirty="0" err="1">
                <a:solidFill>
                  <a:srgbClr val="FF0000"/>
                </a:solidFill>
              </a:rPr>
              <a:t>TError</a:t>
            </a:r>
            <a:r>
              <a:rPr lang="en-US" sz="1500" b="1" dirty="0">
                <a:solidFill>
                  <a:srgbClr val="FF0000"/>
                </a:solidFill>
              </a:rPr>
              <a:t>&gt;.Fail(</a:t>
            </a:r>
            <a:r>
              <a:rPr lang="en-US" sz="1500" b="1" dirty="0" err="1">
                <a:solidFill>
                  <a:srgbClr val="FF0000"/>
                </a:solidFill>
              </a:rPr>
              <a:t>result.Error</a:t>
            </a:r>
            <a:r>
              <a:rPr lang="en-US" sz="1500" b="1" dirty="0">
                <a:solidFill>
                  <a:srgbClr val="FF0000"/>
                </a:solidFill>
              </a:rPr>
              <a:t>) : </a:t>
            </a:r>
            <a:r>
              <a:rPr lang="en-US" sz="1500" b="1" dirty="0" err="1">
                <a:solidFill>
                  <a:srgbClr val="FF0000"/>
                </a:solidFill>
              </a:rPr>
              <a:t>nextFunc</a:t>
            </a:r>
            <a:r>
              <a:rPr lang="en-US" sz="1500" b="1" dirty="0">
                <a:solidFill>
                  <a:srgbClr val="FF0000"/>
                </a:solidFill>
              </a:rPr>
              <a:t>();</a:t>
            </a:r>
          </a:p>
          <a:p>
            <a:pPr marL="0" indent="0">
              <a:buNone/>
            </a:pPr>
            <a:r>
              <a:rPr lang="en-US" sz="1500" b="1" dirty="0">
                <a:solidFill>
                  <a:srgbClr val="FF0000"/>
                </a:solidFill>
              </a:rPr>
              <a:t>}</a:t>
            </a:r>
          </a:p>
        </p:txBody>
      </p:sp>
    </p:spTree>
    <p:extLst>
      <p:ext uri="{BB962C8B-B14F-4D97-AF65-F5344CB8AC3E}">
        <p14:creationId xmlns:p14="http://schemas.microsoft.com/office/powerpoint/2010/main" val="418927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using CQS and functional principles</a:t>
            </a:r>
          </a:p>
        </p:txBody>
      </p:sp>
      <p:sp>
        <p:nvSpPr>
          <p:cNvPr id="3" name="Content Placeholder 2"/>
          <p:cNvSpPr>
            <a:spLocks noGrp="1"/>
          </p:cNvSpPr>
          <p:nvPr>
            <p:ph idx="1"/>
          </p:nvPr>
        </p:nvSpPr>
        <p:spPr/>
        <p:txBody>
          <a:bodyPr/>
          <a:lstStyle/>
          <a:p>
            <a:r>
              <a:rPr lang="en-US" dirty="0"/>
              <a:t>More robust code by using fail fast </a:t>
            </a:r>
          </a:p>
          <a:p>
            <a:r>
              <a:rPr lang="en-US" dirty="0"/>
              <a:t>More readable code by using method honesty and avoiding primitive obsession</a:t>
            </a:r>
          </a:p>
          <a:p>
            <a:r>
              <a:rPr lang="en-US" dirty="0"/>
              <a:t>Separation of concerns by using CQS</a:t>
            </a:r>
          </a:p>
          <a:p>
            <a:r>
              <a:rPr lang="en-US" dirty="0"/>
              <a:t>Easy to test by using method honesty and avoiding primitive obsession (almost always examine methods return results instead of checking mock received calls)</a:t>
            </a:r>
          </a:p>
          <a:p>
            <a:r>
              <a:rPr lang="en-US" dirty="0"/>
              <a:t>Concise by using railway-oriented programming</a:t>
            </a:r>
          </a:p>
          <a:p>
            <a:endParaRPr lang="en-US" dirty="0"/>
          </a:p>
        </p:txBody>
      </p:sp>
    </p:spTree>
    <p:extLst>
      <p:ext uri="{BB962C8B-B14F-4D97-AF65-F5344CB8AC3E}">
        <p14:creationId xmlns:p14="http://schemas.microsoft.com/office/powerpoint/2010/main" val="52267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Foreword</a:t>
            </a:r>
          </a:p>
        </p:txBody>
      </p:sp>
      <p:sp>
        <p:nvSpPr>
          <p:cNvPr id="3" name="Content Placeholder 2"/>
          <p:cNvSpPr>
            <a:spLocks noGrp="1"/>
          </p:cNvSpPr>
          <p:nvPr>
            <p:ph idx="1"/>
          </p:nvPr>
        </p:nvSpPr>
        <p:spPr/>
        <p:txBody>
          <a:bodyPr/>
          <a:lstStyle/>
          <a:p>
            <a:r>
              <a:rPr lang="en-US" noProof="0" dirty="0"/>
              <a:t>I want to present how I applied some elements of the functional principles in two greenfield projects (WTR and POC for Next)</a:t>
            </a:r>
          </a:p>
          <a:p>
            <a:r>
              <a:rPr lang="en-US" noProof="0" dirty="0"/>
              <a:t>Many ideas are taken from pluralsight.com course made by Vladimir Khorikov „Applying Functional Principles in C#” (https://app.pluralsight.com/library/courses/csharp-applying-functional-principles/table-of-contents) </a:t>
            </a:r>
          </a:p>
          <a:p>
            <a:r>
              <a:rPr lang="en-US" noProof="0" dirty="0"/>
              <a:t>Additionally Command Query Separation (CQS) pattern is used</a:t>
            </a:r>
          </a:p>
          <a:p>
            <a:r>
              <a:rPr lang="en-US" dirty="0"/>
              <a:t>Demo project (ASP.NET Web API 2 application) is available at https://github.com/tomekjanicki/fpdemo</a:t>
            </a:r>
            <a:endParaRPr lang="en-US" noProof="0" dirty="0"/>
          </a:p>
          <a:p>
            <a:endParaRPr lang="en-US" noProof="0" dirty="0"/>
          </a:p>
        </p:txBody>
      </p:sp>
    </p:spTree>
    <p:extLst>
      <p:ext uri="{BB962C8B-B14F-4D97-AF65-F5344CB8AC3E}">
        <p14:creationId xmlns:p14="http://schemas.microsoft.com/office/powerpoint/2010/main" val="115333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Command Query Separation(CQS) pattern</a:t>
            </a:r>
          </a:p>
        </p:txBody>
      </p:sp>
      <p:sp>
        <p:nvSpPr>
          <p:cNvPr id="3" name="Content Placeholder 2"/>
          <p:cNvSpPr>
            <a:spLocks noGrp="1"/>
          </p:cNvSpPr>
          <p:nvPr>
            <p:ph idx="1"/>
          </p:nvPr>
        </p:nvSpPr>
        <p:spPr/>
        <p:txBody>
          <a:bodyPr/>
          <a:lstStyle/>
          <a:p>
            <a:r>
              <a:rPr lang="en-US" noProof="0" dirty="0"/>
              <a:t>It states that every method should either be a command that performs an action, or a query that returns data to the caller, but not both. In other words, asking a question should not change the answer.</a:t>
            </a:r>
          </a:p>
          <a:p>
            <a:r>
              <a:rPr lang="en-US" noProof="0" dirty="0"/>
              <a:t>In solution additionally every command or query is defined as a separate set of classes (one class for defining the command or query with validation logic and second for the handler which can handle i.e. interaction with external system like database or web service)</a:t>
            </a:r>
          </a:p>
        </p:txBody>
      </p:sp>
    </p:spTree>
    <p:extLst>
      <p:ext uri="{BB962C8B-B14F-4D97-AF65-F5344CB8AC3E}">
        <p14:creationId xmlns:p14="http://schemas.microsoft.com/office/powerpoint/2010/main" val="193385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a:t>
            </a:r>
          </a:p>
        </p:txBody>
      </p:sp>
      <p:sp>
        <p:nvSpPr>
          <p:cNvPr id="3" name="Content Placeholder 2"/>
          <p:cNvSpPr>
            <a:spLocks noGrp="1"/>
          </p:cNvSpPr>
          <p:nvPr>
            <p:ph idx="1"/>
          </p:nvPr>
        </p:nvSpPr>
        <p:spPr/>
        <p:txBody>
          <a:bodyPr/>
          <a:lstStyle/>
          <a:p>
            <a:r>
              <a:rPr lang="en-US" noProof="0" dirty="0"/>
              <a:t>Signature of the method should be honest (from the method </a:t>
            </a:r>
            <a:r>
              <a:rPr lang="en-US" dirty="0"/>
              <a:t>it</a:t>
            </a:r>
            <a:r>
              <a:rPr lang="en-US" noProof="0" dirty="0"/>
              <a:t> should be able to figure out all possible valid input parameters and method outcome)</a:t>
            </a:r>
          </a:p>
          <a:p>
            <a:pPr marL="0" indent="0" algn="ctr">
              <a:buNone/>
            </a:pPr>
            <a:r>
              <a:rPr lang="en-US" b="1" noProof="0" dirty="0"/>
              <a:t>Command 1</a:t>
            </a:r>
          </a:p>
          <a:p>
            <a:pPr marL="0" indent="0">
              <a:buNone/>
            </a:pPr>
            <a:r>
              <a:rPr lang="en-US" b="1" noProof="0" dirty="0">
                <a:solidFill>
                  <a:srgbClr val="FF0000"/>
                </a:solidFill>
              </a:rPr>
              <a:t>void </a:t>
            </a:r>
            <a:r>
              <a:rPr lang="en-US" b="1" noProof="0" dirty="0" err="1">
                <a:solidFill>
                  <a:srgbClr val="FF0000"/>
                </a:solidFill>
              </a:rPr>
              <a:t>DoSth</a:t>
            </a:r>
            <a:r>
              <a:rPr lang="en-US" b="1" noProof="0" dirty="0">
                <a:solidFill>
                  <a:srgbClr val="FF0000"/>
                </a:solidFill>
              </a:rPr>
              <a:t>(string p1, </a:t>
            </a:r>
            <a:r>
              <a:rPr lang="en-US" b="1" noProof="0" dirty="0" err="1">
                <a:solidFill>
                  <a:srgbClr val="FF0000"/>
                </a:solidFill>
              </a:rPr>
              <a:t>int</a:t>
            </a:r>
            <a:r>
              <a:rPr lang="en-US" b="1" noProof="0" dirty="0">
                <a:solidFill>
                  <a:srgbClr val="FF0000"/>
                </a:solidFill>
              </a:rPr>
              <a:t> p2)</a:t>
            </a:r>
            <a:r>
              <a:rPr lang="en-US" noProof="0" dirty="0"/>
              <a:t> – you can assume that this method is a command that will never fail and can take any string and integer as a input parameter</a:t>
            </a:r>
          </a:p>
          <a:p>
            <a:pPr marL="0" indent="0" algn="ctr">
              <a:buNone/>
            </a:pPr>
            <a:r>
              <a:rPr lang="en-US" b="1" noProof="0" dirty="0"/>
              <a:t>Command 2</a:t>
            </a:r>
          </a:p>
          <a:p>
            <a:pPr marL="0" indent="0">
              <a:buNone/>
            </a:pPr>
            <a:r>
              <a:rPr lang="en-US" b="1" noProof="0" dirty="0">
                <a:solidFill>
                  <a:srgbClr val="FF0000"/>
                </a:solidFill>
              </a:rPr>
              <a:t>Result </a:t>
            </a:r>
            <a:r>
              <a:rPr lang="en-US" b="1" noProof="0" dirty="0" err="1">
                <a:solidFill>
                  <a:srgbClr val="FF0000"/>
                </a:solidFill>
              </a:rPr>
              <a:t>DoSth</a:t>
            </a:r>
            <a:r>
              <a:rPr lang="en-US" b="1" noProof="0" dirty="0">
                <a:solidFill>
                  <a:srgbClr val="FF0000"/>
                </a:solidFill>
              </a:rPr>
              <a:t>(</a:t>
            </a:r>
            <a:r>
              <a:rPr lang="en-US" b="1" noProof="0" dirty="0" err="1">
                <a:solidFill>
                  <a:srgbClr val="FF0000"/>
                </a:solidFill>
              </a:rPr>
              <a:t>NonEmptyString</a:t>
            </a:r>
            <a:r>
              <a:rPr lang="en-US" b="1" noProof="0" dirty="0">
                <a:solidFill>
                  <a:srgbClr val="FF0000"/>
                </a:solidFill>
              </a:rPr>
              <a:t> p1, </a:t>
            </a:r>
            <a:r>
              <a:rPr lang="en-US" b="1" noProof="0" dirty="0" err="1">
                <a:solidFill>
                  <a:srgbClr val="FF0000"/>
                </a:solidFill>
              </a:rPr>
              <a:t>PositiveInt</a:t>
            </a:r>
            <a:r>
              <a:rPr lang="en-US" b="1" noProof="0" dirty="0">
                <a:solidFill>
                  <a:srgbClr val="FF0000"/>
                </a:solidFill>
              </a:rPr>
              <a:t> p2)</a:t>
            </a:r>
            <a:r>
              <a:rPr lang="en-US" noProof="0" dirty="0"/>
              <a:t> – you can assume that this method is a command that can fail and take non empty string and positive integer as input parameters</a:t>
            </a:r>
          </a:p>
        </p:txBody>
      </p:sp>
    </p:spTree>
    <p:extLst>
      <p:ext uri="{BB962C8B-B14F-4D97-AF65-F5344CB8AC3E}">
        <p14:creationId xmlns:p14="http://schemas.microsoft.com/office/powerpoint/2010/main" val="289974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Method honesty vs CQS principle</a:t>
            </a:r>
          </a:p>
        </p:txBody>
      </p:sp>
      <p:sp>
        <p:nvSpPr>
          <p:cNvPr id="3" name="Content Placeholder 2"/>
          <p:cNvSpPr>
            <a:spLocks noGrp="1"/>
          </p:cNvSpPr>
          <p:nvPr>
            <p:ph idx="1"/>
          </p:nvPr>
        </p:nvSpPr>
        <p:spPr/>
        <p:txBody>
          <a:bodyPr/>
          <a:lstStyle/>
          <a:p>
            <a:r>
              <a:rPr lang="en-US" noProof="0" dirty="0"/>
              <a:t>Commands should almost always return result structure</a:t>
            </a:r>
          </a:p>
          <a:p>
            <a:r>
              <a:rPr lang="en-US" noProof="0" dirty="0"/>
              <a:t>Command which return void are assumed that will never fail</a:t>
            </a:r>
          </a:p>
          <a:p>
            <a:r>
              <a:rPr lang="en-US" noProof="0" dirty="0"/>
              <a:t>Queries can return requested object or requested object wrapped in result structure</a:t>
            </a:r>
          </a:p>
          <a:p>
            <a:pPr marL="0" indent="0" algn="ctr">
              <a:buNone/>
            </a:pPr>
            <a:r>
              <a:rPr lang="en-US" b="1" noProof="0" dirty="0"/>
              <a:t>Query 1</a:t>
            </a:r>
          </a:p>
          <a:p>
            <a:pPr marL="0" indent="0">
              <a:buNone/>
            </a:pPr>
            <a:r>
              <a:rPr lang="en-US" b="1" noProof="0" dirty="0">
                <a:solidFill>
                  <a:srgbClr val="FF0000"/>
                </a:solidFill>
              </a:rPr>
              <a:t>Result&lt;Order&gt;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a:t>
            </a:r>
            <a:r>
              <a:rPr lang="en-US" dirty="0"/>
              <a:t>you</a:t>
            </a:r>
            <a:r>
              <a:rPr lang="en-US" noProof="0" dirty="0"/>
              <a:t> can assume that this method can fail.</a:t>
            </a:r>
          </a:p>
          <a:p>
            <a:pPr marL="0" indent="0" algn="ctr">
              <a:buNone/>
            </a:pPr>
            <a:r>
              <a:rPr lang="en-US" b="1" noProof="0" dirty="0"/>
              <a:t>Query 2</a:t>
            </a:r>
          </a:p>
          <a:p>
            <a:pPr marL="0" indent="0">
              <a:buNone/>
            </a:pPr>
            <a:r>
              <a:rPr lang="en-US" b="1" noProof="0" dirty="0">
                <a:solidFill>
                  <a:srgbClr val="FF0000"/>
                </a:solidFill>
              </a:rPr>
              <a:t>Order </a:t>
            </a:r>
            <a:r>
              <a:rPr lang="en-US" b="1" noProof="0" dirty="0" err="1">
                <a:solidFill>
                  <a:srgbClr val="FF0000"/>
                </a:solidFill>
              </a:rPr>
              <a:t>GetOrderById</a:t>
            </a:r>
            <a:r>
              <a:rPr lang="en-US" b="1" noProof="0" dirty="0">
                <a:solidFill>
                  <a:srgbClr val="FF0000"/>
                </a:solidFill>
              </a:rPr>
              <a:t>(</a:t>
            </a:r>
            <a:r>
              <a:rPr lang="en-US" b="1" noProof="0" dirty="0" err="1">
                <a:solidFill>
                  <a:srgbClr val="FF0000"/>
                </a:solidFill>
              </a:rPr>
              <a:t>PositiveInt</a:t>
            </a:r>
            <a:r>
              <a:rPr lang="en-US" b="1" noProof="0" dirty="0">
                <a:solidFill>
                  <a:srgbClr val="FF0000"/>
                </a:solidFill>
              </a:rPr>
              <a:t> id)</a:t>
            </a:r>
            <a:r>
              <a:rPr lang="en-US" noProof="0" dirty="0"/>
              <a:t> – you can assume that this method will never fail.</a:t>
            </a:r>
          </a:p>
          <a:p>
            <a:pPr marL="0" indent="0">
              <a:buNone/>
            </a:pPr>
            <a:endParaRPr lang="en-US" noProof="0" dirty="0"/>
          </a:p>
          <a:p>
            <a:pPr marL="0" indent="0">
              <a:buNone/>
            </a:pPr>
            <a:endParaRPr lang="en-US" noProof="0" dirty="0"/>
          </a:p>
        </p:txBody>
      </p:sp>
    </p:spTree>
    <p:extLst>
      <p:ext uri="{BB962C8B-B14F-4D97-AF65-F5344CB8AC3E}">
        <p14:creationId xmlns:p14="http://schemas.microsoft.com/office/powerpoint/2010/main" val="347520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Dealing with exceptions</a:t>
            </a:r>
          </a:p>
        </p:txBody>
      </p:sp>
      <p:sp>
        <p:nvSpPr>
          <p:cNvPr id="3" name="Content Placeholder 2"/>
          <p:cNvSpPr>
            <a:spLocks noGrp="1"/>
          </p:cNvSpPr>
          <p:nvPr>
            <p:ph idx="1"/>
          </p:nvPr>
        </p:nvSpPr>
        <p:spPr/>
        <p:txBody>
          <a:bodyPr/>
          <a:lstStyle/>
          <a:p>
            <a:r>
              <a:rPr lang="en-US" dirty="0"/>
              <a:t>Use exceptions to state an exceptional situation in your code. Exceptions should signalize a bug in your code base, a situation you cannot recover from</a:t>
            </a:r>
          </a:p>
          <a:p>
            <a:r>
              <a:rPr lang="en-US" dirty="0"/>
              <a:t>Exceptions shouldn't be used in the situations you expect to happen, i.e. validations fall to the non-exceptional category</a:t>
            </a:r>
          </a:p>
          <a:p>
            <a:r>
              <a:rPr lang="en-US" noProof="0" dirty="0"/>
              <a:t>Methods with honest signature should return result if there is a possibility to fail</a:t>
            </a:r>
          </a:p>
          <a:p>
            <a:endParaRPr lang="en-US" noProof="0" dirty="0"/>
          </a:p>
          <a:p>
            <a:endParaRPr lang="en-US" noProof="0" dirty="0"/>
          </a:p>
        </p:txBody>
      </p:sp>
    </p:spTree>
    <p:extLst>
      <p:ext uri="{BB962C8B-B14F-4D97-AF65-F5344CB8AC3E}">
        <p14:creationId xmlns:p14="http://schemas.microsoft.com/office/powerpoint/2010/main" val="205456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Catch Exceptions</a:t>
            </a:r>
          </a:p>
        </p:txBody>
      </p:sp>
      <p:sp>
        <p:nvSpPr>
          <p:cNvPr id="3" name="Content Placeholder 2"/>
          <p:cNvSpPr>
            <a:spLocks noGrp="1"/>
          </p:cNvSpPr>
          <p:nvPr>
            <p:ph idx="1"/>
          </p:nvPr>
        </p:nvSpPr>
        <p:spPr/>
        <p:txBody>
          <a:bodyPr/>
          <a:lstStyle/>
          <a:p>
            <a:r>
              <a:rPr lang="en-US" dirty="0"/>
              <a:t>Form a perspective of a third party library some situation are exceptional like i.e. SQL Connection can’t connect to database, but from application perspective the situation is expected and in some way it can react/recover from this situation</a:t>
            </a:r>
          </a:p>
          <a:p>
            <a:r>
              <a:rPr lang="en-US" dirty="0"/>
              <a:t>Above situation should be a catch at the possible lowest level in call stack and it should be converted into result returned from method</a:t>
            </a:r>
          </a:p>
        </p:txBody>
      </p:sp>
    </p:spTree>
    <p:extLst>
      <p:ext uri="{BB962C8B-B14F-4D97-AF65-F5344CB8AC3E}">
        <p14:creationId xmlns:p14="http://schemas.microsoft.com/office/powerpoint/2010/main" val="37834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 fast</a:t>
            </a:r>
          </a:p>
        </p:txBody>
      </p:sp>
      <p:sp>
        <p:nvSpPr>
          <p:cNvPr id="3" name="Content Placeholder 2"/>
          <p:cNvSpPr>
            <a:spLocks noGrp="1"/>
          </p:cNvSpPr>
          <p:nvPr>
            <p:ph idx="1"/>
          </p:nvPr>
        </p:nvSpPr>
        <p:spPr/>
        <p:txBody>
          <a:bodyPr>
            <a:normAutofit fontScale="62500" lnSpcReduction="20000"/>
          </a:bodyPr>
          <a:lstStyle/>
          <a:p>
            <a:r>
              <a:rPr lang="en-US" dirty="0"/>
              <a:t>Stands for stopping the current operation as soon as any unexpected situation occurs and return result to the caller (when is expected) or throw an exception (when is unexpected or bug)</a:t>
            </a:r>
          </a:p>
          <a:p>
            <a:r>
              <a:rPr lang="en-US" dirty="0"/>
              <a:t>Avoid fail silently (by swallowing exception or by logging the exception)</a:t>
            </a:r>
          </a:p>
          <a:p>
            <a:pPr marL="457200" lvl="1" indent="0">
              <a:buNone/>
            </a:pPr>
            <a:endParaRPr lang="en-US" dirty="0"/>
          </a:p>
          <a:p>
            <a:pPr marL="457200" lvl="1" indent="0">
              <a:buNone/>
            </a:pPr>
            <a:r>
              <a:rPr lang="en-US" b="1" dirty="0">
                <a:solidFill>
                  <a:srgbClr val="FF0000"/>
                </a:solidFill>
              </a:rPr>
              <a:t>void Update(Order order)</a:t>
            </a:r>
          </a:p>
          <a:p>
            <a:pPr marL="0" indent="0">
              <a:buNone/>
            </a:pPr>
            <a:r>
              <a:rPr lang="en-US" b="1" dirty="0">
                <a:solidFill>
                  <a:srgbClr val="FF0000"/>
                </a:solidFill>
              </a:rPr>
              <a:t>	{</a:t>
            </a:r>
          </a:p>
          <a:p>
            <a:pPr marL="0" indent="0">
              <a:buNone/>
            </a:pPr>
            <a:r>
              <a:rPr lang="en-US" b="1" dirty="0">
                <a:solidFill>
                  <a:srgbClr val="FF0000"/>
                </a:solidFill>
              </a:rPr>
              <a:t>		try</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repository.Update</a:t>
            </a:r>
            <a:r>
              <a:rPr lang="en-US" b="1" dirty="0">
                <a:solidFill>
                  <a:srgbClr val="FF0000"/>
                </a:solidFill>
              </a:rPr>
              <a:t>(order);</a:t>
            </a:r>
          </a:p>
          <a:p>
            <a:pPr marL="0" indent="0">
              <a:buNone/>
            </a:pPr>
            <a:r>
              <a:rPr lang="en-US" b="1" dirty="0">
                <a:solidFill>
                  <a:srgbClr val="FF0000"/>
                </a:solidFill>
              </a:rPr>
              <a:t>		}</a:t>
            </a:r>
          </a:p>
          <a:p>
            <a:pPr marL="0" indent="0">
              <a:buNone/>
            </a:pPr>
            <a:r>
              <a:rPr lang="en-US" b="1" dirty="0">
                <a:solidFill>
                  <a:srgbClr val="FF0000"/>
                </a:solidFill>
              </a:rPr>
              <a:t>		catch (Exception ex)</a:t>
            </a:r>
          </a:p>
          <a:p>
            <a:pPr marL="0" indent="0">
              <a:buNone/>
            </a:pPr>
            <a:r>
              <a:rPr lang="en-US" b="1" dirty="0">
                <a:solidFill>
                  <a:srgbClr val="FF0000"/>
                </a:solidFill>
              </a:rPr>
              <a:t>		{</a:t>
            </a:r>
          </a:p>
          <a:p>
            <a:pPr marL="0" indent="0">
              <a:buNone/>
            </a:pPr>
            <a:r>
              <a:rPr lang="en-US" b="1" dirty="0">
                <a:solidFill>
                  <a:srgbClr val="FF0000"/>
                </a:solidFill>
              </a:rPr>
              <a:t>			_</a:t>
            </a:r>
            <a:r>
              <a:rPr lang="en-US" b="1" dirty="0" err="1">
                <a:solidFill>
                  <a:srgbClr val="FF0000"/>
                </a:solidFill>
              </a:rPr>
              <a:t>logger.LogError</a:t>
            </a:r>
            <a:r>
              <a:rPr lang="en-US" b="1" dirty="0">
                <a:solidFill>
                  <a:srgbClr val="FF0000"/>
                </a:solidFill>
              </a:rPr>
              <a:t>(ex);</a:t>
            </a:r>
          </a:p>
          <a:p>
            <a:pPr marL="0" indent="0">
              <a:buNone/>
            </a:pPr>
            <a:r>
              <a:rPr lang="en-US" b="1" dirty="0">
                <a:solidFill>
                  <a:srgbClr val="FF0000"/>
                </a:solidFill>
              </a:rPr>
              <a:t>		}</a:t>
            </a:r>
          </a:p>
          <a:p>
            <a:pPr marL="0" indent="0">
              <a:buNone/>
            </a:pPr>
            <a:r>
              <a:rPr lang="en-US" b="1" dirty="0">
                <a:solidFill>
                  <a:srgbClr val="FF0000"/>
                </a:solidFill>
              </a:rPr>
              <a:t>	}</a:t>
            </a:r>
          </a:p>
          <a:p>
            <a:endParaRPr lang="en-US" dirty="0"/>
          </a:p>
        </p:txBody>
      </p:sp>
    </p:spTree>
    <p:extLst>
      <p:ext uri="{BB962C8B-B14F-4D97-AF65-F5344CB8AC3E}">
        <p14:creationId xmlns:p14="http://schemas.microsoft.com/office/powerpoint/2010/main" val="22755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Primitive Obsession</a:t>
            </a:r>
          </a:p>
        </p:txBody>
      </p:sp>
      <p:sp>
        <p:nvSpPr>
          <p:cNvPr id="3" name="Content Placeholder 2"/>
          <p:cNvSpPr>
            <a:spLocks noGrp="1"/>
          </p:cNvSpPr>
          <p:nvPr>
            <p:ph idx="1"/>
          </p:nvPr>
        </p:nvSpPr>
        <p:spPr/>
        <p:txBody>
          <a:bodyPr>
            <a:normAutofit fontScale="92500" lnSpcReduction="20000"/>
          </a:bodyPr>
          <a:lstStyle/>
          <a:p>
            <a:r>
              <a:rPr lang="en-US" dirty="0"/>
              <a:t>Primitive obsession is an anti-pattern that stands for using primitive types for domain modeling – compare </a:t>
            </a:r>
            <a:r>
              <a:rPr lang="en-US" b="1" dirty="0">
                <a:solidFill>
                  <a:srgbClr val="FF0000"/>
                </a:solidFill>
              </a:rPr>
              <a:t>void Send(string email)</a:t>
            </a:r>
            <a:r>
              <a:rPr lang="en-US" dirty="0"/>
              <a:t> vs </a:t>
            </a:r>
            <a:r>
              <a:rPr lang="en-US" b="1" dirty="0">
                <a:solidFill>
                  <a:srgbClr val="FF0000"/>
                </a:solidFill>
              </a:rPr>
              <a:t>void Send(Email email)</a:t>
            </a:r>
          </a:p>
          <a:p>
            <a:r>
              <a:rPr lang="en-US" dirty="0"/>
              <a:t>Second method use Email class which can be only created as a valid email (should have validation logic in constructor or in static construction method)</a:t>
            </a:r>
          </a:p>
          <a:p>
            <a:r>
              <a:rPr lang="en-US" dirty="0"/>
              <a:t>Avoiding Primitive Obsession allows to be DRY. You only implement the logic once and use the object</a:t>
            </a:r>
          </a:p>
          <a:p>
            <a:r>
              <a:rPr lang="en-US" dirty="0"/>
              <a:t>This pattern is used for many standard application framework objects like: </a:t>
            </a:r>
            <a:r>
              <a:rPr lang="en-US" dirty="0" err="1"/>
              <a:t>NonEmptyString</a:t>
            </a:r>
            <a:r>
              <a:rPr lang="en-US" dirty="0"/>
              <a:t>, </a:t>
            </a:r>
            <a:r>
              <a:rPr lang="en-US" dirty="0" err="1"/>
              <a:t>NonEmptyLowerCaseString</a:t>
            </a:r>
            <a:r>
              <a:rPr lang="en-US" dirty="0"/>
              <a:t>, </a:t>
            </a:r>
            <a:r>
              <a:rPr lang="en-US" dirty="0" err="1"/>
              <a:t>DateTimePeriod</a:t>
            </a:r>
            <a:r>
              <a:rPr lang="en-US" dirty="0"/>
              <a:t>, </a:t>
            </a:r>
            <a:r>
              <a:rPr lang="en-US" dirty="0" err="1"/>
              <a:t>PositiveInt</a:t>
            </a:r>
            <a:r>
              <a:rPr lang="en-US" dirty="0"/>
              <a:t>, </a:t>
            </a:r>
            <a:r>
              <a:rPr lang="en-US" dirty="0" err="1"/>
              <a:t>TopSkip</a:t>
            </a:r>
            <a:r>
              <a:rPr lang="en-US" dirty="0"/>
              <a:t>, Paged&lt;T&gt;</a:t>
            </a:r>
          </a:p>
          <a:p>
            <a:r>
              <a:rPr lang="en-US" dirty="0"/>
              <a:t>This pattern is also used for domain object like product Code – i.e. should be not empty string, max. 20 chars, can contain only digits and English uppercase letters</a:t>
            </a:r>
          </a:p>
          <a:p>
            <a:pPr marL="0" indent="0">
              <a:buNone/>
            </a:pPr>
            <a:endParaRPr lang="en-US" dirty="0"/>
          </a:p>
        </p:txBody>
      </p:sp>
    </p:spTree>
    <p:extLst>
      <p:ext uri="{BB962C8B-B14F-4D97-AF65-F5344CB8AC3E}">
        <p14:creationId xmlns:p14="http://schemas.microsoft.com/office/powerpoint/2010/main" val="4261356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266</TotalTime>
  <Words>955</Words>
  <Application>Microsoft Office PowerPoint</Application>
  <PresentationFormat>Widescreen</PresentationFormat>
  <Paragraphs>80</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Elements of functional principles in C# </vt:lpstr>
      <vt:lpstr>Foreword</vt:lpstr>
      <vt:lpstr>Command Query Separation(CQS) pattern</vt:lpstr>
      <vt:lpstr>Method honesty</vt:lpstr>
      <vt:lpstr>Method honesty vs CQS principle</vt:lpstr>
      <vt:lpstr>Dealing with exceptions</vt:lpstr>
      <vt:lpstr>Where to Catch Exceptions</vt:lpstr>
      <vt:lpstr>Fail fast</vt:lpstr>
      <vt:lpstr>Avoiding Primitive Obsession</vt:lpstr>
      <vt:lpstr>Avoiding Nulls with the Maybe Type</vt:lpstr>
      <vt:lpstr>Limitations of using Maybe Type and Null Guard</vt:lpstr>
      <vt:lpstr>Elements of Railway-oriented Programming</vt:lpstr>
      <vt:lpstr>Pros of using CQS and functional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functional priciples in C# </dc:title>
  <dc:creator>Janicki, Tomasz</dc:creator>
  <cp:lastModifiedBy>Janicki, Tomasz</cp:lastModifiedBy>
  <cp:revision>51</cp:revision>
  <dcterms:created xsi:type="dcterms:W3CDTF">2016-11-24T06:58:48Z</dcterms:created>
  <dcterms:modified xsi:type="dcterms:W3CDTF">2016-11-24T11:42:10Z</dcterms:modified>
</cp:coreProperties>
</file>