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5" r:id="rId10"/>
    <p:sldId id="266" r:id="rId11"/>
    <p:sldId id="267"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2685" autoAdjust="0"/>
    <p:restoredTop sz="86350" autoAdjust="0"/>
  </p:normalViewPr>
  <p:slideViewPr>
    <p:cSldViewPr snapToGrid="0">
      <p:cViewPr varScale="1">
        <p:scale>
          <a:sx n="78" d="100"/>
          <a:sy n="78" d="100"/>
        </p:scale>
        <p:origin x="210" y="84"/>
      </p:cViewPr>
      <p:guideLst/>
    </p:cSldViewPr>
  </p:slideViewPr>
  <p:outlineViewPr>
    <p:cViewPr>
      <p:scale>
        <a:sx n="33" d="100"/>
        <a:sy n="33" d="100"/>
      </p:scale>
      <p:origin x="0" y="-80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807B-2A0F-480E-9E04-B0484CB2FEB9}" type="datetimeFigureOut">
              <a:rPr lang="en-US" smtClean="0"/>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F290-B62D-4CB0-8AC8-2F3F85108F39}" type="slidenum">
              <a:rPr lang="en-US" smtClean="0"/>
              <a:t>‹#›</a:t>
            </a:fld>
            <a:endParaRPr lang="en-US"/>
          </a:p>
        </p:txBody>
      </p:sp>
    </p:spTree>
    <p:extLst>
      <p:ext uri="{BB962C8B-B14F-4D97-AF65-F5344CB8AC3E}">
        <p14:creationId xmlns:p14="http://schemas.microsoft.com/office/powerpoint/2010/main" val="103606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8</a:t>
            </a:fld>
            <a:endParaRPr lang="en-US"/>
          </a:p>
        </p:txBody>
      </p:sp>
    </p:spTree>
    <p:extLst>
      <p:ext uri="{BB962C8B-B14F-4D97-AF65-F5344CB8AC3E}">
        <p14:creationId xmlns:p14="http://schemas.microsoft.com/office/powerpoint/2010/main" val="85172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13</a:t>
            </a:fld>
            <a:endParaRPr lang="en-US"/>
          </a:p>
        </p:txBody>
      </p:sp>
    </p:spTree>
    <p:extLst>
      <p:ext uri="{BB962C8B-B14F-4D97-AF65-F5344CB8AC3E}">
        <p14:creationId xmlns:p14="http://schemas.microsoft.com/office/powerpoint/2010/main" val="116216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11/24/2016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noProof="0" dirty="0"/>
              <a:t>Elements of functional principles in C# </a:t>
            </a:r>
          </a:p>
        </p:txBody>
      </p:sp>
      <p:sp>
        <p:nvSpPr>
          <p:cNvPr id="3" name="Subtitle 2"/>
          <p:cNvSpPr>
            <a:spLocks noGrp="1"/>
          </p:cNvSpPr>
          <p:nvPr>
            <p:ph type="subTitle" idx="1"/>
          </p:nvPr>
        </p:nvSpPr>
        <p:spPr/>
        <p:txBody>
          <a:bodyPr/>
          <a:lstStyle/>
          <a:p>
            <a:pPr algn="r"/>
            <a:r>
              <a:rPr lang="en-US" noProof="0" dirty="0"/>
              <a:t>Tomasz Janicki</a:t>
            </a:r>
          </a:p>
        </p:txBody>
      </p:sp>
    </p:spTree>
    <p:extLst>
      <p:ext uri="{BB962C8B-B14F-4D97-AF65-F5344CB8AC3E}">
        <p14:creationId xmlns:p14="http://schemas.microsoft.com/office/powerpoint/2010/main" val="2842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Nulls with the Maybe 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762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Railway-oriented Programming</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8927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t>
            </a:r>
            <a:r>
              <a:rPr lang="en-US" dirty="0" err="1"/>
              <a:t>appling</a:t>
            </a:r>
            <a:r>
              <a:rPr lang="en-US" dirty="0"/>
              <a:t> functional </a:t>
            </a:r>
            <a:r>
              <a:rPr lang="en-US" dirty="0" err="1"/>
              <a:t>priciples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436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using CQS and functional principles</a:t>
            </a:r>
          </a:p>
        </p:txBody>
      </p:sp>
      <p:sp>
        <p:nvSpPr>
          <p:cNvPr id="3" name="Content Placeholder 2"/>
          <p:cNvSpPr>
            <a:spLocks noGrp="1"/>
          </p:cNvSpPr>
          <p:nvPr>
            <p:ph idx="1"/>
          </p:nvPr>
        </p:nvSpPr>
        <p:spPr/>
        <p:txBody>
          <a:bodyPr/>
          <a:lstStyle/>
          <a:p>
            <a:r>
              <a:rPr lang="en-US" dirty="0"/>
              <a:t>More robust code by using fail fast </a:t>
            </a:r>
          </a:p>
          <a:p>
            <a:r>
              <a:rPr lang="en-US" dirty="0"/>
              <a:t>More readable code by using method honesty and avoiding primitive obsession</a:t>
            </a:r>
          </a:p>
          <a:p>
            <a:r>
              <a:rPr lang="en-US" dirty="0"/>
              <a:t>Separation of concerns by using CQS</a:t>
            </a:r>
          </a:p>
          <a:p>
            <a:r>
              <a:rPr lang="en-US" dirty="0"/>
              <a:t>Easy to test by using method honesty and avoiding primitive obsession (methods return results)</a:t>
            </a:r>
          </a:p>
          <a:p>
            <a:r>
              <a:rPr lang="en-US" dirty="0"/>
              <a:t>Concise by using railway-oriented programming</a:t>
            </a:r>
          </a:p>
          <a:p>
            <a:endParaRPr lang="en-US" dirty="0"/>
          </a:p>
        </p:txBody>
      </p:sp>
    </p:spTree>
    <p:extLst>
      <p:ext uri="{BB962C8B-B14F-4D97-AF65-F5344CB8AC3E}">
        <p14:creationId xmlns:p14="http://schemas.microsoft.com/office/powerpoint/2010/main" val="5226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Foreword</a:t>
            </a:r>
          </a:p>
        </p:txBody>
      </p:sp>
      <p:sp>
        <p:nvSpPr>
          <p:cNvPr id="3" name="Content Placeholder 2"/>
          <p:cNvSpPr>
            <a:spLocks noGrp="1"/>
          </p:cNvSpPr>
          <p:nvPr>
            <p:ph idx="1"/>
          </p:nvPr>
        </p:nvSpPr>
        <p:spPr/>
        <p:txBody>
          <a:bodyPr/>
          <a:lstStyle/>
          <a:p>
            <a:r>
              <a:rPr lang="en-US" noProof="0" dirty="0"/>
              <a:t>I want to present how I applied some elements of the functional principles in two greenfield projects (WTR and POC for Next)</a:t>
            </a:r>
          </a:p>
          <a:p>
            <a:r>
              <a:rPr lang="en-US" noProof="0" dirty="0"/>
              <a:t>Many ideas are taken from pluralsight.com course made by Vladimir Khorikov „Applying Functional Principles in C#” (https://app.pluralsight.com/library/courses/csharp-applying-functional-principles/table-of-contents) </a:t>
            </a:r>
          </a:p>
          <a:p>
            <a:r>
              <a:rPr lang="en-US" noProof="0" dirty="0"/>
              <a:t>Additionally I used Command Query Separation (CQS) pattern</a:t>
            </a:r>
          </a:p>
          <a:p>
            <a:r>
              <a:rPr lang="en-US" dirty="0"/>
              <a:t>Demo project available at https://github.com/tomekjanicki/fpdemo</a:t>
            </a:r>
            <a:endParaRPr lang="en-US" noProof="0" dirty="0"/>
          </a:p>
          <a:p>
            <a:endParaRPr lang="en-US" noProof="0" dirty="0"/>
          </a:p>
        </p:txBody>
      </p:sp>
    </p:spTree>
    <p:extLst>
      <p:ext uri="{BB962C8B-B14F-4D97-AF65-F5344CB8AC3E}">
        <p14:creationId xmlns:p14="http://schemas.microsoft.com/office/powerpoint/2010/main" val="115333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Command Query Separation(CQS) pattern</a:t>
            </a:r>
          </a:p>
        </p:txBody>
      </p:sp>
      <p:sp>
        <p:nvSpPr>
          <p:cNvPr id="3" name="Content Placeholder 2"/>
          <p:cNvSpPr>
            <a:spLocks noGrp="1"/>
          </p:cNvSpPr>
          <p:nvPr>
            <p:ph idx="1"/>
          </p:nvPr>
        </p:nvSpPr>
        <p:spPr/>
        <p:txBody>
          <a:bodyPr/>
          <a:lstStyle/>
          <a:p>
            <a:r>
              <a:rPr lang="en-US" noProof="0" dirty="0"/>
              <a:t>It states that every method should either be a command that performs an action, or a query that returns data to the caller, but not both. In other words, asking a question should not change the answer.</a:t>
            </a:r>
          </a:p>
          <a:p>
            <a:r>
              <a:rPr lang="en-US" noProof="0" dirty="0"/>
              <a:t>In my solution additionally every command or query is defined as a separate set of classes (one class for defining the command or query with validation logic and second for the handler which can handle i.e. interaction with external system like database or web service)</a:t>
            </a:r>
          </a:p>
        </p:txBody>
      </p:sp>
    </p:spTree>
    <p:extLst>
      <p:ext uri="{BB962C8B-B14F-4D97-AF65-F5344CB8AC3E}">
        <p14:creationId xmlns:p14="http://schemas.microsoft.com/office/powerpoint/2010/main" val="19338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a:t>
            </a:r>
          </a:p>
        </p:txBody>
      </p:sp>
      <p:sp>
        <p:nvSpPr>
          <p:cNvPr id="3" name="Content Placeholder 2"/>
          <p:cNvSpPr>
            <a:spLocks noGrp="1"/>
          </p:cNvSpPr>
          <p:nvPr>
            <p:ph idx="1"/>
          </p:nvPr>
        </p:nvSpPr>
        <p:spPr/>
        <p:txBody>
          <a:bodyPr/>
          <a:lstStyle/>
          <a:p>
            <a:r>
              <a:rPr lang="en-US" noProof="0" dirty="0"/>
              <a:t>Signature of the method should be honest (from the method you should be able to figure out all possible valid input parameters and method outcome)</a:t>
            </a:r>
          </a:p>
          <a:p>
            <a:pPr marL="0" indent="0" algn="ctr">
              <a:buNone/>
            </a:pPr>
            <a:r>
              <a:rPr lang="en-US" b="1" noProof="0" dirty="0"/>
              <a:t>Command 1</a:t>
            </a:r>
          </a:p>
          <a:p>
            <a:pPr marL="0" indent="0">
              <a:buNone/>
            </a:pPr>
            <a:r>
              <a:rPr lang="en-US" b="1" noProof="0" dirty="0"/>
              <a:t>void </a:t>
            </a:r>
            <a:r>
              <a:rPr lang="en-US" b="1" noProof="0" dirty="0" err="1"/>
              <a:t>DoSth</a:t>
            </a:r>
            <a:r>
              <a:rPr lang="en-US" b="1" noProof="0" dirty="0"/>
              <a:t>(string p1, </a:t>
            </a:r>
            <a:r>
              <a:rPr lang="en-US" b="1" noProof="0" dirty="0" err="1"/>
              <a:t>int</a:t>
            </a:r>
            <a:r>
              <a:rPr lang="en-US" b="1" noProof="0" dirty="0"/>
              <a:t> p2)</a:t>
            </a:r>
            <a:r>
              <a:rPr lang="en-US" noProof="0" dirty="0"/>
              <a:t> – you can assume that this method is a command that will never fail and can take any string and integer as a input parameter</a:t>
            </a:r>
          </a:p>
          <a:p>
            <a:pPr marL="0" indent="0" algn="ctr">
              <a:buNone/>
            </a:pPr>
            <a:r>
              <a:rPr lang="en-US" b="1" noProof="0" dirty="0"/>
              <a:t>Command 2</a:t>
            </a:r>
          </a:p>
          <a:p>
            <a:pPr marL="0" indent="0">
              <a:buNone/>
            </a:pPr>
            <a:r>
              <a:rPr lang="en-US" b="1" noProof="0" dirty="0"/>
              <a:t>Result </a:t>
            </a:r>
            <a:r>
              <a:rPr lang="en-US" b="1" noProof="0" dirty="0" err="1"/>
              <a:t>DoSth</a:t>
            </a:r>
            <a:r>
              <a:rPr lang="en-US" b="1" noProof="0" dirty="0"/>
              <a:t>(</a:t>
            </a:r>
            <a:r>
              <a:rPr lang="en-US" b="1" noProof="0" dirty="0" err="1"/>
              <a:t>NonEmptyString</a:t>
            </a:r>
            <a:r>
              <a:rPr lang="en-US" b="1" noProof="0" dirty="0"/>
              <a:t> p1, </a:t>
            </a:r>
            <a:r>
              <a:rPr lang="en-US" b="1" noProof="0" dirty="0" err="1"/>
              <a:t>PositiveInt</a:t>
            </a:r>
            <a:r>
              <a:rPr lang="en-US" b="1" noProof="0" dirty="0"/>
              <a:t> p2)</a:t>
            </a:r>
            <a:r>
              <a:rPr lang="en-US" noProof="0" dirty="0"/>
              <a:t> – you can assume that this method is a command that can fail and take non empty string and positive integer as input parameters</a:t>
            </a:r>
          </a:p>
        </p:txBody>
      </p:sp>
    </p:spTree>
    <p:extLst>
      <p:ext uri="{BB962C8B-B14F-4D97-AF65-F5344CB8AC3E}">
        <p14:creationId xmlns:p14="http://schemas.microsoft.com/office/powerpoint/2010/main" val="28997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 vs CQS principle</a:t>
            </a:r>
          </a:p>
        </p:txBody>
      </p:sp>
      <p:sp>
        <p:nvSpPr>
          <p:cNvPr id="3" name="Content Placeholder 2"/>
          <p:cNvSpPr>
            <a:spLocks noGrp="1"/>
          </p:cNvSpPr>
          <p:nvPr>
            <p:ph idx="1"/>
          </p:nvPr>
        </p:nvSpPr>
        <p:spPr/>
        <p:txBody>
          <a:bodyPr/>
          <a:lstStyle/>
          <a:p>
            <a:r>
              <a:rPr lang="en-US" noProof="0" dirty="0"/>
              <a:t>Commands should almost always return result structure</a:t>
            </a:r>
          </a:p>
          <a:p>
            <a:r>
              <a:rPr lang="en-US" noProof="0" dirty="0"/>
              <a:t>Command which return void are assumed that will never fail</a:t>
            </a:r>
          </a:p>
          <a:p>
            <a:r>
              <a:rPr lang="en-US" noProof="0" dirty="0"/>
              <a:t>Queries can return requested object or requested object wrapped in result structure</a:t>
            </a:r>
          </a:p>
          <a:p>
            <a:pPr marL="0" indent="0" algn="ctr">
              <a:buNone/>
            </a:pPr>
            <a:r>
              <a:rPr lang="en-US" b="1" noProof="0" dirty="0"/>
              <a:t>Query 1</a:t>
            </a:r>
          </a:p>
          <a:p>
            <a:pPr marL="0" indent="0">
              <a:buNone/>
            </a:pPr>
            <a:r>
              <a:rPr lang="en-US" b="1" noProof="0" dirty="0"/>
              <a:t>Result&lt;Order&gt; </a:t>
            </a:r>
            <a:r>
              <a:rPr lang="en-US" b="1" noProof="0" dirty="0" err="1"/>
              <a:t>GetOrderById</a:t>
            </a:r>
            <a:r>
              <a:rPr lang="en-US" b="1" noProof="0" dirty="0"/>
              <a:t>(</a:t>
            </a:r>
            <a:r>
              <a:rPr lang="en-US" b="1" noProof="0" dirty="0" err="1"/>
              <a:t>PositiveInt</a:t>
            </a:r>
            <a:r>
              <a:rPr lang="en-US" b="1" noProof="0" dirty="0"/>
              <a:t> id)</a:t>
            </a:r>
            <a:r>
              <a:rPr lang="en-US" noProof="0" dirty="0"/>
              <a:t> – we can assume that this method can fail.</a:t>
            </a:r>
          </a:p>
          <a:p>
            <a:pPr marL="0" indent="0" algn="ctr">
              <a:buNone/>
            </a:pPr>
            <a:r>
              <a:rPr lang="en-US" b="1" noProof="0" dirty="0"/>
              <a:t>Query 2</a:t>
            </a:r>
          </a:p>
          <a:p>
            <a:pPr marL="0" indent="0">
              <a:buNone/>
            </a:pPr>
            <a:r>
              <a:rPr lang="en-US" b="1" noProof="0" dirty="0"/>
              <a:t>Order </a:t>
            </a:r>
            <a:r>
              <a:rPr lang="en-US" b="1" noProof="0" dirty="0" err="1"/>
              <a:t>GetOrderById</a:t>
            </a:r>
            <a:r>
              <a:rPr lang="en-US" b="1" noProof="0" dirty="0"/>
              <a:t>(</a:t>
            </a:r>
            <a:r>
              <a:rPr lang="en-US" b="1" noProof="0" dirty="0" err="1"/>
              <a:t>PositiveInt</a:t>
            </a:r>
            <a:r>
              <a:rPr lang="en-US" b="1" noProof="0" dirty="0"/>
              <a:t> id)</a:t>
            </a:r>
            <a:r>
              <a:rPr lang="en-US" noProof="0" dirty="0"/>
              <a:t> – we can assume that this method will never fail.</a:t>
            </a:r>
          </a:p>
          <a:p>
            <a:pPr marL="0" indent="0">
              <a:buNone/>
            </a:pPr>
            <a:endParaRPr lang="en-US" noProof="0" dirty="0"/>
          </a:p>
          <a:p>
            <a:pPr marL="0" indent="0">
              <a:buNone/>
            </a:pPr>
            <a:endParaRPr lang="en-US" noProof="0" dirty="0"/>
          </a:p>
        </p:txBody>
      </p:sp>
    </p:spTree>
    <p:extLst>
      <p:ext uri="{BB962C8B-B14F-4D97-AF65-F5344CB8AC3E}">
        <p14:creationId xmlns:p14="http://schemas.microsoft.com/office/powerpoint/2010/main" val="347520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Dealing with exceptions</a:t>
            </a:r>
          </a:p>
        </p:txBody>
      </p:sp>
      <p:sp>
        <p:nvSpPr>
          <p:cNvPr id="3" name="Content Placeholder 2"/>
          <p:cNvSpPr>
            <a:spLocks noGrp="1"/>
          </p:cNvSpPr>
          <p:nvPr>
            <p:ph idx="1"/>
          </p:nvPr>
        </p:nvSpPr>
        <p:spPr/>
        <p:txBody>
          <a:bodyPr/>
          <a:lstStyle/>
          <a:p>
            <a:r>
              <a:rPr lang="en-US" dirty="0"/>
              <a:t>Use exceptions to state an exceptional situation in your code. Exceptions should signalize a bug in your code base, a situation you cannot recover from</a:t>
            </a:r>
          </a:p>
          <a:p>
            <a:r>
              <a:rPr lang="en-US" dirty="0"/>
              <a:t>Exceptions shouldn't be used in the situations you expect to happen, i.e. validations fall to the non-exceptional category</a:t>
            </a:r>
          </a:p>
          <a:p>
            <a:r>
              <a:rPr lang="en-US" noProof="0" dirty="0"/>
              <a:t>Methods with honest signature should return result if there is a possibility to fail</a:t>
            </a:r>
          </a:p>
          <a:p>
            <a:endParaRPr lang="en-US" noProof="0" dirty="0"/>
          </a:p>
          <a:p>
            <a:endParaRPr lang="en-US" noProof="0" dirty="0"/>
          </a:p>
        </p:txBody>
      </p:sp>
    </p:spTree>
    <p:extLst>
      <p:ext uri="{BB962C8B-B14F-4D97-AF65-F5344CB8AC3E}">
        <p14:creationId xmlns:p14="http://schemas.microsoft.com/office/powerpoint/2010/main" val="20545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Catch Exceptions</a:t>
            </a:r>
          </a:p>
        </p:txBody>
      </p:sp>
      <p:sp>
        <p:nvSpPr>
          <p:cNvPr id="3" name="Content Placeholder 2"/>
          <p:cNvSpPr>
            <a:spLocks noGrp="1"/>
          </p:cNvSpPr>
          <p:nvPr>
            <p:ph idx="1"/>
          </p:nvPr>
        </p:nvSpPr>
        <p:spPr/>
        <p:txBody>
          <a:bodyPr/>
          <a:lstStyle/>
          <a:p>
            <a:r>
              <a:rPr lang="en-US" dirty="0"/>
              <a:t>Form a perspective of a third party library some situation are exceptional like i.e. SQL Connection can’t connect to database, but from our perspective we can expect the situation and in some way we can react/recover from this situation</a:t>
            </a:r>
          </a:p>
          <a:p>
            <a:r>
              <a:rPr lang="en-US" dirty="0"/>
              <a:t>We should catch this kind of situation at the possible lowest level in  call stack and convert it into result returned from method</a:t>
            </a:r>
          </a:p>
        </p:txBody>
      </p:sp>
    </p:spTree>
    <p:extLst>
      <p:ext uri="{BB962C8B-B14F-4D97-AF65-F5344CB8AC3E}">
        <p14:creationId xmlns:p14="http://schemas.microsoft.com/office/powerpoint/2010/main" val="37834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fast</a:t>
            </a:r>
          </a:p>
        </p:txBody>
      </p:sp>
      <p:sp>
        <p:nvSpPr>
          <p:cNvPr id="3" name="Content Placeholder 2"/>
          <p:cNvSpPr>
            <a:spLocks noGrp="1"/>
          </p:cNvSpPr>
          <p:nvPr>
            <p:ph idx="1"/>
          </p:nvPr>
        </p:nvSpPr>
        <p:spPr/>
        <p:txBody>
          <a:bodyPr>
            <a:normAutofit fontScale="62500" lnSpcReduction="20000"/>
          </a:bodyPr>
          <a:lstStyle/>
          <a:p>
            <a:r>
              <a:rPr lang="en-US" dirty="0"/>
              <a:t>Stands for stopping the current operation as soon as any unexpected situation occurs and return result to the caller (when is expected) or throw an exception (when is unexpected or bug)</a:t>
            </a:r>
          </a:p>
          <a:p>
            <a:r>
              <a:rPr lang="en-US" dirty="0"/>
              <a:t>Avoid fail silently (by swallowing exception or by logging the exception)</a:t>
            </a:r>
          </a:p>
          <a:p>
            <a:pPr marL="457200" lvl="1" indent="0">
              <a:buNone/>
            </a:pPr>
            <a:endParaRPr lang="en-US" dirty="0"/>
          </a:p>
          <a:p>
            <a:pPr marL="457200" lvl="1" indent="0">
              <a:buNone/>
            </a:pPr>
            <a:r>
              <a:rPr lang="en-US" dirty="0"/>
              <a:t>void Update(Order order)</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_</a:t>
            </a:r>
            <a:r>
              <a:rPr lang="en-US" dirty="0" err="1"/>
              <a:t>repository.Update</a:t>
            </a:r>
            <a:r>
              <a:rPr lang="en-US" dirty="0"/>
              <a:t>(order);</a:t>
            </a:r>
          </a:p>
          <a:p>
            <a:pPr marL="0" indent="0">
              <a:buNone/>
            </a:pPr>
            <a:r>
              <a:rPr lang="en-US" dirty="0"/>
              <a:t>		}</a:t>
            </a:r>
          </a:p>
          <a:p>
            <a:pPr marL="0" indent="0">
              <a:buNone/>
            </a:pPr>
            <a:r>
              <a:rPr lang="en-US" dirty="0"/>
              <a:t>		catch (Exception ex)</a:t>
            </a:r>
          </a:p>
          <a:p>
            <a:pPr marL="0" indent="0">
              <a:buNone/>
            </a:pPr>
            <a:r>
              <a:rPr lang="en-US" dirty="0"/>
              <a:t>		{</a:t>
            </a:r>
          </a:p>
          <a:p>
            <a:pPr marL="0" indent="0">
              <a:buNone/>
            </a:pPr>
            <a:r>
              <a:rPr lang="en-US" dirty="0"/>
              <a:t>			_</a:t>
            </a:r>
            <a:r>
              <a:rPr lang="en-US" dirty="0" err="1"/>
              <a:t>logger.LogError</a:t>
            </a:r>
            <a:r>
              <a:rPr lang="en-US" dirty="0"/>
              <a:t>(ex);</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2755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Primitive Obsession</a:t>
            </a:r>
          </a:p>
        </p:txBody>
      </p:sp>
      <p:sp>
        <p:nvSpPr>
          <p:cNvPr id="3" name="Content Placeholder 2"/>
          <p:cNvSpPr>
            <a:spLocks noGrp="1"/>
          </p:cNvSpPr>
          <p:nvPr>
            <p:ph idx="1"/>
          </p:nvPr>
        </p:nvSpPr>
        <p:spPr/>
        <p:txBody>
          <a:bodyPr>
            <a:normAutofit fontScale="92500" lnSpcReduction="20000"/>
          </a:bodyPr>
          <a:lstStyle/>
          <a:p>
            <a:r>
              <a:rPr lang="en-US" dirty="0"/>
              <a:t>Primitive obsession is an anti-pattern that stands for using primitive types for domain modeling – compare </a:t>
            </a:r>
            <a:r>
              <a:rPr lang="en-US" b="1" dirty="0"/>
              <a:t>void Send(string email)</a:t>
            </a:r>
            <a:r>
              <a:rPr lang="en-US" dirty="0"/>
              <a:t> vs </a:t>
            </a:r>
            <a:r>
              <a:rPr lang="en-US" b="1" dirty="0"/>
              <a:t>void Send(Email email)</a:t>
            </a:r>
          </a:p>
          <a:p>
            <a:r>
              <a:rPr lang="en-US" dirty="0"/>
              <a:t>Second method use Email class which can be only created as a valid email (should have validation logic in constructor or in static construction method)</a:t>
            </a:r>
          </a:p>
          <a:p>
            <a:r>
              <a:rPr lang="en-US" dirty="0"/>
              <a:t>Avoiding Primitive Obsession allows you to be DRY. You only implement the logic once and use the object</a:t>
            </a:r>
          </a:p>
          <a:p>
            <a:r>
              <a:rPr lang="en-US" dirty="0"/>
              <a:t>I used this pattern for many standard application framework objects like: </a:t>
            </a:r>
            <a:r>
              <a:rPr lang="en-US" dirty="0" err="1"/>
              <a:t>NonEmptyString</a:t>
            </a:r>
            <a:r>
              <a:rPr lang="en-US" dirty="0"/>
              <a:t>, </a:t>
            </a:r>
            <a:r>
              <a:rPr lang="en-US" dirty="0" err="1"/>
              <a:t>NonEmptyLowerCaseString</a:t>
            </a:r>
            <a:r>
              <a:rPr lang="en-US" dirty="0"/>
              <a:t>, </a:t>
            </a:r>
            <a:r>
              <a:rPr lang="en-US" dirty="0" err="1"/>
              <a:t>DateTimePeriod</a:t>
            </a:r>
            <a:r>
              <a:rPr lang="en-US" dirty="0"/>
              <a:t>, </a:t>
            </a:r>
            <a:r>
              <a:rPr lang="en-US" dirty="0" err="1"/>
              <a:t>PositiveInt</a:t>
            </a:r>
            <a:r>
              <a:rPr lang="en-US" dirty="0"/>
              <a:t>, </a:t>
            </a:r>
            <a:r>
              <a:rPr lang="en-US" dirty="0" err="1"/>
              <a:t>TopSkip</a:t>
            </a:r>
            <a:r>
              <a:rPr lang="en-US" dirty="0"/>
              <a:t>, Paged&lt;T&gt;</a:t>
            </a:r>
          </a:p>
          <a:p>
            <a:r>
              <a:rPr lang="en-US" dirty="0"/>
              <a:t>I used this pattern also for domain object like product Code – i.e. should be not empty string, max. 20 chars, can contain only digits and English uppercase letters</a:t>
            </a:r>
          </a:p>
          <a:p>
            <a:pPr marL="0" indent="0">
              <a:buNone/>
            </a:pPr>
            <a:endParaRPr lang="en-US" dirty="0"/>
          </a:p>
        </p:txBody>
      </p:sp>
    </p:spTree>
    <p:extLst>
      <p:ext uri="{BB962C8B-B14F-4D97-AF65-F5344CB8AC3E}">
        <p14:creationId xmlns:p14="http://schemas.microsoft.com/office/powerpoint/2010/main" val="4261356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180</TotalTime>
  <Words>717</Words>
  <Application>Microsoft Office PowerPoint</Application>
  <PresentationFormat>Widescreen</PresentationFormat>
  <Paragraphs>63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Elements of functional principles in C# </vt:lpstr>
      <vt:lpstr>Foreword</vt:lpstr>
      <vt:lpstr>Command Query Separation(CQS) pattern</vt:lpstr>
      <vt:lpstr>Method honesty</vt:lpstr>
      <vt:lpstr>Method honesty vs CQS principle</vt:lpstr>
      <vt:lpstr>Dealing with exceptions</vt:lpstr>
      <vt:lpstr>Where to Catch Exceptions</vt:lpstr>
      <vt:lpstr>Fail fast</vt:lpstr>
      <vt:lpstr>Avoiding Primitive Obsession</vt:lpstr>
      <vt:lpstr>Avoiding Nulls with the Maybe Type</vt:lpstr>
      <vt:lpstr>Railway-oriented Programming</vt:lpstr>
      <vt:lpstr>Limitations of appling functional priciples</vt:lpstr>
      <vt:lpstr>Pros of using CQS and functional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functional priciples in C# </dc:title>
  <dc:creator>Janicki, Tomasz</dc:creator>
  <cp:lastModifiedBy>Janicki, Tomasz</cp:lastModifiedBy>
  <cp:revision>35</cp:revision>
  <dcterms:created xsi:type="dcterms:W3CDTF">2016-11-24T06:58:48Z</dcterms:created>
  <dcterms:modified xsi:type="dcterms:W3CDTF">2016-11-24T10:07:17Z</dcterms:modified>
</cp:coreProperties>
</file>