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60" r:id="rId7"/>
    <p:sldId id="262" r:id="rId8"/>
    <p:sldId id="269" r:id="rId9"/>
    <p:sldId id="263" r:id="rId10"/>
    <p:sldId id="265" r:id="rId11"/>
    <p:sldId id="266" r:id="rId12"/>
    <p:sldId id="268" r:id="rId13"/>
    <p:sldId id="267"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50" autoAdjust="0"/>
  </p:normalViewPr>
  <p:slideViewPr>
    <p:cSldViewPr snapToGrid="0">
      <p:cViewPr varScale="1">
        <p:scale>
          <a:sx n="99" d="100"/>
          <a:sy n="99" d="100"/>
        </p:scale>
        <p:origin x="25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E1B07CF-4139-4C52-9895-1EE0A749592B}" type="datetimeFigureOut">
              <a:rPr lang="en-US" smtClean="0"/>
              <a:t>9/7/2017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7C1B9-3E72-46F3-9542-9F1BF970EE13}" type="slidenum">
              <a:rPr lang="en-US" smtClean="0"/>
              <a:t>‹#›</a:t>
            </a:fld>
            <a:endParaRPr lang="en-US"/>
          </a:p>
        </p:txBody>
      </p:sp>
    </p:spTree>
    <p:extLst>
      <p:ext uri="{BB962C8B-B14F-4D97-AF65-F5344CB8AC3E}">
        <p14:creationId xmlns:p14="http://schemas.microsoft.com/office/powerpoint/2010/main" val="3598774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9/7/2017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1</a:t>
            </a:fld>
            <a:endParaRPr lang="en-US"/>
          </a:p>
        </p:txBody>
      </p:sp>
    </p:spTree>
    <p:extLst>
      <p:ext uri="{BB962C8B-B14F-4D97-AF65-F5344CB8AC3E}">
        <p14:creationId xmlns:p14="http://schemas.microsoft.com/office/powerpoint/2010/main" val="163004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10</a:t>
            </a:fld>
            <a:endParaRPr lang="en-US"/>
          </a:p>
        </p:txBody>
      </p:sp>
    </p:spTree>
    <p:extLst>
      <p:ext uri="{BB962C8B-B14F-4D97-AF65-F5344CB8AC3E}">
        <p14:creationId xmlns:p14="http://schemas.microsoft.com/office/powerpoint/2010/main" val="101069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pl-PL" sz="1200" kern="1200" dirty="0">
              <a:solidFill>
                <a:schemeClr val="tx1"/>
              </a:solidFill>
              <a:latin typeface="+mn-lt"/>
              <a:ea typeface="+mn-ea"/>
              <a:cs typeface="+mn-cs"/>
            </a:endParaRPr>
          </a:p>
          <a:p>
            <a:r>
              <a:rPr lang="pl-PL" sz="1200" kern="1200" dirty="0">
                <a:solidFill>
                  <a:schemeClr val="tx1"/>
                </a:solidFill>
                <a:latin typeface="+mn-lt"/>
                <a:ea typeface="+mn-ea"/>
                <a:cs typeface="+mn-cs"/>
              </a:rPr>
              <a:t>Show</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how</a:t>
            </a:r>
            <a:r>
              <a:rPr lang="pl-PL" sz="1200" kern="1200" baseline="0" dirty="0">
                <a:solidFill>
                  <a:schemeClr val="tx1"/>
                </a:solidFill>
                <a:latin typeface="+mn-lt"/>
                <a:ea typeface="+mn-ea"/>
                <a:cs typeface="+mn-cs"/>
              </a:rPr>
              <a:t> to </a:t>
            </a:r>
            <a:r>
              <a:rPr lang="pl-PL" sz="1200" kern="1200" baseline="0" dirty="0" err="1">
                <a:solidFill>
                  <a:schemeClr val="tx1"/>
                </a:solidFill>
                <a:latin typeface="+mn-lt"/>
                <a:ea typeface="+mn-ea"/>
                <a:cs typeface="+mn-cs"/>
              </a:rPr>
              <a:t>install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Guard</a:t>
            </a:r>
            <a:r>
              <a:rPr lang="pl-PL" sz="1200" kern="1200" baseline="0" dirty="0">
                <a:solidFill>
                  <a:schemeClr val="tx1"/>
                </a:solidFill>
                <a:latin typeface="+mn-lt"/>
                <a:ea typeface="+mn-ea"/>
                <a:cs typeface="+mn-cs"/>
              </a:rPr>
              <a:t> and </a:t>
            </a:r>
            <a:r>
              <a:rPr lang="pl-PL" sz="1200" kern="1200" baseline="0" dirty="0" err="1">
                <a:solidFill>
                  <a:schemeClr val="tx1"/>
                </a:solidFill>
                <a:latin typeface="+mn-lt"/>
                <a:ea typeface="+mn-ea"/>
                <a:cs typeface="+mn-cs"/>
              </a:rPr>
              <a:t>configure</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xml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exemptions</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attribute</a:t>
            </a:r>
            <a:r>
              <a:rPr lang="pl-PL"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11</a:t>
            </a:fld>
            <a:endParaRPr lang="en-US"/>
          </a:p>
        </p:txBody>
      </p:sp>
    </p:spTree>
    <p:extLst>
      <p:ext uri="{BB962C8B-B14F-4D97-AF65-F5344CB8AC3E}">
        <p14:creationId xmlns:p14="http://schemas.microsoft.com/office/powerpoint/2010/main" val="383025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Show on </a:t>
            </a:r>
            <a:r>
              <a:rPr lang="pl-PL" dirty="0" err="1"/>
              <a:t>which</a:t>
            </a:r>
            <a:r>
              <a:rPr lang="pl-PL" dirty="0"/>
              <a:t> </a:t>
            </a:r>
            <a:r>
              <a:rPr lang="pl-PL" dirty="0" err="1"/>
              <a:t>assemblies</a:t>
            </a:r>
            <a:r>
              <a:rPr lang="pl-PL" dirty="0"/>
              <a:t> </a:t>
            </a:r>
            <a:r>
              <a:rPr lang="pl-PL" dirty="0" err="1"/>
              <a:t>null</a:t>
            </a:r>
            <a:r>
              <a:rPr lang="pl-PL" dirty="0"/>
              <a:t> </a:t>
            </a:r>
            <a:r>
              <a:rPr lang="pl-PL" dirty="0" err="1"/>
              <a:t>guard</a:t>
            </a:r>
            <a:r>
              <a:rPr lang="pl-PL" dirty="0"/>
              <a:t> </a:t>
            </a:r>
            <a:r>
              <a:rPr lang="pl-PL" dirty="0" err="1"/>
              <a:t>is</a:t>
            </a:r>
            <a:r>
              <a:rPr lang="pl-PL" dirty="0"/>
              <a:t> </a:t>
            </a:r>
            <a:r>
              <a:rPr lang="pl-PL" dirty="0" err="1"/>
              <a:t>installed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12</a:t>
            </a:fld>
            <a:endParaRPr lang="en-US"/>
          </a:p>
        </p:txBody>
      </p:sp>
    </p:spTree>
    <p:extLst>
      <p:ext uri="{BB962C8B-B14F-4D97-AF65-F5344CB8AC3E}">
        <p14:creationId xmlns:p14="http://schemas.microsoft.com/office/powerpoint/2010/main" val="43160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Demo.Logic.Facades.Base</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Helper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98160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QueryTests</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14</a:t>
            </a:fld>
            <a:endParaRPr lang="en-US"/>
          </a:p>
        </p:txBody>
      </p:sp>
    </p:spTree>
    <p:extLst>
      <p:ext uri="{BB962C8B-B14F-4D97-AF65-F5344CB8AC3E}">
        <p14:creationId xmlns:p14="http://schemas.microsoft.com/office/powerpoint/2010/main" val="116216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2</a:t>
            </a:fld>
            <a:endParaRPr lang="en-US"/>
          </a:p>
        </p:txBody>
      </p:sp>
    </p:spTree>
    <p:extLst>
      <p:ext uri="{BB962C8B-B14F-4D97-AF65-F5344CB8AC3E}">
        <p14:creationId xmlns:p14="http://schemas.microsoft.com/office/powerpoint/2010/main" val="261966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r>
              <a:rPr lang="pl-PL" sz="1200" kern="1200" dirty="0">
                <a:solidFill>
                  <a:schemeClr val="tx1"/>
                </a:solidFill>
                <a:latin typeface="+mn-lt"/>
                <a:ea typeface="+mn-ea"/>
                <a:cs typeface="+mn-cs"/>
              </a:rPr>
              <a:t>Handler</a:t>
            </a:r>
          </a:p>
        </p:txBody>
      </p:sp>
      <p:sp>
        <p:nvSpPr>
          <p:cNvPr id="4" name="Slide Number Placeholder 3"/>
          <p:cNvSpPr>
            <a:spLocks noGrp="1"/>
          </p:cNvSpPr>
          <p:nvPr>
            <p:ph type="sldNum" sz="quarter" idx="10"/>
          </p:nvPr>
        </p:nvSpPr>
        <p:spPr/>
        <p:txBody>
          <a:bodyPr/>
          <a:lstStyle/>
          <a:p>
            <a:fld id="{4EAAF290-B62D-4CB0-8AC8-2F3F85108F39}" type="slidenum">
              <a:rPr lang="en-US" smtClean="0"/>
              <a:t>3</a:t>
            </a:fld>
            <a:endParaRPr lang="en-US"/>
          </a:p>
        </p:txBody>
      </p:sp>
    </p:spTree>
    <p:extLst>
      <p:ext uri="{BB962C8B-B14F-4D97-AF65-F5344CB8AC3E}">
        <p14:creationId xmlns:p14="http://schemas.microsoft.com/office/powerpoint/2010/main" val="63951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Interfaces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a:t>
            </a:r>
            <a:r>
              <a:rPr lang="pl-PL" sz="1200" kern="1200" dirty="0">
                <a:solidFill>
                  <a:schemeClr val="tx1"/>
                </a:solidFill>
                <a:latin typeface="+mn-lt"/>
                <a:ea typeface="+mn-ea"/>
                <a:cs typeface="+mn-cs"/>
              </a:rPr>
              <a:t>R</a:t>
            </a:r>
            <a:r>
              <a:rPr lang="en-US" sz="1200" kern="1200" dirty="0" err="1">
                <a:solidFill>
                  <a:schemeClr val="tx1"/>
                </a:solidFill>
                <a:latin typeface="+mn-lt"/>
                <a:ea typeface="+mn-ea"/>
                <a:cs typeface="+mn-cs"/>
              </a:rPr>
              <a:t>epository</a:t>
            </a:r>
            <a:endParaRPr lang="pl-PL"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EAAF290-B62D-4CB0-8AC8-2F3F85108F39}" type="slidenum">
              <a:rPr lang="en-US" smtClean="0"/>
              <a:t>4</a:t>
            </a:fld>
            <a:endParaRPr lang="en-US"/>
          </a:p>
        </p:txBody>
      </p:sp>
    </p:spTree>
    <p:extLst>
      <p:ext uri="{BB962C8B-B14F-4D97-AF65-F5344CB8AC3E}">
        <p14:creationId xmlns:p14="http://schemas.microsoft.com/office/powerpoint/2010/main" val="86825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5</a:t>
            </a:fld>
            <a:endParaRPr lang="en-US"/>
          </a:p>
        </p:txBody>
      </p:sp>
    </p:spTree>
    <p:extLst>
      <p:ext uri="{BB962C8B-B14F-4D97-AF65-F5344CB8AC3E}">
        <p14:creationId xmlns:p14="http://schemas.microsoft.com/office/powerpoint/2010/main" val="17042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6</a:t>
            </a:fld>
            <a:endParaRPr lang="en-US"/>
          </a:p>
        </p:txBody>
      </p:sp>
    </p:spTree>
    <p:extLst>
      <p:ext uri="{BB962C8B-B14F-4D97-AF65-F5344CB8AC3E}">
        <p14:creationId xmlns:p14="http://schemas.microsoft.com/office/powerpoint/2010/main" val="236582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7</a:t>
            </a:fld>
            <a:endParaRPr lang="en-US"/>
          </a:p>
        </p:txBody>
      </p:sp>
    </p:spTree>
    <p:extLst>
      <p:ext uri="{BB962C8B-B14F-4D97-AF65-F5344CB8AC3E}">
        <p14:creationId xmlns:p14="http://schemas.microsoft.com/office/powerpoint/2010/main" val="172029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err="1">
                <a:solidFill>
                  <a:schemeClr val="tx1"/>
                </a:solidFill>
                <a:latin typeface="+mn-lt"/>
                <a:ea typeface="+mn-ea"/>
                <a:cs typeface="+mn-cs"/>
              </a:rPr>
              <a:t>Demo.Logic.Tests.AliasingBugTests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8</a:t>
            </a:fld>
            <a:endParaRPr lang="en-US"/>
          </a:p>
        </p:txBody>
      </p:sp>
    </p:spTree>
    <p:extLst>
      <p:ext uri="{BB962C8B-B14F-4D97-AF65-F5344CB8AC3E}">
        <p14:creationId xmlns:p14="http://schemas.microsoft.com/office/powerpoint/2010/main" val="405030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9</a:t>
            </a:fld>
            <a:endParaRPr lang="en-US"/>
          </a:p>
        </p:txBody>
      </p:sp>
    </p:spTree>
    <p:extLst>
      <p:ext uri="{BB962C8B-B14F-4D97-AF65-F5344CB8AC3E}">
        <p14:creationId xmlns:p14="http://schemas.microsoft.com/office/powerpoint/2010/main" val="85172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a:t>
            </a:r>
            <a:r>
              <a:rPr lang="en-US" dirty="0"/>
              <a:t>it</a:t>
            </a:r>
            <a:r>
              <a:rPr lang="en-US" noProof="0" dirty="0"/>
              <a:t> can be assumed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it can be assumed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it can be assumed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it</a:t>
            </a:r>
            <a:r>
              <a:rPr lang="en-US" noProof="0" dirty="0"/>
              <a:t> can be assumed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code base, a situation it cannot recover from</a:t>
            </a:r>
          </a:p>
          <a:p>
            <a:r>
              <a:rPr lang="en-US" dirty="0"/>
              <a:t>Exceptions shouldn't be used in the situations you expect to happen, i.e. validations fall to the non-exceptional category</a:t>
            </a:r>
          </a:p>
          <a:p>
            <a:r>
              <a:rPr lang="en-US" dirty="0"/>
              <a:t>Always prefer using return values over exceptions. Unfortunately, the C# language doesn't help with adhering to this guideline, and it's pretty easy to overlook a value returned from a method and not react on it accordingly</a:t>
            </a:r>
            <a:endParaRPr lang="en-US" noProof="0" dirty="0"/>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Immutability</a:t>
            </a:r>
          </a:p>
        </p:txBody>
      </p:sp>
      <p:sp>
        <p:nvSpPr>
          <p:cNvPr id="3" name="Content Placeholder 2"/>
          <p:cNvSpPr>
            <a:spLocks noGrp="1"/>
          </p:cNvSpPr>
          <p:nvPr>
            <p:ph idx="1"/>
          </p:nvPr>
        </p:nvSpPr>
        <p:spPr/>
        <p:txBody>
          <a:bodyPr/>
          <a:lstStyle/>
          <a:p>
            <a:r>
              <a:rPr lang="en-US" dirty="0"/>
              <a:t>Immutability applied to a data structure (such as class), means that objects of this data structure (class) cannot change during their lifetime</a:t>
            </a:r>
          </a:p>
          <a:p>
            <a:r>
              <a:rPr lang="en-US" dirty="0"/>
              <a:t>Mutability make method signature dishonest</a:t>
            </a:r>
          </a:p>
          <a:p>
            <a:r>
              <a:rPr lang="en-US" dirty="0"/>
              <a:t>With immutable classes, it is needed to validate their invariants only once, in the constructor. Once an instance of an immutable class is created, we can be absolutely sure it resides in a valid state.</a:t>
            </a:r>
            <a:endParaRPr lang="pl-PL" dirty="0"/>
          </a:p>
          <a:p>
            <a:r>
              <a:rPr lang="pl-PL" dirty="0" err="1"/>
              <a:t>Immutablity</a:t>
            </a:r>
            <a:r>
              <a:rPr lang="pl-PL" dirty="0"/>
              <a:t> </a:t>
            </a:r>
            <a:r>
              <a:rPr lang="pl-PL" dirty="0" err="1"/>
              <a:t>protects</a:t>
            </a:r>
            <a:r>
              <a:rPr lang="pl-PL" dirty="0"/>
              <a:t> </a:t>
            </a:r>
            <a:r>
              <a:rPr lang="pl-PL" dirty="0" err="1"/>
              <a:t>against</a:t>
            </a:r>
            <a:r>
              <a:rPr lang="pl-PL" dirty="0"/>
              <a:t> </a:t>
            </a:r>
            <a:r>
              <a:rPr lang="pl-PL" dirty="0" err="1"/>
              <a:t>Aliasing</a:t>
            </a:r>
            <a:r>
              <a:rPr lang="pl-PL" dirty="0"/>
              <a:t> Bug</a:t>
            </a:r>
            <a:endParaRPr lang="en-US" dirty="0"/>
          </a:p>
          <a:p>
            <a:r>
              <a:rPr lang="en-US" dirty="0"/>
              <a:t>Immutability limitations: Instead of mutating existing objects, it is needed to create new ones. It sometimes means extensive memory and CPU usage, and that may hit performance of your application.</a:t>
            </a:r>
          </a:p>
        </p:txBody>
      </p:sp>
    </p:spTree>
    <p:extLst>
      <p:ext uri="{BB962C8B-B14F-4D97-AF65-F5344CB8AC3E}">
        <p14:creationId xmlns:p14="http://schemas.microsoft.com/office/powerpoint/2010/main" val="5356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411</TotalTime>
  <Words>1352</Words>
  <Application>Microsoft Office PowerPoint</Application>
  <PresentationFormat>Widescreen</PresentationFormat>
  <Paragraphs>116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Immutability</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66</cp:revision>
  <dcterms:created xsi:type="dcterms:W3CDTF">2016-11-24T06:58:48Z</dcterms:created>
  <dcterms:modified xsi:type="dcterms:W3CDTF">2017-09-07T13:48:31Z</dcterms:modified>
</cp:coreProperties>
</file>