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141411759" r:id="rId2"/>
    <p:sldId id="278" r:id="rId3"/>
    <p:sldId id="2141411781" r:id="rId4"/>
    <p:sldId id="2141411764" r:id="rId5"/>
    <p:sldId id="2141411757" r:id="rId6"/>
    <p:sldId id="2141411786" r:id="rId7"/>
    <p:sldId id="2141411765" r:id="rId8"/>
    <p:sldId id="2141411780" r:id="rId9"/>
    <p:sldId id="2141411787" r:id="rId10"/>
    <p:sldId id="2141411779" r:id="rId11"/>
    <p:sldId id="2141411772" r:id="rId12"/>
    <p:sldId id="2141411788" r:id="rId13"/>
    <p:sldId id="2141411776" r:id="rId14"/>
    <p:sldId id="2141411777" r:id="rId15"/>
    <p:sldId id="2141411789" r:id="rId16"/>
    <p:sldId id="2141411766" r:id="rId17"/>
    <p:sldId id="2141411785" r:id="rId18"/>
    <p:sldId id="214141177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5" autoAdjust="0"/>
  </p:normalViewPr>
  <p:slideViewPr>
    <p:cSldViewPr snapToGrid="0">
      <p:cViewPr varScale="1"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C2F8E-E9D3-44EE-BF3B-C59FCD7BCEDB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0D74-70A2-49BD-972F-B4EE56072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22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26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D5308-66B4-63B1-39E9-39FE0816F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E788B22-AA26-0CAF-37D4-FBD01E511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32FC690-0645-86FF-0536-744214C27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380F26-D099-DEF8-792E-36B94C28C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5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03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5A0DA-F477-E8BD-C3BE-F1BA54D43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569E6AB-AFC0-8C95-D414-FE922AB95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EB9AD54-D435-752E-A68C-31E5320AF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5C09F8-87AC-FF10-2C82-4FABAAB0F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8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864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B6A3-69D9-0109-3B07-A40407725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F1C4BB3-6BDB-FFA6-4AEB-CAB33FEEB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F104149-BEE5-C8CD-BE4B-C7BD8DE4D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2DC221-32B5-513C-7988-2B8699E28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11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0D74-70A2-49BD-972F-B4EE5607255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58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26C4-FEE4-7E35-E231-5D45C07CA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12C5242-469C-19D8-449C-267244B36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14EEC01-E454-B6FF-C5AF-9C4720BFD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C1BC18-B728-90FD-1EE8-D6A81043A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5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DB03A-2AE8-CB11-2214-F70CA765D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6125929-6CAA-88FF-0C9A-DAE665044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B587DD0-2F2B-DE46-924B-20CFFC1D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52A25F-C768-7B4B-A05E-8766081E0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1D2BE-ADA3-4E48-BAAC-E71FB736ABC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84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D136F-B7F2-9F07-59E7-4669C69BD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DB874-20E3-0D16-7D4D-9AD3C7A91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3BA5B-CAE7-78DA-782F-34461D3B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334F83-3D66-FA25-C5EF-94B54843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4C8921-8010-9D83-EF74-BAF68807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6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3C625-45DF-F8F2-E66E-1E6DAC78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37CA35-8C87-3E00-95C1-5B31FCAFD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896B1-E9A6-69A3-D5AC-2B41474D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FACDFB-23DD-414D-4224-2E1B7233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E16B5-709C-4542-0E09-4D6F2FEC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26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EE3681-FAB6-DB4A-4A4C-181D1964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211CFB-4256-4C92-4A86-90767D88D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756F45-87D3-4E9A-A5F3-9D5A8A0C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340568-4350-6128-6500-C086F1D1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5D53B-3A79-31D4-75BD-4F5248C3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5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55C07-AE4A-33E1-33C4-2CA700E1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B178D0-6C13-9E70-5450-EA4F7925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B368D3-644E-98E3-3A87-62CD124C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127EB-843D-B677-5E55-DBDC513D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FA6F6-B622-A0B0-DDD4-2B909F96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7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332EA-872B-7344-1981-C28EEE57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FC75A4-DE3F-CB93-3E5E-BB76A748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2DF87D-442E-1FA9-40F2-B5A075CD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0B267-287F-CD35-A26D-6869CAA9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D4847-199D-A64A-6ED4-04E4F68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1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3B7F4-8F35-C0CB-C136-D8F5D17B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453D0-51F3-6BA5-53F3-616C626B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BC7DAC-933E-C10F-038D-F0A98321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DAA19-67A7-68E0-B98D-25BF7004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48EB50-807F-A9A5-CE4E-BD145E2B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4F1D86-BCD6-A93D-30FF-CF01F2EB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5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D81F2-80EA-AAFB-6CB3-4D8CD7C1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02D3C4-97DE-F520-2DC8-962871A9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ABF29-CC2B-F693-EE9F-0D695261E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59B60B-F53E-90C1-DF17-C54377B85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4E8839-350F-8166-26D5-420FBE1ED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2F844A-58C0-2800-E690-281EF813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46BC73-F664-1AE7-0C46-26E3E7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F99C7-F77C-83F7-AD22-A84B1C50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665C6-CA5F-1916-5722-8864DF9C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66C2F0-23E4-D33D-9FA1-0E148AA6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D9351B-8C98-8EF7-699B-9E6AC01A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A2AEDB-527A-F2EB-2F7F-BCCB7389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90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E05457-11B4-D1D6-CA16-A0E19227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63630E-620F-7515-A722-3A462E4E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84D343-D4E2-46CB-D75A-B27D09AC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6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43AA8-88D7-F209-9AA6-55F9217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30332-3A5F-4FC8-CC58-92DAA093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5E40A5-261F-AF7E-A11A-78CA65713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523FB5-4508-5B8D-E4D9-F3EADF47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78A14-C546-EDDB-3100-6D79EE10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4A04FE-269B-40B8-BC03-49606E8E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27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B9D86-D9B5-301A-8223-5B79FC61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E8AA47-EE56-B6BA-967A-5AB69AB20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780EBA-B6CE-CDBA-6EA3-1B7C02AD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D13BFC-550C-3F02-904F-B05A5AA5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1DE181-698F-89F7-EDBA-838044D9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3EF5A7-1A05-47A5-5C45-94B4C98C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2F93C4-5D9E-EB71-4F7A-76E299F1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D37429-20F0-2ACB-564A-E0576999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839DF-1F55-7113-D96C-6AE19B7B0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6A48B-4E8D-40AB-B920-CFB5C3C4D6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05F1F-1820-372E-690A-255EA789C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D8E3D-AFD1-2406-3FE3-B5AA876D7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41F78-8145-4F99-9382-6B2B216FA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2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ate.jp/competitions/15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ate.jp/competitions/1506/discussions/submitcolab" TargetMode="External"/><Relationship Id="rId2" Type="http://schemas.openxmlformats.org/officeDocument/2006/relationships/hyperlink" Target="https://www.kaggle.com/code/motono0223/isic-pytorch-training-baseline-image-onl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F79E9-3D71-4F68-B4AB-8D3EBEDA4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8885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データ分析コンテスト</a:t>
            </a:r>
            <a:br>
              <a:rPr kumimoji="1" lang="en-US" altLang="ja-JP" dirty="0"/>
            </a:br>
            <a:r>
              <a:rPr kumimoji="1" lang="ja-JP" altLang="en-US" dirty="0"/>
              <a:t>日本舞踊の画像解析</a:t>
            </a:r>
          </a:p>
        </p:txBody>
      </p:sp>
    </p:spTree>
    <p:extLst>
      <p:ext uri="{BB962C8B-B14F-4D97-AF65-F5344CB8AC3E}">
        <p14:creationId xmlns:p14="http://schemas.microsoft.com/office/powerpoint/2010/main" val="31136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75F08-BE75-B139-0540-1A40F9DB8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8ED29-CEF3-9E53-9DAA-D643A349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-261787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err="1"/>
              <a:t>EffcientNet</a:t>
            </a:r>
            <a:r>
              <a:rPr kumimoji="1" lang="ja-JP" altLang="en-US" dirty="0"/>
              <a:t>を使用したモデル</a:t>
            </a:r>
          </a:p>
        </p:txBody>
      </p:sp>
      <p:sp>
        <p:nvSpPr>
          <p:cNvPr id="7" name="フローチャート: 複数書類 6">
            <a:extLst>
              <a:ext uri="{FF2B5EF4-FFF2-40B4-BE49-F238E27FC236}">
                <a16:creationId xmlns:a16="http://schemas.microsoft.com/office/drawing/2014/main" id="{00093B9B-9EC6-448B-78D3-B7FB0E965C15}"/>
              </a:ext>
            </a:extLst>
          </p:cNvPr>
          <p:cNvSpPr/>
          <p:nvPr/>
        </p:nvSpPr>
        <p:spPr>
          <a:xfrm>
            <a:off x="804170" y="2681523"/>
            <a:ext cx="1252538" cy="132556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41730B-C6C3-4128-37DD-B502EE1CFE32}"/>
              </a:ext>
            </a:extLst>
          </p:cNvPr>
          <p:cNvSpPr txBox="1"/>
          <p:nvPr/>
        </p:nvSpPr>
        <p:spPr>
          <a:xfrm>
            <a:off x="1043985" y="3108981"/>
            <a:ext cx="87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74C33D-5187-D524-E80D-A3C69F59EE7C}"/>
              </a:ext>
            </a:extLst>
          </p:cNvPr>
          <p:cNvSpPr/>
          <p:nvPr/>
        </p:nvSpPr>
        <p:spPr>
          <a:xfrm>
            <a:off x="3513536" y="1662109"/>
            <a:ext cx="1650206" cy="2529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・リサイズ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・左右反転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・画質低下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・ランダムに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色彩、輝度、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明るさを変える。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・正規化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など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79D5E4-6CFA-7935-15B4-B8419A248639}"/>
              </a:ext>
            </a:extLst>
          </p:cNvPr>
          <p:cNvSpPr txBox="1"/>
          <p:nvPr/>
        </p:nvSpPr>
        <p:spPr>
          <a:xfrm>
            <a:off x="3597475" y="1063776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前処理や、データ水増し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2D9B854-203C-A7A6-D3B8-14459CE020FD}"/>
              </a:ext>
            </a:extLst>
          </p:cNvPr>
          <p:cNvSpPr/>
          <p:nvPr/>
        </p:nvSpPr>
        <p:spPr>
          <a:xfrm>
            <a:off x="6997301" y="1435638"/>
            <a:ext cx="3113484" cy="633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学習済モデル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EfficientNet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F329235-3CF5-A0E4-E421-6B60538B5582}"/>
              </a:ext>
            </a:extLst>
          </p:cNvPr>
          <p:cNvCxnSpPr>
            <a:stCxn id="9" idx="3"/>
            <a:endCxn id="26" idx="0"/>
          </p:cNvCxnSpPr>
          <p:nvPr/>
        </p:nvCxnSpPr>
        <p:spPr>
          <a:xfrm flipV="1">
            <a:off x="5163742" y="1435638"/>
            <a:ext cx="3390301" cy="1491356"/>
          </a:xfrm>
          <a:prstGeom prst="bentConnector4">
            <a:avLst>
              <a:gd name="adj1" fmla="val 27041"/>
              <a:gd name="adj2" fmla="val 1153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3E38612-ACF8-A385-DB0D-61DDCA37170F}"/>
              </a:ext>
            </a:extLst>
          </p:cNvPr>
          <p:cNvSpPr/>
          <p:nvPr/>
        </p:nvSpPr>
        <p:spPr>
          <a:xfrm>
            <a:off x="6997301" y="2275739"/>
            <a:ext cx="3113484" cy="633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プーリング→全結合層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→活性化関数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75800F9-4E86-0B29-D2BC-A2BE3EBD7593}"/>
              </a:ext>
            </a:extLst>
          </p:cNvPr>
          <p:cNvSpPr/>
          <p:nvPr/>
        </p:nvSpPr>
        <p:spPr>
          <a:xfrm>
            <a:off x="6997302" y="3270540"/>
            <a:ext cx="3113484" cy="418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予測ラベル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DCA4D79-7510-13B2-F502-C70E57B409DE}"/>
              </a:ext>
            </a:extLst>
          </p:cNvPr>
          <p:cNvCxnSpPr>
            <a:cxnSpLocks/>
          </p:cNvCxnSpPr>
          <p:nvPr/>
        </p:nvCxnSpPr>
        <p:spPr>
          <a:xfrm flipV="1">
            <a:off x="2083548" y="2967981"/>
            <a:ext cx="335185" cy="130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FBD8838-310D-D259-B37A-D4544872C635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8554043" y="2068677"/>
            <a:ext cx="0" cy="207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D819DB0-0686-91F2-3740-CDE3AB21CB49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54043" y="2926994"/>
            <a:ext cx="1" cy="343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BEA3BE4-FD72-ECA8-C5B2-78529FD0F61E}"/>
              </a:ext>
            </a:extLst>
          </p:cNvPr>
          <p:cNvSpPr txBox="1"/>
          <p:nvPr/>
        </p:nvSpPr>
        <p:spPr>
          <a:xfrm>
            <a:off x="1581150" y="5961789"/>
            <a:ext cx="865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 err="1"/>
              <a:t>EfficientNet</a:t>
            </a:r>
            <a:r>
              <a:rPr lang="ja-JP" altLang="en-US" sz="2400" dirty="0"/>
              <a:t>の学習済モデルを使用し、ファインチューニングを行うことで、モデルの学習を行った。</a:t>
            </a:r>
            <a:endParaRPr kumimoji="1" lang="ja-JP" altLang="en-US" sz="2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CFAF200-6426-53EB-DAEA-0D9BBB83F013}"/>
              </a:ext>
            </a:extLst>
          </p:cNvPr>
          <p:cNvSpPr/>
          <p:nvPr/>
        </p:nvSpPr>
        <p:spPr>
          <a:xfrm>
            <a:off x="5710832" y="4698051"/>
            <a:ext cx="1960960" cy="6215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訓練データで学習したモデル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6AB00AA-25B5-393F-F6F5-E412DC95605B}"/>
              </a:ext>
            </a:extLst>
          </p:cNvPr>
          <p:cNvSpPr/>
          <p:nvPr/>
        </p:nvSpPr>
        <p:spPr>
          <a:xfrm>
            <a:off x="8203998" y="4698051"/>
            <a:ext cx="1960960" cy="6215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予測ラベル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1CE76B2-5E50-6579-5986-8004883D9A03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5171184" y="5027352"/>
            <a:ext cx="547090" cy="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A4ABB2C-EE93-4ACB-0AEE-FBE10960DA5C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>
            <a:off x="7671792" y="5008848"/>
            <a:ext cx="532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84CBA80-1E6B-8217-2EC9-64809520A7E5}"/>
              </a:ext>
            </a:extLst>
          </p:cNvPr>
          <p:cNvSpPr/>
          <p:nvPr/>
        </p:nvSpPr>
        <p:spPr>
          <a:xfrm>
            <a:off x="3513536" y="4716555"/>
            <a:ext cx="1657648" cy="6215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・リサイズ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・左右反転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BFE172-3EBB-1363-98F3-8B39F33C4F8B}"/>
              </a:ext>
            </a:extLst>
          </p:cNvPr>
          <p:cNvSpPr/>
          <p:nvPr/>
        </p:nvSpPr>
        <p:spPr>
          <a:xfrm>
            <a:off x="2490273" y="2206325"/>
            <a:ext cx="706830" cy="144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訓練データ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C34A1DA-A1D5-FFB9-4857-103740F957BD}"/>
              </a:ext>
            </a:extLst>
          </p:cNvPr>
          <p:cNvSpPr txBox="1"/>
          <p:nvPr/>
        </p:nvSpPr>
        <p:spPr>
          <a:xfrm>
            <a:off x="3778450" y="4302466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前処理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F2ED176-CD18-2A3A-30ED-F489947E4C47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>
            <a:off x="3197103" y="2926994"/>
            <a:ext cx="316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CDAEBB2-AA7D-A15D-70C8-A46BB9BDEA81}"/>
              </a:ext>
            </a:extLst>
          </p:cNvPr>
          <p:cNvSpPr/>
          <p:nvPr/>
        </p:nvSpPr>
        <p:spPr>
          <a:xfrm>
            <a:off x="2536285" y="4413435"/>
            <a:ext cx="694876" cy="1227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検証データ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BD587B3-368C-61D3-6D96-75D0871469D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2075413" y="3282710"/>
            <a:ext cx="460872" cy="174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124821A-42FF-6EBA-4F55-3E2367AFAE67}"/>
              </a:ext>
            </a:extLst>
          </p:cNvPr>
          <p:cNvCxnSpPr>
            <a:cxnSpLocks/>
            <a:stCxn id="57" idx="3"/>
            <a:endCxn id="47" idx="1"/>
          </p:cNvCxnSpPr>
          <p:nvPr/>
        </p:nvCxnSpPr>
        <p:spPr>
          <a:xfrm>
            <a:off x="3231161" y="5027352"/>
            <a:ext cx="282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D84F54F-4D83-0579-4FF7-305A97B9C58F}"/>
              </a:ext>
            </a:extLst>
          </p:cNvPr>
          <p:cNvSpPr txBox="1"/>
          <p:nvPr/>
        </p:nvSpPr>
        <p:spPr>
          <a:xfrm>
            <a:off x="2105500" y="1636138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層化</a:t>
            </a:r>
            <a:r>
              <a:rPr kumimoji="1" lang="en-US" altLang="ja-JP" dirty="0"/>
              <a:t>K</a:t>
            </a:r>
            <a:r>
              <a:rPr kumimoji="1" lang="ja-JP" altLang="en-US" dirty="0"/>
              <a:t>分割</a:t>
            </a:r>
          </a:p>
        </p:txBody>
      </p:sp>
    </p:spTree>
    <p:extLst>
      <p:ext uri="{BB962C8B-B14F-4D97-AF65-F5344CB8AC3E}">
        <p14:creationId xmlns:p14="http://schemas.microsoft.com/office/powerpoint/2010/main" val="93458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37398-9965-2641-625C-45A3B20E5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DCB78-C5EF-37C9-C091-841A13C8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-259510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 err="1"/>
              <a:t>EfficientNet</a:t>
            </a:r>
            <a:r>
              <a:rPr kumimoji="1" lang="ja-JP" altLang="en-US" dirty="0"/>
              <a:t>の学習設定と結果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6F504CD-7E5B-7401-6E16-95F81963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86717"/>
              </p:ext>
            </p:extLst>
          </p:nvPr>
        </p:nvGraphicFramePr>
        <p:xfrm>
          <a:off x="6443811" y="1210367"/>
          <a:ext cx="4786164" cy="422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843">
                  <a:extLst>
                    <a:ext uri="{9D8B030D-6E8A-4147-A177-3AD203B41FA5}">
                      <a16:colId xmlns:a16="http://schemas.microsoft.com/office/drawing/2014/main" val="3285414027"/>
                    </a:ext>
                  </a:extLst>
                </a:gridCol>
                <a:gridCol w="2182321">
                  <a:extLst>
                    <a:ext uri="{9D8B030D-6E8A-4147-A177-3AD203B41FA5}">
                      <a16:colId xmlns:a16="http://schemas.microsoft.com/office/drawing/2014/main" val="1129365424"/>
                    </a:ext>
                  </a:extLst>
                </a:gridCol>
              </a:tblGrid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数値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48969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学習エポック数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10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19664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入力画像サイズ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512×512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37148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モデルの詳細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EfficientNetB3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02088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誤差関数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クロスエントロピー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98664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訓練データ数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: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検証データ数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4:1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75439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バッヂサイズ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訓練時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2424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活性化関数</a:t>
                      </a:r>
                      <a:r>
                        <a:rPr kumimoji="1" lang="en-US" altLang="ja-JP" sz="1600" dirty="0">
                          <a:latin typeface="+mn-lt"/>
                        </a:rPr>
                        <a:t>(</a:t>
                      </a:r>
                      <a:r>
                        <a:rPr kumimoji="1" lang="ja-JP" altLang="en-US" sz="1600" dirty="0">
                          <a:latin typeface="+mn-lt"/>
                        </a:rPr>
                        <a:t>全結合層</a:t>
                      </a:r>
                      <a:r>
                        <a:rPr kumimoji="1" lang="en-US" altLang="ja-JP" sz="1600" dirty="0">
                          <a:latin typeface="+mn-lt"/>
                        </a:rPr>
                        <a:t>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Sigmoid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81423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最適化アルゴリズム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Adam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67650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学習率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1e-4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14684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Weight Decay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1e-6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0158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127705-294E-1EDC-5F7A-11CA155EA702}"/>
              </a:ext>
            </a:extLst>
          </p:cNvPr>
          <p:cNvSpPr txBox="1"/>
          <p:nvPr/>
        </p:nvSpPr>
        <p:spPr>
          <a:xfrm>
            <a:off x="8165381" y="829367"/>
            <a:ext cx="13430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学習設定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C38265-186F-F637-20B2-A53915F0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92" y="925207"/>
            <a:ext cx="3819006" cy="285071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EDFB450-74BF-6A72-16E2-DEB6BBEF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94" y="3958735"/>
            <a:ext cx="3953402" cy="277481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A55F5A-607B-B462-E23F-471559D18044}"/>
              </a:ext>
            </a:extLst>
          </p:cNvPr>
          <p:cNvSpPr txBox="1"/>
          <p:nvPr/>
        </p:nvSpPr>
        <p:spPr>
          <a:xfrm>
            <a:off x="6210300" y="5580276"/>
            <a:ext cx="552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・学習が進むにつれ誤差が下がり</a:t>
            </a:r>
            <a:r>
              <a:rPr lang="ja-JP" altLang="en-US" dirty="0"/>
              <a:t>、</a:t>
            </a:r>
            <a:r>
              <a:rPr kumimoji="1" lang="ja-JP" altLang="en-US" dirty="0"/>
              <a:t>正しく学習できていることがわかる。</a:t>
            </a:r>
            <a:endParaRPr kumimoji="1" lang="en-US" altLang="ja-JP" dirty="0"/>
          </a:p>
          <a:p>
            <a:r>
              <a:rPr lang="ja-JP" altLang="en-US" dirty="0"/>
              <a:t>・学習が進むにつれ</a:t>
            </a:r>
            <a:r>
              <a:rPr lang="en-US" altLang="ja-JP" dirty="0"/>
              <a:t>AUROC</a:t>
            </a:r>
            <a:r>
              <a:rPr lang="ja-JP" altLang="en-US" dirty="0"/>
              <a:t>が</a:t>
            </a:r>
            <a:r>
              <a:rPr lang="en-US" altLang="ja-JP" dirty="0"/>
              <a:t>1</a:t>
            </a:r>
            <a:r>
              <a:rPr lang="ja-JP" altLang="en-US" dirty="0"/>
              <a:t>に近くなり正しく分類できていることがわかる。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70D35B-B8DC-8F02-71D9-136284BD9B6B}"/>
              </a:ext>
            </a:extLst>
          </p:cNvPr>
          <p:cNvSpPr txBox="1"/>
          <p:nvPr/>
        </p:nvSpPr>
        <p:spPr>
          <a:xfrm>
            <a:off x="4410602" y="1958806"/>
            <a:ext cx="149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損失関数</a:t>
            </a:r>
            <a:r>
              <a:rPr kumimoji="1" lang="en-US" altLang="ja-JP" sz="1200" dirty="0"/>
              <a:t>-</a:t>
            </a:r>
            <a:r>
              <a:rPr kumimoji="1" lang="ja-JP" altLang="en-US" sz="1200" dirty="0"/>
              <a:t>エポック</a:t>
            </a:r>
            <a:endParaRPr kumimoji="1" lang="en-US" altLang="ja-JP" sz="1200" dirty="0"/>
          </a:p>
          <a:p>
            <a:r>
              <a:rPr lang="ja-JP" altLang="en-US" sz="1200" dirty="0"/>
              <a:t>のグラフ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E1B125-1E45-1252-7687-C0B70A87AB34}"/>
              </a:ext>
            </a:extLst>
          </p:cNvPr>
          <p:cNvSpPr txBox="1"/>
          <p:nvPr/>
        </p:nvSpPr>
        <p:spPr>
          <a:xfrm>
            <a:off x="4565131" y="4476315"/>
            <a:ext cx="157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AUROC</a:t>
            </a:r>
            <a:r>
              <a:rPr kumimoji="1" lang="en-US" altLang="ja-JP" sz="1200" dirty="0"/>
              <a:t>-</a:t>
            </a:r>
            <a:r>
              <a:rPr kumimoji="1" lang="ja-JP" altLang="en-US" sz="1200" dirty="0"/>
              <a:t>エポック</a:t>
            </a:r>
            <a:endParaRPr kumimoji="1" lang="en-US" altLang="ja-JP" sz="1200" dirty="0"/>
          </a:p>
          <a:p>
            <a:r>
              <a:rPr lang="ja-JP" altLang="en-US" sz="1200" dirty="0"/>
              <a:t>のグラフ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77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2C00-B37D-C514-6A17-449801095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DBBCB-4600-DA07-5CB2-CD9AB75F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0BD6E4-552C-27C0-4DC1-E5B63FEFB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bg2"/>
                </a:solidFill>
              </a:rPr>
              <a:t>1. </a:t>
            </a:r>
            <a:r>
              <a:rPr kumimoji="1" lang="ja-JP" altLang="en-US" dirty="0">
                <a:solidFill>
                  <a:schemeClr val="bg2"/>
                </a:solidFill>
              </a:rPr>
              <a:t>コンペ概要説明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2"/>
                </a:solidFill>
              </a:rPr>
              <a:t>2. </a:t>
            </a:r>
            <a:r>
              <a:rPr kumimoji="1" lang="ja-JP" altLang="en-US" dirty="0">
                <a:solidFill>
                  <a:schemeClr val="bg2"/>
                </a:solidFill>
              </a:rPr>
              <a:t>使用データや分析結果の概要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3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EfficientNet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4. EVA-02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5. </a:t>
            </a:r>
            <a:r>
              <a:rPr lang="ja-JP" altLang="en-US" dirty="0">
                <a:solidFill>
                  <a:schemeClr val="bg2"/>
                </a:solidFill>
              </a:rPr>
              <a:t>まとめ</a:t>
            </a:r>
            <a:endParaRPr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911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01FEE-8057-B0AA-6A4B-61AEA06A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D0081-57C0-3970-35B2-51358062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-261787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EVA-02</a:t>
            </a:r>
            <a:r>
              <a:rPr kumimoji="1" lang="ja-JP" altLang="en-US" dirty="0"/>
              <a:t>を使用したモデル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9CDD6F7-FE5F-25F9-3AC1-1EDC5A684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29267"/>
              </p:ext>
            </p:extLst>
          </p:nvPr>
        </p:nvGraphicFramePr>
        <p:xfrm>
          <a:off x="774701" y="3222094"/>
          <a:ext cx="277812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135562689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2101461805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4180484203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4723027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rgbClr val="00B050"/>
                          </a:solidFill>
                        </a:rPr>
                        <a:t>検証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</a:rPr>
                        <a:t>訓練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</a:rPr>
                        <a:t>訓練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</a:rPr>
                        <a:t>訓練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105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312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8227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50812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4ED308-7012-D6E9-B6A2-B486E9067370}"/>
              </a:ext>
            </a:extLst>
          </p:cNvPr>
          <p:cNvSpPr txBox="1"/>
          <p:nvPr/>
        </p:nvSpPr>
        <p:spPr>
          <a:xfrm>
            <a:off x="1335879" y="4775489"/>
            <a:ext cx="1835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層化</a:t>
            </a:r>
            <a:r>
              <a:rPr lang="en-US" altLang="ja-JP" sz="1400" dirty="0"/>
              <a:t>K</a:t>
            </a:r>
            <a:r>
              <a:rPr lang="ja-JP" altLang="en-US" sz="1400" dirty="0"/>
              <a:t>分割交差検証</a:t>
            </a:r>
            <a:endParaRPr kumimoji="1" lang="ja-JP" altLang="en-US" sz="1400" dirty="0"/>
          </a:p>
        </p:txBody>
      </p:sp>
      <p:sp>
        <p:nvSpPr>
          <p:cNvPr id="7" name="フローチャート: 複数書類 6">
            <a:extLst>
              <a:ext uri="{FF2B5EF4-FFF2-40B4-BE49-F238E27FC236}">
                <a16:creationId xmlns:a16="http://schemas.microsoft.com/office/drawing/2014/main" id="{DF39307E-BAE8-9EBD-2AF3-420BB8393A96}"/>
              </a:ext>
            </a:extLst>
          </p:cNvPr>
          <p:cNvSpPr/>
          <p:nvPr/>
        </p:nvSpPr>
        <p:spPr>
          <a:xfrm>
            <a:off x="1609723" y="1210946"/>
            <a:ext cx="1252538" cy="132556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25119D-BF5E-A363-DB9B-1940E6A9E32B}"/>
              </a:ext>
            </a:extLst>
          </p:cNvPr>
          <p:cNvSpPr txBox="1"/>
          <p:nvPr/>
        </p:nvSpPr>
        <p:spPr>
          <a:xfrm>
            <a:off x="1797842" y="1689061"/>
            <a:ext cx="87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画像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DD35E03-1158-D90F-3335-00EC67E7D078}"/>
              </a:ext>
            </a:extLst>
          </p:cNvPr>
          <p:cNvSpPr/>
          <p:nvPr/>
        </p:nvSpPr>
        <p:spPr>
          <a:xfrm>
            <a:off x="4402336" y="2191502"/>
            <a:ext cx="1650206" cy="2761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・リサイズ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・左右反転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・上下反転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・ランダムに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明るさを変える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・ランダムに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回転、移動、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拡大縮小など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・正規化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FA42F3-B776-CAC7-3AD5-3487B4252887}"/>
              </a:ext>
            </a:extLst>
          </p:cNvPr>
          <p:cNvSpPr txBox="1"/>
          <p:nvPr/>
        </p:nvSpPr>
        <p:spPr>
          <a:xfrm>
            <a:off x="4454127" y="1391574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前処理や、データ水増し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69EB7E-F095-FD09-4206-FB606F56DEC5}"/>
              </a:ext>
            </a:extLst>
          </p:cNvPr>
          <p:cNvSpPr/>
          <p:nvPr/>
        </p:nvSpPr>
        <p:spPr>
          <a:xfrm>
            <a:off x="6215062" y="1558464"/>
            <a:ext cx="3113484" cy="6330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学習済モデル</a:t>
            </a:r>
            <a:r>
              <a:rPr lang="en-US" altLang="ja-JP" dirty="0">
                <a:solidFill>
                  <a:schemeClr val="tx1"/>
                </a:solidFill>
              </a:rPr>
              <a:t>(EVA-02)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B068897C-86B3-7AB2-EE05-54F08CFA5F56}"/>
              </a:ext>
            </a:extLst>
          </p:cNvPr>
          <p:cNvCxnSpPr>
            <a:cxnSpLocks/>
            <a:stCxn id="9" idx="3"/>
            <a:endCxn id="26" idx="0"/>
          </p:cNvCxnSpPr>
          <p:nvPr/>
        </p:nvCxnSpPr>
        <p:spPr>
          <a:xfrm flipV="1">
            <a:off x="6052542" y="1558464"/>
            <a:ext cx="1719262" cy="2013787"/>
          </a:xfrm>
          <a:prstGeom prst="bentConnector4">
            <a:avLst>
              <a:gd name="adj1" fmla="val 4726"/>
              <a:gd name="adj2" fmla="val 1113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3EE64F3-A320-25DE-7CD9-401EB30B143F}"/>
              </a:ext>
            </a:extLst>
          </p:cNvPr>
          <p:cNvSpPr/>
          <p:nvPr/>
        </p:nvSpPr>
        <p:spPr>
          <a:xfrm>
            <a:off x="6215062" y="2643504"/>
            <a:ext cx="3113484" cy="6330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全結合層→活性化関数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5CF5298-60C8-CD92-2C6A-1FD719CAA6C3}"/>
              </a:ext>
            </a:extLst>
          </p:cNvPr>
          <p:cNvSpPr/>
          <p:nvPr/>
        </p:nvSpPr>
        <p:spPr>
          <a:xfrm>
            <a:off x="6215062" y="3522544"/>
            <a:ext cx="3224213" cy="1211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Fold</a:t>
            </a:r>
            <a:r>
              <a:rPr lang="ja-JP" altLang="en-US" dirty="0">
                <a:solidFill>
                  <a:schemeClr val="tx1"/>
                </a:solidFill>
              </a:rPr>
              <a:t>ごとの出力確率値の平均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　　　　　　　　↓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予測ラベルの算出</a:t>
            </a:r>
            <a:endParaRPr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1FAF82-60AB-1E69-33C2-66E43D76AE96}"/>
              </a:ext>
            </a:extLst>
          </p:cNvPr>
          <p:cNvCxnSpPr>
            <a:endCxn id="3" idx="0"/>
          </p:cNvCxnSpPr>
          <p:nvPr/>
        </p:nvCxnSpPr>
        <p:spPr>
          <a:xfrm>
            <a:off x="2163763" y="2536508"/>
            <a:ext cx="0" cy="685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173B343-5578-2D7D-DBD7-558862D166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87949" y="3501613"/>
            <a:ext cx="814387" cy="7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6ECCAC3-2DEA-5E45-ABD4-BA2555848589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7771804" y="2191503"/>
            <a:ext cx="0" cy="45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2DC159B-A004-7AE6-B8B9-AE48A3D2D27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827169" y="3343275"/>
            <a:ext cx="0" cy="179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51AB7E2-E9FF-DA20-D8CC-6E2728E8D96B}"/>
              </a:ext>
            </a:extLst>
          </p:cNvPr>
          <p:cNvSpPr txBox="1"/>
          <p:nvPr/>
        </p:nvSpPr>
        <p:spPr>
          <a:xfrm>
            <a:off x="1601389" y="5847611"/>
            <a:ext cx="8658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EVA-02</a:t>
            </a:r>
            <a:r>
              <a:rPr lang="ja-JP" altLang="en-US" sz="2400" dirty="0"/>
              <a:t>の学習済モデルを使用し、ファインチューニングを行うことで、モデルの学習を行った。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337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185C1-05E3-967A-806C-01F1C4E6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47D0E-CF3A-C9C1-3147-DD971D6D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7963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EVA-02</a:t>
            </a:r>
            <a:r>
              <a:rPr kumimoji="1" lang="ja-JP" altLang="en-US" dirty="0"/>
              <a:t>の学習設定と結果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68407E-D633-9627-9E5A-E69097CCF25F}"/>
              </a:ext>
            </a:extLst>
          </p:cNvPr>
          <p:cNvSpPr txBox="1"/>
          <p:nvPr/>
        </p:nvSpPr>
        <p:spPr>
          <a:xfrm>
            <a:off x="9046922" y="840601"/>
            <a:ext cx="1343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学習設定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176A40A-6E23-1531-D96A-B27D3012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61147"/>
              </p:ext>
            </p:extLst>
          </p:nvPr>
        </p:nvGraphicFramePr>
        <p:xfrm>
          <a:off x="7385786" y="1216369"/>
          <a:ext cx="4168018" cy="365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550">
                  <a:extLst>
                    <a:ext uri="{9D8B030D-6E8A-4147-A177-3AD203B41FA5}">
                      <a16:colId xmlns:a16="http://schemas.microsoft.com/office/drawing/2014/main" val="3285414027"/>
                    </a:ext>
                  </a:extLst>
                </a:gridCol>
                <a:gridCol w="1900468">
                  <a:extLst>
                    <a:ext uri="{9D8B030D-6E8A-4147-A177-3AD203B41FA5}">
                      <a16:colId xmlns:a16="http://schemas.microsoft.com/office/drawing/2014/main" val="1129365424"/>
                    </a:ext>
                  </a:extLst>
                </a:gridCol>
              </a:tblGrid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数値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48969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学習エポック数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19664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入力画像サイズ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448×448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37148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モデルの詳細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EVA-02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02088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誤差関数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クロスエントロピー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98664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分割数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75439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バッヂサイズ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訓練時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2424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活性化関数</a:t>
                      </a:r>
                      <a:r>
                        <a:rPr kumimoji="1" lang="en-US" altLang="ja-JP" sz="1200" dirty="0">
                          <a:latin typeface="+mn-lt"/>
                        </a:rPr>
                        <a:t>(</a:t>
                      </a:r>
                      <a:r>
                        <a:rPr kumimoji="1" lang="ja-JP" altLang="en-US" sz="1200" dirty="0">
                          <a:latin typeface="+mn-lt"/>
                        </a:rPr>
                        <a:t>全結合層</a:t>
                      </a:r>
                      <a:r>
                        <a:rPr kumimoji="1" lang="en-US" altLang="ja-JP" sz="1200" dirty="0">
                          <a:latin typeface="+mn-lt"/>
                        </a:rPr>
                        <a:t>)</a:t>
                      </a:r>
                      <a:endParaRPr kumimoji="1" lang="ja-JP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Softmax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81423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最適化アルゴリズム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AdamW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67650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+mn-lt"/>
                        </a:rPr>
                        <a:t>スケジューラー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CosineAnnealingLR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12662"/>
                  </a:ext>
                </a:extLst>
              </a:tr>
              <a:tr h="29027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最大学習率</a:t>
                      </a:r>
                      <a:r>
                        <a:rPr kumimoji="1" lang="en-US" altLang="ja-JP" sz="1200" dirty="0">
                          <a:latin typeface="+mn-lt"/>
                        </a:rPr>
                        <a:t>, </a:t>
                      </a:r>
                      <a:r>
                        <a:rPr kumimoji="1" lang="ja-JP" altLang="en-US" sz="1200" dirty="0">
                          <a:latin typeface="+mn-lt"/>
                        </a:rPr>
                        <a:t>最小学習率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1e-5, 1e-6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14684"/>
                  </a:ext>
                </a:extLst>
              </a:tr>
              <a:tr h="345479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lt"/>
                        </a:rPr>
                        <a:t>コサイン曲線が半周期となるイテレーション数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500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2234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7B68E5D-8A28-D68E-A9CE-63C8E91297B4}"/>
              </a:ext>
            </a:extLst>
          </p:cNvPr>
          <p:cNvSpPr txBox="1"/>
          <p:nvPr/>
        </p:nvSpPr>
        <p:spPr>
          <a:xfrm>
            <a:off x="4397841" y="1798165"/>
            <a:ext cx="1498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Fold</a:t>
            </a:r>
            <a:r>
              <a:rPr kumimoji="1" lang="ja-JP" altLang="en-US" sz="1200" dirty="0"/>
              <a:t>ごとの</a:t>
            </a:r>
            <a:endParaRPr kumimoji="1" lang="en-US" altLang="ja-JP" sz="1200" dirty="0"/>
          </a:p>
          <a:p>
            <a:r>
              <a:rPr kumimoji="1" lang="ja-JP" altLang="en-US" sz="1200" dirty="0"/>
              <a:t>損失関数</a:t>
            </a:r>
            <a:r>
              <a:rPr kumimoji="1" lang="en-US" altLang="ja-JP" sz="1200" dirty="0"/>
              <a:t>-</a:t>
            </a:r>
            <a:r>
              <a:rPr kumimoji="1" lang="ja-JP" altLang="en-US" sz="1200" dirty="0"/>
              <a:t>エポック</a:t>
            </a:r>
            <a:endParaRPr kumimoji="1" lang="en-US" altLang="ja-JP" sz="1200" dirty="0"/>
          </a:p>
          <a:p>
            <a:r>
              <a:rPr lang="ja-JP" altLang="en-US" sz="1200" dirty="0"/>
              <a:t>のグラフ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B24DF8-6EF7-CD96-0757-0763BCCD6DFE}"/>
              </a:ext>
            </a:extLst>
          </p:cNvPr>
          <p:cNvSpPr txBox="1"/>
          <p:nvPr/>
        </p:nvSpPr>
        <p:spPr>
          <a:xfrm>
            <a:off x="4406562" y="4736669"/>
            <a:ext cx="157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Fold</a:t>
            </a:r>
            <a:r>
              <a:rPr kumimoji="1" lang="ja-JP" altLang="en-US" sz="1200" dirty="0"/>
              <a:t>ごとの</a:t>
            </a:r>
            <a:endParaRPr kumimoji="1" lang="en-US" altLang="ja-JP" sz="1200" dirty="0"/>
          </a:p>
          <a:p>
            <a:r>
              <a:rPr lang="en-US" altLang="ja-JP" sz="1200" dirty="0"/>
              <a:t>AUROC</a:t>
            </a:r>
            <a:r>
              <a:rPr kumimoji="1" lang="en-US" altLang="ja-JP" sz="1200" dirty="0"/>
              <a:t>-</a:t>
            </a:r>
            <a:r>
              <a:rPr kumimoji="1" lang="ja-JP" altLang="en-US" sz="1200" dirty="0"/>
              <a:t>エポック</a:t>
            </a:r>
            <a:endParaRPr kumimoji="1" lang="en-US" altLang="ja-JP" sz="1200" dirty="0"/>
          </a:p>
          <a:p>
            <a:r>
              <a:rPr lang="ja-JP" altLang="en-US" sz="1200" dirty="0"/>
              <a:t>のグラフ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9D5158-9D37-4231-59CB-81BF22294AF9}"/>
              </a:ext>
            </a:extLst>
          </p:cNvPr>
          <p:cNvSpPr txBox="1"/>
          <p:nvPr/>
        </p:nvSpPr>
        <p:spPr>
          <a:xfrm>
            <a:off x="6364305" y="5383000"/>
            <a:ext cx="552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・学習が進むにつれ誤差が下がり</a:t>
            </a:r>
            <a:r>
              <a:rPr lang="ja-JP" altLang="en-US" dirty="0"/>
              <a:t>、</a:t>
            </a:r>
            <a:r>
              <a:rPr kumimoji="1" lang="ja-JP" altLang="en-US" dirty="0"/>
              <a:t>正しく学習できていることがわかる。</a:t>
            </a:r>
            <a:endParaRPr kumimoji="1" lang="en-US" altLang="ja-JP" dirty="0"/>
          </a:p>
          <a:p>
            <a:r>
              <a:rPr lang="ja-JP" altLang="en-US" dirty="0"/>
              <a:t>・学習が進むにつれ</a:t>
            </a:r>
            <a:r>
              <a:rPr lang="en-US" altLang="ja-JP" dirty="0"/>
              <a:t>AUROC</a:t>
            </a:r>
            <a:r>
              <a:rPr lang="ja-JP" altLang="en-US" dirty="0"/>
              <a:t>が</a:t>
            </a:r>
            <a:r>
              <a:rPr lang="en-US" altLang="ja-JP" dirty="0"/>
              <a:t>1</a:t>
            </a:r>
            <a:r>
              <a:rPr lang="ja-JP" altLang="en-US" dirty="0"/>
              <a:t>に近くなり正しく分類できていることがわかる。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C42A2E2-9ED0-10BE-1D2F-DE098B64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" y="3934085"/>
            <a:ext cx="4202190" cy="28978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1316120-0A0C-C638-45B6-371D6829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6" y="840601"/>
            <a:ext cx="3956560" cy="28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4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8A30-3212-237D-B605-F3C625341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728A4-4E87-7210-E532-027C1C16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E998A-FBA3-AE63-F67A-E7D08318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bg2"/>
                </a:solidFill>
              </a:rPr>
              <a:t>1. </a:t>
            </a:r>
            <a:r>
              <a:rPr kumimoji="1" lang="ja-JP" altLang="en-US" dirty="0">
                <a:solidFill>
                  <a:schemeClr val="bg2"/>
                </a:solidFill>
              </a:rPr>
              <a:t>コンペ概要説明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2"/>
                </a:solidFill>
              </a:rPr>
              <a:t>2. </a:t>
            </a:r>
            <a:r>
              <a:rPr kumimoji="1" lang="ja-JP" altLang="en-US" dirty="0">
                <a:solidFill>
                  <a:schemeClr val="bg2"/>
                </a:solidFill>
              </a:rPr>
              <a:t>使用データや分析結果の概要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3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EfficientNet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4. EVA-02</a:t>
            </a:r>
          </a:p>
          <a:p>
            <a:pPr marL="0" indent="0">
              <a:buNone/>
            </a:pPr>
            <a:r>
              <a:rPr lang="en-US" altLang="ja-JP" dirty="0"/>
              <a:t>5. </a:t>
            </a:r>
            <a:r>
              <a:rPr lang="ja-JP" altLang="en-US" dirty="0"/>
              <a:t>まとめ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803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82036-CE73-9CD5-6168-EE89D0A7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2062E0-ABC7-8CF1-393E-04FA8D5B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・大規模データで学習済の画像認識モデルを</a:t>
            </a:r>
            <a:r>
              <a:rPr lang="ja-JP" altLang="en-US" dirty="0"/>
              <a:t>使用し、再学習することで扇子を所持しているか否かの予測に取り組んだ。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・使用した</a:t>
            </a:r>
            <a:r>
              <a:rPr kumimoji="1" lang="en-US" altLang="ja-JP" dirty="0" err="1"/>
              <a:t>EfficientNet</a:t>
            </a:r>
            <a:r>
              <a:rPr kumimoji="1" lang="en-US" altLang="ja-JP" dirty="0"/>
              <a:t>, EVA-02</a:t>
            </a:r>
            <a:r>
              <a:rPr lang="ja-JP" altLang="en-US" dirty="0"/>
              <a:t>双方で高い予測精度が得られた。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280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A7AA2-CB18-55AC-DEA9-EF9C1604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238A7-AB35-4194-5414-9770521F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2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AE74F-44C6-5FB3-AD73-FDB063E6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54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分析の方針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09153F-EC7E-C174-AD04-F78DB5A9D5CD}"/>
              </a:ext>
            </a:extLst>
          </p:cNvPr>
          <p:cNvSpPr/>
          <p:nvPr/>
        </p:nvSpPr>
        <p:spPr>
          <a:xfrm>
            <a:off x="3576638" y="2000251"/>
            <a:ext cx="876300" cy="2135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前処理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657AE2-E493-0078-FBD4-EDC2B542B5B7}"/>
              </a:ext>
            </a:extLst>
          </p:cNvPr>
          <p:cNvSpPr/>
          <p:nvPr/>
        </p:nvSpPr>
        <p:spPr>
          <a:xfrm>
            <a:off x="5110163" y="1701799"/>
            <a:ext cx="1709738" cy="2809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学習済モデル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2AE9C1-99BD-E2EE-5B3B-A85DCCEF4B16}"/>
              </a:ext>
            </a:extLst>
          </p:cNvPr>
          <p:cNvSpPr/>
          <p:nvPr/>
        </p:nvSpPr>
        <p:spPr>
          <a:xfrm>
            <a:off x="7491414" y="1701799"/>
            <a:ext cx="447674" cy="2809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全結合層</a:t>
            </a:r>
          </a:p>
        </p:txBody>
      </p:sp>
      <p:sp>
        <p:nvSpPr>
          <p:cNvPr id="10" name="フローチャート: 複数書類 9">
            <a:extLst>
              <a:ext uri="{FF2B5EF4-FFF2-40B4-BE49-F238E27FC236}">
                <a16:creationId xmlns:a16="http://schemas.microsoft.com/office/drawing/2014/main" id="{5A3E8F24-129F-E402-0812-4BBF1F2578BF}"/>
              </a:ext>
            </a:extLst>
          </p:cNvPr>
          <p:cNvSpPr/>
          <p:nvPr/>
        </p:nvSpPr>
        <p:spPr>
          <a:xfrm>
            <a:off x="1371598" y="2359423"/>
            <a:ext cx="1252538" cy="132556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F77791-50A9-4137-7F4D-058828B7606C}"/>
              </a:ext>
            </a:extLst>
          </p:cNvPr>
          <p:cNvSpPr/>
          <p:nvPr/>
        </p:nvSpPr>
        <p:spPr>
          <a:xfrm>
            <a:off x="8508209" y="1690686"/>
            <a:ext cx="447674" cy="2809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活性化関数</a:t>
            </a:r>
            <a:r>
              <a:rPr kumimoji="1" lang="en-US" altLang="ja-JP" dirty="0">
                <a:solidFill>
                  <a:schemeClr val="tx1"/>
                </a:solidFill>
              </a:rPr>
              <a:t>(0</a:t>
            </a:r>
            <a:r>
              <a:rPr kumimoji="1" lang="ja-JP" altLang="en-US" dirty="0">
                <a:solidFill>
                  <a:schemeClr val="tx1"/>
                </a:solidFill>
              </a:rPr>
              <a:t>から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の値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1913465-FD96-8BBE-0626-901FE7C10767}"/>
              </a:ext>
            </a:extLst>
          </p:cNvPr>
          <p:cNvSpPr/>
          <p:nvPr/>
        </p:nvSpPr>
        <p:spPr>
          <a:xfrm>
            <a:off x="9525004" y="1701799"/>
            <a:ext cx="447675" cy="2809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予測ラベル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閾値 </a:t>
            </a:r>
            <a:r>
              <a:rPr kumimoji="1" lang="en-US" altLang="ja-JP" dirty="0">
                <a:solidFill>
                  <a:schemeClr val="tx1"/>
                </a:solidFill>
              </a:rPr>
              <a:t>=0.5)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8F9D6A-205F-E9A2-A69B-0F7FD9445021}"/>
              </a:ext>
            </a:extLst>
          </p:cNvPr>
          <p:cNvSpPr txBox="1"/>
          <p:nvPr/>
        </p:nvSpPr>
        <p:spPr>
          <a:xfrm>
            <a:off x="1400172" y="2962275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画像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E89033A-36E6-3CEC-7746-A14B02D03FBA}"/>
              </a:ext>
            </a:extLst>
          </p:cNvPr>
          <p:cNvSpPr/>
          <p:nvPr/>
        </p:nvSpPr>
        <p:spPr>
          <a:xfrm>
            <a:off x="2876550" y="2847975"/>
            <a:ext cx="419099" cy="1143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163A924C-43C0-1312-34E5-EEEC40192489}"/>
              </a:ext>
            </a:extLst>
          </p:cNvPr>
          <p:cNvSpPr/>
          <p:nvPr/>
        </p:nvSpPr>
        <p:spPr>
          <a:xfrm>
            <a:off x="4617247" y="2847975"/>
            <a:ext cx="419099" cy="1143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9E3682A-65E4-5943-EC16-B3E03E6B3C78}"/>
              </a:ext>
            </a:extLst>
          </p:cNvPr>
          <p:cNvSpPr/>
          <p:nvPr/>
        </p:nvSpPr>
        <p:spPr>
          <a:xfrm>
            <a:off x="6969923" y="2847975"/>
            <a:ext cx="419099" cy="1143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779CEF5-1918-8D1E-BA20-B64E5DBFE0E1}"/>
              </a:ext>
            </a:extLst>
          </p:cNvPr>
          <p:cNvSpPr/>
          <p:nvPr/>
        </p:nvSpPr>
        <p:spPr>
          <a:xfrm>
            <a:off x="8017672" y="2847975"/>
            <a:ext cx="419099" cy="1143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B77DAA77-49A3-FB30-BF5B-696D3DF964E0}"/>
              </a:ext>
            </a:extLst>
          </p:cNvPr>
          <p:cNvSpPr/>
          <p:nvPr/>
        </p:nvSpPr>
        <p:spPr>
          <a:xfrm>
            <a:off x="9027321" y="2847975"/>
            <a:ext cx="419099" cy="1143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A6807-A149-46D0-B55A-A6A8CE53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44136B-9D68-487E-8C1B-24D966EB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 </a:t>
            </a:r>
            <a:r>
              <a:rPr kumimoji="1" lang="ja-JP" altLang="en-US" dirty="0"/>
              <a:t>コンペ概要説明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2. </a:t>
            </a:r>
            <a:r>
              <a:rPr kumimoji="1" lang="ja-JP" altLang="en-US" dirty="0"/>
              <a:t>使用データや分析結果の概要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EfficientNet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4. EVA-02</a:t>
            </a:r>
          </a:p>
          <a:p>
            <a:pPr marL="0" indent="0">
              <a:buNone/>
            </a:pPr>
            <a:r>
              <a:rPr lang="en-US" altLang="ja-JP" dirty="0"/>
              <a:t>5. </a:t>
            </a:r>
            <a:r>
              <a:rPr lang="ja-JP" altLang="en-US" dirty="0"/>
              <a:t>まとめ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677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E8B69-B563-0019-743E-6921B0139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79A48-42CB-650B-05F6-D0AB1038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79A40-2909-D881-174C-8A22D658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ja-JP" altLang="en-US" dirty="0"/>
              <a:t>コンペ概要説明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2"/>
                </a:solidFill>
              </a:rPr>
              <a:t>2. </a:t>
            </a:r>
            <a:r>
              <a:rPr kumimoji="1" lang="ja-JP" altLang="en-US" dirty="0">
                <a:solidFill>
                  <a:schemeClr val="bg2"/>
                </a:solidFill>
              </a:rPr>
              <a:t>使用データや分析結果の概要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3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EfficientNet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4. EVA-02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5. </a:t>
            </a:r>
            <a:r>
              <a:rPr lang="ja-JP" altLang="en-US" dirty="0">
                <a:solidFill>
                  <a:schemeClr val="bg2"/>
                </a:solidFill>
              </a:rPr>
              <a:t>まとめ</a:t>
            </a:r>
            <a:endParaRPr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D9F01-FA4F-4FB8-982A-3F2214DC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39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コンテスト概要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86A56-7C75-407E-8445-3C5A74D17F40}"/>
              </a:ext>
            </a:extLst>
          </p:cNvPr>
          <p:cNvSpPr txBox="1"/>
          <p:nvPr/>
        </p:nvSpPr>
        <p:spPr>
          <a:xfrm>
            <a:off x="602739" y="1369146"/>
            <a:ext cx="109865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開催期間 </a:t>
            </a:r>
            <a:r>
              <a:rPr kumimoji="1" lang="en-US" altLang="ja-JP" sz="2400" dirty="0"/>
              <a:t>: 2024/9/28 ~2024/11/1</a:t>
            </a:r>
          </a:p>
          <a:p>
            <a:r>
              <a:rPr lang="en-US" altLang="ja-JP" sz="2400" dirty="0"/>
              <a:t>URL : </a:t>
            </a:r>
            <a:r>
              <a:rPr lang="en-US" altLang="ja-JP" sz="2400" dirty="0">
                <a:hlinkClick r:id="rId3"/>
              </a:rPr>
              <a:t>https://signate.jp/competitions/1506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目的</a:t>
            </a:r>
            <a:endParaRPr lang="en-US" altLang="ja-JP" sz="2400" b="1" dirty="0"/>
          </a:p>
          <a:p>
            <a:r>
              <a:rPr lang="ja-JP" altLang="en-US" sz="2400" dirty="0"/>
              <a:t>日本舞踊を踊っている人物の画像データセットを使い、未知のデータに対しても「扇子をもっている </a:t>
            </a:r>
            <a:r>
              <a:rPr lang="en-US" altLang="ja-JP" sz="2400" dirty="0"/>
              <a:t>/ </a:t>
            </a:r>
            <a:r>
              <a:rPr lang="ja-JP" altLang="en-US" sz="2400" dirty="0"/>
              <a:t>扇子を持っていない」を機械学習を使い正しく分類することを目指す。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使用データ</a:t>
            </a:r>
            <a:endParaRPr lang="en-US" altLang="ja-JP" sz="2400" b="1" dirty="0"/>
          </a:p>
          <a:p>
            <a:r>
              <a:rPr lang="ja-JP" altLang="en-US" sz="2400" dirty="0"/>
              <a:t>訓練データ：扇子を所持している人 </a:t>
            </a:r>
            <a:r>
              <a:rPr lang="en-US" altLang="ja-JP" sz="2400" dirty="0"/>
              <a:t>/ </a:t>
            </a:r>
            <a:r>
              <a:rPr lang="ja-JP" altLang="en-US" sz="2400" dirty="0"/>
              <a:t>していない人の画像それぞれ </a:t>
            </a:r>
            <a:r>
              <a:rPr lang="en-US" altLang="ja-JP" sz="2400" dirty="0"/>
              <a:t>34472/32974</a:t>
            </a:r>
            <a:r>
              <a:rPr lang="ja-JP" altLang="en-US" sz="2400" dirty="0"/>
              <a:t>件</a:t>
            </a:r>
            <a:endParaRPr lang="en-US" altLang="ja-JP" sz="2400" dirty="0"/>
          </a:p>
          <a:p>
            <a:r>
              <a:rPr lang="ja-JP" altLang="en-US" sz="2400" dirty="0"/>
              <a:t>検証データ：画像</a:t>
            </a:r>
            <a:r>
              <a:rPr lang="en-US" altLang="ja-JP" sz="2400" dirty="0"/>
              <a:t>34299</a:t>
            </a:r>
            <a:r>
              <a:rPr lang="ja-JP" altLang="en-US" sz="2400" dirty="0"/>
              <a:t>件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作業環境</a:t>
            </a:r>
            <a:endParaRPr lang="en-US" altLang="ja-JP" sz="2400" b="1" dirty="0"/>
          </a:p>
          <a:p>
            <a:r>
              <a:rPr lang="en-US" altLang="ja-JP" sz="2400" dirty="0" err="1"/>
              <a:t>Jupyter</a:t>
            </a:r>
            <a:r>
              <a:rPr lang="en-US" altLang="ja-JP" sz="2400" dirty="0"/>
              <a:t> Lab, Google </a:t>
            </a:r>
            <a:r>
              <a:rPr lang="en-US" altLang="ja-JP" sz="2400" dirty="0" err="1"/>
              <a:t>Colab</a:t>
            </a:r>
            <a:r>
              <a:rPr lang="en-US" altLang="ja-JP" sz="2400" dirty="0"/>
              <a:t> Pro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959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8D06EBA-A9D1-4C95-BEDD-FFB1DC1A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評価指標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3A417-31AA-90DD-869B-72E3DE0F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32" y="3061884"/>
            <a:ext cx="5107654" cy="31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CD95312-1F94-FED5-B7C3-DA512F9B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65002"/>
              </p:ext>
            </p:extLst>
          </p:nvPr>
        </p:nvGraphicFramePr>
        <p:xfrm>
          <a:off x="6808478" y="3933372"/>
          <a:ext cx="366661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53">
                  <a:extLst>
                    <a:ext uri="{9D8B030D-6E8A-4147-A177-3AD203B41FA5}">
                      <a16:colId xmlns:a16="http://schemas.microsoft.com/office/drawing/2014/main" val="209052375"/>
                    </a:ext>
                  </a:extLst>
                </a:gridCol>
                <a:gridCol w="916653">
                  <a:extLst>
                    <a:ext uri="{9D8B030D-6E8A-4147-A177-3AD203B41FA5}">
                      <a16:colId xmlns:a16="http://schemas.microsoft.com/office/drawing/2014/main" val="1888681714"/>
                    </a:ext>
                  </a:extLst>
                </a:gridCol>
                <a:gridCol w="916653">
                  <a:extLst>
                    <a:ext uri="{9D8B030D-6E8A-4147-A177-3AD203B41FA5}">
                      <a16:colId xmlns:a16="http://schemas.microsoft.com/office/drawing/2014/main" val="2591522498"/>
                    </a:ext>
                  </a:extLst>
                </a:gridCol>
                <a:gridCol w="916653">
                  <a:extLst>
                    <a:ext uri="{9D8B030D-6E8A-4147-A177-3AD203B41FA5}">
                      <a16:colId xmlns:a16="http://schemas.microsoft.com/office/drawing/2014/main" val="2281525516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正解のラベル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07277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陽性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陰性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046807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予測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ラベル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陽性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65737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陰性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44743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5A67E2-470D-E052-05D9-01B2458E9305}"/>
              </a:ext>
            </a:extLst>
          </p:cNvPr>
          <p:cNvSpPr txBox="1"/>
          <p:nvPr/>
        </p:nvSpPr>
        <p:spPr>
          <a:xfrm>
            <a:off x="7784881" y="3429000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混同行列の表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C62B5E-F1ED-46F1-12F8-FD63B0798E8B}"/>
              </a:ext>
            </a:extLst>
          </p:cNvPr>
          <p:cNvSpPr txBox="1"/>
          <p:nvPr/>
        </p:nvSpPr>
        <p:spPr>
          <a:xfrm>
            <a:off x="2124808" y="1325563"/>
            <a:ext cx="922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・正しく予測できたかできかどうかは</a:t>
            </a:r>
            <a:r>
              <a:rPr kumimoji="1" lang="en-US" altLang="ja-JP" sz="2800" dirty="0"/>
              <a:t>F1Score</a:t>
            </a:r>
            <a:r>
              <a:rPr kumimoji="1" lang="ja-JP" altLang="en-US" sz="2800" dirty="0"/>
              <a:t>で評価</a:t>
            </a:r>
            <a:endParaRPr kumimoji="1"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F1Score</a:t>
            </a:r>
            <a:r>
              <a:rPr lang="ja-JP" altLang="en-US" sz="2800" dirty="0"/>
              <a:t>が大きいものがよいモデル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95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FC29C-A339-631C-15A9-0641099A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AB8C3-321F-D012-CA93-C2D869EB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F998F-A57F-A478-0759-6FE40E26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bg2"/>
                </a:solidFill>
              </a:rPr>
              <a:t>1. </a:t>
            </a:r>
            <a:r>
              <a:rPr kumimoji="1" lang="ja-JP" altLang="en-US" dirty="0">
                <a:solidFill>
                  <a:schemeClr val="bg2"/>
                </a:solidFill>
              </a:rPr>
              <a:t>コンペ概要説明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kumimoji="1" lang="en-US" altLang="ja-JP" dirty="0"/>
              <a:t>2. </a:t>
            </a:r>
            <a:r>
              <a:rPr kumimoji="1" lang="ja-JP" altLang="en-US" dirty="0"/>
              <a:t>使用データや分析結果の概要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3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EfficientNet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4. EVA-02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5. </a:t>
            </a:r>
            <a:r>
              <a:rPr lang="ja-JP" altLang="en-US" dirty="0">
                <a:solidFill>
                  <a:schemeClr val="bg2"/>
                </a:solidFill>
              </a:rPr>
              <a:t>まとめ</a:t>
            </a:r>
            <a:endParaRPr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87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8FB5B-D9B4-5A4F-835D-52D3C35F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使用データ例</a:t>
            </a:r>
          </a:p>
        </p:txBody>
      </p:sp>
      <p:pic>
        <p:nvPicPr>
          <p:cNvPr id="4" name="図 3" descr="屋内, 天井, 立つ, 部屋 が含まれている画像&#10;&#10;自動的に生成された説明">
            <a:extLst>
              <a:ext uri="{FF2B5EF4-FFF2-40B4-BE49-F238E27FC236}">
                <a16:creationId xmlns:a16="http://schemas.microsoft.com/office/drawing/2014/main" id="{7983DBA7-C340-5B1E-1D4F-6D2435FFB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20" y="1636293"/>
            <a:ext cx="2342371" cy="4164213"/>
          </a:xfrm>
          <a:prstGeom prst="rect">
            <a:avLst/>
          </a:prstGeom>
        </p:spPr>
      </p:pic>
      <p:pic>
        <p:nvPicPr>
          <p:cNvPr id="6" name="図 5" descr="屋内, 立つ, 男, ドレス が含まれている画像&#10;&#10;自動的に生成された説明">
            <a:extLst>
              <a:ext uri="{FF2B5EF4-FFF2-40B4-BE49-F238E27FC236}">
                <a16:creationId xmlns:a16="http://schemas.microsoft.com/office/drawing/2014/main" id="{0E91CBB9-40EB-23E1-C24E-4DD83033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417" y="1636294"/>
            <a:ext cx="2342370" cy="416421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C5C9B0-342F-AACB-B830-E83662E66989}"/>
              </a:ext>
            </a:extLst>
          </p:cNvPr>
          <p:cNvSpPr txBox="1"/>
          <p:nvPr/>
        </p:nvSpPr>
        <p:spPr>
          <a:xfrm>
            <a:off x="2335026" y="1214448"/>
            <a:ext cx="120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扇子所持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C78584-00E9-370E-123F-2BB58DC53913}"/>
              </a:ext>
            </a:extLst>
          </p:cNvPr>
          <p:cNvSpPr txBox="1"/>
          <p:nvPr/>
        </p:nvSpPr>
        <p:spPr>
          <a:xfrm>
            <a:off x="8052238" y="1214448"/>
            <a:ext cx="18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扇子所持せず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156468-53A9-44B5-741C-1221A6F64EB8}"/>
              </a:ext>
            </a:extLst>
          </p:cNvPr>
          <p:cNvSpPr txBox="1"/>
          <p:nvPr/>
        </p:nvSpPr>
        <p:spPr>
          <a:xfrm>
            <a:off x="4107791" y="6267450"/>
            <a:ext cx="333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大きさが</a:t>
            </a:r>
            <a:r>
              <a:rPr kumimoji="1" lang="en-US" altLang="ja-JP" dirty="0"/>
              <a:t>360×640</a:t>
            </a:r>
            <a:r>
              <a:rPr kumimoji="1" lang="ja-JP" altLang="en-US" dirty="0"/>
              <a:t>の画像データ。</a:t>
            </a:r>
          </a:p>
        </p:txBody>
      </p:sp>
    </p:spTree>
    <p:extLst>
      <p:ext uri="{BB962C8B-B14F-4D97-AF65-F5344CB8AC3E}">
        <p14:creationId xmlns:p14="http://schemas.microsoft.com/office/powerpoint/2010/main" val="20439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075F0A-25EA-5DC2-7929-5F782002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8523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分析結果の概要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55D43A-D109-B64C-927D-E6239B19C39B}"/>
              </a:ext>
            </a:extLst>
          </p:cNvPr>
          <p:cNvSpPr txBox="1"/>
          <p:nvPr/>
        </p:nvSpPr>
        <p:spPr>
          <a:xfrm>
            <a:off x="1057276" y="1305341"/>
            <a:ext cx="6153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・主な方針としては、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種類のモデルを使用した。</a:t>
            </a:r>
            <a:endParaRPr kumimoji="1"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 err="1"/>
              <a:t>EfficientNet</a:t>
            </a:r>
            <a:endParaRPr lang="en-US" altLang="ja-JP" dirty="0"/>
          </a:p>
          <a:p>
            <a:r>
              <a:rPr lang="en-US" altLang="ja-JP" dirty="0"/>
              <a:t>Kaggle</a:t>
            </a:r>
            <a:r>
              <a:rPr lang="ja-JP" altLang="en-US" dirty="0"/>
              <a:t>に公開されたコードである</a:t>
            </a:r>
            <a:endParaRPr lang="en-US" altLang="ja-JP" dirty="0"/>
          </a:p>
          <a:p>
            <a:r>
              <a:rPr kumimoji="1" lang="en-US" altLang="ja-JP" dirty="0">
                <a:hlinkClick r:id="rId2"/>
              </a:rPr>
              <a:t>https://www.kaggle.com/code/motono0223/isic-pytorch-training-baseline-image-only</a:t>
            </a:r>
            <a:endParaRPr kumimoji="1" lang="en-US" altLang="ja-JP" dirty="0"/>
          </a:p>
          <a:p>
            <a:r>
              <a:rPr kumimoji="1" lang="ja-JP" altLang="en-US" dirty="0"/>
              <a:t>を参考に画像認識を進めた。</a:t>
            </a:r>
            <a:endParaRPr kumimoji="1" lang="en-US" altLang="ja-JP" dirty="0"/>
          </a:p>
          <a:p>
            <a:r>
              <a:rPr lang="ja-JP" altLang="en-US" dirty="0"/>
              <a:t>モデル採用理由：計算が高速なため。</a:t>
            </a:r>
            <a:endParaRPr lang="en-US" altLang="ja-JP" dirty="0"/>
          </a:p>
          <a:p>
            <a:r>
              <a:rPr kumimoji="1" lang="ja-JP" altLang="en-US" dirty="0"/>
              <a:t>最高の</a:t>
            </a:r>
            <a:r>
              <a:rPr kumimoji="1" lang="en-US" altLang="ja-JP" dirty="0"/>
              <a:t>F1Score</a:t>
            </a:r>
            <a:r>
              <a:rPr kumimoji="1" lang="ja-JP" altLang="en-US" dirty="0"/>
              <a:t>：</a:t>
            </a:r>
            <a:r>
              <a:rPr lang="en-US" altLang="ja-JP" b="0" i="0" dirty="0">
                <a:solidFill>
                  <a:srgbClr val="3C4A4A"/>
                </a:solidFill>
                <a:effectLst/>
                <a:latin typeface="Roboto" panose="02000000000000000000" pitchFamily="2" charset="0"/>
              </a:rPr>
              <a:t>0.9968701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EVA-02</a:t>
            </a:r>
          </a:p>
          <a:p>
            <a:r>
              <a:rPr lang="ja-JP" altLang="en-US" dirty="0"/>
              <a:t>本コンテストの掲示板内の記事、</a:t>
            </a:r>
            <a:r>
              <a:rPr lang="en-US" altLang="ja-JP" dirty="0">
                <a:hlinkClick r:id="rId3"/>
              </a:rPr>
              <a:t>https://signate.jp/competitions/1506/discussions/submitcolab</a:t>
            </a:r>
            <a:endParaRPr lang="en-US" altLang="ja-JP" dirty="0"/>
          </a:p>
          <a:p>
            <a:r>
              <a:rPr kumimoji="1" lang="ja-JP" altLang="en-US" dirty="0"/>
              <a:t>をそのまま使用した。</a:t>
            </a:r>
            <a:r>
              <a:rPr lang="ja-JP" altLang="en-US" dirty="0"/>
              <a:t>学習設定を左表のように変更したところ、</a:t>
            </a:r>
            <a:endParaRPr lang="en-US" altLang="ja-JP" dirty="0"/>
          </a:p>
          <a:p>
            <a:r>
              <a:rPr kumimoji="1" lang="ja-JP" altLang="en-US" dirty="0"/>
              <a:t>最高の</a:t>
            </a:r>
            <a:r>
              <a:rPr kumimoji="1" lang="en-US" altLang="ja-JP" dirty="0"/>
              <a:t>F1Score</a:t>
            </a:r>
            <a:r>
              <a:rPr kumimoji="1" lang="ja-JP" altLang="en-US" dirty="0"/>
              <a:t>：</a:t>
            </a:r>
            <a:r>
              <a:rPr lang="en-US" altLang="ja-JP" b="0" i="0" dirty="0">
                <a:solidFill>
                  <a:srgbClr val="3C4A4A"/>
                </a:solidFill>
                <a:effectLst/>
                <a:latin typeface="Roboto" panose="02000000000000000000" pitchFamily="2" charset="0"/>
              </a:rPr>
              <a:t>0.9981033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633D88B-7B12-3C00-6477-3DA600A1E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36200"/>
              </p:ext>
            </p:extLst>
          </p:nvPr>
        </p:nvGraphicFramePr>
        <p:xfrm>
          <a:off x="7901137" y="2465735"/>
          <a:ext cx="4005113" cy="192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550">
                  <a:extLst>
                    <a:ext uri="{9D8B030D-6E8A-4147-A177-3AD203B41FA5}">
                      <a16:colId xmlns:a16="http://schemas.microsoft.com/office/drawing/2014/main" val="3285414027"/>
                    </a:ext>
                  </a:extLst>
                </a:gridCol>
                <a:gridCol w="1010517">
                  <a:extLst>
                    <a:ext uri="{9D8B030D-6E8A-4147-A177-3AD203B41FA5}">
                      <a16:colId xmlns:a16="http://schemas.microsoft.com/office/drawing/2014/main" val="1129365424"/>
                    </a:ext>
                  </a:extLst>
                </a:gridCol>
                <a:gridCol w="1498046">
                  <a:extLst>
                    <a:ext uri="{9D8B030D-6E8A-4147-A177-3AD203B41FA5}">
                      <a16:colId xmlns:a16="http://schemas.microsoft.com/office/drawing/2014/main" val="4294714604"/>
                    </a:ext>
                  </a:extLst>
                </a:gridCol>
              </a:tblGrid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記事の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計算設定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自分が行った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計算設定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48969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学習エポック数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19664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分割数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75439"/>
                  </a:ext>
                </a:extLst>
              </a:tr>
              <a:tr h="38414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バッヂサイズ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訓練時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4242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72572C-7F5B-3E72-390F-3835F61CFFF4}"/>
              </a:ext>
            </a:extLst>
          </p:cNvPr>
          <p:cNvSpPr txBox="1"/>
          <p:nvPr/>
        </p:nvSpPr>
        <p:spPr>
          <a:xfrm>
            <a:off x="8794959" y="2127181"/>
            <a:ext cx="2954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EVA-02</a:t>
            </a:r>
            <a:r>
              <a:rPr kumimoji="1" lang="ja-JP" altLang="en-US" sz="1600" dirty="0"/>
              <a:t>の学習設定の比較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C051F0-D68C-9C74-B7AB-E8775A6D4BD0}"/>
              </a:ext>
            </a:extLst>
          </p:cNvPr>
          <p:cNvSpPr txBox="1"/>
          <p:nvPr/>
        </p:nvSpPr>
        <p:spPr>
          <a:xfrm>
            <a:off x="980274" y="604268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</a:t>
            </a:r>
            <a:r>
              <a:rPr kumimoji="1" lang="en-US" altLang="ja-JP" sz="2000" dirty="0"/>
              <a:t>EVA-02</a:t>
            </a:r>
            <a:r>
              <a:rPr kumimoji="1" lang="ja-JP" altLang="en-US" sz="2000" dirty="0"/>
              <a:t>を使ったときに最高の</a:t>
            </a:r>
            <a:r>
              <a:rPr kumimoji="1" lang="en-US" altLang="ja-JP" sz="2000" dirty="0"/>
              <a:t>F1</a:t>
            </a:r>
            <a:r>
              <a:rPr lang="en-US" altLang="ja-JP" sz="2000" dirty="0"/>
              <a:t>Score</a:t>
            </a:r>
            <a:r>
              <a:rPr kumimoji="1" lang="ja-JP" altLang="en-US" sz="2000" dirty="0"/>
              <a:t>を得ることができた。</a:t>
            </a:r>
          </a:p>
        </p:txBody>
      </p:sp>
    </p:spTree>
    <p:extLst>
      <p:ext uri="{BB962C8B-B14F-4D97-AF65-F5344CB8AC3E}">
        <p14:creationId xmlns:p14="http://schemas.microsoft.com/office/powerpoint/2010/main" val="283674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DED8-A65E-BAD2-CA27-04370EE82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FC3-85EF-D942-938B-C17BF757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5632B-C42B-2980-03C7-3C11775F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bg2"/>
                </a:solidFill>
              </a:rPr>
              <a:t>1. </a:t>
            </a:r>
            <a:r>
              <a:rPr kumimoji="1" lang="ja-JP" altLang="en-US" dirty="0">
                <a:solidFill>
                  <a:schemeClr val="bg2"/>
                </a:solidFill>
              </a:rPr>
              <a:t>コンペ概要説明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bg2"/>
                </a:solidFill>
              </a:rPr>
              <a:t>2. </a:t>
            </a:r>
            <a:r>
              <a:rPr kumimoji="1" lang="ja-JP" altLang="en-US" dirty="0">
                <a:solidFill>
                  <a:schemeClr val="bg2"/>
                </a:solidFill>
              </a:rPr>
              <a:t>使用データや分析結果の概要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3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EfficientNet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4. EVA-02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2"/>
                </a:solidFill>
              </a:rPr>
              <a:t>5. </a:t>
            </a:r>
            <a:r>
              <a:rPr lang="ja-JP" altLang="en-US" dirty="0">
                <a:solidFill>
                  <a:schemeClr val="bg2"/>
                </a:solidFill>
              </a:rPr>
              <a:t>まとめ</a:t>
            </a:r>
            <a:endParaRPr lang="en-US" altLang="ja-JP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16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918</Words>
  <Application>Microsoft Office PowerPoint</Application>
  <PresentationFormat>ワイド画面</PresentationFormat>
  <Paragraphs>251</Paragraphs>
  <Slides>18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Arial</vt:lpstr>
      <vt:lpstr>Roboto</vt:lpstr>
      <vt:lpstr>Office テーマ</vt:lpstr>
      <vt:lpstr>データ分析コンテスト 日本舞踊の画像解析</vt:lpstr>
      <vt:lpstr>目次</vt:lpstr>
      <vt:lpstr>目次</vt:lpstr>
      <vt:lpstr>コンテスト概要</vt:lpstr>
      <vt:lpstr>評価指標</vt:lpstr>
      <vt:lpstr>目次</vt:lpstr>
      <vt:lpstr>使用データ例</vt:lpstr>
      <vt:lpstr>分析結果の概要</vt:lpstr>
      <vt:lpstr>目次</vt:lpstr>
      <vt:lpstr>EffcientNetを使用したモデル</vt:lpstr>
      <vt:lpstr>EfficientNetの学習設定と結果</vt:lpstr>
      <vt:lpstr>目次</vt:lpstr>
      <vt:lpstr>EVA-02を使用したモデル</vt:lpstr>
      <vt:lpstr>EVA-02の学習設定と結果</vt:lpstr>
      <vt:lpstr>目次</vt:lpstr>
      <vt:lpstr>まとめ</vt:lpstr>
      <vt:lpstr>PowerPoint プレゼンテーション</vt:lpstr>
      <vt:lpstr>分析の方針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 tome</dc:creator>
  <cp:lastModifiedBy>shin tome</cp:lastModifiedBy>
  <cp:revision>25</cp:revision>
  <dcterms:created xsi:type="dcterms:W3CDTF">2025-02-01T15:16:05Z</dcterms:created>
  <dcterms:modified xsi:type="dcterms:W3CDTF">2025-02-05T03:11:36Z</dcterms:modified>
</cp:coreProperties>
</file>