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6" r:id="rId3"/>
    <p:sldId id="278" r:id="rId4"/>
    <p:sldId id="298" r:id="rId5"/>
    <p:sldId id="258" r:id="rId6"/>
    <p:sldId id="299" r:id="rId7"/>
    <p:sldId id="285" r:id="rId8"/>
    <p:sldId id="262" r:id="rId9"/>
    <p:sldId id="297" r:id="rId10"/>
    <p:sldId id="266" r:id="rId11"/>
    <p:sldId id="300" r:id="rId12"/>
    <p:sldId id="259" r:id="rId13"/>
    <p:sldId id="260" r:id="rId14"/>
    <p:sldId id="288" r:id="rId15"/>
    <p:sldId id="265" r:id="rId16"/>
    <p:sldId id="286" r:id="rId17"/>
    <p:sldId id="277" r:id="rId18"/>
    <p:sldId id="276" r:id="rId19"/>
    <p:sldId id="291" r:id="rId20"/>
    <p:sldId id="301" r:id="rId21"/>
    <p:sldId id="261" r:id="rId22"/>
    <p:sldId id="284" r:id="rId23"/>
    <p:sldId id="292" r:id="rId24"/>
    <p:sldId id="293" r:id="rId25"/>
    <p:sldId id="294" r:id="rId26"/>
    <p:sldId id="295" r:id="rId27"/>
    <p:sldId id="302" r:id="rId28"/>
    <p:sldId id="274" r:id="rId29"/>
    <p:sldId id="303"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6" autoAdjust="0"/>
  </p:normalViewPr>
  <p:slideViewPr>
    <p:cSldViewPr snapToGrid="0">
      <p:cViewPr varScale="1">
        <p:scale>
          <a:sx n="96" d="100"/>
          <a:sy n="96" d="100"/>
        </p:scale>
        <p:origin x="11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929F6-BE38-444B-89FF-6AD568F8EC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0CFA83F-3D02-4D38-B7D9-02D41FF00C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BBAC34F-2807-48C3-A267-D7C8D205138D}"/>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3F176707-8D2C-46B6-9A35-87552B6533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412CF6-96D2-4335-8FB3-11055662B125}"/>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28861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76AD5-BD50-4C30-B0BD-82D9E91A0BC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68E720-AE8A-4D45-B288-B8A4DFADFA0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B5C9D4-53CD-425F-AFBC-5374D4FC8B59}"/>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3119D46A-377A-40A6-B92A-C69B88A37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DF3B3D-F888-4B19-84DB-A171DD92D3D6}"/>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39673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D41D44-CEA4-4B44-844C-003BF134CF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E83AC4-F796-469A-8166-2781503ACD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AB6860-0B65-47EC-A7B3-80E1F323F06B}"/>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00DA998-8255-4629-B991-CC91DCA6E3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295759-9FB8-4B25-89AB-76DC6D07C8CC}"/>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198283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B4EA3-2112-4C08-B0C3-7E678E7898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C35B3A-6ABE-4F7C-9DE5-209E97F8C70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90FA5-BA2E-4D85-8175-5A6A00A28642}"/>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1D757817-9861-4D23-866A-8247FF133A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5D9B18-CBB4-46D9-B9B3-D6BE57A1390F}"/>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294908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84613-7E56-4B13-8C25-E7445255254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6A3072-33C4-4EA5-B1CD-B7986F469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22B481-63C6-4B01-81F9-C207B9BC53B7}"/>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180655D2-2841-4FC1-9A53-0C0DC70D2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353316-E34B-48D9-AB46-5D18E731A85D}"/>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17209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505CB-7618-4742-82D3-531177AD55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8F33F1-46DE-4502-AC50-058AE5127C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885D5-4034-4CFE-A7F6-C2B3FFA191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CC9704A-441B-435C-B6A3-7238A7568708}"/>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192DB4DC-4B42-4195-88FF-121B61B394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798654-F2B7-4B98-873C-38A52AE6EC98}"/>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109811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0B768-620D-45DF-9207-43BD0FD2F7A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7BA7CF-3E22-4AED-BE2D-44B5781AA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E562DF-745C-4E4A-B98B-F17CEC102CE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0CEBC73-07F1-4BC2-A5BA-8D5A7499A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832AE3E-E55B-4BE9-908A-82211ECBA9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D26F85-DBAF-42F8-A0FA-E128030405EF}"/>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8" name="フッター プレースホルダー 7">
            <a:extLst>
              <a:ext uri="{FF2B5EF4-FFF2-40B4-BE49-F238E27FC236}">
                <a16:creationId xmlns:a16="http://schemas.microsoft.com/office/drawing/2014/main" id="{236441A9-95C7-43C7-BF0F-9B7C54B8CF5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E4C2B30-E7FD-4C3B-AFDB-7B021AB11737}"/>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400087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9E380FD-3C65-41D7-A06C-292883D6BEBD}"/>
              </a:ext>
            </a:extLst>
          </p:cNvPr>
          <p:cNvSpPr>
            <a:spLocks noGrp="1"/>
          </p:cNvSpPr>
          <p:nvPr>
            <p:ph type="title"/>
          </p:nvPr>
        </p:nvSpPr>
        <p:spPr/>
        <p:txBody>
          <a:bodyPr/>
          <a:lstStyle>
            <a:lvl1pPr algn="ctr">
              <a:defRPr/>
            </a:lvl1pPr>
          </a:lstStyle>
          <a:p>
            <a:r>
              <a:rPr kumimoji="1" lang="ja-JP" altLang="en-US" dirty="0"/>
              <a:t>マスター タイトルの書式設定</a:t>
            </a:r>
          </a:p>
        </p:txBody>
      </p:sp>
    </p:spTree>
    <p:extLst>
      <p:ext uri="{BB962C8B-B14F-4D97-AF65-F5344CB8AC3E}">
        <p14:creationId xmlns:p14="http://schemas.microsoft.com/office/powerpoint/2010/main" val="294075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7D59B7A-EC2C-4FD7-B5D3-722783266EDA}"/>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3" name="フッター プレースホルダー 2">
            <a:extLst>
              <a:ext uri="{FF2B5EF4-FFF2-40B4-BE49-F238E27FC236}">
                <a16:creationId xmlns:a16="http://schemas.microsoft.com/office/drawing/2014/main" id="{01E1F7FF-6A2E-4269-A4AE-48898378A9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6C42705-7DDB-49F6-AAAB-86E47FECBADA}"/>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25119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EA661-B3BF-40AA-92C4-2B2B614313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DB5D0F-9B94-48C7-BB2B-4D39A58D9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8A3194E-5054-49A3-B5C1-E90919EB4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EF4E90-3358-45DF-B00E-8B1BF2B61A2E}"/>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4739492F-7DD1-4A44-BF6C-9FF5D59DF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FBBC15-E41D-4036-96E8-F7A9F9673510}"/>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8225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38D5-C20F-4BF0-B4FA-2B9A421213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D3E236-76FE-4767-A921-09BD95B27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ED435A-EDC4-4075-A26B-66B2D8E83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EA98C34-6E59-4553-9D15-3E639F288444}"/>
              </a:ext>
            </a:extLst>
          </p:cNvPr>
          <p:cNvSpPr>
            <a:spLocks noGrp="1"/>
          </p:cNvSpPr>
          <p:nvPr>
            <p:ph type="dt" sz="half" idx="10"/>
          </p:nvPr>
        </p:nvSpPr>
        <p:spPr/>
        <p:txBody>
          <a:bodyPr/>
          <a:lstStyle/>
          <a:p>
            <a:fld id="{49EABE0D-E4D2-4D59-AF37-8DA481F87519}" type="datetimeFigureOut">
              <a:rPr kumimoji="1" lang="ja-JP" altLang="en-US" smtClean="0"/>
              <a:t>2025/1/31</a:t>
            </a:fld>
            <a:endParaRPr kumimoji="1" lang="ja-JP" altLang="en-US"/>
          </a:p>
        </p:txBody>
      </p:sp>
      <p:sp>
        <p:nvSpPr>
          <p:cNvPr id="6" name="フッター プレースホルダー 5">
            <a:extLst>
              <a:ext uri="{FF2B5EF4-FFF2-40B4-BE49-F238E27FC236}">
                <a16:creationId xmlns:a16="http://schemas.microsoft.com/office/drawing/2014/main" id="{A9A530A0-C2F8-4A44-ACA2-C1B1603762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5A0F7B-56C7-461E-9C27-7831909B5DF0}"/>
              </a:ext>
            </a:extLst>
          </p:cNvPr>
          <p:cNvSpPr>
            <a:spLocks noGrp="1"/>
          </p:cNvSpPr>
          <p:nvPr>
            <p:ph type="sldNum" sz="quarter" idx="12"/>
          </p:nvPr>
        </p:nvSpPr>
        <p:spPr/>
        <p:txBody>
          <a:body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309701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64A5AE-D0D6-476F-B2C3-39743D707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A76251-B993-4664-BA23-6B7B97110A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8E2CF8-CA03-4101-81CC-B16B85160A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ABE0D-E4D2-4D59-AF37-8DA481F87519}"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E9457503-449D-4277-8F15-5E041AFB3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9C64DD7-7189-43B3-9BC6-4C95DDCAD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E7259-FBAC-4AF0-99B9-8847EC863109}" type="slidenum">
              <a:rPr kumimoji="1" lang="ja-JP" altLang="en-US" smtClean="0"/>
              <a:t>‹#›</a:t>
            </a:fld>
            <a:endParaRPr kumimoji="1" lang="ja-JP" altLang="en-US"/>
          </a:p>
        </p:txBody>
      </p:sp>
    </p:spTree>
    <p:extLst>
      <p:ext uri="{BB962C8B-B14F-4D97-AF65-F5344CB8AC3E}">
        <p14:creationId xmlns:p14="http://schemas.microsoft.com/office/powerpoint/2010/main" val="2129729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mpetitions/tabular-playground-series-may-2021/overview"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47550-7DEA-4038-9AF1-57BB7EE680CE}"/>
              </a:ext>
            </a:extLst>
          </p:cNvPr>
          <p:cNvSpPr>
            <a:spLocks noGrp="1"/>
          </p:cNvSpPr>
          <p:nvPr>
            <p:ph type="title"/>
          </p:nvPr>
        </p:nvSpPr>
        <p:spPr>
          <a:xfrm>
            <a:off x="838200" y="0"/>
            <a:ext cx="10515600" cy="1325563"/>
          </a:xfrm>
        </p:spPr>
        <p:txBody>
          <a:bodyPr/>
          <a:lstStyle/>
          <a:p>
            <a:r>
              <a:rPr kumimoji="1" lang="ja-JP" altLang="en-US" dirty="0"/>
              <a:t>提出コードの構成</a:t>
            </a:r>
          </a:p>
        </p:txBody>
      </p:sp>
      <p:sp>
        <p:nvSpPr>
          <p:cNvPr id="3" name="正方形/長方形 2">
            <a:extLst>
              <a:ext uri="{FF2B5EF4-FFF2-40B4-BE49-F238E27FC236}">
                <a16:creationId xmlns:a16="http://schemas.microsoft.com/office/drawing/2014/main" id="{BED0B9A9-59B5-4ED7-A632-433E4FF1BDBD}"/>
              </a:ext>
            </a:extLst>
          </p:cNvPr>
          <p:cNvSpPr/>
          <p:nvPr/>
        </p:nvSpPr>
        <p:spPr>
          <a:xfrm>
            <a:off x="947056" y="1233467"/>
            <a:ext cx="7149738" cy="538609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EDA</a:t>
            </a: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solidFill>
                  <a:srgbClr val="FF0000"/>
                </a:solidFill>
                <a:latin typeface="Arial" panose="020B0604020202020204"/>
                <a:ea typeface="ＭＳ Ｐゴシック" panose="020B0600070205080204" pitchFamily="50" charset="-128"/>
              </a:rPr>
              <a:t>↓</a:t>
            </a:r>
            <a:endParaRPr lang="en-US" altLang="ja-JP" sz="2000" dirty="0">
              <a:solidFill>
                <a:srgbClr val="FF0000"/>
              </a:solidFill>
              <a:latin typeface="Arial" panose="020B0604020202020204"/>
              <a:ea typeface="ＭＳ Ｐゴシック" panose="020B060007020508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特徴量削減</a:t>
            </a: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r>
              <a:rPr kumimoji="1" lang="ja-JP"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カイ二乗検定</a:t>
            </a: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endPar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ハイパーパラメーター最適化</a:t>
            </a: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r>
              <a:rPr kumimoji="1" lang="en-US" altLang="ja-JP" sz="2000" b="0" i="0" u="none" strike="noStrike" kern="1200" cap="none" spc="0" normalizeH="0" baseline="0" noProof="0" dirty="0" err="1">
                <a:ln>
                  <a:noFill/>
                </a:ln>
                <a:solidFill>
                  <a:srgbClr val="FF0000"/>
                </a:solidFill>
                <a:effectLst/>
                <a:uLnTx/>
                <a:uFillTx/>
                <a:latin typeface="Arial" panose="020B0604020202020204"/>
                <a:ea typeface="ＭＳ Ｐゴシック" panose="020B0600070205080204" pitchFamily="50" charset="-128"/>
                <a:cs typeface="+mn-cs"/>
              </a:rPr>
              <a:t>LightGBM</a:t>
            </a: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endPar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学習、推論、説明変数重要度の取得</a:t>
            </a: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r>
              <a:rPr kumimoji="1" lang="en-US" altLang="ja-JP" sz="2000" b="0" i="0" u="none" strike="noStrike" kern="1200" cap="none" spc="0" normalizeH="0" baseline="0" noProof="0" dirty="0" err="1">
                <a:ln>
                  <a:noFill/>
                </a:ln>
                <a:solidFill>
                  <a:srgbClr val="FF0000"/>
                </a:solidFill>
                <a:effectLst/>
                <a:uLnTx/>
                <a:uFillTx/>
                <a:latin typeface="Arial" panose="020B0604020202020204"/>
                <a:ea typeface="ＭＳ Ｐゴシック" panose="020B0600070205080204" pitchFamily="50" charset="-128"/>
                <a:cs typeface="+mn-cs"/>
              </a:rPr>
              <a:t>LightGBM</a:t>
            </a:r>
            <a:r>
              <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rPr>
              <a:t>↓</a:t>
            </a:r>
            <a:endParaRPr kumimoji="1" lang="en-US" altLang="ja-JP" sz="2000" b="0" i="0" u="none" strike="noStrike" kern="1200" cap="none" spc="0" normalizeH="0" baseline="0" noProof="0" dirty="0">
              <a:ln>
                <a:noFill/>
              </a:ln>
              <a:solidFill>
                <a:srgbClr val="FF0000"/>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使用する説明変数の組み合わせ</a:t>
            </a:r>
            <a:r>
              <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(10</a:t>
            </a: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通り程度</a:t>
            </a:r>
            <a:r>
              <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a:t>
            </a: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について誤差を比較</a:t>
            </a:r>
            <a:r>
              <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a:t>
            </a:r>
            <a:r>
              <a:rPr kumimoji="1" lang="en-US" altLang="ja-JP" sz="2000" b="0" i="0" u="none" strike="noStrike" kern="1200" cap="none" spc="0" normalizeH="0" baseline="0" noProof="0" dirty="0" err="1">
                <a:ln>
                  <a:noFill/>
                </a:ln>
                <a:solidFill>
                  <a:srgbClr val="0000FF"/>
                </a:solidFill>
                <a:effectLst/>
                <a:uLnTx/>
                <a:uFillTx/>
                <a:latin typeface="Arial" panose="020B0604020202020204"/>
                <a:ea typeface="ＭＳ Ｐゴシック" panose="020B0600070205080204" pitchFamily="50" charset="-128"/>
                <a:cs typeface="+mn-cs"/>
              </a:rPr>
              <a:t>LightGBM</a:t>
            </a:r>
            <a:r>
              <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a:t>
            </a:r>
            <a:endPar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上で得られた誤差の一番小さい説明変数の組み合わせについて、</a:t>
            </a:r>
            <a:endPar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ハイパーパラメーター最適化しなおし、</a:t>
            </a:r>
            <a:endPar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学習、推論</a:t>
            </a:r>
            <a:r>
              <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a:t>
            </a:r>
            <a:r>
              <a:rPr kumimoji="1" lang="en-US" altLang="ja-JP" sz="2000" b="0" i="0" u="none" strike="noStrike" kern="1200" cap="none" spc="0" normalizeH="0" baseline="0" noProof="0" dirty="0" err="1">
                <a:ln>
                  <a:noFill/>
                </a:ln>
                <a:solidFill>
                  <a:srgbClr val="0000FF"/>
                </a:solidFill>
                <a:effectLst/>
                <a:uLnTx/>
                <a:uFillTx/>
                <a:latin typeface="Arial" panose="020B0604020202020204"/>
                <a:ea typeface="ＭＳ Ｐゴシック" panose="020B0600070205080204" pitchFamily="50" charset="-128"/>
                <a:cs typeface="+mn-cs"/>
              </a:rPr>
              <a:t>LightGBM</a:t>
            </a:r>
            <a:r>
              <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a:t>
            </a:r>
            <a:r>
              <a:rPr kumimoji="1" lang="ja-JP" altLang="en-US"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rPr>
              <a:t> </a:t>
            </a:r>
            <a:endParaRPr kumimoji="1" lang="en-US" altLang="ja-JP" sz="2000" b="0" i="0" u="none" strike="noStrike" kern="1200" cap="none" spc="0" normalizeH="0" baseline="0" noProof="0" dirty="0">
              <a:ln>
                <a:noFill/>
              </a:ln>
              <a:solidFill>
                <a:srgbClr val="0000FF"/>
              </a:solidFill>
              <a:effectLst/>
              <a:uLnTx/>
              <a:uFillTx/>
              <a:latin typeface="Arial" panose="020B060402020202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solidFill>
                  <a:srgbClr val="0000FF"/>
                </a:solidFill>
                <a:latin typeface="Arial" panose="020B0604020202020204"/>
                <a:ea typeface="ＭＳ Ｐゴシック" panose="020B0600070205080204" pitchFamily="50" charset="-128"/>
              </a:rPr>
              <a:t>↓</a:t>
            </a:r>
            <a:endParaRPr lang="en-US" altLang="ja-JP" sz="2000" dirty="0">
              <a:solidFill>
                <a:srgbClr val="0000FF"/>
              </a:solidFill>
              <a:latin typeface="Arial" panose="020B0604020202020204"/>
              <a:ea typeface="ＭＳ Ｐゴシック" panose="020B060007020508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Arial" panose="020B0604020202020204"/>
                <a:ea typeface="ＭＳ Ｐゴシック" panose="020B0600070205080204" pitchFamily="50" charset="-128"/>
                <a:cs typeface="+mn-cs"/>
              </a:rPr>
              <a:t>SHAP</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prstClr val="black"/>
              </a:solidFill>
              <a:effectLst/>
              <a:uLnTx/>
              <a:uFillTx/>
              <a:latin typeface="Arial" panose="020B0604020202020204"/>
              <a:ea typeface="ＭＳ Ｐゴシック" panose="020B0600070205080204" pitchFamily="50" charset="-128"/>
              <a:cs typeface="+mn-cs"/>
            </a:endParaRPr>
          </a:p>
        </p:txBody>
      </p:sp>
      <p:cxnSp>
        <p:nvCxnSpPr>
          <p:cNvPr id="5" name="直線矢印コネクタ 4">
            <a:extLst>
              <a:ext uri="{FF2B5EF4-FFF2-40B4-BE49-F238E27FC236}">
                <a16:creationId xmlns:a16="http://schemas.microsoft.com/office/drawing/2014/main" id="{C14C0EE8-E573-4A68-B97E-9D557EBAB8BD}"/>
              </a:ext>
            </a:extLst>
          </p:cNvPr>
          <p:cNvCxnSpPr/>
          <p:nvPr/>
        </p:nvCxnSpPr>
        <p:spPr>
          <a:xfrm>
            <a:off x="8482149" y="1494355"/>
            <a:ext cx="0" cy="203562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DC8D394-FC97-42E5-8DC7-1E9C63FB20FB}"/>
              </a:ext>
            </a:extLst>
          </p:cNvPr>
          <p:cNvSpPr txBox="1"/>
          <p:nvPr/>
        </p:nvSpPr>
        <p:spPr>
          <a:xfrm>
            <a:off x="9048206" y="2327503"/>
            <a:ext cx="2072640" cy="369332"/>
          </a:xfrm>
          <a:prstGeom prst="rect">
            <a:avLst/>
          </a:prstGeom>
          <a:noFill/>
        </p:spPr>
        <p:txBody>
          <a:bodyPr wrap="square" rtlCol="0">
            <a:spAutoFit/>
          </a:bodyPr>
          <a:lstStyle/>
          <a:p>
            <a:r>
              <a:rPr kumimoji="1" lang="en-US" altLang="ja-JP" dirty="0">
                <a:solidFill>
                  <a:srgbClr val="FF0000"/>
                </a:solidFill>
              </a:rPr>
              <a:t>part1.ipynb</a:t>
            </a:r>
            <a:endParaRPr kumimoji="1" lang="ja-JP" altLang="en-US" dirty="0">
              <a:solidFill>
                <a:srgbClr val="FF0000"/>
              </a:solidFill>
            </a:endParaRPr>
          </a:p>
        </p:txBody>
      </p:sp>
      <p:cxnSp>
        <p:nvCxnSpPr>
          <p:cNvPr id="7" name="直線矢印コネクタ 6">
            <a:extLst>
              <a:ext uri="{FF2B5EF4-FFF2-40B4-BE49-F238E27FC236}">
                <a16:creationId xmlns:a16="http://schemas.microsoft.com/office/drawing/2014/main" id="{0EEDA7A7-6404-4C08-88EC-F3454009D1BA}"/>
              </a:ext>
            </a:extLst>
          </p:cNvPr>
          <p:cNvCxnSpPr>
            <a:cxnSpLocks/>
          </p:cNvCxnSpPr>
          <p:nvPr/>
        </p:nvCxnSpPr>
        <p:spPr>
          <a:xfrm>
            <a:off x="8482149" y="3787894"/>
            <a:ext cx="0" cy="1724632"/>
          </a:xfrm>
          <a:prstGeom prst="straightConnector1">
            <a:avLst/>
          </a:prstGeom>
          <a:ln>
            <a:solidFill>
              <a:srgbClr val="0000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53ED952-EA78-4ABC-BE7B-A425DE6A4D19}"/>
              </a:ext>
            </a:extLst>
          </p:cNvPr>
          <p:cNvSpPr txBox="1"/>
          <p:nvPr/>
        </p:nvSpPr>
        <p:spPr>
          <a:xfrm>
            <a:off x="9048206" y="4456749"/>
            <a:ext cx="2072640" cy="369332"/>
          </a:xfrm>
          <a:prstGeom prst="rect">
            <a:avLst/>
          </a:prstGeom>
          <a:noFill/>
          <a:ln>
            <a:noFill/>
          </a:ln>
        </p:spPr>
        <p:txBody>
          <a:bodyPr wrap="square" rtlCol="0">
            <a:spAutoFit/>
          </a:bodyPr>
          <a:lstStyle/>
          <a:p>
            <a:r>
              <a:rPr kumimoji="1" lang="en-US" altLang="ja-JP" dirty="0">
                <a:solidFill>
                  <a:srgbClr val="0000FF"/>
                </a:solidFill>
              </a:rPr>
              <a:t>part2.ipynb</a:t>
            </a:r>
            <a:endParaRPr kumimoji="1" lang="ja-JP" altLang="en-US" dirty="0">
              <a:solidFill>
                <a:srgbClr val="0000FF"/>
              </a:solidFill>
            </a:endParaRPr>
          </a:p>
        </p:txBody>
      </p:sp>
      <p:cxnSp>
        <p:nvCxnSpPr>
          <p:cNvPr id="11" name="直線矢印コネクタ 10">
            <a:extLst>
              <a:ext uri="{FF2B5EF4-FFF2-40B4-BE49-F238E27FC236}">
                <a16:creationId xmlns:a16="http://schemas.microsoft.com/office/drawing/2014/main" id="{D2822D15-E004-40D7-981C-CECCAA93E26B}"/>
              </a:ext>
            </a:extLst>
          </p:cNvPr>
          <p:cNvCxnSpPr>
            <a:cxnSpLocks/>
          </p:cNvCxnSpPr>
          <p:nvPr/>
        </p:nvCxnSpPr>
        <p:spPr>
          <a:xfrm>
            <a:off x="8482149" y="5770436"/>
            <a:ext cx="0" cy="47078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A096E9A-C41F-424E-AEB3-6BA1DC4EEFD7}"/>
              </a:ext>
            </a:extLst>
          </p:cNvPr>
          <p:cNvSpPr txBox="1"/>
          <p:nvPr/>
        </p:nvSpPr>
        <p:spPr>
          <a:xfrm>
            <a:off x="9048206" y="5821164"/>
            <a:ext cx="2072640" cy="369332"/>
          </a:xfrm>
          <a:prstGeom prst="rect">
            <a:avLst/>
          </a:prstGeom>
          <a:noFill/>
          <a:ln>
            <a:noFill/>
          </a:ln>
        </p:spPr>
        <p:txBody>
          <a:bodyPr wrap="square" rtlCol="0">
            <a:spAutoFit/>
          </a:bodyPr>
          <a:lstStyle/>
          <a:p>
            <a:r>
              <a:rPr kumimoji="1" lang="en-US" altLang="ja-JP" dirty="0"/>
              <a:t>part3.ipynb</a:t>
            </a:r>
            <a:endParaRPr kumimoji="1" lang="ja-JP" altLang="en-US" dirty="0"/>
          </a:p>
        </p:txBody>
      </p:sp>
    </p:spTree>
    <p:extLst>
      <p:ext uri="{BB962C8B-B14F-4D97-AF65-F5344CB8AC3E}">
        <p14:creationId xmlns:p14="http://schemas.microsoft.com/office/powerpoint/2010/main" val="411523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CDA24-3512-4567-8BE8-725506E65AF4}"/>
              </a:ext>
            </a:extLst>
          </p:cNvPr>
          <p:cNvSpPr>
            <a:spLocks noGrp="1"/>
          </p:cNvSpPr>
          <p:nvPr>
            <p:ph type="title"/>
          </p:nvPr>
        </p:nvSpPr>
        <p:spPr>
          <a:xfrm>
            <a:off x="838200" y="0"/>
            <a:ext cx="10515600" cy="1325563"/>
          </a:xfrm>
        </p:spPr>
        <p:txBody>
          <a:bodyPr/>
          <a:lstStyle/>
          <a:p>
            <a:r>
              <a:rPr kumimoji="1" lang="ja-JP" altLang="en-US" dirty="0"/>
              <a:t>目的変数</a:t>
            </a:r>
          </a:p>
        </p:txBody>
      </p:sp>
      <p:sp>
        <p:nvSpPr>
          <p:cNvPr id="3" name="テキスト ボックス 2">
            <a:extLst>
              <a:ext uri="{FF2B5EF4-FFF2-40B4-BE49-F238E27FC236}">
                <a16:creationId xmlns:a16="http://schemas.microsoft.com/office/drawing/2014/main" id="{F4EA1CF8-3F2C-4AF7-B343-59537824C30D}"/>
              </a:ext>
            </a:extLst>
          </p:cNvPr>
          <p:cNvSpPr txBox="1"/>
          <p:nvPr/>
        </p:nvSpPr>
        <p:spPr>
          <a:xfrm>
            <a:off x="1637212" y="5869577"/>
            <a:ext cx="10781212" cy="830997"/>
          </a:xfrm>
          <a:prstGeom prst="rect">
            <a:avLst/>
          </a:prstGeom>
          <a:noFill/>
        </p:spPr>
        <p:txBody>
          <a:bodyPr wrap="square" rtlCol="0">
            <a:spAutoFit/>
          </a:bodyPr>
          <a:lstStyle/>
          <a:p>
            <a:r>
              <a:rPr kumimoji="1" lang="ja-JP" altLang="en-US" sz="2400" dirty="0"/>
              <a:t>・目的変数は</a:t>
            </a:r>
            <a:r>
              <a:rPr kumimoji="1" lang="en-US" altLang="ja-JP" sz="2400" dirty="0"/>
              <a:t>Class_1~Class_4</a:t>
            </a:r>
            <a:r>
              <a:rPr kumimoji="1" lang="ja-JP" altLang="en-US" sz="2400" dirty="0"/>
              <a:t>からなる４つのカテゴリ変数からなる。</a:t>
            </a:r>
            <a:endParaRPr kumimoji="1" lang="en-US" altLang="ja-JP" sz="2400" dirty="0"/>
          </a:p>
          <a:p>
            <a:r>
              <a:rPr kumimoji="1" lang="ja-JP" altLang="en-US" sz="2400" dirty="0"/>
              <a:t>・分布は不均等。</a:t>
            </a:r>
            <a:r>
              <a:rPr kumimoji="1" lang="en-US" altLang="ja-JP" sz="2400" dirty="0"/>
              <a:t>Class_2</a:t>
            </a:r>
            <a:r>
              <a:rPr kumimoji="1" lang="ja-JP" altLang="en-US" sz="2400" dirty="0"/>
              <a:t>が６割弱を占める。</a:t>
            </a:r>
          </a:p>
        </p:txBody>
      </p:sp>
      <p:pic>
        <p:nvPicPr>
          <p:cNvPr id="4" name="Picture 2" descr="https://www.kaggleusercontent.com/kf/64341101/eyJhbGciOiJkaXIiLCJlbmMiOiJBMTI4Q0JDLUhTMjU2In0..5u4dE0hwgnS2Gb0W82TLyQ.y2KBqa-KtjAgVWLJwSx7FfaUoMbr2ktAd8uTQJmqiUvlL0ZJ9w90Hq3-RoYSID5f6ahFE6uLtcjgpsO0znXvWFSB59cRv5jcqxS27nkr_4ovpHMbj5SAlqhSJxKWCCvpLXlvA5Rw3jEoQ6K0UR4Ka0WJV7zn2x1Sth6kLTDDjfUFKrnT7cWqAhygoXxBu-O0_8lKrSwEquOmOTBk0s7NPDweNhyyzsfUDjSAjdAm5iI1pU9lDJu8jZFbTysWHFBpw38tO6IY3ZtRizQ-FdeHPTm01qppM5hLz4dmVX8AVSNgUI7OInniEECMI2sfffA87SBxNhKEBtlaJ9wkpRHbDjnU_jrcO3nJlGaa-xtlexMx7k44FJBhKU0OwqPfm1fo60lLIJFCJXgjkt16BY0eBIGR9ThA8ZemIyY4YReWTWNdGS5KYVWHpumFy2rQQ2GenGx3YHW0iWotzTqs_f5LXyZatfuU6jhYttXety68JFohIdWSMWHICoOamGhoZFyPqBQgdPBThdx3lUs3yRFHEWh13eh3358yjTTeb4dv8JAxZg3vt-Zk_bwBcomqWzTKNnQg_fu1IpUDqkM_-dPiZUJsbAvu8mVHk4sH-XKx4N3ktEvCV-DWa4N0EiZOcI_ziGiZAZn21De3-3Ml6FBPku4FCV-_hhV9Qu10cGVxXM8.nAqKNP_FxWPFWu1OW2sIHQ/__results___files/figure-html/unnamed-chunk-30-1.png">
            <a:extLst>
              <a:ext uri="{FF2B5EF4-FFF2-40B4-BE49-F238E27FC236}">
                <a16:creationId xmlns:a16="http://schemas.microsoft.com/office/drawing/2014/main" id="{61684809-8D60-484F-90E5-9886682D4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764" y="1226820"/>
            <a:ext cx="7707630"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835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F2D71-F06A-D985-6CAA-3DA9FDE41A5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FA233CD-6E2D-0C94-8D2A-88A1E760B11B}"/>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56256990-C74A-1BD7-1EA2-50BD64688217}"/>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概要説明</a:t>
            </a:r>
            <a:endParaRPr kumimoji="1" lang="en-US" altLang="ja-JP" dirty="0">
              <a:solidFill>
                <a:schemeClr val="bg2"/>
              </a:solidFill>
            </a:endParaRPr>
          </a:p>
          <a:p>
            <a:pPr marL="0" indent="0">
              <a:buNone/>
            </a:pPr>
            <a:r>
              <a:rPr kumimoji="1" lang="en-US" altLang="ja-JP" dirty="0">
                <a:solidFill>
                  <a:schemeClr val="bg2"/>
                </a:solidFill>
              </a:rPr>
              <a:t>2.</a:t>
            </a:r>
            <a:r>
              <a:rPr kumimoji="1" lang="ja-JP" altLang="en-US" dirty="0">
                <a:solidFill>
                  <a:schemeClr val="bg2"/>
                </a:solidFill>
              </a:rPr>
              <a:t> 探索的データ分析</a:t>
            </a:r>
            <a:r>
              <a:rPr kumimoji="1" lang="en-US" altLang="ja-JP" dirty="0">
                <a:solidFill>
                  <a:schemeClr val="bg2"/>
                </a:solidFill>
              </a:rPr>
              <a:t>(EDA)</a:t>
            </a:r>
          </a:p>
          <a:p>
            <a:pPr marL="0" indent="0">
              <a:buNone/>
            </a:pPr>
            <a:r>
              <a:rPr lang="en-US" altLang="ja-JP" dirty="0"/>
              <a:t>3</a:t>
            </a:r>
            <a:r>
              <a:rPr kumimoji="1" lang="en-US" altLang="ja-JP" dirty="0"/>
              <a:t>. </a:t>
            </a:r>
            <a:r>
              <a:rPr kumimoji="1" lang="ja-JP" altLang="en-US" dirty="0"/>
              <a:t>高精度予測モデルの作成</a:t>
            </a:r>
            <a:endParaRPr kumimoji="1" lang="en-US" altLang="ja-JP" dirty="0"/>
          </a:p>
          <a:p>
            <a:pPr marL="0" indent="0">
              <a:buNone/>
            </a:pPr>
            <a:r>
              <a:rPr lang="en-US" altLang="ja-JP" dirty="0">
                <a:solidFill>
                  <a:schemeClr val="bg2"/>
                </a:solidFill>
              </a:rPr>
              <a:t>4. </a:t>
            </a:r>
            <a:r>
              <a:rPr lang="ja-JP" altLang="en-US" dirty="0">
                <a:solidFill>
                  <a:schemeClr val="bg2"/>
                </a:solidFill>
              </a:rPr>
              <a:t>分析結果の解釈</a:t>
            </a:r>
            <a:endParaRPr lang="en-US" altLang="ja-JP" dirty="0">
              <a:solidFill>
                <a:schemeClr val="bg2"/>
              </a:solidFill>
            </a:endParaRPr>
          </a:p>
          <a:p>
            <a:pPr marL="0" indent="0">
              <a:buNone/>
            </a:pPr>
            <a:r>
              <a:rPr lang="en-US" altLang="ja-JP" dirty="0">
                <a:solidFill>
                  <a:schemeClr val="bg2"/>
                </a:solidFill>
              </a:rPr>
              <a:t>5.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253796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A9CD6-E4C2-4B7E-995F-FA9350B3B33B}"/>
              </a:ext>
            </a:extLst>
          </p:cNvPr>
          <p:cNvSpPr>
            <a:spLocks noGrp="1"/>
          </p:cNvSpPr>
          <p:nvPr>
            <p:ph type="title"/>
          </p:nvPr>
        </p:nvSpPr>
        <p:spPr>
          <a:xfrm>
            <a:off x="1201784" y="69290"/>
            <a:ext cx="9591722" cy="1325563"/>
          </a:xfrm>
        </p:spPr>
        <p:txBody>
          <a:bodyPr/>
          <a:lstStyle/>
          <a:p>
            <a:r>
              <a:rPr kumimoji="1" lang="ja-JP" altLang="en-US" dirty="0"/>
              <a:t>分析精度向上の方針</a:t>
            </a:r>
            <a:r>
              <a:rPr kumimoji="1" lang="en-US" altLang="ja-JP" dirty="0"/>
              <a:t>(</a:t>
            </a:r>
            <a:r>
              <a:rPr kumimoji="1" lang="ja-JP" altLang="en-US" dirty="0"/>
              <a:t>特徴量について</a:t>
            </a:r>
            <a:r>
              <a:rPr kumimoji="1" lang="en-US" altLang="ja-JP" dirty="0"/>
              <a:t>)</a:t>
            </a:r>
            <a:endParaRPr kumimoji="1" lang="ja-JP" altLang="en-US" dirty="0"/>
          </a:p>
        </p:txBody>
      </p:sp>
      <p:sp>
        <p:nvSpPr>
          <p:cNvPr id="3" name="テキスト ボックス 2">
            <a:extLst>
              <a:ext uri="{FF2B5EF4-FFF2-40B4-BE49-F238E27FC236}">
                <a16:creationId xmlns:a16="http://schemas.microsoft.com/office/drawing/2014/main" id="{389B3052-0092-4034-9F62-5F814D0CF746}"/>
              </a:ext>
            </a:extLst>
          </p:cNvPr>
          <p:cNvSpPr txBox="1"/>
          <p:nvPr/>
        </p:nvSpPr>
        <p:spPr>
          <a:xfrm>
            <a:off x="1201784" y="1673262"/>
            <a:ext cx="5860867" cy="1600438"/>
          </a:xfrm>
          <a:prstGeom prst="rect">
            <a:avLst/>
          </a:prstGeom>
          <a:noFill/>
        </p:spPr>
        <p:txBody>
          <a:bodyPr wrap="square" rtlCol="0">
            <a:spAutoFit/>
          </a:bodyPr>
          <a:lstStyle/>
          <a:p>
            <a:r>
              <a:rPr lang="en-US" altLang="ja-JP" sz="2000" b="1" dirty="0"/>
              <a:t>×</a:t>
            </a:r>
            <a:r>
              <a:rPr kumimoji="1" lang="ja-JP" altLang="en-US" sz="2000" b="1" dirty="0"/>
              <a:t>　特徴量作成</a:t>
            </a:r>
            <a:endParaRPr lang="en-US" altLang="ja-JP" sz="2000" b="1" dirty="0"/>
          </a:p>
          <a:p>
            <a:r>
              <a:rPr lang="ja-JP" altLang="en-US" sz="2000" dirty="0"/>
              <a:t>理由</a:t>
            </a:r>
            <a:endParaRPr lang="en-US" altLang="ja-JP" sz="2000" dirty="0"/>
          </a:p>
          <a:p>
            <a:r>
              <a:rPr kumimoji="1" lang="ja-JP" altLang="en-US" sz="2000" dirty="0"/>
              <a:t>・説明変数、目的変数のタイトルが共に匿名化され、意味のある特徴量作成が難しいので今回は行わない</a:t>
            </a:r>
            <a:endParaRPr lang="en-US" altLang="ja-JP" sz="2000" dirty="0"/>
          </a:p>
          <a:p>
            <a:endParaRPr kumimoji="1" lang="ja-JP" altLang="en-US" dirty="0"/>
          </a:p>
        </p:txBody>
      </p:sp>
      <p:sp>
        <p:nvSpPr>
          <p:cNvPr id="5" name="テキスト ボックス 4">
            <a:extLst>
              <a:ext uri="{FF2B5EF4-FFF2-40B4-BE49-F238E27FC236}">
                <a16:creationId xmlns:a16="http://schemas.microsoft.com/office/drawing/2014/main" id="{B00DC0D6-33CC-47B5-A904-02D32CC23ACE}"/>
              </a:ext>
            </a:extLst>
          </p:cNvPr>
          <p:cNvSpPr txBox="1"/>
          <p:nvPr/>
        </p:nvSpPr>
        <p:spPr>
          <a:xfrm>
            <a:off x="1140822" y="3429000"/>
            <a:ext cx="9892937" cy="1938992"/>
          </a:xfrm>
          <a:prstGeom prst="rect">
            <a:avLst/>
          </a:prstGeom>
          <a:noFill/>
        </p:spPr>
        <p:txBody>
          <a:bodyPr wrap="square" rtlCol="0">
            <a:spAutoFit/>
          </a:bodyPr>
          <a:lstStyle/>
          <a:p>
            <a:r>
              <a:rPr kumimoji="1" lang="ja-JP" altLang="en-US" sz="2000" b="1" dirty="0"/>
              <a:t>〇　特徴量削減</a:t>
            </a:r>
            <a:endParaRPr kumimoji="1" lang="en-US" altLang="ja-JP" sz="2000" b="1" dirty="0"/>
          </a:p>
          <a:p>
            <a:r>
              <a:rPr lang="ja-JP" altLang="en-US" sz="2000" dirty="0"/>
              <a:t>理由</a:t>
            </a:r>
            <a:endParaRPr kumimoji="1" lang="en-US" altLang="ja-JP" sz="2000" dirty="0"/>
          </a:p>
          <a:p>
            <a:r>
              <a:rPr lang="ja-JP" altLang="en-US" sz="2000" dirty="0"/>
              <a:t>・</a:t>
            </a:r>
            <a:r>
              <a:rPr kumimoji="1" lang="ja-JP" altLang="en-US" sz="2000" dirty="0"/>
              <a:t>説明変数の数が多い</a:t>
            </a:r>
            <a:r>
              <a:rPr kumimoji="1" lang="en-US" altLang="ja-JP" sz="2000" dirty="0"/>
              <a:t>(50</a:t>
            </a:r>
            <a:r>
              <a:rPr kumimoji="1" lang="ja-JP" altLang="en-US" sz="2000" dirty="0"/>
              <a:t>個</a:t>
            </a:r>
            <a:r>
              <a:rPr kumimoji="1" lang="en-US" altLang="ja-JP" sz="2000" dirty="0"/>
              <a:t>)</a:t>
            </a:r>
            <a:endParaRPr lang="en-US" altLang="ja-JP" sz="2000" dirty="0"/>
          </a:p>
          <a:p>
            <a:r>
              <a:rPr kumimoji="1" lang="ja-JP" altLang="en-US" sz="2000" dirty="0"/>
              <a:t>・今後の業務に生かすために、どの特徴量が重要で、どの特徴量が重要でないか区別する必要がある。</a:t>
            </a:r>
            <a:endParaRPr kumimoji="1" lang="en-US" altLang="ja-JP" sz="2000" dirty="0"/>
          </a:p>
          <a:p>
            <a:r>
              <a:rPr lang="ja-JP" altLang="en-US" sz="2000" dirty="0"/>
              <a:t>・説明変数が少ないほうが分析結果の解釈や、業務でのデータ取得、用意も簡単で低コスト</a:t>
            </a:r>
            <a:endParaRPr kumimoji="1" lang="en-US" altLang="ja-JP" sz="2000" dirty="0"/>
          </a:p>
        </p:txBody>
      </p:sp>
      <p:sp>
        <p:nvSpPr>
          <p:cNvPr id="6" name="テキスト ボックス 5">
            <a:extLst>
              <a:ext uri="{FF2B5EF4-FFF2-40B4-BE49-F238E27FC236}">
                <a16:creationId xmlns:a16="http://schemas.microsoft.com/office/drawing/2014/main" id="{ACB3AD35-9532-4655-A32C-47473CC4D25F}"/>
              </a:ext>
            </a:extLst>
          </p:cNvPr>
          <p:cNvSpPr txBox="1"/>
          <p:nvPr/>
        </p:nvSpPr>
        <p:spPr>
          <a:xfrm>
            <a:off x="1201784" y="5717339"/>
            <a:ext cx="9091748" cy="523220"/>
          </a:xfrm>
          <a:prstGeom prst="rect">
            <a:avLst/>
          </a:prstGeom>
          <a:noFill/>
        </p:spPr>
        <p:txBody>
          <a:bodyPr wrap="square" rtlCol="0">
            <a:spAutoFit/>
          </a:bodyPr>
          <a:lstStyle/>
          <a:p>
            <a:pPr algn="ctr"/>
            <a:r>
              <a:rPr kumimoji="1" lang="ja-JP" altLang="en-US" sz="2800" dirty="0"/>
              <a:t>特徴量削減によって分析精度の向上を目指す</a:t>
            </a:r>
          </a:p>
        </p:txBody>
      </p:sp>
    </p:spTree>
    <p:extLst>
      <p:ext uri="{BB962C8B-B14F-4D97-AF65-F5344CB8AC3E}">
        <p14:creationId xmlns:p14="http://schemas.microsoft.com/office/powerpoint/2010/main" val="34592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674AD-9FAC-4981-872A-6DAB1FD6BA33}"/>
              </a:ext>
            </a:extLst>
          </p:cNvPr>
          <p:cNvSpPr>
            <a:spLocks noGrp="1"/>
          </p:cNvSpPr>
          <p:nvPr>
            <p:ph type="title"/>
          </p:nvPr>
        </p:nvSpPr>
        <p:spPr/>
        <p:txBody>
          <a:bodyPr/>
          <a:lstStyle/>
          <a:p>
            <a:r>
              <a:rPr lang="ja-JP" altLang="en-US" dirty="0"/>
              <a:t>分析精度向上の方針</a:t>
            </a:r>
            <a:r>
              <a:rPr lang="en-US" altLang="ja-JP" dirty="0"/>
              <a:t>(</a:t>
            </a:r>
            <a:r>
              <a:rPr lang="ja-JP" altLang="en-US" dirty="0"/>
              <a:t>モデル</a:t>
            </a:r>
            <a:r>
              <a:rPr lang="en-US" altLang="ja-JP" dirty="0"/>
              <a:t>)</a:t>
            </a:r>
            <a:endParaRPr kumimoji="1" lang="ja-JP" altLang="en-US" dirty="0"/>
          </a:p>
        </p:txBody>
      </p:sp>
      <p:sp>
        <p:nvSpPr>
          <p:cNvPr id="4" name="テキスト ボックス 3">
            <a:extLst>
              <a:ext uri="{FF2B5EF4-FFF2-40B4-BE49-F238E27FC236}">
                <a16:creationId xmlns:a16="http://schemas.microsoft.com/office/drawing/2014/main" id="{A490D9D0-4BA8-4377-B66E-67E64CCCED23}"/>
              </a:ext>
            </a:extLst>
          </p:cNvPr>
          <p:cNvSpPr txBox="1"/>
          <p:nvPr/>
        </p:nvSpPr>
        <p:spPr>
          <a:xfrm>
            <a:off x="1602377" y="1593668"/>
            <a:ext cx="8987245" cy="4801314"/>
          </a:xfrm>
          <a:prstGeom prst="rect">
            <a:avLst/>
          </a:prstGeom>
          <a:noFill/>
        </p:spPr>
        <p:txBody>
          <a:bodyPr wrap="square" rtlCol="0">
            <a:spAutoFit/>
          </a:bodyPr>
          <a:lstStyle/>
          <a:p>
            <a:r>
              <a:rPr lang="ja-JP" altLang="en-US" sz="2400" dirty="0"/>
              <a:t>使用モデル</a:t>
            </a:r>
            <a:endParaRPr lang="en-US" altLang="ja-JP" sz="2400" dirty="0"/>
          </a:p>
          <a:p>
            <a:r>
              <a:rPr kumimoji="1" lang="en-US" altLang="ja-JP" sz="2400" b="1" dirty="0" err="1"/>
              <a:t>Light</a:t>
            </a:r>
            <a:r>
              <a:rPr lang="en-US" altLang="ja-JP" sz="2400" b="1" dirty="0" err="1"/>
              <a:t>GBM</a:t>
            </a:r>
            <a:endParaRPr lang="en-US" altLang="ja-JP" sz="2400" b="1" dirty="0"/>
          </a:p>
          <a:p>
            <a:endParaRPr kumimoji="1" lang="en-US" altLang="ja-JP" sz="2400" dirty="0"/>
          </a:p>
          <a:p>
            <a:r>
              <a:rPr kumimoji="1" lang="ja-JP" altLang="en-US" sz="2400" dirty="0"/>
              <a:t>使用理由</a:t>
            </a:r>
            <a:endParaRPr kumimoji="1" lang="en-US" altLang="ja-JP" sz="2400" dirty="0"/>
          </a:p>
          <a:p>
            <a:r>
              <a:rPr lang="ja-JP" altLang="en-US" sz="2400" dirty="0"/>
              <a:t>・説明変数が</a:t>
            </a:r>
            <a:r>
              <a:rPr lang="en-US" altLang="ja-JP" sz="2400" dirty="0"/>
              <a:t>Label encoding</a:t>
            </a:r>
            <a:r>
              <a:rPr lang="ja-JP" altLang="en-US" sz="2400" dirty="0"/>
              <a:t>されていたので決定木系のモデルと相性が良い</a:t>
            </a:r>
            <a:endParaRPr kumimoji="1" lang="en-US" altLang="ja-JP" sz="2400" dirty="0"/>
          </a:p>
          <a:p>
            <a:r>
              <a:rPr kumimoji="1" lang="ja-JP" altLang="en-US" sz="2400" dirty="0"/>
              <a:t>・計算負荷が少ない</a:t>
            </a:r>
            <a:r>
              <a:rPr kumimoji="1" lang="en-US" altLang="ja-JP" sz="2400" dirty="0"/>
              <a:t>(</a:t>
            </a:r>
            <a:r>
              <a:rPr kumimoji="1" lang="ja-JP" altLang="en-US" sz="2400" dirty="0"/>
              <a:t>特徴量削減の際に何度もモデルを学習する必要があるため最重要視した</a:t>
            </a:r>
            <a:r>
              <a:rPr kumimoji="1" lang="en-US" altLang="ja-JP" sz="2400" dirty="0"/>
              <a:t>)</a:t>
            </a:r>
          </a:p>
          <a:p>
            <a:endParaRPr kumimoji="1" lang="en-US" altLang="ja-JP" sz="2400" dirty="0"/>
          </a:p>
          <a:p>
            <a:r>
              <a:rPr lang="ja-JP" altLang="en-US" sz="2400" dirty="0"/>
              <a:t>ハイパーパラメーター探索</a:t>
            </a:r>
            <a:endParaRPr lang="en-US" altLang="ja-JP" sz="2400" dirty="0"/>
          </a:p>
          <a:p>
            <a:r>
              <a:rPr kumimoji="1" lang="ja-JP" altLang="en-US" sz="2400" dirty="0"/>
              <a:t>・</a:t>
            </a:r>
            <a:r>
              <a:rPr kumimoji="1" lang="en-US" altLang="ja-JP" sz="2400" dirty="0" err="1"/>
              <a:t>hyperopt</a:t>
            </a:r>
            <a:r>
              <a:rPr kumimoji="1" lang="ja-JP" altLang="en-US" sz="2400" dirty="0"/>
              <a:t>を使用</a:t>
            </a:r>
            <a:endParaRPr kumimoji="1" lang="en-US" altLang="ja-JP" sz="2400" dirty="0"/>
          </a:p>
          <a:p>
            <a:r>
              <a:rPr kumimoji="1" lang="ja-JP" altLang="en-US" sz="2400" dirty="0"/>
              <a:t>・探索アルゴリズム</a:t>
            </a:r>
            <a:r>
              <a:rPr kumimoji="1" lang="en-US" altLang="ja-JP" sz="2400" dirty="0"/>
              <a:t>:TPE</a:t>
            </a:r>
          </a:p>
          <a:p>
            <a:endParaRPr kumimoji="1" lang="ja-JP" altLang="en-US" dirty="0"/>
          </a:p>
        </p:txBody>
      </p:sp>
    </p:spTree>
    <p:extLst>
      <p:ext uri="{BB962C8B-B14F-4D97-AF65-F5344CB8AC3E}">
        <p14:creationId xmlns:p14="http://schemas.microsoft.com/office/powerpoint/2010/main" val="251040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47550-7DEA-4038-9AF1-57BB7EE680CE}"/>
              </a:ext>
            </a:extLst>
          </p:cNvPr>
          <p:cNvSpPr>
            <a:spLocks noGrp="1"/>
          </p:cNvSpPr>
          <p:nvPr>
            <p:ph type="title"/>
          </p:nvPr>
        </p:nvSpPr>
        <p:spPr>
          <a:xfrm>
            <a:off x="838200" y="0"/>
            <a:ext cx="10515600" cy="1325563"/>
          </a:xfrm>
        </p:spPr>
        <p:txBody>
          <a:bodyPr/>
          <a:lstStyle/>
          <a:p>
            <a:r>
              <a:rPr kumimoji="1" lang="ja-JP" altLang="en-US" dirty="0"/>
              <a:t>分析の流れ</a:t>
            </a:r>
          </a:p>
        </p:txBody>
      </p:sp>
      <p:sp>
        <p:nvSpPr>
          <p:cNvPr id="3" name="正方形/長方形 2">
            <a:extLst>
              <a:ext uri="{FF2B5EF4-FFF2-40B4-BE49-F238E27FC236}">
                <a16:creationId xmlns:a16="http://schemas.microsoft.com/office/drawing/2014/main" id="{BED0B9A9-59B5-4ED7-A632-433E4FF1BDBD}"/>
              </a:ext>
            </a:extLst>
          </p:cNvPr>
          <p:cNvSpPr/>
          <p:nvPr/>
        </p:nvSpPr>
        <p:spPr>
          <a:xfrm>
            <a:off x="2342605" y="1111548"/>
            <a:ext cx="7149738" cy="5262979"/>
          </a:xfrm>
          <a:prstGeom prst="rect">
            <a:avLst/>
          </a:prstGeom>
        </p:spPr>
        <p:txBody>
          <a:bodyPr wrap="square">
            <a:spAutoFit/>
          </a:bodyPr>
          <a:lstStyle/>
          <a:p>
            <a:pPr algn="ctr"/>
            <a:r>
              <a:rPr lang="ja-JP" altLang="en-US" sz="2400" dirty="0"/>
              <a:t>特徴量削減</a:t>
            </a:r>
            <a:r>
              <a:rPr lang="en-US" altLang="ja-JP" sz="2400" dirty="0"/>
              <a:t>(</a:t>
            </a:r>
            <a:r>
              <a:rPr lang="ja-JP" altLang="ja-JP" sz="2400" dirty="0"/>
              <a:t>カイ二乗検定</a:t>
            </a:r>
            <a:r>
              <a:rPr lang="en-US" altLang="ja-JP" sz="2400" dirty="0"/>
              <a:t>)</a:t>
            </a:r>
          </a:p>
          <a:p>
            <a:pPr algn="ctr"/>
            <a:r>
              <a:rPr lang="ja-JP" altLang="en-US" sz="2400" dirty="0"/>
              <a:t>↓</a:t>
            </a:r>
            <a:endParaRPr lang="en-US" altLang="ja-JP" sz="2400" dirty="0"/>
          </a:p>
          <a:p>
            <a:pPr algn="ctr"/>
            <a:r>
              <a:rPr lang="ja-JP" altLang="en-US" sz="2400" dirty="0"/>
              <a:t>ハイパーパラメーター最適化</a:t>
            </a:r>
            <a:r>
              <a:rPr lang="en-US" altLang="ja-JP" sz="2400" dirty="0"/>
              <a:t>(</a:t>
            </a:r>
            <a:r>
              <a:rPr lang="en-US" altLang="ja-JP" sz="2400" dirty="0" err="1"/>
              <a:t>LightGBM</a:t>
            </a:r>
            <a:r>
              <a:rPr lang="en-US" altLang="ja-JP" sz="2400" dirty="0"/>
              <a:t>)</a:t>
            </a:r>
          </a:p>
          <a:p>
            <a:pPr algn="ctr"/>
            <a:r>
              <a:rPr lang="ja-JP" altLang="en-US" sz="2400" dirty="0"/>
              <a:t>↓</a:t>
            </a:r>
            <a:endParaRPr lang="en-US" altLang="ja-JP" sz="2400" dirty="0"/>
          </a:p>
          <a:p>
            <a:pPr algn="ctr"/>
            <a:r>
              <a:rPr lang="ja-JP" altLang="en-US" sz="2400" dirty="0"/>
              <a:t>学習、推論、説明変数重要度の取得</a:t>
            </a:r>
            <a:r>
              <a:rPr lang="en-US" altLang="ja-JP" sz="2400" dirty="0"/>
              <a:t>(</a:t>
            </a:r>
            <a:r>
              <a:rPr lang="en-US" altLang="ja-JP" sz="2400" dirty="0" err="1"/>
              <a:t>LightGBM</a:t>
            </a:r>
            <a:r>
              <a:rPr lang="en-US" altLang="ja-JP" sz="2400" dirty="0"/>
              <a:t>)</a:t>
            </a:r>
          </a:p>
          <a:p>
            <a:pPr algn="ctr"/>
            <a:r>
              <a:rPr lang="ja-JP" altLang="en-US" sz="2400" dirty="0"/>
              <a:t>↓</a:t>
            </a:r>
            <a:endParaRPr lang="en-US" altLang="ja-JP" sz="2400" dirty="0"/>
          </a:p>
          <a:p>
            <a:pPr algn="ctr"/>
            <a:r>
              <a:rPr lang="ja-JP" altLang="en-US" sz="2400" dirty="0"/>
              <a:t>使用する説明変数の組み合わせ</a:t>
            </a:r>
            <a:r>
              <a:rPr lang="en-US" altLang="ja-JP" sz="2400" dirty="0"/>
              <a:t>(10</a:t>
            </a:r>
            <a:r>
              <a:rPr lang="ja-JP" altLang="en-US" sz="2400" dirty="0"/>
              <a:t>通り程度</a:t>
            </a:r>
            <a:r>
              <a:rPr lang="en-US" altLang="ja-JP" sz="2400" dirty="0"/>
              <a:t>)</a:t>
            </a:r>
            <a:r>
              <a:rPr lang="ja-JP" altLang="en-US" sz="2400" dirty="0"/>
              <a:t>について誤差を比較</a:t>
            </a:r>
            <a:r>
              <a:rPr lang="en-US" altLang="ja-JP" sz="2400" dirty="0"/>
              <a:t>(</a:t>
            </a:r>
            <a:r>
              <a:rPr lang="en-US" altLang="ja-JP" sz="2400" dirty="0" err="1"/>
              <a:t>LightGBM</a:t>
            </a:r>
            <a:r>
              <a:rPr lang="en-US" altLang="ja-JP" sz="2400" dirty="0"/>
              <a:t>)</a:t>
            </a:r>
          </a:p>
          <a:p>
            <a:pPr algn="ctr"/>
            <a:r>
              <a:rPr lang="ja-JP" altLang="en-US" sz="2400" dirty="0"/>
              <a:t>↓</a:t>
            </a:r>
            <a:endParaRPr lang="en-US" altLang="ja-JP" sz="2400" dirty="0"/>
          </a:p>
          <a:p>
            <a:pPr algn="ctr"/>
            <a:r>
              <a:rPr lang="ja-JP" altLang="en-US" sz="2400" dirty="0"/>
              <a:t>上で得られた誤差の一番小さい説明変数の組み合わせについて、</a:t>
            </a:r>
            <a:endParaRPr lang="en-US" altLang="ja-JP" sz="2400" dirty="0"/>
          </a:p>
          <a:p>
            <a:pPr algn="ctr"/>
            <a:r>
              <a:rPr lang="ja-JP" altLang="en-US" sz="2400" dirty="0"/>
              <a:t>ハイパーパラメーター最適化しなおし、</a:t>
            </a:r>
            <a:endParaRPr lang="en-US" altLang="ja-JP" sz="2400" dirty="0"/>
          </a:p>
          <a:p>
            <a:pPr algn="ctr"/>
            <a:r>
              <a:rPr lang="ja-JP" altLang="en-US" sz="2400" dirty="0"/>
              <a:t>学習、推論</a:t>
            </a:r>
            <a:r>
              <a:rPr lang="en-US" altLang="ja-JP" sz="2400" dirty="0"/>
              <a:t>(</a:t>
            </a:r>
            <a:r>
              <a:rPr lang="en-US" altLang="ja-JP" sz="2400" dirty="0" err="1"/>
              <a:t>LightGBM</a:t>
            </a:r>
            <a:r>
              <a:rPr lang="en-US" altLang="ja-JP" sz="2400" dirty="0"/>
              <a:t>)</a:t>
            </a:r>
            <a:r>
              <a:rPr lang="ja-JP" altLang="en-US" sz="2400" dirty="0"/>
              <a:t> </a:t>
            </a:r>
            <a:endParaRPr lang="en-US" altLang="ja-JP" sz="2400" dirty="0"/>
          </a:p>
          <a:p>
            <a:pPr algn="ctr"/>
            <a:endParaRPr lang="en-US" altLang="ja-JP" sz="2400" dirty="0"/>
          </a:p>
        </p:txBody>
      </p:sp>
    </p:spTree>
    <p:extLst>
      <p:ext uri="{BB962C8B-B14F-4D97-AF65-F5344CB8AC3E}">
        <p14:creationId xmlns:p14="http://schemas.microsoft.com/office/powerpoint/2010/main" val="29561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79ADE-4180-4DE5-9357-A3C1823C82FB}"/>
              </a:ext>
            </a:extLst>
          </p:cNvPr>
          <p:cNvSpPr>
            <a:spLocks noGrp="1"/>
          </p:cNvSpPr>
          <p:nvPr>
            <p:ph type="title"/>
          </p:nvPr>
        </p:nvSpPr>
        <p:spPr>
          <a:xfrm>
            <a:off x="838200" y="225788"/>
            <a:ext cx="10515600" cy="1325563"/>
          </a:xfrm>
        </p:spPr>
        <p:txBody>
          <a:bodyPr/>
          <a:lstStyle/>
          <a:p>
            <a:r>
              <a:rPr lang="ja-JP" altLang="en-US" dirty="0"/>
              <a:t>特徴量削減</a:t>
            </a:r>
            <a:r>
              <a:rPr lang="en-US" altLang="ja-JP" dirty="0"/>
              <a:t>(</a:t>
            </a:r>
            <a:r>
              <a:rPr lang="ja-JP" altLang="ja-JP" dirty="0"/>
              <a:t>カイ二乗検定</a:t>
            </a:r>
            <a:r>
              <a:rPr lang="en-US" altLang="ja-JP" dirty="0"/>
              <a:t>)</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D09363-56B0-4A98-A0BB-52FCA08BA5E6}"/>
                  </a:ext>
                </a:extLst>
              </p:cNvPr>
              <p:cNvSpPr txBox="1"/>
              <p:nvPr/>
            </p:nvSpPr>
            <p:spPr>
              <a:xfrm>
                <a:off x="1471745" y="1385763"/>
                <a:ext cx="6278880" cy="1631216"/>
              </a:xfrm>
              <a:prstGeom prst="rect">
                <a:avLst/>
              </a:prstGeom>
              <a:noFill/>
            </p:spPr>
            <p:txBody>
              <a:bodyPr wrap="square" rtlCol="0">
                <a:spAutoFit/>
              </a:bodyPr>
              <a:lstStyle/>
              <a:p>
                <a:r>
                  <a:rPr lang="en-US" altLang="ja-JP" sz="2000" dirty="0"/>
                  <a:t>p</a:t>
                </a:r>
                <a:r>
                  <a:rPr lang="ja-JP" altLang="en-US" sz="2000" dirty="0"/>
                  <a:t>値の計算結果</a:t>
                </a:r>
                <a:endParaRPr lang="en-US" altLang="ja-JP" sz="2000" dirty="0"/>
              </a:p>
              <a:p>
                <a:endParaRPr lang="en-US" altLang="ja-JP" sz="2000" dirty="0"/>
              </a:p>
              <a:p>
                <a:r>
                  <a:rPr lang="ja-JP" altLang="en-US" sz="2000" dirty="0"/>
                  <a:t>・</a:t>
                </a:r>
                <a:r>
                  <a:rPr kumimoji="1" lang="en-US" altLang="ja-JP" sz="2000" dirty="0"/>
                  <a:t>feature_8</a:t>
                </a:r>
                <a:r>
                  <a:rPr kumimoji="1" lang="ja-JP" altLang="en-US" sz="2000" dirty="0"/>
                  <a:t>の</a:t>
                </a:r>
                <a:r>
                  <a:rPr kumimoji="1" lang="en-US" altLang="ja-JP" sz="2000" dirty="0"/>
                  <a:t>p</a:t>
                </a:r>
                <a:r>
                  <a:rPr kumimoji="1" lang="ja-JP" altLang="en-US" sz="2000" dirty="0"/>
                  <a:t>値 </a:t>
                </a:r>
                <a:r>
                  <a:rPr kumimoji="1" lang="en-US" altLang="ja-JP" sz="2000" dirty="0"/>
                  <a:t>= 0.563</a:t>
                </a:r>
              </a:p>
              <a:p>
                <a:endParaRPr kumimoji="1" lang="en-US" altLang="ja-JP" sz="2000" dirty="0"/>
              </a:p>
              <a:p>
                <a:r>
                  <a:rPr lang="ja-JP" altLang="en-US" sz="2000" dirty="0"/>
                  <a:t>・その他の変数の</a:t>
                </a:r>
                <a:r>
                  <a:rPr lang="en-US" altLang="ja-JP" sz="2000" dirty="0"/>
                  <a:t>p</a:t>
                </a:r>
                <a:r>
                  <a:rPr lang="ja-JP" altLang="en-US" sz="2000" dirty="0"/>
                  <a:t>値 </a:t>
                </a:r>
                <a14:m>
                  <m:oMath xmlns:m="http://schemas.openxmlformats.org/officeDocument/2006/math">
                    <m:r>
                      <a:rPr lang="ja-JP" altLang="en-US" sz="2000" i="1" smtClean="0">
                        <a:latin typeface="Cambria Math" panose="02040503050406030204" pitchFamily="18" charset="0"/>
                      </a:rPr>
                      <m:t>≤</m:t>
                    </m:r>
                  </m:oMath>
                </a14:m>
                <a:r>
                  <a:rPr kumimoji="1" lang="ja-JP" altLang="en-US" sz="2000" dirty="0"/>
                  <a:t>  </a:t>
                </a:r>
                <a:r>
                  <a:rPr kumimoji="1" lang="en-US" altLang="ja-JP" sz="2000" dirty="0"/>
                  <a:t>7.00 </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 </m:t>
                    </m:r>
                  </m:oMath>
                </a14:m>
                <a:r>
                  <a:rPr kumimoji="1" lang="en-US" altLang="ja-JP" sz="2000" dirty="0"/>
                  <a:t>10</a:t>
                </a:r>
                <a:r>
                  <a:rPr kumimoji="1" lang="en-US" altLang="ja-JP" sz="2000" baseline="30000" dirty="0"/>
                  <a:t>-3</a:t>
                </a:r>
                <a:endParaRPr kumimoji="1" lang="ja-JP" altLang="en-US" sz="2000" baseline="30000" dirty="0"/>
              </a:p>
            </p:txBody>
          </p:sp>
        </mc:Choice>
        <mc:Fallback xmlns="">
          <p:sp>
            <p:nvSpPr>
              <p:cNvPr id="4" name="テキスト ボックス 3">
                <a:extLst>
                  <a:ext uri="{FF2B5EF4-FFF2-40B4-BE49-F238E27FC236}">
                    <a16:creationId xmlns:a16="http://schemas.microsoft.com/office/drawing/2014/main" id="{D4D09363-56B0-4A98-A0BB-52FCA08BA5E6}"/>
                  </a:ext>
                </a:extLst>
              </p:cNvPr>
              <p:cNvSpPr txBox="1">
                <a:spLocks noRot="1" noChangeAspect="1" noMove="1" noResize="1" noEditPoints="1" noAdjustHandles="1" noChangeArrowheads="1" noChangeShapeType="1" noTextEdit="1"/>
              </p:cNvSpPr>
              <p:nvPr/>
            </p:nvSpPr>
            <p:spPr>
              <a:xfrm>
                <a:off x="1471745" y="1385763"/>
                <a:ext cx="6278880" cy="1631216"/>
              </a:xfrm>
              <a:prstGeom prst="rect">
                <a:avLst/>
              </a:prstGeom>
              <a:blipFill>
                <a:blip r:embed="rId2"/>
                <a:stretch>
                  <a:fillRect l="-971" t="-2612" b="-59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B65188D-7C7F-4965-88BB-D8B3FD987C2B}"/>
                  </a:ext>
                </a:extLst>
              </p:cNvPr>
              <p:cNvSpPr txBox="1"/>
              <p:nvPr/>
            </p:nvSpPr>
            <p:spPr>
              <a:xfrm>
                <a:off x="1132113" y="3620589"/>
                <a:ext cx="10515600" cy="1569660"/>
              </a:xfrm>
              <a:prstGeom prst="rect">
                <a:avLst/>
              </a:prstGeom>
              <a:noFill/>
            </p:spPr>
            <p:txBody>
              <a:bodyPr wrap="square" rtlCol="0">
                <a:spAutoFit/>
              </a:bodyPr>
              <a:lstStyle/>
              <a:p>
                <a:r>
                  <a:rPr kumimoji="1" lang="ja-JP" altLang="en-US" sz="2400" dirty="0"/>
                  <a:t>目的変数と各特徴量が独立と仮定すると</a:t>
                </a:r>
                <a:endParaRPr kumimoji="1" lang="en-US" altLang="ja-JP" sz="2400" dirty="0"/>
              </a:p>
              <a:p>
                <a:r>
                  <a:rPr kumimoji="1" lang="ja-JP" altLang="en-US" sz="2400" dirty="0"/>
                  <a:t>・</a:t>
                </a:r>
                <a:r>
                  <a:rPr kumimoji="1" lang="en-US" altLang="ja-JP" sz="2400" dirty="0"/>
                  <a:t>feature_8</a:t>
                </a:r>
                <a:r>
                  <a:rPr kumimoji="1" lang="ja-JP" altLang="en-US" sz="2400" dirty="0"/>
                  <a:t>の</a:t>
                </a:r>
                <a:r>
                  <a:rPr lang="ja-JP" altLang="en-US" sz="2400" dirty="0"/>
                  <a:t>カイ二乗統計量は５割程度の割合で得られる</a:t>
                </a:r>
                <a:endParaRPr lang="en-US" altLang="ja-JP" sz="2400" dirty="0"/>
              </a:p>
              <a:p>
                <a:endParaRPr kumimoji="1" lang="en-US" altLang="ja-JP" sz="2400" dirty="0"/>
              </a:p>
              <a:p>
                <a:r>
                  <a:rPr kumimoji="1" lang="ja-JP" altLang="en-US" sz="2400" dirty="0"/>
                  <a:t>・</a:t>
                </a:r>
                <a:r>
                  <a:rPr kumimoji="1" lang="en-US" altLang="ja-JP" sz="2400" dirty="0"/>
                  <a:t>feature_8 </a:t>
                </a:r>
                <a:r>
                  <a:rPr kumimoji="1" lang="ja-JP" altLang="en-US" sz="2400" dirty="0"/>
                  <a:t>以外の変数</a:t>
                </a:r>
                <a:r>
                  <a:rPr lang="ja-JP" altLang="en-US" sz="2400" dirty="0"/>
                  <a:t>の</a:t>
                </a:r>
                <a:r>
                  <a:rPr kumimoji="1" lang="ja-JP" altLang="en-US" sz="2400" dirty="0"/>
                  <a:t>統計量は</a:t>
                </a:r>
                <a:r>
                  <a:rPr lang="en-US" altLang="ja-JP" sz="2400" dirty="0"/>
                  <a:t>7.00 </a:t>
                </a:r>
                <a14:m>
                  <m:oMath xmlns:m="http://schemas.openxmlformats.org/officeDocument/2006/math">
                    <m:r>
                      <a:rPr lang="en-US" altLang="ja-JP" sz="2400" i="1">
                        <a:latin typeface="Cambria Math" panose="02040503050406030204" pitchFamily="18" charset="0"/>
                        <a:ea typeface="Cambria Math" panose="02040503050406030204" pitchFamily="18" charset="0"/>
                      </a:rPr>
                      <m:t>× </m:t>
                    </m:r>
                  </m:oMath>
                </a14:m>
                <a:r>
                  <a:rPr lang="en-US" altLang="ja-JP" sz="2400" dirty="0"/>
                  <a:t>10</a:t>
                </a:r>
                <a:r>
                  <a:rPr lang="en-US" altLang="ja-JP" sz="2400" baseline="30000" dirty="0"/>
                  <a:t>-3</a:t>
                </a:r>
                <a:r>
                  <a:rPr lang="ja-JP" altLang="en-US" sz="2400" dirty="0"/>
                  <a:t>以下の確率でしか出ない</a:t>
                </a:r>
                <a:endParaRPr lang="en-US" altLang="ja-JP" sz="2400" dirty="0"/>
              </a:p>
            </p:txBody>
          </p:sp>
        </mc:Choice>
        <mc:Fallback xmlns="">
          <p:sp>
            <p:nvSpPr>
              <p:cNvPr id="5" name="テキスト ボックス 4">
                <a:extLst>
                  <a:ext uri="{FF2B5EF4-FFF2-40B4-BE49-F238E27FC236}">
                    <a16:creationId xmlns:a16="http://schemas.microsoft.com/office/drawing/2014/main" id="{BB65188D-7C7F-4965-88BB-D8B3FD987C2B}"/>
                  </a:ext>
                </a:extLst>
              </p:cNvPr>
              <p:cNvSpPr txBox="1">
                <a:spLocks noRot="1" noChangeAspect="1" noMove="1" noResize="1" noEditPoints="1" noAdjustHandles="1" noChangeArrowheads="1" noChangeShapeType="1" noTextEdit="1"/>
              </p:cNvSpPr>
              <p:nvPr/>
            </p:nvSpPr>
            <p:spPr>
              <a:xfrm>
                <a:off x="1132113" y="3620589"/>
                <a:ext cx="10515600" cy="1569660"/>
              </a:xfrm>
              <a:prstGeom prst="rect">
                <a:avLst/>
              </a:prstGeom>
              <a:blipFill>
                <a:blip r:embed="rId3"/>
                <a:stretch>
                  <a:fillRect l="-928" t="-4280" b="-856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05937AE-03C7-41C7-93B4-4C12B45CE1A4}"/>
              </a:ext>
            </a:extLst>
          </p:cNvPr>
          <p:cNvSpPr txBox="1"/>
          <p:nvPr/>
        </p:nvSpPr>
        <p:spPr>
          <a:xfrm>
            <a:off x="1380308" y="5957553"/>
            <a:ext cx="9640390" cy="461665"/>
          </a:xfrm>
          <a:prstGeom prst="rect">
            <a:avLst/>
          </a:prstGeom>
          <a:noFill/>
        </p:spPr>
        <p:txBody>
          <a:bodyPr wrap="square" rtlCol="0">
            <a:spAutoFit/>
          </a:bodyPr>
          <a:lstStyle/>
          <a:p>
            <a:r>
              <a:rPr lang="en-US" altLang="ja-JP" sz="2400" b="1" dirty="0"/>
              <a:t>f</a:t>
            </a:r>
            <a:r>
              <a:rPr kumimoji="1" lang="en-US" altLang="ja-JP" sz="2400" b="1" dirty="0"/>
              <a:t>eature_8</a:t>
            </a:r>
            <a:r>
              <a:rPr lang="ja-JP" altLang="en-US" sz="2400" b="1" dirty="0"/>
              <a:t>を</a:t>
            </a:r>
            <a:r>
              <a:rPr kumimoji="1" lang="ja-JP" altLang="en-US" sz="2400" b="1" dirty="0"/>
              <a:t>説明変数として優先度が低いと判断できるので削除した</a:t>
            </a:r>
            <a:r>
              <a:rPr kumimoji="1" lang="ja-JP" altLang="en-US" b="1" dirty="0"/>
              <a:t>。</a:t>
            </a:r>
          </a:p>
        </p:txBody>
      </p:sp>
    </p:spTree>
    <p:extLst>
      <p:ext uri="{BB962C8B-B14F-4D97-AF65-F5344CB8AC3E}">
        <p14:creationId xmlns:p14="http://schemas.microsoft.com/office/powerpoint/2010/main" val="383213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79ADE-4180-4DE5-9357-A3C1823C82FB}"/>
              </a:ext>
            </a:extLst>
          </p:cNvPr>
          <p:cNvSpPr>
            <a:spLocks noGrp="1"/>
          </p:cNvSpPr>
          <p:nvPr>
            <p:ph type="title"/>
          </p:nvPr>
        </p:nvSpPr>
        <p:spPr>
          <a:xfrm>
            <a:off x="838200" y="225788"/>
            <a:ext cx="10515600" cy="1325563"/>
          </a:xfrm>
        </p:spPr>
        <p:txBody>
          <a:bodyPr/>
          <a:lstStyle/>
          <a:p>
            <a:r>
              <a:rPr lang="ja-JP" altLang="en-US" dirty="0"/>
              <a:t>特徴量削減</a:t>
            </a:r>
            <a:r>
              <a:rPr lang="en-US" altLang="ja-JP" dirty="0"/>
              <a:t>(</a:t>
            </a:r>
            <a:r>
              <a:rPr lang="ja-JP" altLang="en-US" dirty="0"/>
              <a:t>変数重要度による選別</a:t>
            </a:r>
            <a:r>
              <a:rPr lang="en-US" altLang="ja-JP" dirty="0"/>
              <a:t>)</a:t>
            </a:r>
            <a:endParaRPr kumimoji="1" lang="ja-JP" altLang="en-US" dirty="0"/>
          </a:p>
        </p:txBody>
      </p:sp>
      <p:pic>
        <p:nvPicPr>
          <p:cNvPr id="3" name="図 2">
            <a:extLst>
              <a:ext uri="{FF2B5EF4-FFF2-40B4-BE49-F238E27FC236}">
                <a16:creationId xmlns:a16="http://schemas.microsoft.com/office/drawing/2014/main" id="{DEC96511-0DFF-48BF-98D8-AF2385CE393D}"/>
              </a:ext>
            </a:extLst>
          </p:cNvPr>
          <p:cNvPicPr>
            <a:picLocks noChangeAspect="1"/>
          </p:cNvPicPr>
          <p:nvPr/>
        </p:nvPicPr>
        <p:blipFill>
          <a:blip r:embed="rId2"/>
          <a:stretch>
            <a:fillRect/>
          </a:stretch>
        </p:blipFill>
        <p:spPr>
          <a:xfrm>
            <a:off x="7471906" y="1729408"/>
            <a:ext cx="3881893" cy="2803337"/>
          </a:xfrm>
          <a:prstGeom prst="rect">
            <a:avLst/>
          </a:prstGeom>
        </p:spPr>
      </p:pic>
      <p:sp>
        <p:nvSpPr>
          <p:cNvPr id="5" name="テキスト ボックス 4">
            <a:extLst>
              <a:ext uri="{FF2B5EF4-FFF2-40B4-BE49-F238E27FC236}">
                <a16:creationId xmlns:a16="http://schemas.microsoft.com/office/drawing/2014/main" id="{53F4B58B-1197-481D-A4F7-0163BF7D1A59}"/>
              </a:ext>
            </a:extLst>
          </p:cNvPr>
          <p:cNvSpPr txBox="1"/>
          <p:nvPr/>
        </p:nvSpPr>
        <p:spPr>
          <a:xfrm>
            <a:off x="9030789" y="4786813"/>
            <a:ext cx="1053737" cy="369332"/>
          </a:xfrm>
          <a:prstGeom prst="rect">
            <a:avLst/>
          </a:prstGeom>
          <a:noFill/>
        </p:spPr>
        <p:txBody>
          <a:bodyPr wrap="square" rtlCol="0">
            <a:spAutoFit/>
          </a:bodyPr>
          <a:lstStyle/>
          <a:p>
            <a:r>
              <a:rPr kumimoji="1" lang="ja-JP" altLang="en-US" dirty="0"/>
              <a:t>特徴量</a:t>
            </a:r>
          </a:p>
        </p:txBody>
      </p:sp>
      <p:sp>
        <p:nvSpPr>
          <p:cNvPr id="7" name="テキスト ボックス 6">
            <a:extLst>
              <a:ext uri="{FF2B5EF4-FFF2-40B4-BE49-F238E27FC236}">
                <a16:creationId xmlns:a16="http://schemas.microsoft.com/office/drawing/2014/main" id="{EF10BBF4-4F2A-4E12-8246-14E6381944C5}"/>
              </a:ext>
            </a:extLst>
          </p:cNvPr>
          <p:cNvSpPr txBox="1"/>
          <p:nvPr/>
        </p:nvSpPr>
        <p:spPr>
          <a:xfrm rot="16200000">
            <a:off x="6287039" y="3027512"/>
            <a:ext cx="1634644" cy="369332"/>
          </a:xfrm>
          <a:prstGeom prst="rect">
            <a:avLst/>
          </a:prstGeom>
          <a:noFill/>
        </p:spPr>
        <p:txBody>
          <a:bodyPr wrap="square" rtlCol="0">
            <a:spAutoFit/>
          </a:bodyPr>
          <a:lstStyle/>
          <a:p>
            <a:r>
              <a:rPr kumimoji="1" lang="ja-JP" altLang="en-US" dirty="0"/>
              <a:t>特徴量重要度</a:t>
            </a:r>
          </a:p>
        </p:txBody>
      </p:sp>
      <p:sp>
        <p:nvSpPr>
          <p:cNvPr id="8" name="テキスト ボックス 7">
            <a:extLst>
              <a:ext uri="{FF2B5EF4-FFF2-40B4-BE49-F238E27FC236}">
                <a16:creationId xmlns:a16="http://schemas.microsoft.com/office/drawing/2014/main" id="{B0585B52-B4FD-457A-977B-276E023B3D73}"/>
              </a:ext>
            </a:extLst>
          </p:cNvPr>
          <p:cNvSpPr txBox="1"/>
          <p:nvPr/>
        </p:nvSpPr>
        <p:spPr>
          <a:xfrm>
            <a:off x="984069" y="2168434"/>
            <a:ext cx="5199017" cy="646331"/>
          </a:xfrm>
          <a:prstGeom prst="rect">
            <a:avLst/>
          </a:prstGeom>
          <a:noFill/>
        </p:spPr>
        <p:txBody>
          <a:bodyPr wrap="square" rtlCol="0">
            <a:spAutoFit/>
          </a:bodyPr>
          <a:lstStyle/>
          <a:p>
            <a:r>
              <a:rPr kumimoji="1" lang="en-US" altLang="ja-JP" dirty="0" err="1"/>
              <a:t>LightGBM</a:t>
            </a:r>
            <a:r>
              <a:rPr kumimoji="1" lang="ja-JP" altLang="en-US" dirty="0"/>
              <a:t>で取得した特徴量重要度の大きい順に、</a:t>
            </a:r>
            <a:endParaRPr kumimoji="1" lang="en-US" altLang="ja-JP" dirty="0"/>
          </a:p>
          <a:p>
            <a:r>
              <a:rPr lang="ja-JP" altLang="en-US" dirty="0"/>
              <a:t>特徴量を選別する</a:t>
            </a:r>
            <a:r>
              <a:rPr lang="en-US" altLang="ja-JP" dirty="0"/>
              <a:t>(</a:t>
            </a:r>
            <a:r>
              <a:rPr lang="ja-JP" altLang="en-US" dirty="0"/>
              <a:t>右図では</a:t>
            </a:r>
            <a:r>
              <a:rPr lang="en-US" altLang="ja-JP" dirty="0"/>
              <a:t>6</a:t>
            </a:r>
            <a:r>
              <a:rPr lang="ja-JP" altLang="en-US" dirty="0"/>
              <a:t>個取得</a:t>
            </a:r>
            <a:r>
              <a:rPr lang="en-US" altLang="ja-JP" dirty="0"/>
              <a:t>)</a:t>
            </a:r>
            <a:endParaRPr kumimoji="1" lang="ja-JP" altLang="en-US" dirty="0"/>
          </a:p>
        </p:txBody>
      </p:sp>
      <p:sp>
        <p:nvSpPr>
          <p:cNvPr id="9" name="テキスト ボックス 8">
            <a:extLst>
              <a:ext uri="{FF2B5EF4-FFF2-40B4-BE49-F238E27FC236}">
                <a16:creationId xmlns:a16="http://schemas.microsoft.com/office/drawing/2014/main" id="{1CA743B1-E108-4CB6-B40E-F38BEAABEEBD}"/>
              </a:ext>
            </a:extLst>
          </p:cNvPr>
          <p:cNvSpPr txBox="1"/>
          <p:nvPr/>
        </p:nvSpPr>
        <p:spPr>
          <a:xfrm>
            <a:off x="1001534" y="4694480"/>
            <a:ext cx="5059680" cy="923330"/>
          </a:xfrm>
          <a:prstGeom prst="rect">
            <a:avLst/>
          </a:prstGeom>
          <a:noFill/>
        </p:spPr>
        <p:txBody>
          <a:bodyPr wrap="square" rtlCol="0">
            <a:spAutoFit/>
          </a:bodyPr>
          <a:lstStyle/>
          <a:p>
            <a:r>
              <a:rPr kumimoji="1" lang="ja-JP" altLang="en-US" dirty="0"/>
              <a:t>１０通り程度の特徴量の組み合わせについて、それぞれ誤差を計算し、最も誤差が小さいものを最適な特徴量の組み合わせにする。</a:t>
            </a:r>
          </a:p>
        </p:txBody>
      </p:sp>
      <p:sp>
        <p:nvSpPr>
          <p:cNvPr id="10" name="矢印: 下 9">
            <a:extLst>
              <a:ext uri="{FF2B5EF4-FFF2-40B4-BE49-F238E27FC236}">
                <a16:creationId xmlns:a16="http://schemas.microsoft.com/office/drawing/2014/main" id="{FA1E4CBC-B17A-45F4-90E9-7EF9C94F6830}"/>
              </a:ext>
            </a:extLst>
          </p:cNvPr>
          <p:cNvSpPr/>
          <p:nvPr/>
        </p:nvSpPr>
        <p:spPr>
          <a:xfrm>
            <a:off x="3065417" y="3131076"/>
            <a:ext cx="391886" cy="1401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1333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54B16-341F-47BF-AE16-35F60F3A20B0}"/>
              </a:ext>
            </a:extLst>
          </p:cNvPr>
          <p:cNvSpPr>
            <a:spLocks noGrp="1"/>
          </p:cNvSpPr>
          <p:nvPr>
            <p:ph type="title"/>
          </p:nvPr>
        </p:nvSpPr>
        <p:spPr>
          <a:xfrm>
            <a:off x="716280" y="0"/>
            <a:ext cx="10515600" cy="1325563"/>
          </a:xfrm>
        </p:spPr>
        <p:txBody>
          <a:bodyPr/>
          <a:lstStyle/>
          <a:p>
            <a:r>
              <a:rPr kumimoji="1" lang="ja-JP" altLang="en-US" dirty="0"/>
              <a:t>学習設定</a:t>
            </a:r>
          </a:p>
        </p:txBody>
      </p:sp>
      <p:sp>
        <p:nvSpPr>
          <p:cNvPr id="3" name="テキスト ボックス 2">
            <a:extLst>
              <a:ext uri="{FF2B5EF4-FFF2-40B4-BE49-F238E27FC236}">
                <a16:creationId xmlns:a16="http://schemas.microsoft.com/office/drawing/2014/main" id="{412CEF75-46A5-40CD-834B-FCD065BD6CA3}"/>
              </a:ext>
            </a:extLst>
          </p:cNvPr>
          <p:cNvSpPr txBox="1"/>
          <p:nvPr/>
        </p:nvSpPr>
        <p:spPr>
          <a:xfrm>
            <a:off x="2030185" y="1225689"/>
            <a:ext cx="7887790" cy="8679299"/>
          </a:xfrm>
          <a:prstGeom prst="rect">
            <a:avLst/>
          </a:prstGeom>
          <a:noFill/>
        </p:spPr>
        <p:txBody>
          <a:bodyPr wrap="square" rtlCol="0">
            <a:spAutoFit/>
          </a:bodyPr>
          <a:lstStyle/>
          <a:p>
            <a:r>
              <a:rPr lang="ja-JP" altLang="en-US" b="1" dirty="0"/>
              <a:t>固定したパラメーター</a:t>
            </a:r>
            <a:endParaRPr lang="en-US" altLang="ja-JP" b="1" dirty="0"/>
          </a:p>
          <a:p>
            <a:endParaRPr lang="en-US" altLang="ja-JP" dirty="0"/>
          </a:p>
          <a:p>
            <a:r>
              <a:rPr lang="ja-JP" altLang="en-US" dirty="0"/>
              <a:t>誤差関数：</a:t>
            </a:r>
            <a:r>
              <a:rPr lang="en-US" altLang="ja-JP" dirty="0" err="1"/>
              <a:t>multi_logloss</a:t>
            </a:r>
            <a:endParaRPr lang="en-US" altLang="ja-JP" dirty="0"/>
          </a:p>
          <a:p>
            <a:r>
              <a:rPr lang="ja-JP" altLang="en-US" dirty="0"/>
              <a:t>バリデーション設定 </a:t>
            </a:r>
            <a:r>
              <a:rPr lang="en-US" altLang="ja-JP" dirty="0"/>
              <a:t>: 10-fold</a:t>
            </a:r>
            <a:r>
              <a:rPr lang="ja-JP" altLang="en-US" dirty="0"/>
              <a:t>クロスバリデーション</a:t>
            </a:r>
            <a:r>
              <a:rPr lang="en-US" altLang="ja-JP" dirty="0"/>
              <a:t>(</a:t>
            </a:r>
            <a:r>
              <a:rPr lang="ja-JP" altLang="en-US" dirty="0"/>
              <a:t>層化分割</a:t>
            </a:r>
            <a:r>
              <a:rPr lang="en-US" altLang="ja-JP" dirty="0"/>
              <a:t>)</a:t>
            </a:r>
          </a:p>
          <a:p>
            <a:r>
              <a:rPr lang="ja-JP" altLang="en-US" dirty="0"/>
              <a:t>比較検討する特徴量数：</a:t>
            </a:r>
            <a:r>
              <a:rPr lang="en-US" altLang="ja-JP" dirty="0"/>
              <a:t>[5,10,15,20,25,30,35,40,45]</a:t>
            </a:r>
          </a:p>
          <a:p>
            <a:r>
              <a:rPr lang="en-US" altLang="ja-JP" dirty="0" err="1"/>
              <a:t>num_class</a:t>
            </a:r>
            <a:r>
              <a:rPr lang="en-US" altLang="ja-JP" dirty="0"/>
              <a:t> : 4</a:t>
            </a:r>
          </a:p>
          <a:p>
            <a:r>
              <a:rPr lang="en-US" altLang="ja-JP" dirty="0" err="1"/>
              <a:t>n_estimaters</a:t>
            </a:r>
            <a:r>
              <a:rPr lang="en-US" altLang="ja-JP" dirty="0"/>
              <a:t>(</a:t>
            </a:r>
            <a:r>
              <a:rPr lang="ja-JP" altLang="en-US" dirty="0"/>
              <a:t>学習する決定木の数</a:t>
            </a:r>
            <a:r>
              <a:rPr lang="en-US" altLang="ja-JP" dirty="0"/>
              <a:t>) : 2000</a:t>
            </a:r>
          </a:p>
          <a:p>
            <a:r>
              <a:rPr lang="en-US" altLang="ja-JP" dirty="0"/>
              <a:t>learning rate : 0.02</a:t>
            </a:r>
          </a:p>
          <a:p>
            <a:r>
              <a:rPr lang="en-US" altLang="ja-JP" dirty="0" err="1"/>
              <a:t>early_stopping_rounds</a:t>
            </a:r>
            <a:r>
              <a:rPr lang="en-US" altLang="ja-JP" dirty="0"/>
              <a:t>(</a:t>
            </a:r>
            <a:r>
              <a:rPr lang="ja-JP" altLang="en-US" dirty="0"/>
              <a:t>精度改善しなかった場合学習をやめるカウント数</a:t>
            </a:r>
            <a:r>
              <a:rPr lang="en-US" altLang="ja-JP" dirty="0"/>
              <a:t>) : 100</a:t>
            </a:r>
          </a:p>
          <a:p>
            <a:endParaRPr lang="en-US" altLang="ja-JP" dirty="0"/>
          </a:p>
          <a:p>
            <a:r>
              <a:rPr lang="ja-JP" altLang="en-US" b="1" dirty="0"/>
              <a:t>探索したパラメーター</a:t>
            </a:r>
            <a:endParaRPr lang="en-US" altLang="ja-JP" b="1" dirty="0"/>
          </a:p>
          <a:p>
            <a:r>
              <a:rPr lang="en-US" altLang="ja-JP" dirty="0" err="1"/>
              <a:t>max_depth</a:t>
            </a:r>
            <a:r>
              <a:rPr lang="en-US" altLang="ja-JP" dirty="0"/>
              <a:t>(</a:t>
            </a:r>
            <a:r>
              <a:rPr lang="ja-JP" altLang="en-US" dirty="0"/>
              <a:t>決定木の深さの最大値</a:t>
            </a:r>
            <a:r>
              <a:rPr lang="en-US" altLang="ja-JP" dirty="0"/>
              <a:t>)</a:t>
            </a:r>
            <a:r>
              <a:rPr lang="ja-JP" altLang="en-US" dirty="0"/>
              <a:t>　</a:t>
            </a:r>
            <a:r>
              <a:rPr lang="en-US" altLang="ja-JP" dirty="0"/>
              <a:t>: 3~25</a:t>
            </a:r>
          </a:p>
          <a:p>
            <a:r>
              <a:rPr lang="en-US" altLang="ja-JP" dirty="0"/>
              <a:t>subsample(</a:t>
            </a:r>
            <a:r>
              <a:rPr lang="ja-JP" altLang="en-US" dirty="0"/>
              <a:t>各決定木で使用するデータの割合</a:t>
            </a:r>
            <a:r>
              <a:rPr lang="en-US" altLang="ja-JP" dirty="0"/>
              <a:t>) : 0.4~1</a:t>
            </a:r>
          </a:p>
          <a:p>
            <a:r>
              <a:rPr lang="en-US" altLang="ja-JP" dirty="0" err="1"/>
              <a:t>colsample_bytree</a:t>
            </a:r>
            <a:r>
              <a:rPr lang="en-US" altLang="ja-JP" dirty="0"/>
              <a:t>(</a:t>
            </a:r>
            <a:r>
              <a:rPr lang="ja-JP" altLang="en-US" dirty="0"/>
              <a:t>木を作るときに使用する特徴量の数</a:t>
            </a:r>
            <a:r>
              <a:rPr lang="en-US" altLang="ja-JP" dirty="0"/>
              <a:t>) : 0.4~1</a:t>
            </a:r>
          </a:p>
          <a:p>
            <a:r>
              <a:rPr lang="en-US" altLang="ja-JP" dirty="0" err="1"/>
              <a:t>min_child_weight</a:t>
            </a:r>
            <a:r>
              <a:rPr lang="en-US" altLang="ja-JP" dirty="0"/>
              <a:t>(</a:t>
            </a:r>
            <a:r>
              <a:rPr lang="ja-JP" altLang="en-US" dirty="0"/>
              <a:t>調べたが不明、小さいと過学習</a:t>
            </a:r>
            <a:r>
              <a:rPr lang="en-US" altLang="ja-JP" dirty="0"/>
              <a:t>) : 0.1~1</a:t>
            </a:r>
          </a:p>
          <a:p>
            <a:r>
              <a:rPr lang="en-US" altLang="ja-JP" dirty="0" err="1"/>
              <a:t>min_child_samples</a:t>
            </a:r>
            <a:r>
              <a:rPr lang="en-US" altLang="ja-JP" dirty="0"/>
              <a:t>(</a:t>
            </a:r>
            <a:r>
              <a:rPr lang="ja-JP" altLang="en-US" dirty="0"/>
              <a:t>葉のサンプル数の最小値、小さいと過学習</a:t>
            </a:r>
            <a:r>
              <a:rPr lang="en-US" altLang="ja-JP" dirty="0"/>
              <a:t>) 20~100</a:t>
            </a:r>
          </a:p>
          <a:p>
            <a:r>
              <a:rPr lang="en-US" altLang="ja-JP" dirty="0" err="1"/>
              <a:t>Num_leaves</a:t>
            </a:r>
            <a:r>
              <a:rPr lang="en-US" altLang="ja-JP" dirty="0"/>
              <a:t>(</a:t>
            </a:r>
            <a:r>
              <a:rPr lang="ja-JP" altLang="en-US" dirty="0"/>
              <a:t>決定木の葉数の最大値</a:t>
            </a:r>
            <a:r>
              <a:rPr lang="en-US" altLang="ja-JP" dirty="0"/>
              <a:t>,</a:t>
            </a:r>
            <a:r>
              <a:rPr lang="ja-JP" altLang="en-US" dirty="0"/>
              <a:t>大きいと過学習</a:t>
            </a:r>
            <a:r>
              <a:rPr lang="en-US" altLang="ja-JP" dirty="0"/>
              <a:t>) 7~256</a:t>
            </a:r>
          </a:p>
          <a:p>
            <a:r>
              <a:rPr lang="en-US" altLang="ja-JP" dirty="0" err="1"/>
              <a:t>reg_alpha</a:t>
            </a:r>
            <a:r>
              <a:rPr lang="en-US" altLang="ja-JP" dirty="0"/>
              <a:t>(L1</a:t>
            </a:r>
            <a:r>
              <a:rPr lang="ja-JP" altLang="en-US" dirty="0"/>
              <a:t>正則化</a:t>
            </a:r>
            <a:r>
              <a:rPr lang="en-US" altLang="ja-JP" dirty="0"/>
              <a:t>)</a:t>
            </a:r>
            <a:r>
              <a:rPr lang="ja-JP" altLang="en-US" dirty="0"/>
              <a:t>　</a:t>
            </a:r>
            <a:r>
              <a:rPr lang="en-US" altLang="ja-JP" dirty="0"/>
              <a:t>:</a:t>
            </a:r>
            <a:r>
              <a:rPr lang="ja-JP" altLang="en-US" dirty="0"/>
              <a:t>　</a:t>
            </a:r>
            <a:r>
              <a:rPr lang="en-US" altLang="ja-JP" dirty="0"/>
              <a:t>0~1</a:t>
            </a:r>
          </a:p>
          <a:p>
            <a:r>
              <a:rPr lang="en-US" altLang="ja-JP" dirty="0" err="1"/>
              <a:t>reg_lambda</a:t>
            </a:r>
            <a:r>
              <a:rPr lang="en-US" altLang="ja-JP" dirty="0"/>
              <a:t>(L2</a:t>
            </a:r>
            <a:r>
              <a:rPr lang="ja-JP" altLang="en-US" dirty="0"/>
              <a:t>正則化</a:t>
            </a:r>
            <a:r>
              <a:rPr lang="en-US" altLang="ja-JP" dirty="0"/>
              <a:t>) : 0~1</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405758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D4F279-3BE8-451C-AEF8-893EA529A6B1}"/>
              </a:ext>
            </a:extLst>
          </p:cNvPr>
          <p:cNvSpPr>
            <a:spLocks noGrp="1"/>
          </p:cNvSpPr>
          <p:nvPr>
            <p:ph type="title"/>
          </p:nvPr>
        </p:nvSpPr>
        <p:spPr>
          <a:xfrm>
            <a:off x="777240" y="-296500"/>
            <a:ext cx="10515600" cy="1325563"/>
          </a:xfrm>
        </p:spPr>
        <p:txBody>
          <a:bodyPr/>
          <a:lstStyle/>
          <a:p>
            <a:r>
              <a:rPr kumimoji="1" lang="ja-JP" altLang="en-US" dirty="0"/>
              <a:t>特徴量数別の誤差の比較結果</a:t>
            </a:r>
          </a:p>
        </p:txBody>
      </p:sp>
      <p:graphicFrame>
        <p:nvGraphicFramePr>
          <p:cNvPr id="4" name="表 3">
            <a:extLst>
              <a:ext uri="{FF2B5EF4-FFF2-40B4-BE49-F238E27FC236}">
                <a16:creationId xmlns:a16="http://schemas.microsoft.com/office/drawing/2014/main" id="{DCBA8EFE-7880-4FE6-A8C1-5897BEE5EFEC}"/>
              </a:ext>
            </a:extLst>
          </p:cNvPr>
          <p:cNvGraphicFramePr>
            <a:graphicFrameLocks noGrp="1"/>
          </p:cNvGraphicFramePr>
          <p:nvPr>
            <p:extLst>
              <p:ext uri="{D42A27DB-BD31-4B8C-83A1-F6EECF244321}">
                <p14:modId xmlns:p14="http://schemas.microsoft.com/office/powerpoint/2010/main" val="34982738"/>
              </p:ext>
            </p:extLst>
          </p:nvPr>
        </p:nvGraphicFramePr>
        <p:xfrm>
          <a:off x="777239" y="741679"/>
          <a:ext cx="10637521" cy="4348480"/>
        </p:xfrm>
        <a:graphic>
          <a:graphicData uri="http://schemas.openxmlformats.org/drawingml/2006/table">
            <a:tbl>
              <a:tblPr firstRow="1" bandRow="1">
                <a:tableStyleId>{5C22544A-7EE6-4342-B048-85BDC9FD1C3A}</a:tableStyleId>
              </a:tblPr>
              <a:tblGrid>
                <a:gridCol w="3605711">
                  <a:extLst>
                    <a:ext uri="{9D8B030D-6E8A-4147-A177-3AD203B41FA5}">
                      <a16:colId xmlns:a16="http://schemas.microsoft.com/office/drawing/2014/main" val="2017042665"/>
                    </a:ext>
                  </a:extLst>
                </a:gridCol>
                <a:gridCol w="2603002">
                  <a:extLst>
                    <a:ext uri="{9D8B030D-6E8A-4147-A177-3AD203B41FA5}">
                      <a16:colId xmlns:a16="http://schemas.microsoft.com/office/drawing/2014/main" val="4121506820"/>
                    </a:ext>
                  </a:extLst>
                </a:gridCol>
                <a:gridCol w="4428808">
                  <a:extLst>
                    <a:ext uri="{9D8B030D-6E8A-4147-A177-3AD203B41FA5}">
                      <a16:colId xmlns:a16="http://schemas.microsoft.com/office/drawing/2014/main" val="1830523028"/>
                    </a:ext>
                  </a:extLst>
                </a:gridCol>
              </a:tblGrid>
              <a:tr h="370840">
                <a:tc>
                  <a:txBody>
                    <a:bodyPr/>
                    <a:lstStyle/>
                    <a:p>
                      <a:r>
                        <a:rPr kumimoji="1" lang="ja-JP" altLang="en-US" dirty="0"/>
                        <a:t>使用した特徴量数</a:t>
                      </a:r>
                    </a:p>
                  </a:txBody>
                  <a:tcPr/>
                </a:tc>
                <a:tc>
                  <a:txBody>
                    <a:bodyPr/>
                    <a:lstStyle/>
                    <a:p>
                      <a:r>
                        <a:rPr kumimoji="1" lang="ja-JP" altLang="en-US" dirty="0"/>
                        <a:t>誤差</a:t>
                      </a:r>
                      <a:r>
                        <a:rPr kumimoji="1" lang="en-US" altLang="ja-JP" dirty="0"/>
                        <a:t>(</a:t>
                      </a:r>
                      <a:r>
                        <a:rPr kumimoji="1" lang="ja-JP" altLang="en-US" dirty="0"/>
                        <a:t>ハイパラは特徴量</a:t>
                      </a:r>
                      <a:r>
                        <a:rPr kumimoji="1" lang="en-US" altLang="ja-JP" dirty="0"/>
                        <a:t>49</a:t>
                      </a:r>
                      <a:r>
                        <a:rPr kumimoji="1" lang="ja-JP" altLang="en-US" dirty="0"/>
                        <a:t>個のもので固定</a:t>
                      </a:r>
                      <a:r>
                        <a:rPr kumimoji="1" lang="en-US" altLang="ja-JP" dirty="0"/>
                        <a:t>)</a:t>
                      </a:r>
                      <a:endParaRPr kumimoji="1" lang="ja-JP" altLang="en-US" dirty="0"/>
                    </a:p>
                  </a:txBody>
                  <a:tcPr/>
                </a:tc>
                <a:tc>
                  <a:txBody>
                    <a:bodyPr/>
                    <a:lstStyle/>
                    <a:p>
                      <a:r>
                        <a:rPr kumimoji="1" lang="ja-JP" altLang="en-US" dirty="0"/>
                        <a:t>ハイパーパラメータ個別に調整後モデル再訓練した</a:t>
                      </a:r>
                      <a:r>
                        <a:rPr kumimoji="1" lang="en-US" altLang="ja-JP" dirty="0" err="1"/>
                        <a:t>KagglePrivate</a:t>
                      </a:r>
                      <a:r>
                        <a:rPr kumimoji="1" lang="en-US" altLang="ja-JP" dirty="0"/>
                        <a:t>/Public</a:t>
                      </a:r>
                      <a:r>
                        <a:rPr kumimoji="1" lang="ja-JP" altLang="en-US" dirty="0"/>
                        <a:t>スコア</a:t>
                      </a:r>
                    </a:p>
                  </a:txBody>
                  <a:tcPr/>
                </a:tc>
                <a:extLst>
                  <a:ext uri="{0D108BD9-81ED-4DB2-BD59-A6C34878D82A}">
                    <a16:rowId xmlns:a16="http://schemas.microsoft.com/office/drawing/2014/main" val="2808933992"/>
                  </a:ext>
                </a:extLst>
              </a:tr>
              <a:tr h="370840">
                <a:tc>
                  <a:txBody>
                    <a:bodyPr/>
                    <a:lstStyle/>
                    <a:p>
                      <a:r>
                        <a:rPr kumimoji="1" lang="en-US" altLang="ja-JP" dirty="0"/>
                        <a:t>5</a:t>
                      </a:r>
                      <a:endParaRPr kumimoji="1" lang="ja-JP" altLang="en-US" dirty="0"/>
                    </a:p>
                  </a:txBody>
                  <a:tcPr/>
                </a:tc>
                <a:tc>
                  <a:txBody>
                    <a:bodyPr/>
                    <a:lstStyle/>
                    <a:p>
                      <a:r>
                        <a:rPr kumimoji="1" lang="en-US" altLang="ja-JP" dirty="0"/>
                        <a:t>1.113</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756996219"/>
                  </a:ext>
                </a:extLst>
              </a:tr>
              <a:tr h="370840">
                <a:tc>
                  <a:txBody>
                    <a:bodyPr/>
                    <a:lstStyle/>
                    <a:p>
                      <a:r>
                        <a:rPr kumimoji="1" lang="en-US" altLang="ja-JP" dirty="0"/>
                        <a:t>10</a:t>
                      </a:r>
                      <a:endParaRPr kumimoji="1" lang="ja-JP" altLang="en-US" dirty="0"/>
                    </a:p>
                  </a:txBody>
                  <a:tcPr/>
                </a:tc>
                <a:tc>
                  <a:txBody>
                    <a:bodyPr/>
                    <a:lstStyle/>
                    <a:p>
                      <a:r>
                        <a:rPr kumimoji="1" lang="en-US" altLang="ja-JP" dirty="0"/>
                        <a:t>1.109</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1936606"/>
                  </a:ext>
                </a:extLst>
              </a:tr>
              <a:tr h="370840">
                <a:tc>
                  <a:txBody>
                    <a:bodyPr/>
                    <a:lstStyle/>
                    <a:p>
                      <a:r>
                        <a:rPr kumimoji="1" lang="en-US" altLang="ja-JP" dirty="0"/>
                        <a:t>15</a:t>
                      </a:r>
                      <a:endParaRPr kumimoji="1" lang="ja-JP" altLang="en-US" dirty="0"/>
                    </a:p>
                  </a:txBody>
                  <a:tcPr/>
                </a:tc>
                <a:tc>
                  <a:txBody>
                    <a:bodyPr/>
                    <a:lstStyle/>
                    <a:p>
                      <a:r>
                        <a:rPr kumimoji="1" lang="en-US" altLang="ja-JP" dirty="0"/>
                        <a:t>1.107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098731290"/>
                  </a:ext>
                </a:extLst>
              </a:tr>
              <a:tr h="370840">
                <a:tc>
                  <a:txBody>
                    <a:bodyPr/>
                    <a:lstStyle/>
                    <a:p>
                      <a:r>
                        <a:rPr kumimoji="1" lang="en-US" altLang="ja-JP" dirty="0"/>
                        <a:t>20</a:t>
                      </a:r>
                      <a:endParaRPr kumimoji="1" lang="ja-JP" altLang="en-US" dirty="0"/>
                    </a:p>
                  </a:txBody>
                  <a:tcPr/>
                </a:tc>
                <a:tc>
                  <a:txBody>
                    <a:bodyPr/>
                    <a:lstStyle/>
                    <a:p>
                      <a:r>
                        <a:rPr kumimoji="1" lang="en-US" altLang="ja-JP" dirty="0"/>
                        <a:t>1.104</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55242361"/>
                  </a:ext>
                </a:extLst>
              </a:tr>
              <a:tr h="370840">
                <a:tc>
                  <a:txBody>
                    <a:bodyPr/>
                    <a:lstStyle/>
                    <a:p>
                      <a:r>
                        <a:rPr kumimoji="1" lang="en-US" altLang="ja-JP" dirty="0"/>
                        <a:t>25</a:t>
                      </a:r>
                      <a:endParaRPr kumimoji="1" lang="ja-JP" altLang="en-US" dirty="0"/>
                    </a:p>
                  </a:txBody>
                  <a:tcPr/>
                </a:tc>
                <a:tc>
                  <a:txBody>
                    <a:bodyPr/>
                    <a:lstStyle/>
                    <a:p>
                      <a:r>
                        <a:rPr kumimoji="1" lang="en-US" altLang="ja-JP" dirty="0"/>
                        <a:t>1.102</a:t>
                      </a:r>
                      <a:endParaRPr kumimoji="1" lang="ja-JP" altLang="en-US" dirty="0"/>
                    </a:p>
                  </a:txBody>
                  <a:tcPr/>
                </a:tc>
                <a:tc>
                  <a:txBody>
                    <a:bodyPr/>
                    <a:lstStyle/>
                    <a:p>
                      <a:r>
                        <a:rPr kumimoji="1" lang="en-US" altLang="ja-JP" dirty="0"/>
                        <a:t>1.10124 / 1.09872</a:t>
                      </a:r>
                      <a:endParaRPr kumimoji="1" lang="ja-JP" altLang="en-US" dirty="0"/>
                    </a:p>
                  </a:txBody>
                  <a:tcPr/>
                </a:tc>
                <a:extLst>
                  <a:ext uri="{0D108BD9-81ED-4DB2-BD59-A6C34878D82A}">
                    <a16:rowId xmlns:a16="http://schemas.microsoft.com/office/drawing/2014/main" val="3481346962"/>
                  </a:ext>
                </a:extLst>
              </a:tr>
              <a:tr h="370840">
                <a:tc>
                  <a:txBody>
                    <a:bodyPr/>
                    <a:lstStyle/>
                    <a:p>
                      <a:r>
                        <a:rPr kumimoji="1" lang="en-US" altLang="ja-JP" dirty="0"/>
                        <a:t>30</a:t>
                      </a:r>
                      <a:endParaRPr kumimoji="1" lang="ja-JP" altLang="en-US" dirty="0"/>
                    </a:p>
                  </a:txBody>
                  <a:tcPr/>
                </a:tc>
                <a:tc>
                  <a:txBody>
                    <a:bodyPr/>
                    <a:lstStyle/>
                    <a:p>
                      <a:r>
                        <a:rPr kumimoji="1" lang="en-US" altLang="ja-JP" dirty="0"/>
                        <a:t>1.100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92950788"/>
                  </a:ext>
                </a:extLst>
              </a:tr>
              <a:tr h="370840">
                <a:tc>
                  <a:txBody>
                    <a:bodyPr/>
                    <a:lstStyle/>
                    <a:p>
                      <a:r>
                        <a:rPr kumimoji="1" lang="en-US" altLang="ja-JP" dirty="0"/>
                        <a:t>35</a:t>
                      </a:r>
                      <a:endParaRPr kumimoji="1" lang="ja-JP" altLang="en-US" dirty="0"/>
                    </a:p>
                  </a:txBody>
                  <a:tcPr/>
                </a:tc>
                <a:tc>
                  <a:txBody>
                    <a:bodyPr/>
                    <a:lstStyle/>
                    <a:p>
                      <a:r>
                        <a:rPr kumimoji="1" lang="en-US" altLang="ja-JP" dirty="0"/>
                        <a:t>1.099</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50633055"/>
                  </a:ext>
                </a:extLst>
              </a:tr>
              <a:tr h="370840">
                <a:tc>
                  <a:txBody>
                    <a:bodyPr/>
                    <a:lstStyle/>
                    <a:p>
                      <a:r>
                        <a:rPr kumimoji="1" lang="en-US" altLang="ja-JP" dirty="0"/>
                        <a:t>40</a:t>
                      </a:r>
                      <a:endParaRPr kumimoji="1" lang="ja-JP" altLang="en-US" dirty="0"/>
                    </a:p>
                  </a:txBody>
                  <a:tcPr/>
                </a:tc>
                <a:tc>
                  <a:txBody>
                    <a:bodyPr/>
                    <a:lstStyle/>
                    <a:p>
                      <a:r>
                        <a:rPr kumimoji="1" lang="en-US" altLang="ja-JP" dirty="0"/>
                        <a:t>1.097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736538127"/>
                  </a:ext>
                </a:extLst>
              </a:tr>
              <a:tr h="370840">
                <a:tc>
                  <a:txBody>
                    <a:bodyPr/>
                    <a:lstStyle/>
                    <a:p>
                      <a:r>
                        <a:rPr kumimoji="1" lang="en-US" altLang="ja-JP" dirty="0"/>
                        <a:t>45</a:t>
                      </a:r>
                      <a:endParaRPr kumimoji="1" lang="ja-JP" altLang="en-US" dirty="0"/>
                    </a:p>
                  </a:txBody>
                  <a:tcPr/>
                </a:tc>
                <a:tc>
                  <a:txBody>
                    <a:bodyPr/>
                    <a:lstStyle/>
                    <a:p>
                      <a:r>
                        <a:rPr kumimoji="1" lang="en-US" altLang="ja-JP" dirty="0"/>
                        <a:t>1.095</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78718970"/>
                  </a:ext>
                </a:extLst>
              </a:tr>
              <a:tr h="370840">
                <a:tc>
                  <a:txBody>
                    <a:bodyPr/>
                    <a:lstStyle/>
                    <a:p>
                      <a:r>
                        <a:rPr kumimoji="1" lang="en-US" altLang="ja-JP" dirty="0">
                          <a:solidFill>
                            <a:srgbClr val="FF0000"/>
                          </a:solidFill>
                        </a:rPr>
                        <a:t>49</a:t>
                      </a:r>
                      <a:endParaRPr kumimoji="1" lang="ja-JP" altLang="en-US" dirty="0">
                        <a:solidFill>
                          <a:srgbClr val="FF0000"/>
                        </a:solidFill>
                      </a:endParaRPr>
                    </a:p>
                  </a:txBody>
                  <a:tcPr/>
                </a:tc>
                <a:tc>
                  <a:txBody>
                    <a:bodyPr/>
                    <a:lstStyle/>
                    <a:p>
                      <a:r>
                        <a:rPr kumimoji="1" lang="en-US" altLang="ja-JP" dirty="0">
                          <a:solidFill>
                            <a:srgbClr val="FF0000"/>
                          </a:solidFill>
                        </a:rPr>
                        <a:t>1.092</a:t>
                      </a:r>
                      <a:endParaRPr kumimoji="1" lang="ja-JP" altLang="en-US" dirty="0">
                        <a:solidFill>
                          <a:srgbClr val="FF0000"/>
                        </a:solidFill>
                      </a:endParaRPr>
                    </a:p>
                  </a:txBody>
                  <a:tcPr/>
                </a:tc>
                <a:tc>
                  <a:txBody>
                    <a:bodyPr/>
                    <a:lstStyle/>
                    <a:p>
                      <a:r>
                        <a:rPr kumimoji="1" lang="en-US" altLang="ja-JP" dirty="0">
                          <a:solidFill>
                            <a:srgbClr val="FF0000"/>
                          </a:solidFill>
                        </a:rPr>
                        <a:t>1.09047 / 1.08752</a:t>
                      </a:r>
                      <a:r>
                        <a:rPr kumimoji="1" lang="ja-JP" altLang="en-US" dirty="0">
                          <a:solidFill>
                            <a:srgbClr val="FF0000"/>
                          </a:solidFill>
                        </a:rPr>
                        <a:t>　（ベストスコア</a:t>
                      </a:r>
                      <a:r>
                        <a:rPr kumimoji="1" lang="en-US" altLang="ja-JP" dirty="0">
                          <a:solidFill>
                            <a:srgbClr val="FF0000"/>
                          </a:solidFill>
                        </a:rPr>
                        <a:t>)</a:t>
                      </a:r>
                      <a:endParaRPr kumimoji="1" lang="ja-JP" altLang="en-US" dirty="0">
                        <a:solidFill>
                          <a:srgbClr val="FF0000"/>
                        </a:solidFill>
                      </a:endParaRPr>
                    </a:p>
                  </a:txBody>
                  <a:tcPr/>
                </a:tc>
                <a:extLst>
                  <a:ext uri="{0D108BD9-81ED-4DB2-BD59-A6C34878D82A}">
                    <a16:rowId xmlns:a16="http://schemas.microsoft.com/office/drawing/2014/main" val="3805209068"/>
                  </a:ext>
                </a:extLst>
              </a:tr>
            </a:tbl>
          </a:graphicData>
        </a:graphic>
      </p:graphicFrame>
      <p:sp>
        <p:nvSpPr>
          <p:cNvPr id="8" name="テキスト ボックス 7">
            <a:extLst>
              <a:ext uri="{FF2B5EF4-FFF2-40B4-BE49-F238E27FC236}">
                <a16:creationId xmlns:a16="http://schemas.microsoft.com/office/drawing/2014/main" id="{24A412CF-CE42-41A7-8265-46697A9FE36C}"/>
              </a:ext>
            </a:extLst>
          </p:cNvPr>
          <p:cNvSpPr txBox="1"/>
          <p:nvPr/>
        </p:nvSpPr>
        <p:spPr>
          <a:xfrm>
            <a:off x="557349" y="5090159"/>
            <a:ext cx="11530148" cy="2862322"/>
          </a:xfrm>
          <a:prstGeom prst="rect">
            <a:avLst/>
          </a:prstGeom>
          <a:noFill/>
        </p:spPr>
        <p:txBody>
          <a:bodyPr wrap="square" rtlCol="0">
            <a:spAutoFit/>
          </a:bodyPr>
          <a:lstStyle/>
          <a:p>
            <a:r>
              <a:rPr kumimoji="1" lang="ja-JP" altLang="en-US" dirty="0"/>
              <a:t>結果</a:t>
            </a:r>
            <a:r>
              <a:rPr kumimoji="1" lang="en-US" altLang="ja-JP" dirty="0"/>
              <a:t>1 </a:t>
            </a:r>
            <a:r>
              <a:rPr kumimoji="1" lang="ja-JP" altLang="en-US" dirty="0"/>
              <a:t>： 上の表で特徴量</a:t>
            </a:r>
            <a:r>
              <a:rPr lang="ja-JP" altLang="en-US" dirty="0"/>
              <a:t>を多く使えば使うほど</a:t>
            </a:r>
            <a:r>
              <a:rPr kumimoji="1" lang="ja-JP" altLang="en-US" dirty="0"/>
              <a:t>誤差</a:t>
            </a:r>
            <a:r>
              <a:rPr kumimoji="1" lang="en-US" altLang="ja-JP" dirty="0"/>
              <a:t>(2</a:t>
            </a:r>
            <a:r>
              <a:rPr kumimoji="1" lang="ja-JP" altLang="en-US" dirty="0"/>
              <a:t>列目</a:t>
            </a:r>
            <a:r>
              <a:rPr kumimoji="1" lang="en-US" altLang="ja-JP" dirty="0"/>
              <a:t>)</a:t>
            </a:r>
            <a:r>
              <a:rPr kumimoji="1" lang="ja-JP" altLang="en-US" dirty="0"/>
              <a:t>が小さくなる。</a:t>
            </a:r>
            <a:endParaRPr kumimoji="1" lang="en-US" altLang="ja-JP" dirty="0"/>
          </a:p>
          <a:p>
            <a:r>
              <a:rPr lang="ja-JP" altLang="en-US" dirty="0"/>
              <a:t>理由</a:t>
            </a:r>
            <a:r>
              <a:rPr kumimoji="1" lang="ja-JP" altLang="en-US" dirty="0"/>
              <a:t> ： この１０回の分析ではハイパーパラメータ最適化を特徴量</a:t>
            </a:r>
            <a:r>
              <a:rPr kumimoji="1" lang="en-US" altLang="ja-JP" dirty="0"/>
              <a:t>49</a:t>
            </a:r>
            <a:r>
              <a:rPr kumimoji="1" lang="ja-JP" altLang="en-US" dirty="0"/>
              <a:t>個使ったときで固定したため、特徴量が多いモデルに最適化されており誤差が小さくなる</a:t>
            </a:r>
            <a:r>
              <a:rPr lang="ja-JP" altLang="en-US" dirty="0"/>
              <a:t>。</a:t>
            </a:r>
            <a:endParaRPr lang="en-US" altLang="ja-JP" dirty="0"/>
          </a:p>
          <a:p>
            <a:endParaRPr lang="en-US" altLang="ja-JP" dirty="0"/>
          </a:p>
          <a:p>
            <a:r>
              <a:rPr lang="ja-JP" altLang="en-US" dirty="0"/>
              <a:t>結果</a:t>
            </a:r>
            <a:r>
              <a:rPr lang="en-US" altLang="ja-JP" dirty="0"/>
              <a:t>2 : </a:t>
            </a:r>
            <a:r>
              <a:rPr lang="ja-JP" altLang="en-US" dirty="0"/>
              <a:t>ハイパーパラメータ調整後モデル再訓練した誤差</a:t>
            </a:r>
            <a:r>
              <a:rPr lang="en-US" altLang="ja-JP" dirty="0"/>
              <a:t>(3</a:t>
            </a:r>
            <a:r>
              <a:rPr lang="ja-JP" altLang="en-US" dirty="0"/>
              <a:t>列目</a:t>
            </a:r>
            <a:r>
              <a:rPr lang="en-US" altLang="ja-JP" dirty="0"/>
              <a:t>)</a:t>
            </a:r>
            <a:r>
              <a:rPr lang="ja-JP" altLang="en-US" dirty="0"/>
              <a:t>も使用する特徴量</a:t>
            </a:r>
            <a:r>
              <a:rPr lang="en-US" altLang="ja-JP" dirty="0"/>
              <a:t>(1</a:t>
            </a:r>
            <a:r>
              <a:rPr lang="ja-JP" altLang="en-US" dirty="0"/>
              <a:t>列目</a:t>
            </a:r>
            <a:r>
              <a:rPr lang="en-US" altLang="ja-JP" dirty="0"/>
              <a:t>)</a:t>
            </a:r>
            <a:r>
              <a:rPr lang="ja-JP" altLang="en-US" dirty="0"/>
              <a:t>が多いほうが小さい。</a:t>
            </a:r>
            <a:endParaRPr lang="en-US" altLang="ja-JP" dirty="0"/>
          </a:p>
          <a:p>
            <a:r>
              <a:rPr lang="ja-JP" altLang="en-US" dirty="0"/>
              <a:t>理由 </a:t>
            </a:r>
            <a:r>
              <a:rPr lang="en-US" altLang="ja-JP" dirty="0"/>
              <a:t>: </a:t>
            </a:r>
            <a:r>
              <a:rPr lang="ja-JP" altLang="en-US" dirty="0"/>
              <a:t>次ページ参照</a:t>
            </a:r>
            <a:endParaRPr lang="en-US" altLang="ja-JP" dirty="0"/>
          </a:p>
          <a:p>
            <a:endParaRPr lang="en-US" altLang="ja-JP" dirty="0"/>
          </a:p>
          <a:p>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17235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42222-D185-4BFF-82A0-61C345FAF571}"/>
              </a:ext>
            </a:extLst>
          </p:cNvPr>
          <p:cNvSpPr>
            <a:spLocks noGrp="1"/>
          </p:cNvSpPr>
          <p:nvPr>
            <p:ph type="title"/>
          </p:nvPr>
        </p:nvSpPr>
        <p:spPr>
          <a:xfrm>
            <a:off x="603067" y="-343930"/>
            <a:ext cx="10515600" cy="1325563"/>
          </a:xfrm>
        </p:spPr>
        <p:txBody>
          <a:bodyPr/>
          <a:lstStyle/>
          <a:p>
            <a:r>
              <a:rPr lang="ja-JP" altLang="en-US" dirty="0"/>
              <a:t>前ページ</a:t>
            </a:r>
            <a:r>
              <a:rPr kumimoji="1" lang="ja-JP" altLang="en-US" dirty="0"/>
              <a:t>結果２の考察</a:t>
            </a:r>
          </a:p>
        </p:txBody>
      </p:sp>
      <p:pic>
        <p:nvPicPr>
          <p:cNvPr id="3" name="図 2">
            <a:extLst>
              <a:ext uri="{FF2B5EF4-FFF2-40B4-BE49-F238E27FC236}">
                <a16:creationId xmlns:a16="http://schemas.microsoft.com/office/drawing/2014/main" id="{816B2A50-5128-44A2-962D-43BCE9C794B2}"/>
              </a:ext>
            </a:extLst>
          </p:cNvPr>
          <p:cNvPicPr>
            <a:picLocks noChangeAspect="1"/>
          </p:cNvPicPr>
          <p:nvPr/>
        </p:nvPicPr>
        <p:blipFill>
          <a:blip r:embed="rId2"/>
          <a:stretch>
            <a:fillRect/>
          </a:stretch>
        </p:blipFill>
        <p:spPr>
          <a:xfrm>
            <a:off x="3098474" y="1035387"/>
            <a:ext cx="5524784" cy="3683189"/>
          </a:xfrm>
          <a:prstGeom prst="rect">
            <a:avLst/>
          </a:prstGeom>
        </p:spPr>
      </p:pic>
      <p:sp>
        <p:nvSpPr>
          <p:cNvPr id="4" name="テキスト ボックス 3">
            <a:extLst>
              <a:ext uri="{FF2B5EF4-FFF2-40B4-BE49-F238E27FC236}">
                <a16:creationId xmlns:a16="http://schemas.microsoft.com/office/drawing/2014/main" id="{560FF537-0405-41D9-A0DE-6DACD5526C53}"/>
              </a:ext>
            </a:extLst>
          </p:cNvPr>
          <p:cNvSpPr txBox="1"/>
          <p:nvPr/>
        </p:nvSpPr>
        <p:spPr>
          <a:xfrm>
            <a:off x="5333998" y="4784990"/>
            <a:ext cx="1053737" cy="369332"/>
          </a:xfrm>
          <a:prstGeom prst="rect">
            <a:avLst/>
          </a:prstGeom>
          <a:noFill/>
        </p:spPr>
        <p:txBody>
          <a:bodyPr wrap="square" rtlCol="0">
            <a:spAutoFit/>
          </a:bodyPr>
          <a:lstStyle/>
          <a:p>
            <a:r>
              <a:rPr kumimoji="1" lang="ja-JP" altLang="en-US" dirty="0"/>
              <a:t>特徴量</a:t>
            </a:r>
          </a:p>
        </p:txBody>
      </p:sp>
      <p:sp>
        <p:nvSpPr>
          <p:cNvPr id="5" name="テキスト ボックス 4">
            <a:extLst>
              <a:ext uri="{FF2B5EF4-FFF2-40B4-BE49-F238E27FC236}">
                <a16:creationId xmlns:a16="http://schemas.microsoft.com/office/drawing/2014/main" id="{A7296D53-00EA-40F3-B811-80A5ED53AF74}"/>
              </a:ext>
            </a:extLst>
          </p:cNvPr>
          <p:cNvSpPr txBox="1"/>
          <p:nvPr/>
        </p:nvSpPr>
        <p:spPr>
          <a:xfrm rot="16200000">
            <a:off x="2173948" y="2703348"/>
            <a:ext cx="1634644" cy="369332"/>
          </a:xfrm>
          <a:prstGeom prst="rect">
            <a:avLst/>
          </a:prstGeom>
          <a:noFill/>
        </p:spPr>
        <p:txBody>
          <a:bodyPr wrap="square" rtlCol="0">
            <a:spAutoFit/>
          </a:bodyPr>
          <a:lstStyle/>
          <a:p>
            <a:r>
              <a:rPr kumimoji="1" lang="ja-JP" altLang="en-US" dirty="0"/>
              <a:t>特徴量重要度</a:t>
            </a:r>
          </a:p>
        </p:txBody>
      </p:sp>
      <p:sp>
        <p:nvSpPr>
          <p:cNvPr id="6" name="テキスト ボックス 5">
            <a:extLst>
              <a:ext uri="{FF2B5EF4-FFF2-40B4-BE49-F238E27FC236}">
                <a16:creationId xmlns:a16="http://schemas.microsoft.com/office/drawing/2014/main" id="{B853AF48-9AC2-46CF-A84B-2ABD8893C626}"/>
              </a:ext>
            </a:extLst>
          </p:cNvPr>
          <p:cNvSpPr txBox="1"/>
          <p:nvPr/>
        </p:nvSpPr>
        <p:spPr>
          <a:xfrm>
            <a:off x="-104503" y="5269607"/>
            <a:ext cx="12124876" cy="1200329"/>
          </a:xfrm>
          <a:prstGeom prst="rect">
            <a:avLst/>
          </a:prstGeom>
          <a:noFill/>
        </p:spPr>
        <p:txBody>
          <a:bodyPr wrap="square" rtlCol="0">
            <a:spAutoFit/>
          </a:bodyPr>
          <a:lstStyle/>
          <a:p>
            <a:endParaRPr kumimoji="1" lang="en-US" altLang="ja-JP" dirty="0"/>
          </a:p>
          <a:p>
            <a:r>
              <a:rPr lang="ja-JP" altLang="en-US" dirty="0"/>
              <a:t>　結果２の理由：① 上図からどの特徴量を削除すれば良いか曖昧で、明確に予測精度を悪くしそうな特徴量がわかりにくい。</a:t>
            </a:r>
            <a:endParaRPr lang="en-US" altLang="ja-JP" dirty="0"/>
          </a:p>
          <a:p>
            <a:r>
              <a:rPr lang="ja-JP" altLang="en-US" dirty="0"/>
              <a:t>　　　　　　　　　   ② </a:t>
            </a:r>
            <a:r>
              <a:rPr lang="en-US" altLang="ja-JP" dirty="0" err="1"/>
              <a:t>LightGBM</a:t>
            </a:r>
            <a:r>
              <a:rPr lang="ja-JP" altLang="en-US" dirty="0"/>
              <a:t>は勾配ブースティング決定木なので意味のない特徴量があったとしても精度が落ちづらい。　</a:t>
            </a:r>
            <a:endParaRPr lang="en-US" altLang="ja-JP" dirty="0"/>
          </a:p>
          <a:p>
            <a:r>
              <a:rPr lang="ja-JP" altLang="en-US" dirty="0"/>
              <a:t>　　　　　　　　　　 ③基本的に特徴量は多いほうが学習に有利　　　　　　　　</a:t>
            </a:r>
            <a:endParaRPr kumimoji="1" lang="ja-JP" altLang="en-US" dirty="0"/>
          </a:p>
        </p:txBody>
      </p:sp>
      <p:sp>
        <p:nvSpPr>
          <p:cNvPr id="8" name="正方形/長方形 7">
            <a:extLst>
              <a:ext uri="{FF2B5EF4-FFF2-40B4-BE49-F238E27FC236}">
                <a16:creationId xmlns:a16="http://schemas.microsoft.com/office/drawing/2014/main" id="{600584E9-0621-4899-826B-5EFDD1318DD4}"/>
              </a:ext>
            </a:extLst>
          </p:cNvPr>
          <p:cNvSpPr/>
          <p:nvPr/>
        </p:nvSpPr>
        <p:spPr>
          <a:xfrm>
            <a:off x="2532360" y="678715"/>
            <a:ext cx="6811936" cy="369332"/>
          </a:xfrm>
          <a:prstGeom prst="rect">
            <a:avLst/>
          </a:prstGeom>
        </p:spPr>
        <p:txBody>
          <a:bodyPr wrap="square">
            <a:spAutoFit/>
          </a:bodyPr>
          <a:lstStyle/>
          <a:p>
            <a:r>
              <a:rPr lang="en-US" altLang="ja-JP" dirty="0"/>
              <a:t>49</a:t>
            </a:r>
            <a:r>
              <a:rPr lang="ja-JP" altLang="en-US" dirty="0"/>
              <a:t>個の特徴量を使って</a:t>
            </a:r>
            <a:r>
              <a:rPr lang="en-US" altLang="ja-JP" dirty="0" err="1"/>
              <a:t>LightGBM</a:t>
            </a:r>
            <a:r>
              <a:rPr lang="ja-JP" altLang="en-US" dirty="0"/>
              <a:t>を訓練して得た重要度のグラフ</a:t>
            </a:r>
          </a:p>
        </p:txBody>
      </p:sp>
      <p:sp>
        <p:nvSpPr>
          <p:cNvPr id="7" name="正方形/長方形 6">
            <a:extLst>
              <a:ext uri="{FF2B5EF4-FFF2-40B4-BE49-F238E27FC236}">
                <a16:creationId xmlns:a16="http://schemas.microsoft.com/office/drawing/2014/main" id="{04077647-338B-4C8E-909B-F77239BC5D8B}"/>
              </a:ext>
            </a:extLst>
          </p:cNvPr>
          <p:cNvSpPr/>
          <p:nvPr/>
        </p:nvSpPr>
        <p:spPr>
          <a:xfrm>
            <a:off x="8680638" y="3212483"/>
            <a:ext cx="3339735" cy="923330"/>
          </a:xfrm>
          <a:prstGeom prst="rect">
            <a:avLst/>
          </a:prstGeom>
        </p:spPr>
        <p:txBody>
          <a:bodyPr wrap="square">
            <a:spAutoFit/>
          </a:bodyPr>
          <a:lstStyle/>
          <a:p>
            <a:r>
              <a:rPr lang="ja-JP" altLang="en-US" dirty="0"/>
              <a:t>左のグラフの結果：上位６個～</a:t>
            </a:r>
            <a:r>
              <a:rPr lang="en-US" altLang="ja-JP" dirty="0"/>
              <a:t>45</a:t>
            </a:r>
            <a:r>
              <a:rPr lang="ja-JP" altLang="en-US" dirty="0"/>
              <a:t>個までは特徴量重要度にあまり差はない。</a:t>
            </a:r>
            <a:endParaRPr lang="en-US" altLang="ja-JP" dirty="0"/>
          </a:p>
        </p:txBody>
      </p:sp>
      <p:sp>
        <p:nvSpPr>
          <p:cNvPr id="10" name="テキスト ボックス 9">
            <a:extLst>
              <a:ext uri="{FF2B5EF4-FFF2-40B4-BE49-F238E27FC236}">
                <a16:creationId xmlns:a16="http://schemas.microsoft.com/office/drawing/2014/main" id="{B082E7F4-662B-414D-9E11-2F39778E7292}"/>
              </a:ext>
            </a:extLst>
          </p:cNvPr>
          <p:cNvSpPr txBox="1"/>
          <p:nvPr/>
        </p:nvSpPr>
        <p:spPr>
          <a:xfrm>
            <a:off x="426720" y="2804160"/>
            <a:ext cx="1846217" cy="923330"/>
          </a:xfrm>
          <a:prstGeom prst="rect">
            <a:avLst/>
          </a:prstGeom>
          <a:noFill/>
        </p:spPr>
        <p:txBody>
          <a:bodyPr wrap="square" rtlCol="0">
            <a:spAutoFit/>
          </a:bodyPr>
          <a:lstStyle/>
          <a:p>
            <a:r>
              <a:rPr kumimoji="1" lang="ja-JP" altLang="en-US" dirty="0"/>
              <a:t>右図は結果２の考察のためプロットした</a:t>
            </a:r>
          </a:p>
        </p:txBody>
      </p:sp>
    </p:spTree>
    <p:extLst>
      <p:ext uri="{BB962C8B-B14F-4D97-AF65-F5344CB8AC3E}">
        <p14:creationId xmlns:p14="http://schemas.microsoft.com/office/powerpoint/2010/main" val="109468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79AE5-0BDC-4CF3-A73D-336A1A4DF7B1}"/>
              </a:ext>
            </a:extLst>
          </p:cNvPr>
          <p:cNvSpPr>
            <a:spLocks noGrp="1"/>
          </p:cNvSpPr>
          <p:nvPr>
            <p:ph type="ctrTitle"/>
          </p:nvPr>
        </p:nvSpPr>
        <p:spPr/>
        <p:txBody>
          <a:bodyPr/>
          <a:lstStyle/>
          <a:p>
            <a:r>
              <a:rPr lang="en-US" altLang="ja-JP" dirty="0"/>
              <a:t>e</a:t>
            </a:r>
            <a:r>
              <a:rPr lang="ja-JP" altLang="en-US" dirty="0"/>
              <a:t>コマース製品のカテゴリ予測</a:t>
            </a:r>
            <a:endParaRPr kumimoji="1" lang="ja-JP" altLang="en-US" dirty="0"/>
          </a:p>
        </p:txBody>
      </p:sp>
      <p:sp>
        <p:nvSpPr>
          <p:cNvPr id="5" name="字幕 4">
            <a:extLst>
              <a:ext uri="{FF2B5EF4-FFF2-40B4-BE49-F238E27FC236}">
                <a16:creationId xmlns:a16="http://schemas.microsoft.com/office/drawing/2014/main" id="{A63A67CA-8250-1DCF-374F-F3401ED2444C}"/>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413606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3BBC0-C793-292D-6D54-B17F63A1F5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53A12F-FF62-7BCF-F4A4-C248B64CF8F9}"/>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CE8D0804-34A7-FC91-7BEE-743A611F92BB}"/>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概要説明</a:t>
            </a:r>
            <a:endParaRPr kumimoji="1" lang="en-US" altLang="ja-JP" dirty="0">
              <a:solidFill>
                <a:schemeClr val="bg2"/>
              </a:solidFill>
            </a:endParaRPr>
          </a:p>
          <a:p>
            <a:pPr marL="0" indent="0">
              <a:buNone/>
            </a:pPr>
            <a:r>
              <a:rPr kumimoji="1" lang="en-US" altLang="ja-JP" dirty="0">
                <a:solidFill>
                  <a:schemeClr val="bg2"/>
                </a:solidFill>
              </a:rPr>
              <a:t>2.</a:t>
            </a:r>
            <a:r>
              <a:rPr kumimoji="1" lang="ja-JP" altLang="en-US" dirty="0">
                <a:solidFill>
                  <a:schemeClr val="bg2"/>
                </a:solidFill>
              </a:rPr>
              <a:t> 探索的データ分析</a:t>
            </a:r>
            <a:r>
              <a:rPr kumimoji="1" lang="en-US" altLang="ja-JP" dirty="0">
                <a:solidFill>
                  <a:schemeClr val="bg2"/>
                </a:solidFill>
              </a:rPr>
              <a:t>(EDA)</a:t>
            </a:r>
          </a:p>
          <a:p>
            <a:pPr marL="0" indent="0">
              <a:buNone/>
            </a:pPr>
            <a:r>
              <a:rPr lang="en-US" altLang="ja-JP" dirty="0">
                <a:solidFill>
                  <a:schemeClr val="bg2"/>
                </a:solidFill>
              </a:rPr>
              <a:t>3</a:t>
            </a:r>
            <a:r>
              <a:rPr kumimoji="1" lang="en-US" altLang="ja-JP" dirty="0">
                <a:solidFill>
                  <a:schemeClr val="bg2"/>
                </a:solidFill>
              </a:rPr>
              <a:t>. </a:t>
            </a:r>
            <a:r>
              <a:rPr kumimoji="1" lang="ja-JP" altLang="en-US" dirty="0">
                <a:solidFill>
                  <a:schemeClr val="bg2"/>
                </a:solidFill>
              </a:rPr>
              <a:t>高精度予測モデルの作成</a:t>
            </a:r>
            <a:endParaRPr kumimoji="1" lang="en-US" altLang="ja-JP" dirty="0">
              <a:solidFill>
                <a:schemeClr val="bg2"/>
              </a:solidFill>
            </a:endParaRPr>
          </a:p>
          <a:p>
            <a:pPr marL="0" indent="0">
              <a:buNone/>
            </a:pPr>
            <a:r>
              <a:rPr lang="en-US" altLang="ja-JP" dirty="0"/>
              <a:t>4. </a:t>
            </a:r>
            <a:r>
              <a:rPr lang="ja-JP" altLang="en-US" dirty="0"/>
              <a:t>分析結果の解釈</a:t>
            </a:r>
            <a:endParaRPr lang="en-US" altLang="ja-JP" dirty="0"/>
          </a:p>
          <a:p>
            <a:pPr marL="0" indent="0">
              <a:buNone/>
            </a:pPr>
            <a:r>
              <a:rPr lang="en-US" altLang="ja-JP" dirty="0">
                <a:solidFill>
                  <a:schemeClr val="bg2"/>
                </a:solidFill>
              </a:rPr>
              <a:t>5.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47629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1EFE71-C89D-47AB-B2F2-D32ACB842220}"/>
              </a:ext>
            </a:extLst>
          </p:cNvPr>
          <p:cNvSpPr>
            <a:spLocks noGrp="1"/>
          </p:cNvSpPr>
          <p:nvPr>
            <p:ph type="title"/>
          </p:nvPr>
        </p:nvSpPr>
        <p:spPr>
          <a:xfrm>
            <a:off x="838200" y="0"/>
            <a:ext cx="10515600" cy="1325563"/>
          </a:xfrm>
        </p:spPr>
        <p:txBody>
          <a:bodyPr/>
          <a:lstStyle/>
          <a:p>
            <a:r>
              <a:rPr kumimoji="1" lang="en-US" altLang="ja-JP" dirty="0"/>
              <a:t>SHAP</a:t>
            </a:r>
            <a:endParaRPr kumimoji="1" lang="ja-JP" altLang="en-US" dirty="0"/>
          </a:p>
        </p:txBody>
      </p:sp>
      <p:pic>
        <p:nvPicPr>
          <p:cNvPr id="3" name="図 2">
            <a:extLst>
              <a:ext uri="{FF2B5EF4-FFF2-40B4-BE49-F238E27FC236}">
                <a16:creationId xmlns:a16="http://schemas.microsoft.com/office/drawing/2014/main" id="{DE9576AE-F223-4A30-BB3D-AE100C552DE3}"/>
              </a:ext>
            </a:extLst>
          </p:cNvPr>
          <p:cNvPicPr>
            <a:picLocks noChangeAspect="1"/>
          </p:cNvPicPr>
          <p:nvPr/>
        </p:nvPicPr>
        <p:blipFill>
          <a:blip r:embed="rId2"/>
          <a:stretch>
            <a:fillRect/>
          </a:stretch>
        </p:blipFill>
        <p:spPr>
          <a:xfrm>
            <a:off x="1248835" y="1555362"/>
            <a:ext cx="4297282" cy="1460385"/>
          </a:xfrm>
          <a:prstGeom prst="rect">
            <a:avLst/>
          </a:prstGeom>
        </p:spPr>
      </p:pic>
      <p:pic>
        <p:nvPicPr>
          <p:cNvPr id="4" name="図 3">
            <a:extLst>
              <a:ext uri="{FF2B5EF4-FFF2-40B4-BE49-F238E27FC236}">
                <a16:creationId xmlns:a16="http://schemas.microsoft.com/office/drawing/2014/main" id="{C41A195B-FB0D-4BED-9AB7-3C92255835D3}"/>
              </a:ext>
            </a:extLst>
          </p:cNvPr>
          <p:cNvPicPr>
            <a:picLocks noChangeAspect="1"/>
          </p:cNvPicPr>
          <p:nvPr/>
        </p:nvPicPr>
        <p:blipFill>
          <a:blip r:embed="rId3"/>
          <a:stretch>
            <a:fillRect/>
          </a:stretch>
        </p:blipFill>
        <p:spPr>
          <a:xfrm>
            <a:off x="6096000" y="2024787"/>
            <a:ext cx="2258683" cy="521535"/>
          </a:xfrm>
          <a:prstGeom prst="rect">
            <a:avLst/>
          </a:prstGeom>
        </p:spPr>
      </p:pic>
      <p:pic>
        <p:nvPicPr>
          <p:cNvPr id="5" name="図 4">
            <a:extLst>
              <a:ext uri="{FF2B5EF4-FFF2-40B4-BE49-F238E27FC236}">
                <a16:creationId xmlns:a16="http://schemas.microsoft.com/office/drawing/2014/main" id="{44881ACB-E647-42D0-BAB4-D5430ADC132A}"/>
              </a:ext>
            </a:extLst>
          </p:cNvPr>
          <p:cNvPicPr>
            <a:picLocks noChangeAspect="1"/>
          </p:cNvPicPr>
          <p:nvPr/>
        </p:nvPicPr>
        <p:blipFill>
          <a:blip r:embed="rId4"/>
          <a:stretch>
            <a:fillRect/>
          </a:stretch>
        </p:blipFill>
        <p:spPr>
          <a:xfrm>
            <a:off x="1437809" y="3784232"/>
            <a:ext cx="2863997" cy="2368672"/>
          </a:xfrm>
          <a:prstGeom prst="rect">
            <a:avLst/>
          </a:prstGeom>
        </p:spPr>
      </p:pic>
      <p:pic>
        <p:nvPicPr>
          <p:cNvPr id="6" name="図 5">
            <a:extLst>
              <a:ext uri="{FF2B5EF4-FFF2-40B4-BE49-F238E27FC236}">
                <a16:creationId xmlns:a16="http://schemas.microsoft.com/office/drawing/2014/main" id="{544A7673-3459-4BDF-8FD9-837C5E584D8D}"/>
              </a:ext>
            </a:extLst>
          </p:cNvPr>
          <p:cNvPicPr>
            <a:picLocks noChangeAspect="1"/>
          </p:cNvPicPr>
          <p:nvPr/>
        </p:nvPicPr>
        <p:blipFill>
          <a:blip r:embed="rId5"/>
          <a:stretch>
            <a:fillRect/>
          </a:stretch>
        </p:blipFill>
        <p:spPr>
          <a:xfrm>
            <a:off x="6682952" y="3758124"/>
            <a:ext cx="2455473" cy="2165561"/>
          </a:xfrm>
          <a:prstGeom prst="rect">
            <a:avLst/>
          </a:prstGeom>
        </p:spPr>
      </p:pic>
      <p:sp>
        <p:nvSpPr>
          <p:cNvPr id="7" name="テキスト ボックス 6">
            <a:extLst>
              <a:ext uri="{FF2B5EF4-FFF2-40B4-BE49-F238E27FC236}">
                <a16:creationId xmlns:a16="http://schemas.microsoft.com/office/drawing/2014/main" id="{F360DDAA-4E17-45EB-B8CD-D891AADD92A2}"/>
              </a:ext>
            </a:extLst>
          </p:cNvPr>
          <p:cNvSpPr txBox="1"/>
          <p:nvPr/>
        </p:nvSpPr>
        <p:spPr>
          <a:xfrm>
            <a:off x="1248835" y="947551"/>
            <a:ext cx="9579428" cy="923330"/>
          </a:xfrm>
          <a:prstGeom prst="rect">
            <a:avLst/>
          </a:prstGeom>
          <a:noFill/>
        </p:spPr>
        <p:txBody>
          <a:bodyPr wrap="square" rtlCol="0">
            <a:spAutoFit/>
          </a:bodyPr>
          <a:lstStyle/>
          <a:p>
            <a:r>
              <a:rPr kumimoji="1" lang="ja-JP" altLang="en-US" dirty="0"/>
              <a:t>予測値</a:t>
            </a:r>
            <a:r>
              <a:rPr kumimoji="1" lang="en-US" altLang="ja-JP" dirty="0"/>
              <a:t>(</a:t>
            </a:r>
            <a:r>
              <a:rPr kumimoji="1" lang="ja-JP" altLang="en-US" dirty="0"/>
              <a:t>左辺</a:t>
            </a:r>
            <a:r>
              <a:rPr kumimoji="1" lang="en-US" altLang="ja-JP" dirty="0"/>
              <a:t>)</a:t>
            </a:r>
            <a:r>
              <a:rPr kumimoji="1" lang="ja-JP" altLang="en-US" dirty="0"/>
              <a:t>と予測値の期待値</a:t>
            </a:r>
            <a:r>
              <a:rPr kumimoji="1" lang="en-US" altLang="ja-JP" dirty="0"/>
              <a:t>(</a:t>
            </a:r>
            <a:r>
              <a:rPr kumimoji="1" lang="ja-JP" altLang="en-US" dirty="0"/>
              <a:t>右辺第一項</a:t>
            </a:r>
            <a:r>
              <a:rPr kumimoji="1" lang="en-US" altLang="ja-JP" dirty="0"/>
              <a:t>)</a:t>
            </a:r>
            <a:r>
              <a:rPr lang="ja-JP" altLang="en-US" dirty="0"/>
              <a:t>の差分を各説明変数の貢献度に分解する手法。</a:t>
            </a:r>
            <a:endParaRPr lang="en-US" altLang="ja-JP" dirty="0"/>
          </a:p>
          <a:p>
            <a:r>
              <a:rPr lang="ja-JP" altLang="en-US" dirty="0"/>
              <a:t>モデルがなぜその予測値を出力したのかがわかる。</a:t>
            </a:r>
            <a:endParaRPr lang="en-US" altLang="ja-JP" dirty="0"/>
          </a:p>
          <a:p>
            <a:endParaRPr kumimoji="1" lang="ja-JP" altLang="en-US" dirty="0"/>
          </a:p>
        </p:txBody>
      </p:sp>
      <p:pic>
        <p:nvPicPr>
          <p:cNvPr id="8" name="図 7">
            <a:extLst>
              <a:ext uri="{FF2B5EF4-FFF2-40B4-BE49-F238E27FC236}">
                <a16:creationId xmlns:a16="http://schemas.microsoft.com/office/drawing/2014/main" id="{2B588AD8-4293-41EB-BE62-996B74C583A4}"/>
              </a:ext>
            </a:extLst>
          </p:cNvPr>
          <p:cNvPicPr>
            <a:picLocks noChangeAspect="1"/>
          </p:cNvPicPr>
          <p:nvPr/>
        </p:nvPicPr>
        <p:blipFill>
          <a:blip r:embed="rId6"/>
          <a:stretch>
            <a:fillRect/>
          </a:stretch>
        </p:blipFill>
        <p:spPr>
          <a:xfrm>
            <a:off x="4325755" y="4650438"/>
            <a:ext cx="1733639" cy="514376"/>
          </a:xfrm>
          <a:prstGeom prst="rect">
            <a:avLst/>
          </a:prstGeom>
        </p:spPr>
      </p:pic>
      <p:sp>
        <p:nvSpPr>
          <p:cNvPr id="10" name="テキスト ボックス 9">
            <a:extLst>
              <a:ext uri="{FF2B5EF4-FFF2-40B4-BE49-F238E27FC236}">
                <a16:creationId xmlns:a16="http://schemas.microsoft.com/office/drawing/2014/main" id="{9D6B150B-3DF9-4368-A75E-7CFCBD94D2CF}"/>
              </a:ext>
            </a:extLst>
          </p:cNvPr>
          <p:cNvSpPr txBox="1"/>
          <p:nvPr/>
        </p:nvSpPr>
        <p:spPr>
          <a:xfrm>
            <a:off x="838200" y="2823900"/>
            <a:ext cx="1811383" cy="646331"/>
          </a:xfrm>
          <a:prstGeom prst="rect">
            <a:avLst/>
          </a:prstGeom>
          <a:noFill/>
        </p:spPr>
        <p:txBody>
          <a:bodyPr wrap="square" rtlCol="0">
            <a:spAutoFit/>
          </a:bodyPr>
          <a:lstStyle/>
          <a:p>
            <a:r>
              <a:rPr lang="ja-JP" altLang="en-US" dirty="0"/>
              <a:t>インスタンス</a:t>
            </a:r>
            <a:r>
              <a:rPr lang="en-US" altLang="ja-JP" dirty="0" err="1"/>
              <a:t>i</a:t>
            </a:r>
            <a:r>
              <a:rPr lang="ja-JP" altLang="en-US" dirty="0"/>
              <a:t>の予測値</a:t>
            </a:r>
            <a:endParaRPr kumimoji="1" lang="ja-JP" altLang="en-US" dirty="0"/>
          </a:p>
        </p:txBody>
      </p:sp>
      <p:sp>
        <p:nvSpPr>
          <p:cNvPr id="11" name="テキスト ボックス 10">
            <a:extLst>
              <a:ext uri="{FF2B5EF4-FFF2-40B4-BE49-F238E27FC236}">
                <a16:creationId xmlns:a16="http://schemas.microsoft.com/office/drawing/2014/main" id="{BDA3DDFA-B723-40DD-B151-957BC59B76EA}"/>
              </a:ext>
            </a:extLst>
          </p:cNvPr>
          <p:cNvSpPr txBox="1"/>
          <p:nvPr/>
        </p:nvSpPr>
        <p:spPr>
          <a:xfrm>
            <a:off x="2870549" y="2761717"/>
            <a:ext cx="943806" cy="646331"/>
          </a:xfrm>
          <a:prstGeom prst="rect">
            <a:avLst/>
          </a:prstGeom>
          <a:noFill/>
        </p:spPr>
        <p:txBody>
          <a:bodyPr wrap="square" rtlCol="0">
            <a:spAutoFit/>
          </a:bodyPr>
          <a:lstStyle/>
          <a:p>
            <a:r>
              <a:rPr lang="ja-JP" altLang="en-US" dirty="0"/>
              <a:t>ベースライン</a:t>
            </a:r>
            <a:endParaRPr kumimoji="1" lang="ja-JP" altLang="en-US" dirty="0"/>
          </a:p>
        </p:txBody>
      </p:sp>
      <p:sp>
        <p:nvSpPr>
          <p:cNvPr id="13" name="テキスト ボックス 12">
            <a:extLst>
              <a:ext uri="{FF2B5EF4-FFF2-40B4-BE49-F238E27FC236}">
                <a16:creationId xmlns:a16="http://schemas.microsoft.com/office/drawing/2014/main" id="{843BFB32-C0F6-4BB3-BC7F-E56B88F6D4D9}"/>
              </a:ext>
            </a:extLst>
          </p:cNvPr>
          <p:cNvSpPr txBox="1"/>
          <p:nvPr/>
        </p:nvSpPr>
        <p:spPr>
          <a:xfrm>
            <a:off x="3950334" y="3015747"/>
            <a:ext cx="1816749" cy="923330"/>
          </a:xfrm>
          <a:prstGeom prst="rect">
            <a:avLst/>
          </a:prstGeom>
          <a:noFill/>
        </p:spPr>
        <p:txBody>
          <a:bodyPr wrap="square" rtlCol="0">
            <a:spAutoFit/>
          </a:bodyPr>
          <a:lstStyle/>
          <a:p>
            <a:r>
              <a:rPr lang="ja-JP" altLang="en-US" dirty="0"/>
              <a:t>インスタンス</a:t>
            </a:r>
            <a:r>
              <a:rPr lang="en-US" altLang="ja-JP" dirty="0" err="1"/>
              <a:t>i</a:t>
            </a:r>
            <a:r>
              <a:rPr lang="ja-JP" altLang="en-US" dirty="0"/>
              <a:t>における特徴量</a:t>
            </a:r>
            <a:r>
              <a:rPr lang="en-US" altLang="ja-JP" dirty="0"/>
              <a:t>j</a:t>
            </a:r>
            <a:r>
              <a:rPr lang="ja-JP" altLang="en-US" dirty="0"/>
              <a:t>の貢献度</a:t>
            </a:r>
            <a:r>
              <a:rPr lang="en-US" altLang="ja-JP" dirty="0"/>
              <a:t>Φ </a:t>
            </a:r>
            <a:r>
              <a:rPr lang="en-US" altLang="ja-JP" baseline="-25000" dirty="0" err="1"/>
              <a:t>ij</a:t>
            </a:r>
            <a:r>
              <a:rPr lang="ja-JP" altLang="en-US" dirty="0"/>
              <a:t>の和</a:t>
            </a:r>
            <a:endParaRPr kumimoji="1" lang="ja-JP" altLang="en-US" dirty="0"/>
          </a:p>
        </p:txBody>
      </p:sp>
      <p:sp>
        <p:nvSpPr>
          <p:cNvPr id="14" name="テキスト ボックス 13">
            <a:extLst>
              <a:ext uri="{FF2B5EF4-FFF2-40B4-BE49-F238E27FC236}">
                <a16:creationId xmlns:a16="http://schemas.microsoft.com/office/drawing/2014/main" id="{4D3433ED-DAEF-457D-B7F0-7B59ABA8001F}"/>
              </a:ext>
            </a:extLst>
          </p:cNvPr>
          <p:cNvSpPr txBox="1"/>
          <p:nvPr/>
        </p:nvSpPr>
        <p:spPr>
          <a:xfrm>
            <a:off x="2092639" y="6063853"/>
            <a:ext cx="7933509" cy="646331"/>
          </a:xfrm>
          <a:prstGeom prst="rect">
            <a:avLst/>
          </a:prstGeom>
          <a:noFill/>
        </p:spPr>
        <p:txBody>
          <a:bodyPr wrap="square" rtlCol="0">
            <a:spAutoFit/>
          </a:bodyPr>
          <a:lstStyle/>
          <a:p>
            <a:r>
              <a:rPr kumimoji="1" lang="ja-JP" altLang="en-US" dirty="0"/>
              <a:t>上の例では</a:t>
            </a:r>
            <a:r>
              <a:rPr kumimoji="1" lang="en-US" altLang="ja-JP" dirty="0"/>
              <a:t>Output(</a:t>
            </a:r>
            <a:r>
              <a:rPr kumimoji="1" lang="ja-JP" altLang="en-US" dirty="0"/>
              <a:t>死亡率</a:t>
            </a:r>
            <a:r>
              <a:rPr kumimoji="1" lang="en-US" altLang="ja-JP" dirty="0"/>
              <a:t>)</a:t>
            </a:r>
            <a:r>
              <a:rPr lang="ja-JP" altLang="en-US" dirty="0" err="1"/>
              <a:t>への</a:t>
            </a:r>
            <a:r>
              <a:rPr lang="ja-JP" altLang="en-US" dirty="0"/>
              <a:t>各説明変数の寄与がわかる。</a:t>
            </a:r>
            <a:endParaRPr lang="en-US" altLang="ja-JP" dirty="0"/>
          </a:p>
          <a:p>
            <a:r>
              <a:rPr kumimoji="1" lang="ja-JP" altLang="en-US" dirty="0"/>
              <a:t>血圧、</a:t>
            </a:r>
            <a:r>
              <a:rPr kumimoji="1" lang="en-US" altLang="ja-JP" dirty="0"/>
              <a:t>BMI,</a:t>
            </a:r>
            <a:r>
              <a:rPr kumimoji="1" lang="ja-JP" altLang="en-US" dirty="0"/>
              <a:t>年齢が高いので</a:t>
            </a:r>
            <a:r>
              <a:rPr lang="ja-JP" altLang="en-US" dirty="0"/>
              <a:t>高い死亡率の予測値を出力している。</a:t>
            </a:r>
            <a:endParaRPr kumimoji="1" lang="ja-JP" altLang="en-US" dirty="0"/>
          </a:p>
        </p:txBody>
      </p:sp>
      <p:sp>
        <p:nvSpPr>
          <p:cNvPr id="15" name="テキスト ボックス 14">
            <a:extLst>
              <a:ext uri="{FF2B5EF4-FFF2-40B4-BE49-F238E27FC236}">
                <a16:creationId xmlns:a16="http://schemas.microsoft.com/office/drawing/2014/main" id="{B73AADAD-CA53-42A3-8C24-1CD7A6386E11}"/>
              </a:ext>
            </a:extLst>
          </p:cNvPr>
          <p:cNvSpPr txBox="1"/>
          <p:nvPr/>
        </p:nvSpPr>
        <p:spPr>
          <a:xfrm>
            <a:off x="1706271" y="3876433"/>
            <a:ext cx="386368" cy="369332"/>
          </a:xfrm>
          <a:prstGeom prst="rect">
            <a:avLst/>
          </a:prstGeom>
          <a:noFill/>
        </p:spPr>
        <p:txBody>
          <a:bodyPr wrap="square" rtlCol="0">
            <a:spAutoFit/>
          </a:bodyPr>
          <a:lstStyle/>
          <a:p>
            <a:r>
              <a:rPr kumimoji="1" lang="ja-JP" altLang="en-US" dirty="0"/>
              <a:t>例</a:t>
            </a:r>
            <a:endParaRPr kumimoji="1" lang="en-US" altLang="ja-JP" dirty="0"/>
          </a:p>
        </p:txBody>
      </p:sp>
      <p:sp>
        <p:nvSpPr>
          <p:cNvPr id="16" name="テキスト ボックス 15">
            <a:extLst>
              <a:ext uri="{FF2B5EF4-FFF2-40B4-BE49-F238E27FC236}">
                <a16:creationId xmlns:a16="http://schemas.microsoft.com/office/drawing/2014/main" id="{6D066CD4-0388-44A2-A0A7-F5D41ECDC028}"/>
              </a:ext>
            </a:extLst>
          </p:cNvPr>
          <p:cNvSpPr txBox="1"/>
          <p:nvPr/>
        </p:nvSpPr>
        <p:spPr>
          <a:xfrm>
            <a:off x="4301806" y="5065246"/>
            <a:ext cx="2900183" cy="646331"/>
          </a:xfrm>
          <a:prstGeom prst="rect">
            <a:avLst/>
          </a:prstGeom>
          <a:noFill/>
        </p:spPr>
        <p:txBody>
          <a:bodyPr wrap="square" rtlCol="0">
            <a:spAutoFit/>
          </a:bodyPr>
          <a:lstStyle/>
          <a:p>
            <a:r>
              <a:rPr kumimoji="1" lang="en-US" altLang="ja-JP" dirty="0"/>
              <a:t>0.4 = </a:t>
            </a:r>
          </a:p>
          <a:p>
            <a:r>
              <a:rPr kumimoji="1" lang="en-US" altLang="ja-JP" dirty="0"/>
              <a:t>0.1</a:t>
            </a:r>
            <a:r>
              <a:rPr kumimoji="1" lang="en-US" altLang="ja-JP" dirty="0">
                <a:solidFill>
                  <a:srgbClr val="FF0000"/>
                </a:solidFill>
              </a:rPr>
              <a:t>+0.4</a:t>
            </a:r>
            <a:r>
              <a:rPr lang="en-US" altLang="ja-JP" dirty="0">
                <a:solidFill>
                  <a:srgbClr val="0000FF"/>
                </a:solidFill>
              </a:rPr>
              <a:t>-0.3</a:t>
            </a:r>
            <a:r>
              <a:rPr kumimoji="1" lang="en-US" altLang="ja-JP" dirty="0">
                <a:solidFill>
                  <a:srgbClr val="FF0000"/>
                </a:solidFill>
              </a:rPr>
              <a:t>+0.1+0.1</a:t>
            </a:r>
            <a:endParaRPr kumimoji="1" lang="ja-JP" altLang="en-US" dirty="0">
              <a:solidFill>
                <a:srgbClr val="0000FF"/>
              </a:solidFill>
            </a:endParaRPr>
          </a:p>
        </p:txBody>
      </p:sp>
      <p:sp>
        <p:nvSpPr>
          <p:cNvPr id="9" name="テキスト ボックス 8">
            <a:extLst>
              <a:ext uri="{FF2B5EF4-FFF2-40B4-BE49-F238E27FC236}">
                <a16:creationId xmlns:a16="http://schemas.microsoft.com/office/drawing/2014/main" id="{AF07647D-4F01-4B97-AB90-29212D5432CE}"/>
              </a:ext>
            </a:extLst>
          </p:cNvPr>
          <p:cNvSpPr txBox="1"/>
          <p:nvPr/>
        </p:nvSpPr>
        <p:spPr>
          <a:xfrm>
            <a:off x="6059393" y="2632685"/>
            <a:ext cx="2648755" cy="646331"/>
          </a:xfrm>
          <a:prstGeom prst="rect">
            <a:avLst/>
          </a:prstGeom>
          <a:noFill/>
        </p:spPr>
        <p:txBody>
          <a:bodyPr wrap="square" rtlCol="0">
            <a:spAutoFit/>
          </a:bodyPr>
          <a:lstStyle/>
          <a:p>
            <a:r>
              <a:rPr kumimoji="1" lang="ja-JP" altLang="en-US" dirty="0"/>
              <a:t>ベースラインは予測値の期待値</a:t>
            </a:r>
          </a:p>
        </p:txBody>
      </p:sp>
    </p:spTree>
    <p:extLst>
      <p:ext uri="{BB962C8B-B14F-4D97-AF65-F5344CB8AC3E}">
        <p14:creationId xmlns:p14="http://schemas.microsoft.com/office/powerpoint/2010/main" val="246000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3BD259-BF23-4C5C-A5DC-69BD779857A0}"/>
              </a:ext>
            </a:extLst>
          </p:cNvPr>
          <p:cNvSpPr>
            <a:spLocks noGrp="1"/>
          </p:cNvSpPr>
          <p:nvPr>
            <p:ph type="title"/>
          </p:nvPr>
        </p:nvSpPr>
        <p:spPr>
          <a:xfrm>
            <a:off x="838200" y="-217714"/>
            <a:ext cx="10515600" cy="1325563"/>
          </a:xfrm>
        </p:spPr>
        <p:txBody>
          <a:bodyPr/>
          <a:lstStyle/>
          <a:p>
            <a:r>
              <a:rPr kumimoji="1" lang="en-US" altLang="ja-JP" dirty="0"/>
              <a:t>SHAP</a:t>
            </a:r>
            <a:r>
              <a:rPr kumimoji="1" lang="ja-JP" altLang="en-US" dirty="0"/>
              <a:t>による特徴量重要度</a:t>
            </a:r>
          </a:p>
        </p:txBody>
      </p:sp>
      <p:pic>
        <p:nvPicPr>
          <p:cNvPr id="1026" name="Picture 2">
            <a:extLst>
              <a:ext uri="{FF2B5EF4-FFF2-40B4-BE49-F238E27FC236}">
                <a16:creationId xmlns:a16="http://schemas.microsoft.com/office/drawing/2014/main" id="{3B329EDD-AFD4-4E09-8856-6F698C80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75" y="727165"/>
            <a:ext cx="4912547" cy="58608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E3E2854-57C4-4F9F-B4AA-D3DBD1FDFEAA}"/>
                  </a:ext>
                </a:extLst>
              </p:cNvPr>
              <p:cNvSpPr txBox="1"/>
              <p:nvPr/>
            </p:nvSpPr>
            <p:spPr>
              <a:xfrm>
                <a:off x="5336717" y="1180926"/>
                <a:ext cx="3657601" cy="2065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重要度は</m:t>
                      </m:r>
                      <m:r>
                        <a:rPr lang="ja-JP" altLang="en-US" sz="2000" i="1">
                          <a:latin typeface="Cambria Math" panose="02040503050406030204" pitchFamily="18" charset="0"/>
                        </a:rPr>
                        <m:t>インスタンス全て</m:t>
                      </m:r>
                    </m:oMath>
                  </m:oMathPara>
                </a14:m>
                <a:endParaRPr lang="en-US" altLang="ja-JP"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ja-JP" altLang="en-US" sz="2000" i="1">
                          <a:latin typeface="Cambria Math" panose="02040503050406030204" pitchFamily="18" charset="0"/>
                        </a:rPr>
                        <m:t>の</m:t>
                      </m:r>
                      <m:r>
                        <a:rPr lang="ja-JP" altLang="en-US" sz="2000" i="1" smtClean="0">
                          <a:latin typeface="Cambria Math" panose="02040503050406030204" pitchFamily="18" charset="0"/>
                        </a:rPr>
                        <m:t>貢献度</m:t>
                      </m:r>
                      <m:r>
                        <a:rPr lang="ja-JP" altLang="en-US" sz="2000" i="1">
                          <a:latin typeface="Cambria Math" panose="02040503050406030204" pitchFamily="18" charset="0"/>
                        </a:rPr>
                        <m:t>の</m:t>
                      </m:r>
                      <m:r>
                        <a:rPr lang="ja-JP" altLang="en-US" sz="2000" i="1" smtClean="0">
                          <a:latin typeface="Cambria Math" panose="02040503050406030204" pitchFamily="18" charset="0"/>
                        </a:rPr>
                        <m:t>絶対値</m:t>
                      </m:r>
                      <m:r>
                        <a:rPr lang="ja-JP" altLang="en-US" sz="2000" i="1">
                          <a:latin typeface="Cambria Math" panose="02040503050406030204" pitchFamily="18" charset="0"/>
                        </a:rPr>
                        <m:t>の平均</m:t>
                      </m:r>
                    </m:oMath>
                  </m:oMathPara>
                </a14:m>
                <a:endParaRPr lang="en-US" altLang="ja-JP" sz="2000" i="1" dirty="0">
                  <a:latin typeface="Cambria Math" panose="02040503050406030204" pitchFamily="18" charset="0"/>
                </a:endParaRPr>
              </a:p>
              <a:p>
                <a14:m>
                  <m:oMath xmlns:m="http://schemas.openxmlformats.org/officeDocument/2006/math">
                    <m:r>
                      <a:rPr lang="ja-JP" altLang="en-US" sz="2000" i="1">
                        <a:latin typeface="Cambria Math" panose="02040503050406030204" pitchFamily="18" charset="0"/>
                      </a:rPr>
                      <m:t>をとった</m:t>
                    </m:r>
                    <m:f>
                      <m:fPr>
                        <m:ctrlPr>
                          <a:rPr kumimoji="1" lang="en-US" altLang="ja-JP" sz="200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𝑁</m:t>
                        </m:r>
                      </m:den>
                    </m:f>
                    <m:nary>
                      <m:naryPr>
                        <m:chr m:val="∑"/>
                        <m:ctrlPr>
                          <a:rPr kumimoji="1" lang="ja-JP" altLang="en-US" sz="200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𝑁</m:t>
                        </m:r>
                      </m:sup>
                      <m:e>
                        <m:r>
                          <m:rPr>
                            <m:nor/>
                          </m:rPr>
                          <a:rPr lang="en-US" altLang="ja-JP" sz="2000" dirty="0"/>
                          <m:t>|</m:t>
                        </m:r>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𝜑</m:t>
                            </m:r>
                          </m:e>
                          <m:sub>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Sub>
                        <m:r>
                          <a:rPr lang="en-US" altLang="ja-JP" sz="2000" i="1">
                            <a:latin typeface="Cambria Math" panose="02040503050406030204" pitchFamily="18" charset="0"/>
                          </a:rPr>
                          <m:t>|</m:t>
                        </m:r>
                      </m:e>
                    </m:nary>
                  </m:oMath>
                </a14:m>
                <a:r>
                  <a:rPr kumimoji="1" lang="ja-JP" altLang="en-US" sz="2000" dirty="0"/>
                  <a:t> で定義する</a:t>
                </a:r>
                <a:r>
                  <a:rPr kumimoji="1" lang="ja-JP" altLang="en-US" dirty="0"/>
                  <a:t>。</a:t>
                </a:r>
                <a:r>
                  <a:rPr lang="ja-JP" altLang="en-US" sz="2000" dirty="0"/>
                  <a:t>左図は各特徴量について、</a:t>
                </a:r>
                <a:r>
                  <a:rPr lang="en-US" altLang="ja-JP" sz="2000" dirty="0"/>
                  <a:t>Class_0~Class_3</a:t>
                </a:r>
                <a:r>
                  <a:rPr lang="ja-JP" altLang="en-US" sz="2000" dirty="0"/>
                  <a:t>の特徴量重要度を色で分けて図示している</a:t>
                </a:r>
                <a:r>
                  <a:rPr lang="ja-JP" altLang="en-US" dirty="0"/>
                  <a:t>。</a:t>
                </a:r>
                <a:endParaRPr kumimoji="1" lang="ja-JP" altLang="en-US" dirty="0"/>
              </a:p>
            </p:txBody>
          </p:sp>
        </mc:Choice>
        <mc:Fallback xmlns="">
          <p:sp>
            <p:nvSpPr>
              <p:cNvPr id="3" name="テキスト ボックス 2">
                <a:extLst>
                  <a:ext uri="{FF2B5EF4-FFF2-40B4-BE49-F238E27FC236}">
                    <a16:creationId xmlns:a16="http://schemas.microsoft.com/office/drawing/2014/main" id="{BE3E2854-57C4-4F9F-B4AA-D3DBD1FDFEAA}"/>
                  </a:ext>
                </a:extLst>
              </p:cNvPr>
              <p:cNvSpPr txBox="1">
                <a:spLocks noRot="1" noChangeAspect="1" noMove="1" noResize="1" noEditPoints="1" noAdjustHandles="1" noChangeArrowheads="1" noChangeShapeType="1" noTextEdit="1"/>
              </p:cNvSpPr>
              <p:nvPr/>
            </p:nvSpPr>
            <p:spPr>
              <a:xfrm>
                <a:off x="5336717" y="1180926"/>
                <a:ext cx="3657601" cy="2065822"/>
              </a:xfrm>
              <a:prstGeom prst="rect">
                <a:avLst/>
              </a:prstGeom>
              <a:blipFill>
                <a:blip r:embed="rId3"/>
                <a:stretch>
                  <a:fillRect l="-1667" r="-5500" b="-383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8E7268-D368-41EC-864C-DB6D46046131}"/>
              </a:ext>
            </a:extLst>
          </p:cNvPr>
          <p:cNvSpPr txBox="1"/>
          <p:nvPr/>
        </p:nvSpPr>
        <p:spPr>
          <a:xfrm>
            <a:off x="9187544" y="1924611"/>
            <a:ext cx="2246812" cy="646331"/>
          </a:xfrm>
          <a:prstGeom prst="rect">
            <a:avLst/>
          </a:prstGeom>
          <a:noFill/>
        </p:spPr>
        <p:txBody>
          <a:bodyPr wrap="square" rtlCol="0">
            <a:spAutoFit/>
          </a:bodyPr>
          <a:lstStyle/>
          <a:p>
            <a:r>
              <a:rPr lang="en-US" altLang="ja-JP" dirty="0" err="1"/>
              <a:t>i</a:t>
            </a:r>
            <a:r>
              <a:rPr kumimoji="1" lang="en-US" altLang="ja-JP" dirty="0"/>
              <a:t> : </a:t>
            </a:r>
            <a:r>
              <a:rPr kumimoji="1" lang="ja-JP" altLang="en-US" dirty="0"/>
              <a:t>インスタンス番号</a:t>
            </a:r>
            <a:endParaRPr kumimoji="1" lang="en-US" altLang="ja-JP" dirty="0"/>
          </a:p>
          <a:p>
            <a:r>
              <a:rPr lang="en-US" altLang="ja-JP" dirty="0"/>
              <a:t>j : </a:t>
            </a:r>
            <a:r>
              <a:rPr lang="ja-JP" altLang="en-US" dirty="0"/>
              <a:t>特徴量の番号</a:t>
            </a:r>
            <a:r>
              <a:rPr kumimoji="1" lang="en-US" altLang="ja-JP" dirty="0"/>
              <a:t>  </a:t>
            </a:r>
            <a:endParaRPr kumimoji="1" lang="ja-JP" altLang="en-US" dirty="0"/>
          </a:p>
        </p:txBody>
      </p:sp>
      <p:sp>
        <p:nvSpPr>
          <p:cNvPr id="7" name="テキスト ボックス 6">
            <a:extLst>
              <a:ext uri="{FF2B5EF4-FFF2-40B4-BE49-F238E27FC236}">
                <a16:creationId xmlns:a16="http://schemas.microsoft.com/office/drawing/2014/main" id="{2B1546AC-9C6A-4D6D-8851-070F1BC9030B}"/>
              </a:ext>
            </a:extLst>
          </p:cNvPr>
          <p:cNvSpPr txBox="1"/>
          <p:nvPr/>
        </p:nvSpPr>
        <p:spPr>
          <a:xfrm>
            <a:off x="9046571" y="5825813"/>
            <a:ext cx="3161211" cy="923330"/>
          </a:xfrm>
          <a:prstGeom prst="rect">
            <a:avLst/>
          </a:prstGeom>
          <a:noFill/>
        </p:spPr>
        <p:txBody>
          <a:bodyPr wrap="square" rtlCol="0">
            <a:spAutoFit/>
          </a:bodyPr>
          <a:lstStyle/>
          <a:p>
            <a:r>
              <a:rPr lang="ja-JP" altLang="en-US" dirty="0"/>
              <a:t>注</a:t>
            </a:r>
            <a:endParaRPr lang="en-US" altLang="ja-JP" dirty="0"/>
          </a:p>
          <a:p>
            <a:r>
              <a:rPr kumimoji="1" lang="ja-JP" altLang="en-US" dirty="0"/>
              <a:t>以後、</a:t>
            </a:r>
            <a:r>
              <a:rPr kumimoji="1" lang="en-US" altLang="ja-JP" dirty="0"/>
              <a:t>Class_1</a:t>
            </a:r>
            <a:r>
              <a:rPr kumimoji="1" lang="ja-JP" altLang="en-US" dirty="0"/>
              <a:t>→</a:t>
            </a:r>
            <a:r>
              <a:rPr kumimoji="1" lang="en-US" altLang="ja-JP" dirty="0"/>
              <a:t>Class_0</a:t>
            </a:r>
            <a:r>
              <a:rPr kumimoji="1" lang="ja-JP" altLang="en-US" dirty="0" err="1"/>
              <a:t>のように</a:t>
            </a:r>
            <a:r>
              <a:rPr kumimoji="1" lang="en-US" altLang="ja-JP" dirty="0"/>
              <a:t>0-indexed</a:t>
            </a:r>
            <a:r>
              <a:rPr kumimoji="1" lang="ja-JP" altLang="en-US" dirty="0"/>
              <a:t>で表示する。</a:t>
            </a:r>
          </a:p>
        </p:txBody>
      </p:sp>
      <p:sp>
        <p:nvSpPr>
          <p:cNvPr id="9" name="テキスト ボックス 8">
            <a:extLst>
              <a:ext uri="{FF2B5EF4-FFF2-40B4-BE49-F238E27FC236}">
                <a16:creationId xmlns:a16="http://schemas.microsoft.com/office/drawing/2014/main" id="{AAF0445E-DBBB-4843-A756-52E58ADBC0A7}"/>
              </a:ext>
            </a:extLst>
          </p:cNvPr>
          <p:cNvSpPr txBox="1"/>
          <p:nvPr/>
        </p:nvSpPr>
        <p:spPr>
          <a:xfrm>
            <a:off x="5446951" y="4302034"/>
            <a:ext cx="5543266" cy="1200329"/>
          </a:xfrm>
          <a:prstGeom prst="rect">
            <a:avLst/>
          </a:prstGeom>
          <a:noFill/>
        </p:spPr>
        <p:txBody>
          <a:bodyPr wrap="square" rtlCol="0">
            <a:spAutoFit/>
          </a:bodyPr>
          <a:lstStyle/>
          <a:p>
            <a:r>
              <a:rPr kumimoji="1" lang="en-US" altLang="ja-JP" dirty="0">
                <a:solidFill>
                  <a:srgbClr val="FF0000"/>
                </a:solidFill>
              </a:rPr>
              <a:t>Class_0 : feature_25, feature_37, feature_38  </a:t>
            </a:r>
            <a:r>
              <a:rPr kumimoji="1" lang="ja-JP" altLang="en-US" dirty="0">
                <a:solidFill>
                  <a:srgbClr val="FF0000"/>
                </a:solidFill>
              </a:rPr>
              <a:t>が重要</a:t>
            </a:r>
            <a:endParaRPr kumimoji="1" lang="en-US" altLang="ja-JP" dirty="0">
              <a:solidFill>
                <a:srgbClr val="FF0000"/>
              </a:solidFill>
            </a:endParaRPr>
          </a:p>
          <a:p>
            <a:r>
              <a:rPr lang="en-US" altLang="ja-JP" dirty="0">
                <a:solidFill>
                  <a:srgbClr val="00B050"/>
                </a:solidFill>
              </a:rPr>
              <a:t>Class_1 : feature_14, feature_28, feature_6  </a:t>
            </a:r>
            <a:r>
              <a:rPr lang="ja-JP" altLang="en-US" dirty="0">
                <a:solidFill>
                  <a:srgbClr val="00B050"/>
                </a:solidFill>
              </a:rPr>
              <a:t>が重要</a:t>
            </a:r>
            <a:endParaRPr lang="en-US" altLang="ja-JP" dirty="0">
              <a:solidFill>
                <a:srgbClr val="00B050"/>
              </a:solidFill>
            </a:endParaRPr>
          </a:p>
          <a:p>
            <a:r>
              <a:rPr kumimoji="1" lang="en-US" altLang="ja-JP" dirty="0">
                <a:solidFill>
                  <a:srgbClr val="0000FF"/>
                </a:solidFill>
              </a:rPr>
              <a:t>Class_2 : </a:t>
            </a:r>
            <a:r>
              <a:rPr lang="en-US" altLang="ja-JP" dirty="0">
                <a:solidFill>
                  <a:srgbClr val="0000FF"/>
                </a:solidFill>
              </a:rPr>
              <a:t>feature_15, feature_14, feature_43  </a:t>
            </a:r>
            <a:r>
              <a:rPr lang="ja-JP" altLang="en-US" dirty="0">
                <a:solidFill>
                  <a:srgbClr val="0000FF"/>
                </a:solidFill>
              </a:rPr>
              <a:t>が重要</a:t>
            </a:r>
            <a:endParaRPr kumimoji="1" lang="en-US" altLang="ja-JP" dirty="0">
              <a:solidFill>
                <a:srgbClr val="0000FF"/>
              </a:solidFill>
            </a:endParaRPr>
          </a:p>
          <a:p>
            <a:r>
              <a:rPr lang="en-US" altLang="ja-JP" dirty="0">
                <a:solidFill>
                  <a:srgbClr val="FFC000"/>
                </a:solidFill>
              </a:rPr>
              <a:t>Class_3 : feature_31, feature_24, feature_14  </a:t>
            </a:r>
            <a:r>
              <a:rPr lang="ja-JP" altLang="en-US" dirty="0">
                <a:solidFill>
                  <a:srgbClr val="FFC000"/>
                </a:solidFill>
              </a:rPr>
              <a:t>が重要</a:t>
            </a:r>
            <a:endParaRPr kumimoji="1" lang="ja-JP" altLang="en-US" dirty="0">
              <a:solidFill>
                <a:srgbClr val="FFC000"/>
              </a:solidFill>
            </a:endParaRPr>
          </a:p>
        </p:txBody>
      </p:sp>
    </p:spTree>
    <p:extLst>
      <p:ext uri="{BB962C8B-B14F-4D97-AF65-F5344CB8AC3E}">
        <p14:creationId xmlns:p14="http://schemas.microsoft.com/office/powerpoint/2010/main" val="2327984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32A105-6BFD-416B-BF3B-FA142B320940}"/>
              </a:ext>
            </a:extLst>
          </p:cNvPr>
          <p:cNvSpPr>
            <a:spLocks noGrp="1"/>
          </p:cNvSpPr>
          <p:nvPr>
            <p:ph type="title"/>
          </p:nvPr>
        </p:nvSpPr>
        <p:spPr>
          <a:xfrm>
            <a:off x="681445" y="-217714"/>
            <a:ext cx="10515600" cy="1325563"/>
          </a:xfrm>
        </p:spPr>
        <p:txBody>
          <a:bodyPr>
            <a:normAutofit/>
          </a:bodyPr>
          <a:lstStyle/>
          <a:p>
            <a:r>
              <a:rPr kumimoji="1" lang="ja-JP" altLang="en-US" sz="4000" dirty="0"/>
              <a:t>各特徴量での貢献度の分布</a:t>
            </a:r>
            <a:r>
              <a:rPr kumimoji="1" lang="en-US" altLang="ja-JP" sz="4000" dirty="0"/>
              <a:t>(Class_0)</a:t>
            </a:r>
            <a:endParaRPr kumimoji="1" lang="ja-JP" altLang="en-US" sz="4000" dirty="0"/>
          </a:p>
        </p:txBody>
      </p:sp>
      <p:pic>
        <p:nvPicPr>
          <p:cNvPr id="2050" name="Picture 2">
            <a:extLst>
              <a:ext uri="{FF2B5EF4-FFF2-40B4-BE49-F238E27FC236}">
                <a16:creationId xmlns:a16="http://schemas.microsoft.com/office/drawing/2014/main" id="{3D08256A-3A0C-4F2C-9246-FE6274797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83" y="1018903"/>
            <a:ext cx="4702366" cy="583909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E4C8C59-C3DF-48DA-8829-668BDA444CAC}"/>
              </a:ext>
            </a:extLst>
          </p:cNvPr>
          <p:cNvSpPr txBox="1"/>
          <p:nvPr/>
        </p:nvSpPr>
        <p:spPr>
          <a:xfrm>
            <a:off x="5719638" y="3165115"/>
            <a:ext cx="6367598" cy="3785652"/>
          </a:xfrm>
          <a:prstGeom prst="rect">
            <a:avLst/>
          </a:prstGeom>
          <a:noFill/>
        </p:spPr>
        <p:txBody>
          <a:bodyPr wrap="square" rtlCol="0">
            <a:spAutoFit/>
          </a:bodyPr>
          <a:lstStyle/>
          <a:p>
            <a:r>
              <a:rPr lang="ja-JP" altLang="en-US" sz="2400" dirty="0"/>
              <a:t>特徴量重要度の上位３つについて</a:t>
            </a:r>
            <a:endParaRPr lang="en-US" altLang="ja-JP" sz="2400" dirty="0"/>
          </a:p>
          <a:p>
            <a:endParaRPr lang="en-US" altLang="ja-JP" sz="2400" dirty="0"/>
          </a:p>
          <a:p>
            <a:r>
              <a:rPr lang="ja-JP" altLang="en-US" sz="2400" dirty="0"/>
              <a:t>・</a:t>
            </a:r>
            <a:r>
              <a:rPr lang="en-US" altLang="ja-JP" sz="2400" dirty="0"/>
              <a:t>feature_25</a:t>
            </a:r>
            <a:r>
              <a:rPr lang="ja-JP" altLang="en-US" sz="2400" dirty="0"/>
              <a:t>は正と負の両方向に貢献度が広く分布している。</a:t>
            </a:r>
            <a:endParaRPr lang="en-US" altLang="ja-JP" sz="2400" dirty="0"/>
          </a:p>
          <a:p>
            <a:endParaRPr lang="en-US" altLang="ja-JP" sz="2400" dirty="0"/>
          </a:p>
          <a:p>
            <a:r>
              <a:rPr lang="ja-JP" altLang="en-US" sz="2400" dirty="0"/>
              <a:t>・</a:t>
            </a:r>
            <a:r>
              <a:rPr lang="en-US" altLang="ja-JP" sz="2400" dirty="0"/>
              <a:t> feature_37</a:t>
            </a:r>
            <a:r>
              <a:rPr lang="ja-JP" altLang="en-US" sz="2400" dirty="0"/>
              <a:t>は特徴量が大きいと貢献度が正に大きい。貢献度は正のものが多い。</a:t>
            </a:r>
            <a:endParaRPr lang="en-US" altLang="ja-JP" sz="2400" dirty="0"/>
          </a:p>
          <a:p>
            <a:endParaRPr lang="en-US" altLang="ja-JP" sz="2400" dirty="0"/>
          </a:p>
          <a:p>
            <a:r>
              <a:rPr lang="ja-JP" altLang="en-US" sz="2400" dirty="0"/>
              <a:t>・</a:t>
            </a:r>
            <a:r>
              <a:rPr lang="en-US" altLang="ja-JP" sz="2400" dirty="0"/>
              <a:t> feature_38</a:t>
            </a:r>
            <a:r>
              <a:rPr lang="ja-JP" altLang="en-US" sz="2400" dirty="0"/>
              <a:t>は正と負の両方向に貢献度が広く分布している。</a:t>
            </a:r>
            <a:endParaRPr kumimoji="1" lang="ja-JP" altLang="en-US" dirty="0"/>
          </a:p>
        </p:txBody>
      </p:sp>
      <p:sp>
        <p:nvSpPr>
          <p:cNvPr id="4" name="テキスト ボックス 3">
            <a:extLst>
              <a:ext uri="{FF2B5EF4-FFF2-40B4-BE49-F238E27FC236}">
                <a16:creationId xmlns:a16="http://schemas.microsoft.com/office/drawing/2014/main" id="{25858E41-FCAD-4F46-B793-20C097F8118F}"/>
              </a:ext>
            </a:extLst>
          </p:cNvPr>
          <p:cNvSpPr txBox="1"/>
          <p:nvPr/>
        </p:nvSpPr>
        <p:spPr>
          <a:xfrm>
            <a:off x="5152950" y="1018903"/>
            <a:ext cx="4241206" cy="2308324"/>
          </a:xfrm>
          <a:prstGeom prst="rect">
            <a:avLst/>
          </a:prstGeom>
          <a:noFill/>
        </p:spPr>
        <p:txBody>
          <a:bodyPr wrap="square" rtlCol="0">
            <a:spAutoFit/>
          </a:bodyPr>
          <a:lstStyle/>
          <a:p>
            <a:r>
              <a:rPr kumimoji="1" lang="ja-JP" altLang="en-US" dirty="0"/>
              <a:t>・</a:t>
            </a:r>
            <a:r>
              <a:rPr kumimoji="1" lang="en-US" altLang="ja-JP" dirty="0"/>
              <a:t>Feature value</a:t>
            </a:r>
            <a:r>
              <a:rPr kumimoji="1" lang="ja-JP" altLang="en-US" dirty="0"/>
              <a:t>は特徴量のとる値。データの大半を占める</a:t>
            </a:r>
            <a:r>
              <a:rPr kumimoji="1" lang="en-US" altLang="ja-JP" dirty="0"/>
              <a:t>Feature value=0</a:t>
            </a:r>
            <a:r>
              <a:rPr lang="ja-JP" altLang="en-US" dirty="0"/>
              <a:t>では</a:t>
            </a:r>
            <a:r>
              <a:rPr kumimoji="1" lang="ja-JP" altLang="en-US" dirty="0"/>
              <a:t>、貢献度も０をとる。</a:t>
            </a:r>
            <a:endParaRPr kumimoji="1" lang="en-US" altLang="ja-JP" dirty="0"/>
          </a:p>
          <a:p>
            <a:r>
              <a:rPr lang="ja-JP" altLang="en-US" dirty="0"/>
              <a:t>・また、以降の議論は</a:t>
            </a:r>
            <a:r>
              <a:rPr lang="en-US" altLang="ja-JP" dirty="0" err="1"/>
              <a:t>Label_encoding</a:t>
            </a:r>
            <a:r>
              <a:rPr lang="ja-JP" altLang="en-US" dirty="0"/>
              <a:t>されたカテゴリー値には順序の関係性があるほうが解釈性が上がる。</a:t>
            </a:r>
            <a:endParaRPr lang="en-US" altLang="ja-JP" dirty="0"/>
          </a:p>
          <a:p>
            <a:r>
              <a:rPr lang="ja-JP" altLang="en-US" dirty="0"/>
              <a:t>例 </a:t>
            </a:r>
            <a:r>
              <a:rPr lang="en-US" altLang="ja-JP" dirty="0"/>
              <a:t>: L</a:t>
            </a:r>
            <a:r>
              <a:rPr lang="ja-JP" altLang="en-US" dirty="0"/>
              <a:t>サイズ</a:t>
            </a:r>
            <a:r>
              <a:rPr lang="en-US" altLang="ja-JP" dirty="0"/>
              <a:t>-0, M</a:t>
            </a:r>
            <a:r>
              <a:rPr lang="ja-JP" altLang="en-US" dirty="0"/>
              <a:t>サイズ</a:t>
            </a:r>
            <a:r>
              <a:rPr lang="en-US" altLang="ja-JP" dirty="0"/>
              <a:t>-1, S</a:t>
            </a:r>
            <a:r>
              <a:rPr lang="ja-JP" altLang="en-US" dirty="0"/>
              <a:t>サイズ</a:t>
            </a:r>
            <a:r>
              <a:rPr lang="en-US" altLang="ja-JP" dirty="0"/>
              <a:t>-2</a:t>
            </a:r>
            <a:endParaRPr lang="ja-JP" altLang="en-US" dirty="0"/>
          </a:p>
          <a:p>
            <a:endParaRPr lang="en-US" altLang="ja-JP" dirty="0"/>
          </a:p>
        </p:txBody>
      </p:sp>
    </p:spTree>
    <p:extLst>
      <p:ext uri="{BB962C8B-B14F-4D97-AF65-F5344CB8AC3E}">
        <p14:creationId xmlns:p14="http://schemas.microsoft.com/office/powerpoint/2010/main" val="10044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71F18AE8-E813-4ECD-8272-B44E662A6348}"/>
              </a:ext>
            </a:extLst>
          </p:cNvPr>
          <p:cNvSpPr>
            <a:spLocks noGrp="1"/>
          </p:cNvSpPr>
          <p:nvPr>
            <p:ph type="title"/>
          </p:nvPr>
        </p:nvSpPr>
        <p:spPr>
          <a:xfrm>
            <a:off x="759822" y="-319886"/>
            <a:ext cx="10515600" cy="1325563"/>
          </a:xfrm>
        </p:spPr>
        <p:txBody>
          <a:bodyPr>
            <a:normAutofit/>
          </a:bodyPr>
          <a:lstStyle/>
          <a:p>
            <a:r>
              <a:rPr kumimoji="1" lang="ja-JP" altLang="en-US" sz="4000" dirty="0"/>
              <a:t>各特徴量での貢献度の分布</a:t>
            </a:r>
            <a:r>
              <a:rPr kumimoji="1" lang="en-US" altLang="ja-JP" sz="4000" dirty="0"/>
              <a:t>(Class_1)</a:t>
            </a:r>
            <a:endParaRPr kumimoji="1" lang="ja-JP" altLang="en-US" sz="4000" dirty="0"/>
          </a:p>
        </p:txBody>
      </p:sp>
      <p:pic>
        <p:nvPicPr>
          <p:cNvPr id="4098" name="Picture 2">
            <a:extLst>
              <a:ext uri="{FF2B5EF4-FFF2-40B4-BE49-F238E27FC236}">
                <a16:creationId xmlns:a16="http://schemas.microsoft.com/office/drawing/2014/main" id="{B6A3ECF8-B56C-468F-A649-030902FE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6" y="1005677"/>
            <a:ext cx="4713017" cy="585232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3D60A479-286C-4DDC-A1C7-ED0193F1E521}"/>
              </a:ext>
            </a:extLst>
          </p:cNvPr>
          <p:cNvSpPr txBox="1"/>
          <p:nvPr/>
        </p:nvSpPr>
        <p:spPr>
          <a:xfrm>
            <a:off x="5329646" y="2487420"/>
            <a:ext cx="6367598" cy="3416320"/>
          </a:xfrm>
          <a:prstGeom prst="rect">
            <a:avLst/>
          </a:prstGeom>
          <a:noFill/>
        </p:spPr>
        <p:txBody>
          <a:bodyPr wrap="square" rtlCol="0">
            <a:spAutoFit/>
          </a:bodyPr>
          <a:lstStyle/>
          <a:p>
            <a:r>
              <a:rPr lang="ja-JP" altLang="en-US" sz="2400" dirty="0"/>
              <a:t>特徴量重要度の上位３つについて</a:t>
            </a:r>
            <a:endParaRPr lang="en-US" altLang="ja-JP" sz="2400" dirty="0"/>
          </a:p>
          <a:p>
            <a:endParaRPr lang="en-US" altLang="ja-JP" sz="2400" dirty="0"/>
          </a:p>
          <a:p>
            <a:r>
              <a:rPr lang="ja-JP" altLang="en-US" sz="2400" dirty="0"/>
              <a:t>・</a:t>
            </a:r>
            <a:r>
              <a:rPr lang="en-US" altLang="ja-JP" sz="2400" dirty="0"/>
              <a:t>feature_14</a:t>
            </a:r>
            <a:r>
              <a:rPr lang="ja-JP" altLang="en-US" sz="2400" dirty="0"/>
              <a:t>はは特徴量が大きいと貢献度が正に大きい。貢献度は正のものが多い。</a:t>
            </a:r>
            <a:endParaRPr lang="en-US" altLang="ja-JP" sz="2400" dirty="0"/>
          </a:p>
          <a:p>
            <a:endParaRPr lang="en-US" altLang="ja-JP" sz="2400" dirty="0"/>
          </a:p>
          <a:p>
            <a:r>
              <a:rPr lang="ja-JP" altLang="en-US" sz="2400" dirty="0"/>
              <a:t>・</a:t>
            </a:r>
            <a:r>
              <a:rPr lang="en-US" altLang="ja-JP" sz="2400" dirty="0"/>
              <a:t> feature_28</a:t>
            </a:r>
            <a:r>
              <a:rPr lang="ja-JP" altLang="en-US" sz="2400" dirty="0"/>
              <a:t>は特徴量が大きいと貢献度が正に大きい。貢献度は正のものが多い。</a:t>
            </a:r>
            <a:endParaRPr lang="en-US" altLang="ja-JP" sz="2400" dirty="0"/>
          </a:p>
          <a:p>
            <a:endParaRPr lang="en-US" altLang="ja-JP" sz="2400" dirty="0"/>
          </a:p>
          <a:p>
            <a:r>
              <a:rPr lang="ja-JP" altLang="en-US" sz="2400" dirty="0"/>
              <a:t>・</a:t>
            </a:r>
            <a:r>
              <a:rPr lang="en-US" altLang="ja-JP" sz="2400" dirty="0"/>
              <a:t> feature_6</a:t>
            </a:r>
            <a:r>
              <a:rPr lang="ja-JP" altLang="en-US" sz="2400" dirty="0"/>
              <a:t>は貢献度が正のものが多い。</a:t>
            </a:r>
            <a:endParaRPr kumimoji="1" lang="ja-JP" altLang="en-US" dirty="0"/>
          </a:p>
        </p:txBody>
      </p:sp>
    </p:spTree>
    <p:extLst>
      <p:ext uri="{BB962C8B-B14F-4D97-AF65-F5344CB8AC3E}">
        <p14:creationId xmlns:p14="http://schemas.microsoft.com/office/powerpoint/2010/main" val="76508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5FE7F97-01F2-46E4-9979-381EE727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06" y="940525"/>
            <a:ext cx="4628729" cy="5747659"/>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1">
            <a:extLst>
              <a:ext uri="{FF2B5EF4-FFF2-40B4-BE49-F238E27FC236}">
                <a16:creationId xmlns:a16="http://schemas.microsoft.com/office/drawing/2014/main" id="{370C5FBD-B809-46D7-95DC-06BC5DDEDFB9}"/>
              </a:ext>
            </a:extLst>
          </p:cNvPr>
          <p:cNvSpPr>
            <a:spLocks noGrp="1"/>
          </p:cNvSpPr>
          <p:nvPr>
            <p:ph type="title"/>
          </p:nvPr>
        </p:nvSpPr>
        <p:spPr>
          <a:xfrm>
            <a:off x="838200" y="-243840"/>
            <a:ext cx="10515600" cy="1325563"/>
          </a:xfrm>
        </p:spPr>
        <p:txBody>
          <a:bodyPr>
            <a:normAutofit/>
          </a:bodyPr>
          <a:lstStyle/>
          <a:p>
            <a:r>
              <a:rPr kumimoji="1" lang="ja-JP" altLang="en-US" sz="4000" dirty="0"/>
              <a:t>各特徴量での貢献度の分布</a:t>
            </a:r>
            <a:r>
              <a:rPr kumimoji="1" lang="en-US" altLang="ja-JP" sz="4000" dirty="0"/>
              <a:t>(Class_2)</a:t>
            </a:r>
            <a:endParaRPr kumimoji="1" lang="ja-JP" altLang="en-US" sz="4000" dirty="0"/>
          </a:p>
        </p:txBody>
      </p:sp>
      <p:sp>
        <p:nvSpPr>
          <p:cNvPr id="3" name="テキスト ボックス 2">
            <a:extLst>
              <a:ext uri="{FF2B5EF4-FFF2-40B4-BE49-F238E27FC236}">
                <a16:creationId xmlns:a16="http://schemas.microsoft.com/office/drawing/2014/main" id="{2BAFC150-7CFB-4874-8664-F836D7480200}"/>
              </a:ext>
            </a:extLst>
          </p:cNvPr>
          <p:cNvSpPr txBox="1"/>
          <p:nvPr/>
        </p:nvSpPr>
        <p:spPr>
          <a:xfrm>
            <a:off x="6278880" y="2394857"/>
            <a:ext cx="2908663" cy="923330"/>
          </a:xfrm>
          <a:prstGeom prst="rect">
            <a:avLst/>
          </a:prstGeom>
          <a:noFill/>
        </p:spPr>
        <p:txBody>
          <a:bodyPr wrap="square" rtlCol="0">
            <a:spAutoFit/>
          </a:bodyPr>
          <a:lstStyle/>
          <a:p>
            <a:endParaRPr lang="en-US" altLang="ja-JP" dirty="0"/>
          </a:p>
          <a:p>
            <a:endParaRPr lang="ja-JP" altLang="en-US" dirty="0"/>
          </a:p>
          <a:p>
            <a:endParaRPr kumimoji="1" lang="ja-JP" altLang="en-US" dirty="0"/>
          </a:p>
        </p:txBody>
      </p:sp>
      <p:sp>
        <p:nvSpPr>
          <p:cNvPr id="6" name="テキスト ボックス 5">
            <a:extLst>
              <a:ext uri="{FF2B5EF4-FFF2-40B4-BE49-F238E27FC236}">
                <a16:creationId xmlns:a16="http://schemas.microsoft.com/office/drawing/2014/main" id="{B8103DAA-868E-4207-A2A9-302D1BB11056}"/>
              </a:ext>
            </a:extLst>
          </p:cNvPr>
          <p:cNvSpPr txBox="1"/>
          <p:nvPr/>
        </p:nvSpPr>
        <p:spPr>
          <a:xfrm>
            <a:off x="5138058" y="2287123"/>
            <a:ext cx="6367598" cy="3785652"/>
          </a:xfrm>
          <a:prstGeom prst="rect">
            <a:avLst/>
          </a:prstGeom>
          <a:noFill/>
        </p:spPr>
        <p:txBody>
          <a:bodyPr wrap="square" rtlCol="0">
            <a:spAutoFit/>
          </a:bodyPr>
          <a:lstStyle/>
          <a:p>
            <a:r>
              <a:rPr lang="ja-JP" altLang="en-US" sz="2400" dirty="0"/>
              <a:t>特徴量重要度の上位３つについて</a:t>
            </a:r>
            <a:endParaRPr lang="en-US" altLang="ja-JP" sz="2400" dirty="0"/>
          </a:p>
          <a:p>
            <a:endParaRPr lang="en-US" altLang="ja-JP" sz="2400" dirty="0"/>
          </a:p>
          <a:p>
            <a:r>
              <a:rPr lang="ja-JP" altLang="en-US" sz="2400" dirty="0"/>
              <a:t>・</a:t>
            </a:r>
            <a:r>
              <a:rPr lang="en-US" altLang="ja-JP" sz="2400" dirty="0"/>
              <a:t>feature_15</a:t>
            </a:r>
            <a:r>
              <a:rPr lang="ja-JP" altLang="en-US" sz="2400" dirty="0"/>
              <a:t>は貢献度は</a:t>
            </a:r>
            <a:r>
              <a:rPr lang="en-US" altLang="ja-JP" sz="2400" dirty="0"/>
              <a:t>0</a:t>
            </a:r>
            <a:r>
              <a:rPr lang="ja-JP" altLang="en-US" sz="2400" dirty="0"/>
              <a:t>付近に分布しているが</a:t>
            </a:r>
            <a:endParaRPr lang="en-US" altLang="ja-JP" sz="2400" dirty="0"/>
          </a:p>
          <a:p>
            <a:r>
              <a:rPr lang="en-US" altLang="ja-JP" sz="2400" dirty="0" err="1"/>
              <a:t>Feature_value</a:t>
            </a:r>
            <a:r>
              <a:rPr lang="en-US" altLang="ja-JP" sz="2400" dirty="0"/>
              <a:t>=0</a:t>
            </a:r>
            <a:r>
              <a:rPr lang="ja-JP" altLang="en-US" sz="2400" dirty="0"/>
              <a:t>の多数のデータが正の貢献度を持ち、特徴量重要度が</a:t>
            </a:r>
            <a:r>
              <a:rPr lang="en-US" altLang="ja-JP" sz="2400" dirty="0"/>
              <a:t>1</a:t>
            </a:r>
            <a:r>
              <a:rPr lang="ja-JP" altLang="en-US" sz="2400" dirty="0"/>
              <a:t>位となっている。</a:t>
            </a:r>
            <a:endParaRPr lang="en-US" altLang="ja-JP" sz="2400" dirty="0"/>
          </a:p>
          <a:p>
            <a:endParaRPr lang="en-US" altLang="ja-JP" sz="2400" dirty="0"/>
          </a:p>
          <a:p>
            <a:r>
              <a:rPr lang="ja-JP" altLang="en-US" sz="2400" dirty="0"/>
              <a:t>・</a:t>
            </a:r>
            <a:r>
              <a:rPr lang="en-US" altLang="ja-JP" sz="2400" dirty="0"/>
              <a:t> feature_14</a:t>
            </a:r>
            <a:r>
              <a:rPr lang="ja-JP" altLang="en-US" sz="2400" dirty="0"/>
              <a:t>は特徴量が大きいと貢献度が正に大きい。貢献度は正のものが多い。</a:t>
            </a:r>
            <a:endParaRPr lang="en-US" altLang="ja-JP" sz="2400" dirty="0"/>
          </a:p>
          <a:p>
            <a:endParaRPr lang="en-US" altLang="ja-JP" sz="2400" dirty="0"/>
          </a:p>
          <a:p>
            <a:r>
              <a:rPr lang="ja-JP" altLang="en-US" sz="2400" dirty="0"/>
              <a:t>・</a:t>
            </a:r>
            <a:r>
              <a:rPr lang="en-US" altLang="ja-JP" sz="2400" dirty="0"/>
              <a:t> feature_43</a:t>
            </a:r>
            <a:r>
              <a:rPr lang="ja-JP" altLang="en-US" sz="2400" dirty="0"/>
              <a:t>は貢献度が正のものが多い。</a:t>
            </a:r>
            <a:endParaRPr kumimoji="1" lang="ja-JP" altLang="en-US" dirty="0"/>
          </a:p>
        </p:txBody>
      </p:sp>
    </p:spTree>
    <p:extLst>
      <p:ext uri="{BB962C8B-B14F-4D97-AF65-F5344CB8AC3E}">
        <p14:creationId xmlns:p14="http://schemas.microsoft.com/office/powerpoint/2010/main" val="2656827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D05283E6-4272-413E-822D-92CB88A56F57}"/>
              </a:ext>
            </a:extLst>
          </p:cNvPr>
          <p:cNvSpPr>
            <a:spLocks noGrp="1"/>
          </p:cNvSpPr>
          <p:nvPr>
            <p:ph type="title"/>
          </p:nvPr>
        </p:nvSpPr>
        <p:spPr>
          <a:xfrm>
            <a:off x="690154" y="-296092"/>
            <a:ext cx="10515600" cy="1325563"/>
          </a:xfrm>
        </p:spPr>
        <p:txBody>
          <a:bodyPr>
            <a:normAutofit/>
          </a:bodyPr>
          <a:lstStyle/>
          <a:p>
            <a:r>
              <a:rPr kumimoji="1" lang="ja-JP" altLang="en-US" sz="4000" dirty="0"/>
              <a:t>各特徴量での貢献度の分布</a:t>
            </a:r>
            <a:r>
              <a:rPr kumimoji="1" lang="en-US" altLang="ja-JP" sz="4000" dirty="0"/>
              <a:t>(Class_3)</a:t>
            </a:r>
            <a:endParaRPr kumimoji="1" lang="ja-JP" altLang="en-US" sz="4000" dirty="0"/>
          </a:p>
        </p:txBody>
      </p:sp>
      <p:pic>
        <p:nvPicPr>
          <p:cNvPr id="5122" name="Picture 2">
            <a:extLst>
              <a:ext uri="{FF2B5EF4-FFF2-40B4-BE49-F238E27FC236}">
                <a16:creationId xmlns:a16="http://schemas.microsoft.com/office/drawing/2014/main" id="{61809BC9-2C81-4CC5-B063-F775C8FAF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7" y="794339"/>
            <a:ext cx="4800551" cy="596101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C47DACD-7909-4BCC-B490-DFB69A9A368F}"/>
              </a:ext>
            </a:extLst>
          </p:cNvPr>
          <p:cNvSpPr txBox="1"/>
          <p:nvPr/>
        </p:nvSpPr>
        <p:spPr>
          <a:xfrm>
            <a:off x="5155477" y="1852706"/>
            <a:ext cx="6367598" cy="3416320"/>
          </a:xfrm>
          <a:prstGeom prst="rect">
            <a:avLst/>
          </a:prstGeom>
          <a:noFill/>
        </p:spPr>
        <p:txBody>
          <a:bodyPr wrap="square" rtlCol="0">
            <a:spAutoFit/>
          </a:bodyPr>
          <a:lstStyle/>
          <a:p>
            <a:r>
              <a:rPr lang="ja-JP" altLang="en-US" sz="2400" dirty="0"/>
              <a:t>特徴量重要度の上位３つについて</a:t>
            </a:r>
            <a:endParaRPr lang="en-US" altLang="ja-JP" sz="2400" dirty="0"/>
          </a:p>
          <a:p>
            <a:endParaRPr lang="en-US" altLang="ja-JP" sz="2400" dirty="0"/>
          </a:p>
          <a:p>
            <a:r>
              <a:rPr lang="ja-JP" altLang="en-US" sz="2400" dirty="0"/>
              <a:t>・</a:t>
            </a:r>
            <a:r>
              <a:rPr lang="en-US" altLang="ja-JP" sz="2400" dirty="0"/>
              <a:t>feature_31,24,14</a:t>
            </a:r>
            <a:r>
              <a:rPr lang="ja-JP" altLang="en-US" sz="2400" dirty="0"/>
              <a:t>について、</a:t>
            </a:r>
            <a:endParaRPr lang="en-US" altLang="ja-JP" sz="2400" dirty="0"/>
          </a:p>
          <a:p>
            <a:r>
              <a:rPr lang="en-US" altLang="ja-JP" sz="2400" dirty="0" err="1"/>
              <a:t>Feature_value</a:t>
            </a:r>
            <a:r>
              <a:rPr lang="en-US" altLang="ja-JP" sz="2400" dirty="0"/>
              <a:t>=0</a:t>
            </a:r>
            <a:r>
              <a:rPr lang="ja-JP" altLang="en-US" sz="2400" dirty="0"/>
              <a:t>の多数のデータが正の貢献度を持ち、かつ</a:t>
            </a:r>
            <a:r>
              <a:rPr lang="en-US" altLang="ja-JP" sz="2400" dirty="0" err="1"/>
              <a:t>Feature_value</a:t>
            </a:r>
            <a:r>
              <a:rPr lang="ja-JP" altLang="en-US" sz="2400" dirty="0"/>
              <a:t>が大きくなると貢献度が負の方向に大きくなるため特徴量重要度が</a:t>
            </a:r>
            <a:r>
              <a:rPr lang="en-US" altLang="ja-JP" sz="2400" dirty="0"/>
              <a:t>1</a:t>
            </a:r>
            <a:r>
              <a:rPr lang="ja-JP" altLang="en-US" sz="2400" dirty="0"/>
              <a:t>位となっている。</a:t>
            </a:r>
            <a:endParaRPr lang="en-US" altLang="ja-JP" sz="2400" dirty="0"/>
          </a:p>
          <a:p>
            <a:endParaRPr lang="en-US" altLang="ja-JP" sz="2400" dirty="0"/>
          </a:p>
          <a:p>
            <a:endParaRPr lang="en-US" altLang="ja-JP" sz="2400" dirty="0"/>
          </a:p>
        </p:txBody>
      </p:sp>
    </p:spTree>
    <p:extLst>
      <p:ext uri="{BB962C8B-B14F-4D97-AF65-F5344CB8AC3E}">
        <p14:creationId xmlns:p14="http://schemas.microsoft.com/office/powerpoint/2010/main" val="2333475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CE733-CAAD-1299-9F4E-B3F4B2978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0186A2-C1D5-0D70-E28C-470804113F2F}"/>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DAE6A473-1C0D-E453-5EBE-F9F1F909E75A}"/>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概要説明</a:t>
            </a:r>
            <a:endParaRPr kumimoji="1" lang="en-US" altLang="ja-JP" dirty="0">
              <a:solidFill>
                <a:schemeClr val="bg2"/>
              </a:solidFill>
            </a:endParaRPr>
          </a:p>
          <a:p>
            <a:pPr marL="0" indent="0">
              <a:buNone/>
            </a:pPr>
            <a:r>
              <a:rPr kumimoji="1" lang="en-US" altLang="ja-JP" dirty="0">
                <a:solidFill>
                  <a:schemeClr val="bg2"/>
                </a:solidFill>
              </a:rPr>
              <a:t>2.</a:t>
            </a:r>
            <a:r>
              <a:rPr kumimoji="1" lang="ja-JP" altLang="en-US" dirty="0">
                <a:solidFill>
                  <a:schemeClr val="bg2"/>
                </a:solidFill>
              </a:rPr>
              <a:t> 探索的データ分析</a:t>
            </a:r>
            <a:r>
              <a:rPr kumimoji="1" lang="en-US" altLang="ja-JP" dirty="0">
                <a:solidFill>
                  <a:schemeClr val="bg2"/>
                </a:solidFill>
              </a:rPr>
              <a:t>(EDA)</a:t>
            </a:r>
          </a:p>
          <a:p>
            <a:pPr marL="0" indent="0">
              <a:buNone/>
            </a:pPr>
            <a:r>
              <a:rPr lang="en-US" altLang="ja-JP" dirty="0">
                <a:solidFill>
                  <a:schemeClr val="bg2"/>
                </a:solidFill>
              </a:rPr>
              <a:t>3</a:t>
            </a:r>
            <a:r>
              <a:rPr kumimoji="1" lang="en-US" altLang="ja-JP" dirty="0">
                <a:solidFill>
                  <a:schemeClr val="bg2"/>
                </a:solidFill>
              </a:rPr>
              <a:t>. </a:t>
            </a:r>
            <a:r>
              <a:rPr kumimoji="1" lang="ja-JP" altLang="en-US" dirty="0">
                <a:solidFill>
                  <a:schemeClr val="bg2"/>
                </a:solidFill>
              </a:rPr>
              <a:t>高精度予測モデルの作成</a:t>
            </a:r>
            <a:endParaRPr kumimoji="1" lang="en-US" altLang="ja-JP" dirty="0">
              <a:solidFill>
                <a:schemeClr val="bg2"/>
              </a:solidFill>
            </a:endParaRPr>
          </a:p>
          <a:p>
            <a:pPr marL="0" indent="0">
              <a:buNone/>
            </a:pPr>
            <a:r>
              <a:rPr lang="en-US" altLang="ja-JP" dirty="0">
                <a:solidFill>
                  <a:schemeClr val="bg2"/>
                </a:solidFill>
              </a:rPr>
              <a:t>4. </a:t>
            </a:r>
            <a:r>
              <a:rPr lang="ja-JP" altLang="en-US" dirty="0">
                <a:solidFill>
                  <a:schemeClr val="bg2"/>
                </a:solidFill>
              </a:rPr>
              <a:t>分析結果の解釈</a:t>
            </a:r>
            <a:endParaRPr lang="en-US" altLang="ja-JP" dirty="0">
              <a:solidFill>
                <a:schemeClr val="bg2"/>
              </a:solidFill>
            </a:endParaRPr>
          </a:p>
          <a:p>
            <a:pPr marL="0" indent="0">
              <a:buNone/>
            </a:pPr>
            <a:r>
              <a:rPr lang="en-US" altLang="ja-JP" dirty="0"/>
              <a:t>5. </a:t>
            </a:r>
            <a:r>
              <a:rPr lang="ja-JP" altLang="en-US" dirty="0"/>
              <a:t>まとめ</a:t>
            </a:r>
            <a:endParaRPr lang="en-US" altLang="ja-JP" dirty="0"/>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86818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1A86B-4BB7-40E4-903F-D037E7141C2D}"/>
              </a:ext>
            </a:extLst>
          </p:cNvPr>
          <p:cNvSpPr>
            <a:spLocks noGrp="1"/>
          </p:cNvSpPr>
          <p:nvPr>
            <p:ph type="title"/>
          </p:nvPr>
        </p:nvSpPr>
        <p:spPr/>
        <p:txBody>
          <a:bodyPr/>
          <a:lstStyle/>
          <a:p>
            <a:pPr algn="ctr"/>
            <a:r>
              <a:rPr kumimoji="1" lang="ja-JP" altLang="en-US" dirty="0"/>
              <a:t>まとめ</a:t>
            </a:r>
            <a:br>
              <a:rPr kumimoji="1" lang="en-US" altLang="ja-JP" dirty="0"/>
            </a:br>
            <a:endParaRPr kumimoji="1" lang="ja-JP" altLang="en-US" dirty="0"/>
          </a:p>
        </p:txBody>
      </p:sp>
      <p:sp>
        <p:nvSpPr>
          <p:cNvPr id="5" name="テキスト ボックス 4">
            <a:extLst>
              <a:ext uri="{FF2B5EF4-FFF2-40B4-BE49-F238E27FC236}">
                <a16:creationId xmlns:a16="http://schemas.microsoft.com/office/drawing/2014/main" id="{21F7DD43-178C-44BD-BDA8-EDAA5E7F39F5}"/>
              </a:ext>
            </a:extLst>
          </p:cNvPr>
          <p:cNvSpPr txBox="1"/>
          <p:nvPr/>
        </p:nvSpPr>
        <p:spPr>
          <a:xfrm>
            <a:off x="722811" y="1813173"/>
            <a:ext cx="11016343" cy="3231654"/>
          </a:xfrm>
          <a:prstGeom prst="rect">
            <a:avLst/>
          </a:prstGeom>
          <a:noFill/>
        </p:spPr>
        <p:txBody>
          <a:bodyPr wrap="square" rtlCol="0">
            <a:spAutoFit/>
          </a:bodyPr>
          <a:lstStyle/>
          <a:p>
            <a:r>
              <a:rPr lang="ja-JP" altLang="en-US" sz="2400" dirty="0"/>
              <a:t>・</a:t>
            </a:r>
            <a:r>
              <a:rPr lang="en-US" altLang="ja-JP" sz="2400" dirty="0"/>
              <a:t>e</a:t>
            </a:r>
            <a:r>
              <a:rPr lang="ja-JP" altLang="en-US" sz="2400" dirty="0"/>
              <a:t>コマース製品についての属性データ（説明変数</a:t>
            </a:r>
            <a:r>
              <a:rPr lang="en-US" altLang="ja-JP" sz="2400" dirty="0"/>
              <a:t>)</a:t>
            </a:r>
            <a:r>
              <a:rPr lang="ja-JP" altLang="en-US" sz="2400" dirty="0"/>
              <a:t>をもとに、その製品</a:t>
            </a:r>
            <a:r>
              <a:rPr lang="ja-JP" altLang="en-US" sz="2400"/>
              <a:t>のもつカテゴリー</a:t>
            </a:r>
            <a:r>
              <a:rPr lang="en-US" altLang="ja-JP" sz="2400"/>
              <a:t>(</a:t>
            </a:r>
            <a:r>
              <a:rPr lang="ja-JP" altLang="en-US" sz="2400" dirty="0"/>
              <a:t>目的変数</a:t>
            </a:r>
            <a:r>
              <a:rPr lang="en-US" altLang="ja-JP" sz="2400" dirty="0"/>
              <a:t>)</a:t>
            </a:r>
            <a:r>
              <a:rPr lang="ja-JP" altLang="en-US" sz="2400" dirty="0"/>
              <a:t>を予測するプログラムを作った。</a:t>
            </a:r>
            <a:endParaRPr lang="en-US" altLang="ja-JP" sz="2400" dirty="0"/>
          </a:p>
          <a:p>
            <a:endParaRPr lang="en-US" altLang="ja-JP" sz="2400" dirty="0"/>
          </a:p>
          <a:p>
            <a:endParaRPr lang="en-US" altLang="ja-JP" dirty="0"/>
          </a:p>
          <a:p>
            <a:r>
              <a:rPr lang="ja-JP" altLang="en-US" sz="2400" dirty="0"/>
              <a:t>・モデルとして</a:t>
            </a:r>
            <a:r>
              <a:rPr lang="en-US" altLang="ja-JP" sz="2400" dirty="0" err="1"/>
              <a:t>LightGBM</a:t>
            </a:r>
            <a:r>
              <a:rPr lang="ja-JP" altLang="en-US" sz="2400" dirty="0"/>
              <a:t>を使い、分析に使用する特徴量を削減することで、 予測精度を高めようとした。しかし特徴量の多いほうが予測精度は高かった。</a:t>
            </a:r>
            <a:r>
              <a:rPr lang="en-US" altLang="ja-JP" sz="2400" dirty="0">
                <a:solidFill>
                  <a:srgbClr val="FF0000"/>
                </a:solidFill>
              </a:rPr>
              <a:t> </a:t>
            </a:r>
            <a:r>
              <a:rPr lang="en-US" altLang="ja-JP" sz="2400" dirty="0" err="1"/>
              <a:t>KagglePrivate</a:t>
            </a:r>
            <a:r>
              <a:rPr lang="en-US" altLang="ja-JP" sz="2400" dirty="0"/>
              <a:t>/Public</a:t>
            </a:r>
            <a:r>
              <a:rPr lang="ja-JP" altLang="en-US" sz="2400" dirty="0"/>
              <a:t>スコア </a:t>
            </a:r>
            <a:r>
              <a:rPr lang="en-US" altLang="ja-JP" sz="2400" dirty="0"/>
              <a:t>: 1.09047 / 1.08752</a:t>
            </a:r>
          </a:p>
          <a:p>
            <a:endParaRPr lang="en-US" altLang="ja-JP" sz="2400" dirty="0"/>
          </a:p>
          <a:p>
            <a:endParaRPr lang="en-US" altLang="ja-JP" dirty="0"/>
          </a:p>
        </p:txBody>
      </p:sp>
    </p:spTree>
    <p:extLst>
      <p:ext uri="{BB962C8B-B14F-4D97-AF65-F5344CB8AC3E}">
        <p14:creationId xmlns:p14="http://schemas.microsoft.com/office/powerpoint/2010/main" val="422954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10730-52E6-C209-5F93-111AC35EDD84}"/>
            </a:ext>
          </a:extLst>
        </p:cNvPr>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30200F6B-16D4-F3C5-BE8D-CF6DEE26D675}"/>
              </a:ext>
            </a:extLst>
          </p:cNvPr>
          <p:cNvGraphicFramePr>
            <a:graphicFrameLocks noGrp="1"/>
          </p:cNvGraphicFramePr>
          <p:nvPr>
            <p:extLst>
              <p:ext uri="{D42A27DB-BD31-4B8C-83A1-F6EECF244321}">
                <p14:modId xmlns:p14="http://schemas.microsoft.com/office/powerpoint/2010/main" val="3182073887"/>
              </p:ext>
            </p:extLst>
          </p:nvPr>
        </p:nvGraphicFramePr>
        <p:xfrm>
          <a:off x="777239" y="2509520"/>
          <a:ext cx="4291718" cy="4348480"/>
        </p:xfrm>
        <a:graphic>
          <a:graphicData uri="http://schemas.openxmlformats.org/drawingml/2006/table">
            <a:tbl>
              <a:tblPr firstRow="1" bandRow="1">
                <a:tableStyleId>{5C22544A-7EE6-4342-B048-85BDC9FD1C3A}</a:tableStyleId>
              </a:tblPr>
              <a:tblGrid>
                <a:gridCol w="1413916">
                  <a:extLst>
                    <a:ext uri="{9D8B030D-6E8A-4147-A177-3AD203B41FA5}">
                      <a16:colId xmlns:a16="http://schemas.microsoft.com/office/drawing/2014/main" val="2017042665"/>
                    </a:ext>
                  </a:extLst>
                </a:gridCol>
                <a:gridCol w="2877802">
                  <a:extLst>
                    <a:ext uri="{9D8B030D-6E8A-4147-A177-3AD203B41FA5}">
                      <a16:colId xmlns:a16="http://schemas.microsoft.com/office/drawing/2014/main" val="4121506820"/>
                    </a:ext>
                  </a:extLst>
                </a:gridCol>
              </a:tblGrid>
              <a:tr h="370840">
                <a:tc>
                  <a:txBody>
                    <a:bodyPr/>
                    <a:lstStyle/>
                    <a:p>
                      <a:r>
                        <a:rPr kumimoji="1" lang="ja-JP" altLang="en-US" dirty="0"/>
                        <a:t>使用した特徴量数</a:t>
                      </a:r>
                    </a:p>
                  </a:txBody>
                  <a:tcPr/>
                </a:tc>
                <a:tc>
                  <a:txBody>
                    <a:bodyPr/>
                    <a:lstStyle/>
                    <a:p>
                      <a:r>
                        <a:rPr kumimoji="1" lang="ja-JP" altLang="en-US" dirty="0"/>
                        <a:t>誤差</a:t>
                      </a:r>
                      <a:r>
                        <a:rPr kumimoji="1" lang="en-US" altLang="ja-JP" dirty="0"/>
                        <a:t>(</a:t>
                      </a:r>
                      <a:r>
                        <a:rPr kumimoji="1" lang="ja-JP" altLang="en-US" dirty="0"/>
                        <a:t>ハイパラは特徴量</a:t>
                      </a:r>
                      <a:r>
                        <a:rPr kumimoji="1" lang="en-US" altLang="ja-JP" dirty="0"/>
                        <a:t>49</a:t>
                      </a:r>
                      <a:r>
                        <a:rPr kumimoji="1" lang="ja-JP" altLang="en-US" dirty="0"/>
                        <a:t>個のもので固定</a:t>
                      </a:r>
                      <a:r>
                        <a:rPr kumimoji="1" lang="en-US" altLang="ja-JP" dirty="0"/>
                        <a:t>)</a:t>
                      </a:r>
                      <a:endParaRPr kumimoji="1" lang="ja-JP" altLang="en-US" dirty="0"/>
                    </a:p>
                  </a:txBody>
                  <a:tcPr/>
                </a:tc>
                <a:extLst>
                  <a:ext uri="{0D108BD9-81ED-4DB2-BD59-A6C34878D82A}">
                    <a16:rowId xmlns:a16="http://schemas.microsoft.com/office/drawing/2014/main" val="2808933992"/>
                  </a:ext>
                </a:extLst>
              </a:tr>
              <a:tr h="370840">
                <a:tc>
                  <a:txBody>
                    <a:bodyPr/>
                    <a:lstStyle/>
                    <a:p>
                      <a:r>
                        <a:rPr kumimoji="1" lang="en-US" altLang="ja-JP" dirty="0"/>
                        <a:t>5</a:t>
                      </a:r>
                      <a:endParaRPr kumimoji="1" lang="ja-JP" altLang="en-US" dirty="0"/>
                    </a:p>
                  </a:txBody>
                  <a:tcPr/>
                </a:tc>
                <a:tc>
                  <a:txBody>
                    <a:bodyPr/>
                    <a:lstStyle/>
                    <a:p>
                      <a:r>
                        <a:rPr kumimoji="1" lang="en-US" altLang="ja-JP" dirty="0"/>
                        <a:t>1.113</a:t>
                      </a:r>
                      <a:endParaRPr kumimoji="1" lang="ja-JP" altLang="en-US" dirty="0"/>
                    </a:p>
                  </a:txBody>
                  <a:tcPr/>
                </a:tc>
                <a:extLst>
                  <a:ext uri="{0D108BD9-81ED-4DB2-BD59-A6C34878D82A}">
                    <a16:rowId xmlns:a16="http://schemas.microsoft.com/office/drawing/2014/main" val="3756996219"/>
                  </a:ext>
                </a:extLst>
              </a:tr>
              <a:tr h="370840">
                <a:tc>
                  <a:txBody>
                    <a:bodyPr/>
                    <a:lstStyle/>
                    <a:p>
                      <a:r>
                        <a:rPr kumimoji="1" lang="en-US" altLang="ja-JP" dirty="0"/>
                        <a:t>10</a:t>
                      </a:r>
                      <a:endParaRPr kumimoji="1" lang="ja-JP" altLang="en-US" dirty="0"/>
                    </a:p>
                  </a:txBody>
                  <a:tcPr/>
                </a:tc>
                <a:tc>
                  <a:txBody>
                    <a:bodyPr/>
                    <a:lstStyle/>
                    <a:p>
                      <a:r>
                        <a:rPr kumimoji="1" lang="en-US" altLang="ja-JP" dirty="0"/>
                        <a:t>1.109</a:t>
                      </a:r>
                      <a:endParaRPr kumimoji="1" lang="ja-JP" altLang="en-US" dirty="0"/>
                    </a:p>
                  </a:txBody>
                  <a:tcPr/>
                </a:tc>
                <a:extLst>
                  <a:ext uri="{0D108BD9-81ED-4DB2-BD59-A6C34878D82A}">
                    <a16:rowId xmlns:a16="http://schemas.microsoft.com/office/drawing/2014/main" val="61936606"/>
                  </a:ext>
                </a:extLst>
              </a:tr>
              <a:tr h="370840">
                <a:tc>
                  <a:txBody>
                    <a:bodyPr/>
                    <a:lstStyle/>
                    <a:p>
                      <a:r>
                        <a:rPr kumimoji="1" lang="en-US" altLang="ja-JP" dirty="0"/>
                        <a:t>15</a:t>
                      </a:r>
                      <a:endParaRPr kumimoji="1" lang="ja-JP" altLang="en-US" dirty="0"/>
                    </a:p>
                  </a:txBody>
                  <a:tcPr/>
                </a:tc>
                <a:tc>
                  <a:txBody>
                    <a:bodyPr/>
                    <a:lstStyle/>
                    <a:p>
                      <a:r>
                        <a:rPr kumimoji="1" lang="en-US" altLang="ja-JP" dirty="0"/>
                        <a:t>1.107</a:t>
                      </a:r>
                      <a:endParaRPr kumimoji="1" lang="ja-JP" altLang="en-US" dirty="0"/>
                    </a:p>
                  </a:txBody>
                  <a:tcPr/>
                </a:tc>
                <a:extLst>
                  <a:ext uri="{0D108BD9-81ED-4DB2-BD59-A6C34878D82A}">
                    <a16:rowId xmlns:a16="http://schemas.microsoft.com/office/drawing/2014/main" val="4098731290"/>
                  </a:ext>
                </a:extLst>
              </a:tr>
              <a:tr h="370840">
                <a:tc>
                  <a:txBody>
                    <a:bodyPr/>
                    <a:lstStyle/>
                    <a:p>
                      <a:r>
                        <a:rPr kumimoji="1" lang="en-US" altLang="ja-JP" dirty="0"/>
                        <a:t>20</a:t>
                      </a:r>
                      <a:endParaRPr kumimoji="1" lang="ja-JP" altLang="en-US" dirty="0"/>
                    </a:p>
                  </a:txBody>
                  <a:tcPr/>
                </a:tc>
                <a:tc>
                  <a:txBody>
                    <a:bodyPr/>
                    <a:lstStyle/>
                    <a:p>
                      <a:r>
                        <a:rPr kumimoji="1" lang="en-US" altLang="ja-JP" dirty="0"/>
                        <a:t>1.104</a:t>
                      </a:r>
                      <a:endParaRPr kumimoji="1" lang="ja-JP" altLang="en-US" dirty="0"/>
                    </a:p>
                  </a:txBody>
                  <a:tcPr/>
                </a:tc>
                <a:extLst>
                  <a:ext uri="{0D108BD9-81ED-4DB2-BD59-A6C34878D82A}">
                    <a16:rowId xmlns:a16="http://schemas.microsoft.com/office/drawing/2014/main" val="2355242361"/>
                  </a:ext>
                </a:extLst>
              </a:tr>
              <a:tr h="370840">
                <a:tc>
                  <a:txBody>
                    <a:bodyPr/>
                    <a:lstStyle/>
                    <a:p>
                      <a:r>
                        <a:rPr kumimoji="1" lang="en-US" altLang="ja-JP" dirty="0"/>
                        <a:t>25</a:t>
                      </a:r>
                      <a:endParaRPr kumimoji="1" lang="ja-JP" altLang="en-US" dirty="0"/>
                    </a:p>
                  </a:txBody>
                  <a:tcPr/>
                </a:tc>
                <a:tc>
                  <a:txBody>
                    <a:bodyPr/>
                    <a:lstStyle/>
                    <a:p>
                      <a:r>
                        <a:rPr kumimoji="1" lang="en-US" altLang="ja-JP" dirty="0"/>
                        <a:t>1.102</a:t>
                      </a:r>
                      <a:endParaRPr kumimoji="1" lang="ja-JP" altLang="en-US" dirty="0"/>
                    </a:p>
                  </a:txBody>
                  <a:tcPr/>
                </a:tc>
                <a:extLst>
                  <a:ext uri="{0D108BD9-81ED-4DB2-BD59-A6C34878D82A}">
                    <a16:rowId xmlns:a16="http://schemas.microsoft.com/office/drawing/2014/main" val="3481346962"/>
                  </a:ext>
                </a:extLst>
              </a:tr>
              <a:tr h="370840">
                <a:tc>
                  <a:txBody>
                    <a:bodyPr/>
                    <a:lstStyle/>
                    <a:p>
                      <a:r>
                        <a:rPr kumimoji="1" lang="en-US" altLang="ja-JP" dirty="0"/>
                        <a:t>30</a:t>
                      </a:r>
                      <a:endParaRPr kumimoji="1" lang="ja-JP" altLang="en-US" dirty="0"/>
                    </a:p>
                  </a:txBody>
                  <a:tcPr/>
                </a:tc>
                <a:tc>
                  <a:txBody>
                    <a:bodyPr/>
                    <a:lstStyle/>
                    <a:p>
                      <a:r>
                        <a:rPr kumimoji="1" lang="en-US" altLang="ja-JP" dirty="0"/>
                        <a:t>1.100</a:t>
                      </a:r>
                      <a:endParaRPr kumimoji="1" lang="ja-JP" altLang="en-US" dirty="0"/>
                    </a:p>
                  </a:txBody>
                  <a:tcPr/>
                </a:tc>
                <a:extLst>
                  <a:ext uri="{0D108BD9-81ED-4DB2-BD59-A6C34878D82A}">
                    <a16:rowId xmlns:a16="http://schemas.microsoft.com/office/drawing/2014/main" val="2792950788"/>
                  </a:ext>
                </a:extLst>
              </a:tr>
              <a:tr h="370840">
                <a:tc>
                  <a:txBody>
                    <a:bodyPr/>
                    <a:lstStyle/>
                    <a:p>
                      <a:r>
                        <a:rPr kumimoji="1" lang="en-US" altLang="ja-JP" dirty="0"/>
                        <a:t>35</a:t>
                      </a:r>
                      <a:endParaRPr kumimoji="1" lang="ja-JP" altLang="en-US" dirty="0"/>
                    </a:p>
                  </a:txBody>
                  <a:tcPr/>
                </a:tc>
                <a:tc>
                  <a:txBody>
                    <a:bodyPr/>
                    <a:lstStyle/>
                    <a:p>
                      <a:r>
                        <a:rPr kumimoji="1" lang="en-US" altLang="ja-JP" dirty="0"/>
                        <a:t>1.099</a:t>
                      </a:r>
                      <a:endParaRPr kumimoji="1" lang="ja-JP" altLang="en-US" dirty="0"/>
                    </a:p>
                  </a:txBody>
                  <a:tcPr/>
                </a:tc>
                <a:extLst>
                  <a:ext uri="{0D108BD9-81ED-4DB2-BD59-A6C34878D82A}">
                    <a16:rowId xmlns:a16="http://schemas.microsoft.com/office/drawing/2014/main" val="1050633055"/>
                  </a:ext>
                </a:extLst>
              </a:tr>
              <a:tr h="370840">
                <a:tc>
                  <a:txBody>
                    <a:bodyPr/>
                    <a:lstStyle/>
                    <a:p>
                      <a:r>
                        <a:rPr kumimoji="1" lang="en-US" altLang="ja-JP" dirty="0"/>
                        <a:t>40</a:t>
                      </a:r>
                      <a:endParaRPr kumimoji="1" lang="ja-JP" altLang="en-US" dirty="0"/>
                    </a:p>
                  </a:txBody>
                  <a:tcPr/>
                </a:tc>
                <a:tc>
                  <a:txBody>
                    <a:bodyPr/>
                    <a:lstStyle/>
                    <a:p>
                      <a:r>
                        <a:rPr kumimoji="1" lang="en-US" altLang="ja-JP" dirty="0"/>
                        <a:t>1.097</a:t>
                      </a:r>
                      <a:endParaRPr kumimoji="1" lang="ja-JP" altLang="en-US" dirty="0"/>
                    </a:p>
                  </a:txBody>
                  <a:tcPr/>
                </a:tc>
                <a:extLst>
                  <a:ext uri="{0D108BD9-81ED-4DB2-BD59-A6C34878D82A}">
                    <a16:rowId xmlns:a16="http://schemas.microsoft.com/office/drawing/2014/main" val="3736538127"/>
                  </a:ext>
                </a:extLst>
              </a:tr>
              <a:tr h="370840">
                <a:tc>
                  <a:txBody>
                    <a:bodyPr/>
                    <a:lstStyle/>
                    <a:p>
                      <a:r>
                        <a:rPr kumimoji="1" lang="en-US" altLang="ja-JP" dirty="0"/>
                        <a:t>45</a:t>
                      </a:r>
                      <a:endParaRPr kumimoji="1" lang="ja-JP" altLang="en-US" dirty="0"/>
                    </a:p>
                  </a:txBody>
                  <a:tcPr/>
                </a:tc>
                <a:tc>
                  <a:txBody>
                    <a:bodyPr/>
                    <a:lstStyle/>
                    <a:p>
                      <a:r>
                        <a:rPr kumimoji="1" lang="en-US" altLang="ja-JP" dirty="0"/>
                        <a:t>1.095</a:t>
                      </a:r>
                      <a:endParaRPr kumimoji="1" lang="ja-JP" altLang="en-US" dirty="0"/>
                    </a:p>
                  </a:txBody>
                  <a:tcPr/>
                </a:tc>
                <a:extLst>
                  <a:ext uri="{0D108BD9-81ED-4DB2-BD59-A6C34878D82A}">
                    <a16:rowId xmlns:a16="http://schemas.microsoft.com/office/drawing/2014/main" val="678718970"/>
                  </a:ext>
                </a:extLst>
              </a:tr>
              <a:tr h="370840">
                <a:tc>
                  <a:txBody>
                    <a:bodyPr/>
                    <a:lstStyle/>
                    <a:p>
                      <a:r>
                        <a:rPr kumimoji="1" lang="en-US" altLang="ja-JP" dirty="0">
                          <a:solidFill>
                            <a:srgbClr val="FF0000"/>
                          </a:solidFill>
                        </a:rPr>
                        <a:t>49</a:t>
                      </a:r>
                      <a:endParaRPr kumimoji="1" lang="ja-JP" altLang="en-US" dirty="0">
                        <a:solidFill>
                          <a:srgbClr val="FF0000"/>
                        </a:solidFill>
                      </a:endParaRPr>
                    </a:p>
                  </a:txBody>
                  <a:tcPr/>
                </a:tc>
                <a:tc>
                  <a:txBody>
                    <a:bodyPr/>
                    <a:lstStyle/>
                    <a:p>
                      <a:r>
                        <a:rPr kumimoji="1" lang="en-US" altLang="ja-JP" dirty="0">
                          <a:solidFill>
                            <a:srgbClr val="FF0000"/>
                          </a:solidFill>
                        </a:rPr>
                        <a:t>1.092</a:t>
                      </a:r>
                      <a:endParaRPr kumimoji="1" lang="ja-JP" altLang="en-US" dirty="0">
                        <a:solidFill>
                          <a:srgbClr val="FF0000"/>
                        </a:solidFill>
                      </a:endParaRPr>
                    </a:p>
                  </a:txBody>
                  <a:tcPr/>
                </a:tc>
                <a:extLst>
                  <a:ext uri="{0D108BD9-81ED-4DB2-BD59-A6C34878D82A}">
                    <a16:rowId xmlns:a16="http://schemas.microsoft.com/office/drawing/2014/main" val="3805209068"/>
                  </a:ext>
                </a:extLst>
              </a:tr>
            </a:tbl>
          </a:graphicData>
        </a:graphic>
      </p:graphicFrame>
    </p:spTree>
    <p:extLst>
      <p:ext uri="{BB962C8B-B14F-4D97-AF65-F5344CB8AC3E}">
        <p14:creationId xmlns:p14="http://schemas.microsoft.com/office/powerpoint/2010/main" val="2209868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2A6807-A149-46D0-B55A-A6A8CE536642}"/>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1F44136B-9D68-487E-8C1B-24D966EB6E2A}"/>
              </a:ext>
            </a:extLst>
          </p:cNvPr>
          <p:cNvSpPr>
            <a:spLocks noGrp="1"/>
          </p:cNvSpPr>
          <p:nvPr>
            <p:ph idx="1"/>
          </p:nvPr>
        </p:nvSpPr>
        <p:spPr/>
        <p:txBody>
          <a:bodyPr/>
          <a:lstStyle/>
          <a:p>
            <a:pPr marL="0" indent="0">
              <a:buNone/>
            </a:pPr>
            <a:r>
              <a:rPr lang="en-US" altLang="ja-JP" dirty="0"/>
              <a:t>1</a:t>
            </a:r>
            <a:r>
              <a:rPr kumimoji="1" lang="en-US" altLang="ja-JP" dirty="0"/>
              <a:t>. </a:t>
            </a:r>
            <a:r>
              <a:rPr kumimoji="1" lang="ja-JP" altLang="en-US" dirty="0"/>
              <a:t>概要説明</a:t>
            </a:r>
            <a:endParaRPr kumimoji="1" lang="en-US" altLang="ja-JP" dirty="0"/>
          </a:p>
          <a:p>
            <a:pPr marL="0" indent="0">
              <a:buNone/>
            </a:pPr>
            <a:r>
              <a:rPr kumimoji="1" lang="en-US" altLang="ja-JP" dirty="0"/>
              <a:t>2.</a:t>
            </a:r>
            <a:r>
              <a:rPr kumimoji="1" lang="ja-JP" altLang="en-US" dirty="0"/>
              <a:t> 探索的データ分析</a:t>
            </a:r>
            <a:r>
              <a:rPr kumimoji="1" lang="en-US" altLang="ja-JP" dirty="0"/>
              <a:t>(EDA)</a:t>
            </a:r>
          </a:p>
          <a:p>
            <a:pPr marL="0" indent="0">
              <a:buNone/>
            </a:pPr>
            <a:r>
              <a:rPr lang="en-US" altLang="ja-JP" dirty="0"/>
              <a:t>3</a:t>
            </a:r>
            <a:r>
              <a:rPr kumimoji="1" lang="en-US" altLang="ja-JP" dirty="0"/>
              <a:t>. </a:t>
            </a:r>
            <a:r>
              <a:rPr kumimoji="1" lang="ja-JP" altLang="en-US" dirty="0"/>
              <a:t>高精度予測モデルの作成</a:t>
            </a:r>
            <a:endParaRPr kumimoji="1" lang="en-US" altLang="ja-JP" dirty="0"/>
          </a:p>
          <a:p>
            <a:pPr marL="0" indent="0">
              <a:buNone/>
            </a:pPr>
            <a:r>
              <a:rPr lang="en-US" altLang="ja-JP" dirty="0"/>
              <a:t>4. </a:t>
            </a:r>
            <a:r>
              <a:rPr lang="ja-JP" altLang="en-US" dirty="0"/>
              <a:t>分析結果の解釈</a:t>
            </a:r>
            <a:endParaRPr lang="en-US" altLang="ja-JP" dirty="0"/>
          </a:p>
          <a:p>
            <a:pPr marL="0" indent="0">
              <a:buNone/>
            </a:pPr>
            <a:r>
              <a:rPr lang="en-US" altLang="ja-JP" dirty="0"/>
              <a:t>5. </a:t>
            </a:r>
            <a:r>
              <a:rPr lang="ja-JP" altLang="en-US" dirty="0"/>
              <a:t>まとめ</a:t>
            </a:r>
            <a:endParaRPr lang="en-US" altLang="ja-JP" dirty="0"/>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326779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638D-CCAA-497D-4511-48A04947A6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B3041D-96E0-7828-3DD2-E226E757EF0B}"/>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7B77349A-7FFC-17CF-F21D-68E4012B9253}"/>
              </a:ext>
            </a:extLst>
          </p:cNvPr>
          <p:cNvSpPr>
            <a:spLocks noGrp="1"/>
          </p:cNvSpPr>
          <p:nvPr>
            <p:ph idx="1"/>
          </p:nvPr>
        </p:nvSpPr>
        <p:spPr/>
        <p:txBody>
          <a:bodyPr/>
          <a:lstStyle/>
          <a:p>
            <a:pPr marL="0" indent="0">
              <a:buNone/>
            </a:pPr>
            <a:r>
              <a:rPr lang="en-US" altLang="ja-JP" dirty="0"/>
              <a:t>1</a:t>
            </a:r>
            <a:r>
              <a:rPr kumimoji="1" lang="en-US" altLang="ja-JP" dirty="0"/>
              <a:t>. </a:t>
            </a:r>
            <a:r>
              <a:rPr kumimoji="1" lang="ja-JP" altLang="en-US" dirty="0"/>
              <a:t>概要説明</a:t>
            </a:r>
            <a:endParaRPr kumimoji="1" lang="en-US" altLang="ja-JP" dirty="0"/>
          </a:p>
          <a:p>
            <a:pPr marL="0" indent="0">
              <a:buNone/>
            </a:pPr>
            <a:r>
              <a:rPr kumimoji="1" lang="en-US" altLang="ja-JP" dirty="0">
                <a:solidFill>
                  <a:schemeClr val="bg2"/>
                </a:solidFill>
              </a:rPr>
              <a:t>2.</a:t>
            </a:r>
            <a:r>
              <a:rPr kumimoji="1" lang="ja-JP" altLang="en-US" dirty="0">
                <a:solidFill>
                  <a:schemeClr val="bg2"/>
                </a:solidFill>
              </a:rPr>
              <a:t> 探索的データ分析</a:t>
            </a:r>
            <a:r>
              <a:rPr kumimoji="1" lang="en-US" altLang="ja-JP" dirty="0">
                <a:solidFill>
                  <a:schemeClr val="bg2"/>
                </a:solidFill>
              </a:rPr>
              <a:t>(EDA)</a:t>
            </a:r>
          </a:p>
          <a:p>
            <a:pPr marL="0" indent="0">
              <a:buNone/>
            </a:pPr>
            <a:r>
              <a:rPr lang="en-US" altLang="ja-JP" dirty="0">
                <a:solidFill>
                  <a:schemeClr val="bg2"/>
                </a:solidFill>
              </a:rPr>
              <a:t>3</a:t>
            </a:r>
            <a:r>
              <a:rPr kumimoji="1" lang="en-US" altLang="ja-JP" dirty="0">
                <a:solidFill>
                  <a:schemeClr val="bg2"/>
                </a:solidFill>
              </a:rPr>
              <a:t>. </a:t>
            </a:r>
            <a:r>
              <a:rPr kumimoji="1" lang="ja-JP" altLang="en-US" dirty="0">
                <a:solidFill>
                  <a:schemeClr val="bg2"/>
                </a:solidFill>
              </a:rPr>
              <a:t>高精度予測モデルの作成</a:t>
            </a:r>
            <a:endParaRPr kumimoji="1" lang="en-US" altLang="ja-JP" dirty="0">
              <a:solidFill>
                <a:schemeClr val="bg2"/>
              </a:solidFill>
            </a:endParaRPr>
          </a:p>
          <a:p>
            <a:pPr marL="0" indent="0">
              <a:buNone/>
            </a:pPr>
            <a:r>
              <a:rPr lang="en-US" altLang="ja-JP" dirty="0">
                <a:solidFill>
                  <a:schemeClr val="bg2"/>
                </a:solidFill>
              </a:rPr>
              <a:t>4. </a:t>
            </a:r>
            <a:r>
              <a:rPr lang="ja-JP" altLang="en-US" dirty="0">
                <a:solidFill>
                  <a:schemeClr val="bg2"/>
                </a:solidFill>
              </a:rPr>
              <a:t>分析結果の解釈</a:t>
            </a:r>
            <a:endParaRPr lang="en-US" altLang="ja-JP" dirty="0">
              <a:solidFill>
                <a:schemeClr val="bg2"/>
              </a:solidFill>
            </a:endParaRPr>
          </a:p>
          <a:p>
            <a:pPr marL="0" indent="0">
              <a:buNone/>
            </a:pPr>
            <a:r>
              <a:rPr lang="en-US" altLang="ja-JP" dirty="0">
                <a:solidFill>
                  <a:schemeClr val="bg2"/>
                </a:solidFill>
              </a:rPr>
              <a:t>5.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19335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3D4D77-16F4-49A2-8CC7-4DF759A2902F}"/>
              </a:ext>
            </a:extLst>
          </p:cNvPr>
          <p:cNvSpPr>
            <a:spLocks noGrp="1"/>
          </p:cNvSpPr>
          <p:nvPr>
            <p:ph type="title"/>
          </p:nvPr>
        </p:nvSpPr>
        <p:spPr>
          <a:xfrm>
            <a:off x="838200" y="120003"/>
            <a:ext cx="10515600" cy="1325563"/>
          </a:xfrm>
        </p:spPr>
        <p:txBody>
          <a:bodyPr/>
          <a:lstStyle/>
          <a:p>
            <a:r>
              <a:rPr lang="ja-JP" altLang="en-US" dirty="0"/>
              <a:t>分析の概要</a:t>
            </a:r>
            <a:endParaRPr kumimoji="1" lang="ja-JP" altLang="en-US" dirty="0"/>
          </a:p>
        </p:txBody>
      </p:sp>
      <p:sp>
        <p:nvSpPr>
          <p:cNvPr id="3" name="テキスト ボックス 2">
            <a:extLst>
              <a:ext uri="{FF2B5EF4-FFF2-40B4-BE49-F238E27FC236}">
                <a16:creationId xmlns:a16="http://schemas.microsoft.com/office/drawing/2014/main" id="{AB71A62D-1541-4CCF-8C5F-E2D4C5064344}"/>
              </a:ext>
            </a:extLst>
          </p:cNvPr>
          <p:cNvSpPr txBox="1"/>
          <p:nvPr/>
        </p:nvSpPr>
        <p:spPr>
          <a:xfrm>
            <a:off x="1311398" y="2054102"/>
            <a:ext cx="9170125" cy="2308324"/>
          </a:xfrm>
          <a:prstGeom prst="rect">
            <a:avLst/>
          </a:prstGeom>
          <a:noFill/>
        </p:spPr>
        <p:txBody>
          <a:bodyPr wrap="square" rtlCol="0">
            <a:spAutoFit/>
          </a:bodyPr>
          <a:lstStyle/>
          <a:p>
            <a:r>
              <a:rPr kumimoji="1" lang="ja-JP" altLang="en-US" sz="2400" b="1" dirty="0"/>
              <a:t>概要</a:t>
            </a:r>
            <a:endParaRPr kumimoji="1" lang="en-US" altLang="ja-JP" sz="2400" b="1" dirty="0"/>
          </a:p>
          <a:p>
            <a:r>
              <a:rPr kumimoji="1" lang="ja-JP" altLang="en-US" sz="2400" dirty="0"/>
              <a:t>・</a:t>
            </a:r>
            <a:r>
              <a:rPr kumimoji="1" lang="en-US" altLang="ja-JP" sz="2400" dirty="0"/>
              <a:t>e</a:t>
            </a:r>
            <a:r>
              <a:rPr kumimoji="1" lang="ja-JP" altLang="en-US" sz="2400" dirty="0"/>
              <a:t>コマース製品についての属性データ（</a:t>
            </a:r>
            <a:r>
              <a:rPr lang="ja-JP" altLang="en-US" sz="2400" dirty="0"/>
              <a:t>説明変数</a:t>
            </a:r>
            <a:r>
              <a:rPr lang="en-US" altLang="ja-JP" sz="2400" dirty="0"/>
              <a:t>)</a:t>
            </a:r>
            <a:r>
              <a:rPr kumimoji="1" lang="ja-JP" altLang="en-US" sz="2400" dirty="0"/>
              <a:t>をもとに、その製品</a:t>
            </a:r>
            <a:r>
              <a:rPr lang="ja-JP" altLang="en-US" sz="2400" dirty="0"/>
              <a:t>が所属するカテゴリー</a:t>
            </a:r>
            <a:r>
              <a:rPr kumimoji="1" lang="en-US" altLang="ja-JP" sz="2400" dirty="0"/>
              <a:t>(</a:t>
            </a:r>
            <a:r>
              <a:rPr kumimoji="1" lang="ja-JP" altLang="en-US" sz="2400" dirty="0"/>
              <a:t>目的変数</a:t>
            </a:r>
            <a:r>
              <a:rPr kumimoji="1" lang="en-US" altLang="ja-JP" sz="2400" dirty="0"/>
              <a:t>)</a:t>
            </a:r>
            <a:r>
              <a:rPr kumimoji="1" lang="ja-JP" altLang="en-US" sz="2400" dirty="0"/>
              <a:t>を予測する。</a:t>
            </a:r>
            <a:endParaRPr kumimoji="1" lang="en-US" altLang="ja-JP" sz="2400" dirty="0"/>
          </a:p>
          <a:p>
            <a:r>
              <a:rPr lang="ja-JP" altLang="en-US" sz="2400" dirty="0"/>
              <a:t>・ただし、説明変数や目的変数の名前は匿名化されており、現実で何を意味しているかはわからない。例</a:t>
            </a:r>
            <a:r>
              <a:rPr lang="en-US" altLang="ja-JP" sz="2400" dirty="0"/>
              <a:t>:</a:t>
            </a:r>
            <a:r>
              <a:rPr lang="ja-JP" altLang="en-US" sz="2400" dirty="0"/>
              <a:t>説明変数名</a:t>
            </a:r>
            <a:r>
              <a:rPr lang="en-US" altLang="ja-JP" sz="2400" dirty="0"/>
              <a:t> feature_13, </a:t>
            </a:r>
            <a:r>
              <a:rPr lang="ja-JP" altLang="en-US" sz="2400" dirty="0"/>
              <a:t>目的変数名</a:t>
            </a:r>
            <a:r>
              <a:rPr lang="en-US" altLang="ja-JP" sz="2400" dirty="0"/>
              <a:t> target</a:t>
            </a:r>
            <a:endParaRPr kumimoji="1" lang="ja-JP" altLang="en-US" sz="2400" dirty="0"/>
          </a:p>
        </p:txBody>
      </p:sp>
      <p:sp>
        <p:nvSpPr>
          <p:cNvPr id="4" name="テキスト ボックス 3">
            <a:extLst>
              <a:ext uri="{FF2B5EF4-FFF2-40B4-BE49-F238E27FC236}">
                <a16:creationId xmlns:a16="http://schemas.microsoft.com/office/drawing/2014/main" id="{7E2E906F-9440-4300-8932-EC2B5F446164}"/>
              </a:ext>
            </a:extLst>
          </p:cNvPr>
          <p:cNvSpPr txBox="1"/>
          <p:nvPr/>
        </p:nvSpPr>
        <p:spPr>
          <a:xfrm>
            <a:off x="1311398" y="4454403"/>
            <a:ext cx="8856617" cy="2215991"/>
          </a:xfrm>
          <a:prstGeom prst="rect">
            <a:avLst/>
          </a:prstGeom>
          <a:noFill/>
        </p:spPr>
        <p:txBody>
          <a:bodyPr wrap="square" rtlCol="0">
            <a:spAutoFit/>
          </a:bodyPr>
          <a:lstStyle/>
          <a:p>
            <a:r>
              <a:rPr lang="ja-JP" altLang="en-US" sz="2400" b="1" dirty="0"/>
              <a:t>分析目的</a:t>
            </a:r>
            <a:endParaRPr lang="en-US" altLang="ja-JP" sz="2400" b="1" dirty="0"/>
          </a:p>
          <a:p>
            <a:r>
              <a:rPr lang="ja-JP" altLang="en-US" sz="2400" dirty="0"/>
              <a:t>・商品がどのカテゴリーに属するか？という予測を高精度で行うことで、</a:t>
            </a:r>
            <a:endParaRPr lang="en-US" altLang="ja-JP" sz="2400" dirty="0"/>
          </a:p>
          <a:p>
            <a:r>
              <a:rPr lang="ja-JP" altLang="en-US" sz="2400" dirty="0"/>
              <a:t>着目している製品のカテゴリー</a:t>
            </a:r>
            <a:r>
              <a:rPr lang="en-US" altLang="ja-JP" sz="2400" dirty="0"/>
              <a:t>(</a:t>
            </a:r>
            <a:r>
              <a:rPr lang="ja-JP" altLang="en-US" sz="2400" dirty="0"/>
              <a:t>目的変数</a:t>
            </a:r>
            <a:r>
              <a:rPr lang="en-US" altLang="ja-JP" sz="2400" dirty="0"/>
              <a:t>)</a:t>
            </a:r>
            <a:r>
              <a:rPr lang="ja-JP" altLang="en-US" sz="2400" dirty="0"/>
              <a:t>とその他の製品の属性</a:t>
            </a:r>
            <a:r>
              <a:rPr lang="en-US" altLang="ja-JP" sz="2400" dirty="0"/>
              <a:t>(</a:t>
            </a:r>
            <a:r>
              <a:rPr lang="ja-JP" altLang="en-US" sz="2400" dirty="0"/>
              <a:t>説明変数</a:t>
            </a:r>
            <a:r>
              <a:rPr lang="en-US" altLang="ja-JP" sz="2400" dirty="0"/>
              <a:t>)</a:t>
            </a:r>
            <a:r>
              <a:rPr lang="ja-JP" altLang="en-US" sz="2400" dirty="0"/>
              <a:t>との関係性をつかみ、</a:t>
            </a:r>
            <a:r>
              <a:rPr lang="ja-JP" altLang="en-US" sz="2400" dirty="0">
                <a:solidFill>
                  <a:srgbClr val="FF0000"/>
                </a:solidFill>
              </a:rPr>
              <a:t>高精度の予測モデルを作る</a:t>
            </a:r>
            <a:endParaRPr lang="en-US" altLang="ja-JP" sz="2400" dirty="0">
              <a:solidFill>
                <a:srgbClr val="FF0000"/>
              </a:solidFill>
            </a:endParaRPr>
          </a:p>
          <a:p>
            <a:endParaRPr kumimoji="1" lang="ja-JP" altLang="en-US" dirty="0"/>
          </a:p>
        </p:txBody>
      </p:sp>
      <p:sp>
        <p:nvSpPr>
          <p:cNvPr id="6" name="テキスト ボックス 5">
            <a:extLst>
              <a:ext uri="{FF2B5EF4-FFF2-40B4-BE49-F238E27FC236}">
                <a16:creationId xmlns:a16="http://schemas.microsoft.com/office/drawing/2014/main" id="{34F3F379-73C9-5F1B-0EFA-5E0C34292CE1}"/>
              </a:ext>
            </a:extLst>
          </p:cNvPr>
          <p:cNvSpPr txBox="1"/>
          <p:nvPr/>
        </p:nvSpPr>
        <p:spPr>
          <a:xfrm>
            <a:off x="1311398" y="1334820"/>
            <a:ext cx="9385025" cy="646331"/>
          </a:xfrm>
          <a:prstGeom prst="rect">
            <a:avLst/>
          </a:prstGeom>
          <a:noFill/>
        </p:spPr>
        <p:txBody>
          <a:bodyPr wrap="square">
            <a:spAutoFit/>
          </a:bodyPr>
          <a:lstStyle/>
          <a:p>
            <a:r>
              <a:rPr kumimoji="1" lang="ja-JP" altLang="en-US" sz="1800" dirty="0"/>
              <a:t>コンペ</a:t>
            </a:r>
            <a:r>
              <a:rPr kumimoji="1" lang="en-US" altLang="ja-JP" sz="1800" dirty="0"/>
              <a:t>URL</a:t>
            </a:r>
          </a:p>
          <a:p>
            <a:r>
              <a:rPr kumimoji="1" lang="en-US" altLang="ja-JP" sz="1800" dirty="0">
                <a:hlinkClick r:id="rId2"/>
              </a:rPr>
              <a:t>https://www.kaggle.com/competitions/tabular-playground-series-may-2021/overview</a:t>
            </a:r>
            <a:endParaRPr kumimoji="1" lang="en-US" altLang="ja-JP" sz="1800" dirty="0"/>
          </a:p>
        </p:txBody>
      </p:sp>
    </p:spTree>
    <p:extLst>
      <p:ext uri="{BB962C8B-B14F-4D97-AF65-F5344CB8AC3E}">
        <p14:creationId xmlns:p14="http://schemas.microsoft.com/office/powerpoint/2010/main" val="410308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A01C3-3496-B7F7-CD3E-D4561844BE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DB85D0-FECB-1996-2D11-17B0592D46BF}"/>
              </a:ext>
            </a:extLst>
          </p:cNvPr>
          <p:cNvSpPr>
            <a:spLocks noGrp="1"/>
          </p:cNvSpPr>
          <p:nvPr>
            <p:ph type="title"/>
          </p:nvPr>
        </p:nvSpPr>
        <p:spPr/>
        <p:txBody>
          <a:bodyPr/>
          <a:lstStyle/>
          <a:p>
            <a:pPr algn="ctr"/>
            <a:r>
              <a:rPr kumimoji="1" lang="ja-JP" altLang="en-US" dirty="0"/>
              <a:t>目次</a:t>
            </a:r>
          </a:p>
        </p:txBody>
      </p:sp>
      <p:sp>
        <p:nvSpPr>
          <p:cNvPr id="3" name="コンテンツ プレースホルダー 2">
            <a:extLst>
              <a:ext uri="{FF2B5EF4-FFF2-40B4-BE49-F238E27FC236}">
                <a16:creationId xmlns:a16="http://schemas.microsoft.com/office/drawing/2014/main" id="{91523384-166A-2F4D-E759-98A59BC3013A}"/>
              </a:ext>
            </a:extLst>
          </p:cNvPr>
          <p:cNvSpPr>
            <a:spLocks noGrp="1"/>
          </p:cNvSpPr>
          <p:nvPr>
            <p:ph idx="1"/>
          </p:nvPr>
        </p:nvSpPr>
        <p:spPr/>
        <p:txBody>
          <a:bodyPr/>
          <a:lstStyle/>
          <a:p>
            <a:pPr marL="0" indent="0">
              <a:buNone/>
            </a:pPr>
            <a:r>
              <a:rPr lang="en-US" altLang="ja-JP" dirty="0">
                <a:solidFill>
                  <a:schemeClr val="bg2"/>
                </a:solidFill>
              </a:rPr>
              <a:t>1</a:t>
            </a:r>
            <a:r>
              <a:rPr kumimoji="1" lang="en-US" altLang="ja-JP" dirty="0">
                <a:solidFill>
                  <a:schemeClr val="bg2"/>
                </a:solidFill>
              </a:rPr>
              <a:t>. </a:t>
            </a:r>
            <a:r>
              <a:rPr kumimoji="1" lang="ja-JP" altLang="en-US" dirty="0">
                <a:solidFill>
                  <a:schemeClr val="bg2"/>
                </a:solidFill>
              </a:rPr>
              <a:t>概要説明</a:t>
            </a:r>
            <a:endParaRPr kumimoji="1" lang="en-US" altLang="ja-JP" dirty="0">
              <a:solidFill>
                <a:schemeClr val="bg2"/>
              </a:solidFill>
            </a:endParaRPr>
          </a:p>
          <a:p>
            <a:pPr marL="0" indent="0">
              <a:buNone/>
            </a:pPr>
            <a:r>
              <a:rPr kumimoji="1" lang="en-US" altLang="ja-JP" dirty="0"/>
              <a:t>2.</a:t>
            </a:r>
            <a:r>
              <a:rPr kumimoji="1" lang="ja-JP" altLang="en-US" dirty="0"/>
              <a:t> 探索的データ分析</a:t>
            </a:r>
            <a:r>
              <a:rPr kumimoji="1" lang="en-US" altLang="ja-JP" dirty="0"/>
              <a:t>(EDA)</a:t>
            </a:r>
          </a:p>
          <a:p>
            <a:pPr marL="0" indent="0">
              <a:buNone/>
            </a:pPr>
            <a:r>
              <a:rPr lang="en-US" altLang="ja-JP" dirty="0">
                <a:solidFill>
                  <a:schemeClr val="bg2"/>
                </a:solidFill>
              </a:rPr>
              <a:t>3</a:t>
            </a:r>
            <a:r>
              <a:rPr kumimoji="1" lang="en-US" altLang="ja-JP" dirty="0">
                <a:solidFill>
                  <a:schemeClr val="bg2"/>
                </a:solidFill>
              </a:rPr>
              <a:t>. </a:t>
            </a:r>
            <a:r>
              <a:rPr kumimoji="1" lang="ja-JP" altLang="en-US" dirty="0">
                <a:solidFill>
                  <a:schemeClr val="bg2"/>
                </a:solidFill>
              </a:rPr>
              <a:t>高精度予測モデルの作成</a:t>
            </a:r>
            <a:endParaRPr kumimoji="1" lang="en-US" altLang="ja-JP" dirty="0">
              <a:solidFill>
                <a:schemeClr val="bg2"/>
              </a:solidFill>
            </a:endParaRPr>
          </a:p>
          <a:p>
            <a:pPr marL="0" indent="0">
              <a:buNone/>
            </a:pPr>
            <a:r>
              <a:rPr lang="en-US" altLang="ja-JP" dirty="0">
                <a:solidFill>
                  <a:schemeClr val="bg2"/>
                </a:solidFill>
              </a:rPr>
              <a:t>4. </a:t>
            </a:r>
            <a:r>
              <a:rPr lang="ja-JP" altLang="en-US" dirty="0">
                <a:solidFill>
                  <a:schemeClr val="bg2"/>
                </a:solidFill>
              </a:rPr>
              <a:t>分析結果の解釈</a:t>
            </a:r>
            <a:endParaRPr lang="en-US" altLang="ja-JP" dirty="0">
              <a:solidFill>
                <a:schemeClr val="bg2"/>
              </a:solidFill>
            </a:endParaRPr>
          </a:p>
          <a:p>
            <a:pPr marL="0" indent="0">
              <a:buNone/>
            </a:pPr>
            <a:r>
              <a:rPr lang="en-US" altLang="ja-JP" dirty="0">
                <a:solidFill>
                  <a:schemeClr val="bg2"/>
                </a:solidFill>
              </a:rPr>
              <a:t>5. </a:t>
            </a:r>
            <a:r>
              <a:rPr lang="ja-JP" altLang="en-US" dirty="0">
                <a:solidFill>
                  <a:schemeClr val="bg2"/>
                </a:solidFill>
              </a:rPr>
              <a:t>まとめ</a:t>
            </a:r>
            <a:endParaRPr lang="en-US" altLang="ja-JP" dirty="0">
              <a:solidFill>
                <a:schemeClr val="bg2"/>
              </a:solidFill>
            </a:endParaRPr>
          </a:p>
          <a:p>
            <a:pPr marL="0" indent="0">
              <a:buNone/>
            </a:pPr>
            <a:endParaRPr kumimoji="1" lang="en-US" altLang="ja-JP" dirty="0">
              <a:solidFill>
                <a:schemeClr val="bg1">
                  <a:lumMod val="85000"/>
                </a:schemeClr>
              </a:solidFill>
            </a:endParaRPr>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75628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EFCB6-F4B1-4C10-BA7E-EFD24B65AA2E}"/>
              </a:ext>
            </a:extLst>
          </p:cNvPr>
          <p:cNvSpPr>
            <a:spLocks noGrp="1"/>
          </p:cNvSpPr>
          <p:nvPr>
            <p:ph type="title"/>
          </p:nvPr>
        </p:nvSpPr>
        <p:spPr>
          <a:xfrm>
            <a:off x="977536" y="-155688"/>
            <a:ext cx="10515600" cy="1325563"/>
          </a:xfrm>
        </p:spPr>
        <p:txBody>
          <a:bodyPr/>
          <a:lstStyle/>
          <a:p>
            <a:pPr algn="ctr"/>
            <a:r>
              <a:rPr lang="ja-JP" altLang="en-US" dirty="0"/>
              <a:t>分析</a:t>
            </a:r>
            <a:r>
              <a:rPr lang="en-US" altLang="ja-JP" dirty="0"/>
              <a:t>/</a:t>
            </a:r>
            <a:r>
              <a:rPr lang="ja-JP" altLang="en-US" dirty="0"/>
              <a:t>提出データ</a:t>
            </a:r>
            <a:endParaRPr kumimoji="1" lang="ja-JP" altLang="en-US" dirty="0"/>
          </a:p>
        </p:txBody>
      </p:sp>
      <p:pic>
        <p:nvPicPr>
          <p:cNvPr id="3" name="図 2">
            <a:extLst>
              <a:ext uri="{FF2B5EF4-FFF2-40B4-BE49-F238E27FC236}">
                <a16:creationId xmlns:a16="http://schemas.microsoft.com/office/drawing/2014/main" id="{34AA0516-4F95-4B56-8ABB-34C8BFAC25BE}"/>
              </a:ext>
            </a:extLst>
          </p:cNvPr>
          <p:cNvPicPr>
            <a:picLocks noChangeAspect="1"/>
          </p:cNvPicPr>
          <p:nvPr/>
        </p:nvPicPr>
        <p:blipFill>
          <a:blip r:embed="rId2"/>
          <a:stretch>
            <a:fillRect/>
          </a:stretch>
        </p:blipFill>
        <p:spPr>
          <a:xfrm>
            <a:off x="604148" y="4695799"/>
            <a:ext cx="4045158" cy="1600282"/>
          </a:xfrm>
          <a:prstGeom prst="rect">
            <a:avLst/>
          </a:prstGeom>
        </p:spPr>
      </p:pic>
      <p:sp>
        <p:nvSpPr>
          <p:cNvPr id="4" name="テキスト ボックス 3">
            <a:extLst>
              <a:ext uri="{FF2B5EF4-FFF2-40B4-BE49-F238E27FC236}">
                <a16:creationId xmlns:a16="http://schemas.microsoft.com/office/drawing/2014/main" id="{9F1A6AE1-DBAD-4D3C-B113-37BC94DBA325}"/>
              </a:ext>
            </a:extLst>
          </p:cNvPr>
          <p:cNvSpPr txBox="1"/>
          <p:nvPr/>
        </p:nvSpPr>
        <p:spPr>
          <a:xfrm>
            <a:off x="3944981" y="4018409"/>
            <a:ext cx="5695405" cy="369332"/>
          </a:xfrm>
          <a:prstGeom prst="rect">
            <a:avLst/>
          </a:prstGeom>
          <a:noFill/>
        </p:spPr>
        <p:txBody>
          <a:bodyPr wrap="square" rtlCol="0">
            <a:spAutoFit/>
          </a:bodyPr>
          <a:lstStyle/>
          <a:p>
            <a:r>
              <a:rPr lang="en-US" altLang="ja-JP" b="1" dirty="0"/>
              <a:t>Kaggle</a:t>
            </a:r>
            <a:r>
              <a:rPr lang="ja-JP" altLang="en-US" b="1" dirty="0" err="1"/>
              <a:t>に提</a:t>
            </a:r>
            <a:r>
              <a:rPr lang="ja-JP" altLang="en-US" b="1" dirty="0"/>
              <a:t>出する</a:t>
            </a:r>
            <a:r>
              <a:rPr kumimoji="1" lang="ja-JP" altLang="en-US" b="1" dirty="0"/>
              <a:t>データについて</a:t>
            </a:r>
          </a:p>
        </p:txBody>
      </p:sp>
      <p:pic>
        <p:nvPicPr>
          <p:cNvPr id="5" name="図 4">
            <a:extLst>
              <a:ext uri="{FF2B5EF4-FFF2-40B4-BE49-F238E27FC236}">
                <a16:creationId xmlns:a16="http://schemas.microsoft.com/office/drawing/2014/main" id="{2FAC3377-2180-4D4F-9DBB-614D7CE08673}"/>
              </a:ext>
            </a:extLst>
          </p:cNvPr>
          <p:cNvPicPr>
            <a:picLocks noChangeAspect="1"/>
          </p:cNvPicPr>
          <p:nvPr/>
        </p:nvPicPr>
        <p:blipFill>
          <a:blip r:embed="rId3"/>
          <a:stretch>
            <a:fillRect/>
          </a:stretch>
        </p:blipFill>
        <p:spPr>
          <a:xfrm>
            <a:off x="7330980" y="1797222"/>
            <a:ext cx="3626036" cy="1409772"/>
          </a:xfrm>
          <a:prstGeom prst="rect">
            <a:avLst/>
          </a:prstGeom>
        </p:spPr>
      </p:pic>
      <p:sp>
        <p:nvSpPr>
          <p:cNvPr id="6" name="テキスト ボックス 5">
            <a:extLst>
              <a:ext uri="{FF2B5EF4-FFF2-40B4-BE49-F238E27FC236}">
                <a16:creationId xmlns:a16="http://schemas.microsoft.com/office/drawing/2014/main" id="{106A8765-2CD9-40A1-8ABD-8A311B55DD55}"/>
              </a:ext>
            </a:extLst>
          </p:cNvPr>
          <p:cNvSpPr txBox="1"/>
          <p:nvPr/>
        </p:nvSpPr>
        <p:spPr>
          <a:xfrm>
            <a:off x="308056" y="1901645"/>
            <a:ext cx="6751335" cy="2031325"/>
          </a:xfrm>
          <a:prstGeom prst="rect">
            <a:avLst/>
          </a:prstGeom>
          <a:noFill/>
        </p:spPr>
        <p:txBody>
          <a:bodyPr wrap="square" rtlCol="0">
            <a:spAutoFit/>
          </a:bodyPr>
          <a:lstStyle/>
          <a:p>
            <a:r>
              <a:rPr kumimoji="1" lang="ja-JP" altLang="en-US" dirty="0"/>
              <a:t>データ数</a:t>
            </a:r>
            <a:r>
              <a:rPr lang="en-US" altLang="ja-JP" dirty="0"/>
              <a:t> : </a:t>
            </a:r>
            <a:r>
              <a:rPr kumimoji="1" lang="en-US" altLang="ja-JP" dirty="0"/>
              <a:t>Train/Test 100000</a:t>
            </a:r>
            <a:r>
              <a:rPr kumimoji="1" lang="ja-JP" altLang="en-US" dirty="0"/>
              <a:t>個</a:t>
            </a:r>
            <a:r>
              <a:rPr kumimoji="1" lang="en-US" altLang="ja-JP" dirty="0"/>
              <a:t>/50000</a:t>
            </a:r>
            <a:r>
              <a:rPr kumimoji="1" lang="ja-JP" altLang="en-US" dirty="0"/>
              <a:t>個</a:t>
            </a:r>
            <a:endParaRPr kumimoji="1" lang="en-US" altLang="ja-JP" dirty="0"/>
          </a:p>
          <a:p>
            <a:r>
              <a:rPr kumimoji="1" lang="ja-JP" altLang="en-US" dirty="0"/>
              <a:t>説明変数 </a:t>
            </a:r>
            <a:r>
              <a:rPr kumimoji="1" lang="en-US" altLang="ja-JP" dirty="0"/>
              <a:t>:  feature_0 ~ feature_49</a:t>
            </a:r>
            <a:r>
              <a:rPr kumimoji="1" lang="ja-JP" altLang="en-US" dirty="0"/>
              <a:t>の</a:t>
            </a:r>
            <a:r>
              <a:rPr kumimoji="1" lang="en-US" altLang="ja-JP" dirty="0"/>
              <a:t>50</a:t>
            </a:r>
            <a:r>
              <a:rPr kumimoji="1" lang="ja-JP" altLang="en-US" dirty="0"/>
              <a:t>個のカテゴリ変数</a:t>
            </a:r>
            <a:endParaRPr kumimoji="1" lang="en-US" altLang="ja-JP" dirty="0"/>
          </a:p>
          <a:p>
            <a:r>
              <a:rPr lang="ja-JP" altLang="en-US" dirty="0"/>
              <a:t>説明変数のデータ型 </a:t>
            </a:r>
            <a:r>
              <a:rPr lang="en-US" altLang="ja-JP" dirty="0"/>
              <a:t>: </a:t>
            </a:r>
            <a:r>
              <a:rPr lang="ja-JP" altLang="en-US" dirty="0"/>
              <a:t>非負整数</a:t>
            </a:r>
            <a:r>
              <a:rPr lang="en-US" altLang="ja-JP" dirty="0"/>
              <a:t>(Label Encoding</a:t>
            </a:r>
            <a:r>
              <a:rPr lang="ja-JP" altLang="en-US" dirty="0"/>
              <a:t>済</a:t>
            </a:r>
            <a:r>
              <a:rPr lang="en-US" altLang="ja-JP" dirty="0"/>
              <a:t>)</a:t>
            </a:r>
          </a:p>
          <a:p>
            <a:r>
              <a:rPr lang="ja-JP" altLang="en-US" dirty="0"/>
              <a:t>欠損値 ：　なし</a:t>
            </a:r>
            <a:endParaRPr lang="en-US" altLang="ja-JP" dirty="0"/>
          </a:p>
          <a:p>
            <a:r>
              <a:rPr lang="ja-JP" altLang="en-US" dirty="0"/>
              <a:t>目的変数 </a:t>
            </a:r>
            <a:r>
              <a:rPr lang="en-US" altLang="ja-JP" dirty="0"/>
              <a:t>: Class_1~Class_4</a:t>
            </a:r>
            <a:r>
              <a:rPr lang="ja-JP" altLang="en-US" dirty="0"/>
              <a:t>からなる４つのカテゴリ変数</a:t>
            </a:r>
            <a:endParaRPr lang="en-US" altLang="ja-JP" dirty="0"/>
          </a:p>
          <a:p>
            <a:r>
              <a:rPr lang="ja-JP" altLang="en-US" dirty="0"/>
              <a:t>評価指標 </a:t>
            </a:r>
            <a:r>
              <a:rPr lang="en-US" altLang="ja-JP" dirty="0"/>
              <a:t>: </a:t>
            </a:r>
            <a:r>
              <a:rPr lang="ja-JP" altLang="en-US" dirty="0"/>
              <a:t>クロスエントロピー</a:t>
            </a:r>
            <a:endParaRPr lang="en-US" altLang="ja-JP" dirty="0"/>
          </a:p>
          <a:p>
            <a:r>
              <a:rPr lang="en-US" altLang="ja-JP" dirty="0"/>
              <a:t> </a:t>
            </a:r>
            <a:endParaRPr kumimoji="1" lang="ja-JP" altLang="en-US" dirty="0"/>
          </a:p>
        </p:txBody>
      </p:sp>
      <p:sp>
        <p:nvSpPr>
          <p:cNvPr id="7" name="テキスト ボックス 6">
            <a:extLst>
              <a:ext uri="{FF2B5EF4-FFF2-40B4-BE49-F238E27FC236}">
                <a16:creationId xmlns:a16="http://schemas.microsoft.com/office/drawing/2014/main" id="{992BBC67-92E1-45B8-8171-014636156591}"/>
              </a:ext>
            </a:extLst>
          </p:cNvPr>
          <p:cNvSpPr txBox="1"/>
          <p:nvPr/>
        </p:nvSpPr>
        <p:spPr>
          <a:xfrm>
            <a:off x="7419701" y="3354691"/>
            <a:ext cx="3448594" cy="369332"/>
          </a:xfrm>
          <a:prstGeom prst="rect">
            <a:avLst/>
          </a:prstGeom>
          <a:noFill/>
        </p:spPr>
        <p:txBody>
          <a:bodyPr wrap="square" rtlCol="0">
            <a:spAutoFit/>
          </a:bodyPr>
          <a:lstStyle/>
          <a:p>
            <a:r>
              <a:rPr lang="ja-JP" altLang="en-US" dirty="0"/>
              <a:t>訓練データ</a:t>
            </a:r>
            <a:r>
              <a:rPr lang="en-US" altLang="ja-JP" dirty="0"/>
              <a:t>(feature_4</a:t>
            </a:r>
            <a:r>
              <a:rPr lang="ja-JP" altLang="en-US" dirty="0" err="1"/>
              <a:t>まで</a:t>
            </a:r>
            <a:r>
              <a:rPr lang="ja-JP" altLang="en-US" dirty="0"/>
              <a:t>抜粋</a:t>
            </a:r>
            <a:r>
              <a:rPr lang="en-US" altLang="ja-JP" dirty="0"/>
              <a:t>)</a:t>
            </a:r>
            <a:endParaRPr kumimoji="1" lang="ja-JP" altLang="en-US" dirty="0"/>
          </a:p>
        </p:txBody>
      </p:sp>
      <p:sp>
        <p:nvSpPr>
          <p:cNvPr id="8" name="テキスト ボックス 7">
            <a:extLst>
              <a:ext uri="{FF2B5EF4-FFF2-40B4-BE49-F238E27FC236}">
                <a16:creationId xmlns:a16="http://schemas.microsoft.com/office/drawing/2014/main" id="{B376CB25-1B01-4E8C-8985-05B8741017FC}"/>
              </a:ext>
            </a:extLst>
          </p:cNvPr>
          <p:cNvSpPr txBox="1"/>
          <p:nvPr/>
        </p:nvSpPr>
        <p:spPr>
          <a:xfrm>
            <a:off x="4210594" y="1191427"/>
            <a:ext cx="4606834" cy="369332"/>
          </a:xfrm>
          <a:prstGeom prst="rect">
            <a:avLst/>
          </a:prstGeom>
          <a:noFill/>
        </p:spPr>
        <p:txBody>
          <a:bodyPr wrap="square" rtlCol="0">
            <a:spAutoFit/>
          </a:bodyPr>
          <a:lstStyle/>
          <a:p>
            <a:r>
              <a:rPr lang="ja-JP" altLang="en-US" b="1" dirty="0"/>
              <a:t>分析に使用するデータについて</a:t>
            </a:r>
            <a:endParaRPr kumimoji="1" lang="ja-JP" altLang="en-US" b="1" dirty="0"/>
          </a:p>
        </p:txBody>
      </p:sp>
      <p:sp>
        <p:nvSpPr>
          <p:cNvPr id="10" name="テキスト ボックス 9">
            <a:extLst>
              <a:ext uri="{FF2B5EF4-FFF2-40B4-BE49-F238E27FC236}">
                <a16:creationId xmlns:a16="http://schemas.microsoft.com/office/drawing/2014/main" id="{57EFECD5-2B6D-4A9B-AE3C-E06EA1614C32}"/>
              </a:ext>
            </a:extLst>
          </p:cNvPr>
          <p:cNvSpPr txBox="1"/>
          <p:nvPr/>
        </p:nvSpPr>
        <p:spPr>
          <a:xfrm>
            <a:off x="1506582" y="6348549"/>
            <a:ext cx="1367246" cy="369332"/>
          </a:xfrm>
          <a:prstGeom prst="rect">
            <a:avLst/>
          </a:prstGeom>
          <a:noFill/>
        </p:spPr>
        <p:txBody>
          <a:bodyPr wrap="square" rtlCol="0">
            <a:spAutoFit/>
          </a:bodyPr>
          <a:lstStyle/>
          <a:p>
            <a:r>
              <a:rPr kumimoji="1" lang="ja-JP" altLang="en-US" dirty="0"/>
              <a:t>提出データ</a:t>
            </a:r>
          </a:p>
        </p:txBody>
      </p:sp>
      <p:sp>
        <p:nvSpPr>
          <p:cNvPr id="12" name="テキスト ボックス 11">
            <a:extLst>
              <a:ext uri="{FF2B5EF4-FFF2-40B4-BE49-F238E27FC236}">
                <a16:creationId xmlns:a16="http://schemas.microsoft.com/office/drawing/2014/main" id="{668525F2-55FA-4129-B156-D61E5C51F699}"/>
              </a:ext>
            </a:extLst>
          </p:cNvPr>
          <p:cNvSpPr txBox="1"/>
          <p:nvPr/>
        </p:nvSpPr>
        <p:spPr>
          <a:xfrm>
            <a:off x="5665998" y="5095462"/>
            <a:ext cx="3753395" cy="646331"/>
          </a:xfrm>
          <a:prstGeom prst="rect">
            <a:avLst/>
          </a:prstGeom>
          <a:noFill/>
        </p:spPr>
        <p:txBody>
          <a:bodyPr wrap="square" rtlCol="0">
            <a:spAutoFit/>
          </a:bodyPr>
          <a:lstStyle/>
          <a:p>
            <a:r>
              <a:rPr lang="en-US" altLang="ja-JP" dirty="0"/>
              <a:t>Class_1~Class_4</a:t>
            </a:r>
            <a:r>
              <a:rPr lang="ja-JP" altLang="en-US" dirty="0"/>
              <a:t>のカテゴリに所属する確率を返す。</a:t>
            </a:r>
            <a:endParaRPr kumimoji="1" lang="ja-JP" altLang="en-US" dirty="0"/>
          </a:p>
        </p:txBody>
      </p:sp>
    </p:spTree>
    <p:extLst>
      <p:ext uri="{BB962C8B-B14F-4D97-AF65-F5344CB8AC3E}">
        <p14:creationId xmlns:p14="http://schemas.microsoft.com/office/powerpoint/2010/main" val="23634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7E77F-2823-4AC7-AF9A-8C803C39DF4F}"/>
              </a:ext>
            </a:extLst>
          </p:cNvPr>
          <p:cNvSpPr>
            <a:spLocks noGrp="1"/>
          </p:cNvSpPr>
          <p:nvPr>
            <p:ph type="title"/>
          </p:nvPr>
        </p:nvSpPr>
        <p:spPr>
          <a:xfrm>
            <a:off x="838200" y="-150725"/>
            <a:ext cx="10515600" cy="1325563"/>
          </a:xfrm>
        </p:spPr>
        <p:txBody>
          <a:bodyPr/>
          <a:lstStyle/>
          <a:p>
            <a:r>
              <a:rPr kumimoji="1" lang="ja-JP" altLang="en-US" dirty="0"/>
              <a:t>説明変数</a:t>
            </a:r>
          </a:p>
        </p:txBody>
      </p:sp>
      <p:pic>
        <p:nvPicPr>
          <p:cNvPr id="3" name="図 2">
            <a:extLst>
              <a:ext uri="{FF2B5EF4-FFF2-40B4-BE49-F238E27FC236}">
                <a16:creationId xmlns:a16="http://schemas.microsoft.com/office/drawing/2014/main" id="{6ADFA62F-6425-426E-A925-7A991F0471C8}"/>
              </a:ext>
            </a:extLst>
          </p:cNvPr>
          <p:cNvPicPr>
            <a:picLocks noChangeAspect="1"/>
          </p:cNvPicPr>
          <p:nvPr/>
        </p:nvPicPr>
        <p:blipFill>
          <a:blip r:embed="rId2"/>
          <a:stretch>
            <a:fillRect/>
          </a:stretch>
        </p:blipFill>
        <p:spPr>
          <a:xfrm>
            <a:off x="2736925" y="1020763"/>
            <a:ext cx="6285155" cy="3789183"/>
          </a:xfrm>
          <a:prstGeom prst="rect">
            <a:avLst/>
          </a:prstGeom>
        </p:spPr>
      </p:pic>
      <p:sp>
        <p:nvSpPr>
          <p:cNvPr id="4" name="テキスト ボックス 3">
            <a:extLst>
              <a:ext uri="{FF2B5EF4-FFF2-40B4-BE49-F238E27FC236}">
                <a16:creationId xmlns:a16="http://schemas.microsoft.com/office/drawing/2014/main" id="{BD500535-D5CF-4893-8962-499C310102B3}"/>
              </a:ext>
            </a:extLst>
          </p:cNvPr>
          <p:cNvSpPr txBox="1"/>
          <p:nvPr/>
        </p:nvSpPr>
        <p:spPr>
          <a:xfrm rot="16200000">
            <a:off x="1771302" y="2653744"/>
            <a:ext cx="905690" cy="523220"/>
          </a:xfrm>
          <a:prstGeom prst="rect">
            <a:avLst/>
          </a:prstGeom>
          <a:noFill/>
        </p:spPr>
        <p:txBody>
          <a:bodyPr wrap="square" rtlCol="0">
            <a:spAutoFit/>
          </a:bodyPr>
          <a:lstStyle/>
          <a:p>
            <a:r>
              <a:rPr kumimoji="1" lang="ja-JP" altLang="en-US" sz="2800" dirty="0"/>
              <a:t>度数</a:t>
            </a:r>
          </a:p>
        </p:txBody>
      </p:sp>
      <p:sp>
        <p:nvSpPr>
          <p:cNvPr id="5" name="テキスト ボックス 4">
            <a:extLst>
              <a:ext uri="{FF2B5EF4-FFF2-40B4-BE49-F238E27FC236}">
                <a16:creationId xmlns:a16="http://schemas.microsoft.com/office/drawing/2014/main" id="{642EF39E-A426-4691-81A0-31F6147DB0D9}"/>
              </a:ext>
            </a:extLst>
          </p:cNvPr>
          <p:cNvSpPr txBox="1"/>
          <p:nvPr/>
        </p:nvSpPr>
        <p:spPr>
          <a:xfrm>
            <a:off x="4701667" y="4918557"/>
            <a:ext cx="3136047" cy="461665"/>
          </a:xfrm>
          <a:prstGeom prst="rect">
            <a:avLst/>
          </a:prstGeom>
          <a:noFill/>
        </p:spPr>
        <p:txBody>
          <a:bodyPr wrap="square" rtlCol="0">
            <a:spAutoFit/>
          </a:bodyPr>
          <a:lstStyle/>
          <a:p>
            <a:r>
              <a:rPr kumimoji="1" lang="ja-JP" altLang="en-US" sz="2400" dirty="0"/>
              <a:t>特徴量の通し番号</a:t>
            </a:r>
          </a:p>
        </p:txBody>
      </p:sp>
      <p:sp>
        <p:nvSpPr>
          <p:cNvPr id="6" name="テキスト ボックス 5">
            <a:extLst>
              <a:ext uri="{FF2B5EF4-FFF2-40B4-BE49-F238E27FC236}">
                <a16:creationId xmlns:a16="http://schemas.microsoft.com/office/drawing/2014/main" id="{AB5AB332-8898-4B89-BEEE-7F230CC5785E}"/>
              </a:ext>
            </a:extLst>
          </p:cNvPr>
          <p:cNvSpPr txBox="1"/>
          <p:nvPr/>
        </p:nvSpPr>
        <p:spPr>
          <a:xfrm>
            <a:off x="2485757" y="5981434"/>
            <a:ext cx="9725297" cy="523220"/>
          </a:xfrm>
          <a:prstGeom prst="rect">
            <a:avLst/>
          </a:prstGeom>
          <a:noFill/>
        </p:spPr>
        <p:txBody>
          <a:bodyPr wrap="square" rtlCol="0">
            <a:spAutoFit/>
          </a:bodyPr>
          <a:lstStyle/>
          <a:p>
            <a:r>
              <a:rPr kumimoji="1" lang="ja-JP" altLang="en-US" sz="2800" dirty="0"/>
              <a:t>カテゴリ数は説明変数によって大きく異なる。</a:t>
            </a:r>
          </a:p>
        </p:txBody>
      </p:sp>
    </p:spTree>
    <p:extLst>
      <p:ext uri="{BB962C8B-B14F-4D97-AF65-F5344CB8AC3E}">
        <p14:creationId xmlns:p14="http://schemas.microsoft.com/office/powerpoint/2010/main" val="342458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62125-530E-4635-870E-E1E18D821176}"/>
              </a:ext>
            </a:extLst>
          </p:cNvPr>
          <p:cNvSpPr>
            <a:spLocks noGrp="1"/>
          </p:cNvSpPr>
          <p:nvPr>
            <p:ph type="title"/>
          </p:nvPr>
        </p:nvSpPr>
        <p:spPr>
          <a:xfrm>
            <a:off x="542365" y="-172757"/>
            <a:ext cx="10515600" cy="1325563"/>
          </a:xfrm>
        </p:spPr>
        <p:txBody>
          <a:bodyPr/>
          <a:lstStyle/>
          <a:p>
            <a:r>
              <a:rPr lang="ja-JP" altLang="en-US" dirty="0"/>
              <a:t>説明変数の密度分布</a:t>
            </a:r>
            <a:endParaRPr kumimoji="1" lang="ja-JP" altLang="en-US" dirty="0"/>
          </a:p>
        </p:txBody>
      </p:sp>
      <p:pic>
        <p:nvPicPr>
          <p:cNvPr id="3" name="図 2">
            <a:extLst>
              <a:ext uri="{FF2B5EF4-FFF2-40B4-BE49-F238E27FC236}">
                <a16:creationId xmlns:a16="http://schemas.microsoft.com/office/drawing/2014/main" id="{541F17A4-F51A-4C4C-8093-9B89AAA2CF67}"/>
              </a:ext>
            </a:extLst>
          </p:cNvPr>
          <p:cNvPicPr>
            <a:picLocks noChangeAspect="1"/>
          </p:cNvPicPr>
          <p:nvPr/>
        </p:nvPicPr>
        <p:blipFill>
          <a:blip r:embed="rId2"/>
          <a:stretch>
            <a:fillRect/>
          </a:stretch>
        </p:blipFill>
        <p:spPr>
          <a:xfrm>
            <a:off x="1388124" y="1152806"/>
            <a:ext cx="8631596" cy="4298939"/>
          </a:xfrm>
          <a:prstGeom prst="rect">
            <a:avLst/>
          </a:prstGeom>
        </p:spPr>
      </p:pic>
      <p:sp>
        <p:nvSpPr>
          <p:cNvPr id="5" name="テキスト ボックス 4">
            <a:extLst>
              <a:ext uri="{FF2B5EF4-FFF2-40B4-BE49-F238E27FC236}">
                <a16:creationId xmlns:a16="http://schemas.microsoft.com/office/drawing/2014/main" id="{5012AB0C-D0EA-4AEF-95FA-CFD783E1F65D}"/>
              </a:ext>
            </a:extLst>
          </p:cNvPr>
          <p:cNvSpPr txBox="1"/>
          <p:nvPr/>
        </p:nvSpPr>
        <p:spPr>
          <a:xfrm>
            <a:off x="1775012" y="5565338"/>
            <a:ext cx="9923930" cy="1292662"/>
          </a:xfrm>
          <a:prstGeom prst="rect">
            <a:avLst/>
          </a:prstGeom>
          <a:noFill/>
        </p:spPr>
        <p:txBody>
          <a:bodyPr wrap="square" rtlCol="0">
            <a:spAutoFit/>
          </a:bodyPr>
          <a:lstStyle/>
          <a:p>
            <a:r>
              <a:rPr kumimoji="1" lang="ja-JP" altLang="en-US" dirty="0"/>
              <a:t>上の図は各説明変数別に確率密度分布を示したもの</a:t>
            </a:r>
            <a:r>
              <a:rPr kumimoji="1" lang="en-US" altLang="ja-JP" dirty="0"/>
              <a:t>(</a:t>
            </a:r>
            <a:r>
              <a:rPr kumimoji="1" lang="ja-JP" altLang="en-US" dirty="0"/>
              <a:t>全て入りきらないので一部抜粋</a:t>
            </a:r>
            <a:r>
              <a:rPr kumimoji="1" lang="en-US" altLang="ja-JP" dirty="0"/>
              <a:t>)</a:t>
            </a:r>
            <a:r>
              <a:rPr kumimoji="1" lang="ja-JP" altLang="en-US" dirty="0" err="1"/>
              <a:t>。</a:t>
            </a:r>
            <a:endParaRPr kumimoji="1" lang="en-US" altLang="ja-JP" dirty="0"/>
          </a:p>
          <a:p>
            <a:endParaRPr lang="en-US" altLang="ja-JP" dirty="0"/>
          </a:p>
          <a:p>
            <a:r>
              <a:rPr lang="ja-JP" altLang="en-US" sz="2400"/>
              <a:t>説明変数はほとんど</a:t>
            </a:r>
            <a:r>
              <a:rPr lang="ja-JP" altLang="en-US" sz="2400" dirty="0"/>
              <a:t>が</a:t>
            </a:r>
            <a:r>
              <a:rPr lang="en-US" altLang="ja-JP" sz="2400" dirty="0"/>
              <a:t>0</a:t>
            </a:r>
            <a:r>
              <a:rPr lang="ja-JP" altLang="en-US" sz="2400" dirty="0"/>
              <a:t>の値をとることがわかる</a:t>
            </a:r>
            <a:r>
              <a:rPr lang="ja-JP" altLang="en-US" dirty="0"/>
              <a:t>。</a:t>
            </a:r>
            <a:endParaRPr kumimoji="1" lang="en-US" altLang="ja-JP" dirty="0"/>
          </a:p>
          <a:p>
            <a:endParaRPr kumimoji="1" lang="ja-JP" altLang="en-US" dirty="0"/>
          </a:p>
        </p:txBody>
      </p:sp>
    </p:spTree>
    <p:extLst>
      <p:ext uri="{BB962C8B-B14F-4D97-AF65-F5344CB8AC3E}">
        <p14:creationId xmlns:p14="http://schemas.microsoft.com/office/powerpoint/2010/main" val="8144389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7398</TotalTime>
  <Words>2211</Words>
  <Application>Microsoft Office PowerPoint</Application>
  <PresentationFormat>ワイド画面</PresentationFormat>
  <Paragraphs>314</Paragraphs>
  <Slides>29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29</vt:i4>
      </vt:variant>
    </vt:vector>
  </HeadingPairs>
  <TitlesOfParts>
    <vt:vector size="32" baseType="lpstr">
      <vt:lpstr>Arial</vt:lpstr>
      <vt:lpstr>Cambria Math</vt:lpstr>
      <vt:lpstr>Office テーマ</vt:lpstr>
      <vt:lpstr>提出コードの構成</vt:lpstr>
      <vt:lpstr>eコマース製品のカテゴリ予測</vt:lpstr>
      <vt:lpstr>目次</vt:lpstr>
      <vt:lpstr>目次</vt:lpstr>
      <vt:lpstr>分析の概要</vt:lpstr>
      <vt:lpstr>目次</vt:lpstr>
      <vt:lpstr>分析/提出データ</vt:lpstr>
      <vt:lpstr>説明変数</vt:lpstr>
      <vt:lpstr>説明変数の密度分布</vt:lpstr>
      <vt:lpstr>目的変数</vt:lpstr>
      <vt:lpstr>目次</vt:lpstr>
      <vt:lpstr>分析精度向上の方針(特徴量について)</vt:lpstr>
      <vt:lpstr>分析精度向上の方針(モデル)</vt:lpstr>
      <vt:lpstr>分析の流れ</vt:lpstr>
      <vt:lpstr>特徴量削減(カイ二乗検定)</vt:lpstr>
      <vt:lpstr>特徴量削減(変数重要度による選別)</vt:lpstr>
      <vt:lpstr>学習設定</vt:lpstr>
      <vt:lpstr>特徴量数別の誤差の比較結果</vt:lpstr>
      <vt:lpstr>前ページ結果２の考察</vt:lpstr>
      <vt:lpstr>目次</vt:lpstr>
      <vt:lpstr>SHAP</vt:lpstr>
      <vt:lpstr>SHAPによる特徴量重要度</vt:lpstr>
      <vt:lpstr>各特徴量での貢献度の分布(Class_0)</vt:lpstr>
      <vt:lpstr>各特徴量での貢献度の分布(Class_1)</vt:lpstr>
      <vt:lpstr>各特徴量での貢献度の分布(Class_2)</vt:lpstr>
      <vt:lpstr>各特徴量での貢献度の分布(Class_3)</vt:lpstr>
      <vt:lpstr>目次</vt:lpstr>
      <vt:lpstr>まとめ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007 ND</dc:creator>
  <cp:lastModifiedBy>shin tome</cp:lastModifiedBy>
  <cp:revision>153</cp:revision>
  <dcterms:created xsi:type="dcterms:W3CDTF">2023-06-28T03:02:01Z</dcterms:created>
  <dcterms:modified xsi:type="dcterms:W3CDTF">2025-01-31T14:40:21Z</dcterms:modified>
</cp:coreProperties>
</file>