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141411759" r:id="rId2"/>
    <p:sldId id="278" r:id="rId3"/>
    <p:sldId id="2141411782" r:id="rId4"/>
    <p:sldId id="2141411764" r:id="rId5"/>
    <p:sldId id="2141411757" r:id="rId6"/>
    <p:sldId id="2141411758" r:id="rId7"/>
    <p:sldId id="2141411763" r:id="rId8"/>
    <p:sldId id="2141411761" r:id="rId9"/>
    <p:sldId id="2141411783" r:id="rId10"/>
    <p:sldId id="2141411773" r:id="rId11"/>
    <p:sldId id="2141411772" r:id="rId12"/>
    <p:sldId id="2141411774" r:id="rId13"/>
    <p:sldId id="2141411784" r:id="rId14"/>
    <p:sldId id="2141411775" r:id="rId15"/>
    <p:sldId id="2141411777" r:id="rId16"/>
    <p:sldId id="2141411779" r:id="rId17"/>
    <p:sldId id="2141411780" r:id="rId18"/>
    <p:sldId id="2141411785" r:id="rId19"/>
    <p:sldId id="2141411771" r:id="rId20"/>
    <p:sldId id="2141411788" r:id="rId21"/>
    <p:sldId id="2141411781" r:id="rId22"/>
    <p:sldId id="2141411789" r:id="rId23"/>
    <p:sldId id="2141411766" r:id="rId24"/>
    <p:sldId id="2141411768" r:id="rId25"/>
    <p:sldId id="2141411778" r:id="rId26"/>
    <p:sldId id="2141411786" r:id="rId27"/>
    <p:sldId id="2141411787"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007 ND" initials="0N" lastIdx="1" clrIdx="0">
    <p:extLst>
      <p:ext uri="{19B8F6BF-5375-455C-9EA6-DF929625EA0E}">
        <p15:presenceInfo xmlns:p15="http://schemas.microsoft.com/office/powerpoint/2012/main" userId="2199a4de41ae0e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3488" autoAdjust="0"/>
  </p:normalViewPr>
  <p:slideViewPr>
    <p:cSldViewPr snapToGrid="0">
      <p:cViewPr varScale="1">
        <p:scale>
          <a:sx n="73" d="100"/>
          <a:sy n="73" d="100"/>
        </p:scale>
        <p:origin x="203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2DBCE-8C1A-4270-96AE-3637E114AAA2}" type="datetimeFigureOut">
              <a:rPr kumimoji="1" lang="ja-JP" altLang="en-US" smtClean="0"/>
              <a:t>2025/1/23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1D2BE-ADA3-4E48-BAAC-E71FB736ABCC}" type="slidenum">
              <a:rPr kumimoji="1" lang="ja-JP" altLang="en-US" smtClean="0"/>
              <a:t>‹#›</a:t>
            </a:fld>
            <a:endParaRPr kumimoji="1" lang="ja-JP" altLang="en-US"/>
          </a:p>
        </p:txBody>
      </p:sp>
    </p:spTree>
    <p:extLst>
      <p:ext uri="{BB962C8B-B14F-4D97-AF65-F5344CB8AC3E}">
        <p14:creationId xmlns:p14="http://schemas.microsoft.com/office/powerpoint/2010/main" val="18946571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成果物を発表します。タイトルは材料の物性予測です。</a:t>
            </a:r>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a:t>
            </a:fld>
            <a:endParaRPr kumimoji="1" lang="ja-JP" altLang="en-US"/>
          </a:p>
        </p:txBody>
      </p:sp>
    </p:spTree>
    <p:extLst>
      <p:ext uri="{BB962C8B-B14F-4D97-AF65-F5344CB8AC3E}">
        <p14:creationId xmlns:p14="http://schemas.microsoft.com/office/powerpoint/2010/main" val="2032261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kern="1200" dirty="0">
                <a:solidFill>
                  <a:schemeClr val="tx1"/>
                </a:solidFill>
                <a:effectLst/>
                <a:latin typeface="+mn-lt"/>
                <a:ea typeface="+mn-ea"/>
                <a:cs typeface="+mn-cs"/>
              </a:rPr>
              <a:t>ここでは選択したモデルについて話します。</a:t>
            </a:r>
            <a:r>
              <a:rPr kumimoji="1" lang="en-US" altLang="ja-JP" sz="1200" b="1" kern="1200" dirty="0">
                <a:solidFill>
                  <a:schemeClr val="tx1"/>
                </a:solidFill>
                <a:effectLst/>
                <a:latin typeface="+mn-lt"/>
                <a:ea typeface="+mn-ea"/>
                <a:cs typeface="+mn-cs"/>
              </a:rPr>
              <a:t> </a:t>
            </a:r>
          </a:p>
          <a:p>
            <a:r>
              <a:rPr kumimoji="1" lang="ja-JP" altLang="ja-JP" sz="1200" b="1" kern="1200" dirty="0">
                <a:solidFill>
                  <a:schemeClr val="tx1"/>
                </a:solidFill>
                <a:effectLst/>
                <a:latin typeface="+mn-lt"/>
                <a:ea typeface="+mn-ea"/>
                <a:cs typeface="+mn-cs"/>
              </a:rPr>
              <a:t>モデルとしては</a:t>
            </a:r>
            <a:r>
              <a:rPr kumimoji="1" lang="en-US" altLang="ja-JP" sz="1200" b="1" kern="1200" dirty="0">
                <a:solidFill>
                  <a:schemeClr val="tx1"/>
                </a:solidFill>
                <a:effectLst/>
                <a:latin typeface="+mn-lt"/>
                <a:ea typeface="+mn-ea"/>
                <a:cs typeface="+mn-cs"/>
              </a:rPr>
              <a:t>2018</a:t>
            </a:r>
            <a:r>
              <a:rPr kumimoji="1" lang="ja-JP" altLang="ja-JP" sz="1200" b="1" kern="1200" dirty="0">
                <a:solidFill>
                  <a:schemeClr val="tx1"/>
                </a:solidFill>
                <a:effectLst/>
                <a:latin typeface="+mn-lt"/>
                <a:ea typeface="+mn-ea"/>
                <a:cs typeface="+mn-cs"/>
              </a:rPr>
              <a:t>年に発表された</a:t>
            </a:r>
            <a:r>
              <a:rPr kumimoji="1" lang="en-US" altLang="ja-JP" sz="1200" b="1" kern="1200" dirty="0">
                <a:solidFill>
                  <a:schemeClr val="tx1"/>
                </a:solidFill>
                <a:effectLst/>
                <a:latin typeface="+mn-lt"/>
                <a:ea typeface="+mn-ea"/>
                <a:cs typeface="+mn-cs"/>
              </a:rPr>
              <a:t>CGCNN</a:t>
            </a:r>
            <a:r>
              <a:rPr kumimoji="1" lang="ja-JP" altLang="ja-JP" sz="1200" b="1" kern="1200" dirty="0">
                <a:solidFill>
                  <a:schemeClr val="tx1"/>
                </a:solidFill>
                <a:effectLst/>
                <a:latin typeface="+mn-lt"/>
                <a:ea typeface="+mn-ea"/>
                <a:cs typeface="+mn-cs"/>
              </a:rPr>
              <a:t>を使用しました。</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選んだ理由としましては</a:t>
            </a:r>
            <a:r>
              <a:rPr kumimoji="1" lang="ja-JP" altLang="ja-JP" sz="1200" b="1" kern="1200" dirty="0" err="1">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b="1" kern="1200" dirty="0">
                <a:solidFill>
                  <a:schemeClr val="tx1"/>
                </a:solidFill>
                <a:effectLst/>
                <a:latin typeface="+mn-lt"/>
                <a:ea typeface="+mn-ea"/>
                <a:cs typeface="+mn-cs"/>
              </a:rPr>
              <a:t>DFT</a:t>
            </a:r>
            <a:r>
              <a:rPr kumimoji="1" lang="ja-JP" altLang="ja-JP" sz="1200" b="1" kern="1200" dirty="0">
                <a:solidFill>
                  <a:schemeClr val="tx1"/>
                </a:solidFill>
                <a:effectLst/>
                <a:latin typeface="+mn-lt"/>
                <a:ea typeface="+mn-ea"/>
                <a:cs typeface="+mn-cs"/>
              </a:rPr>
              <a:t>計算と実験値の誤差よりも、モデルの予測誤差が小さいということから、生成エネルギー予測に十分な精度を持っていると判断したからです。</a:t>
            </a:r>
            <a:endParaRPr kumimoji="1" lang="en-US" altLang="ja-JP" sz="1200" b="1" kern="1200" dirty="0">
              <a:solidFill>
                <a:schemeClr val="tx1"/>
              </a:solidFill>
              <a:effectLst/>
              <a:latin typeface="+mn-lt"/>
              <a:ea typeface="+mn-ea"/>
              <a:cs typeface="+mn-cs"/>
            </a:endParaRPr>
          </a:p>
          <a:p>
            <a:endParaRPr kumimoji="1" lang="en-US" altLang="ja-JP" sz="1200" b="1" kern="1200" dirty="0">
              <a:solidFill>
                <a:schemeClr val="tx1"/>
              </a:solidFill>
              <a:effectLst/>
              <a:latin typeface="+mn-lt"/>
              <a:ea typeface="+mn-ea"/>
              <a:cs typeface="+mn-cs"/>
            </a:endParaRPr>
          </a:p>
          <a:p>
            <a:endParaRPr kumimoji="1" lang="en-US" altLang="ja-JP" sz="1200" b="1" kern="1200" dirty="0">
              <a:solidFill>
                <a:schemeClr val="tx1"/>
              </a:solidFill>
              <a:effectLst/>
              <a:latin typeface="+mn-lt"/>
              <a:ea typeface="+mn-ea"/>
              <a:cs typeface="+mn-cs"/>
            </a:endParaRPr>
          </a:p>
          <a:p>
            <a:endParaRPr kumimoji="1" lang="en-US" altLang="ja-JP" sz="1200" b="1" kern="1200" dirty="0">
              <a:solidFill>
                <a:schemeClr val="tx1"/>
              </a:solidFill>
              <a:effectLst/>
              <a:latin typeface="+mn-lt"/>
              <a:ea typeface="+mn-ea"/>
              <a:cs typeface="+mn-cs"/>
            </a:endParaRPr>
          </a:p>
          <a:p>
            <a:endParaRPr kumimoji="1" lang="en-US" altLang="ja-JP" sz="1200" b="1" kern="1200" dirty="0">
              <a:solidFill>
                <a:schemeClr val="tx1"/>
              </a:solidFill>
              <a:effectLst/>
              <a:latin typeface="+mn-lt"/>
              <a:ea typeface="+mn-ea"/>
              <a:cs typeface="+mn-cs"/>
            </a:endParaRPr>
          </a:p>
          <a:p>
            <a:endParaRPr kumimoji="1" lang="en-US" altLang="ja-JP" sz="1200" b="1" kern="1200" dirty="0">
              <a:solidFill>
                <a:schemeClr val="tx1"/>
              </a:solidFill>
              <a:effectLst/>
              <a:latin typeface="+mn-lt"/>
              <a:ea typeface="+mn-ea"/>
              <a:cs typeface="+mn-cs"/>
            </a:endParaRPr>
          </a:p>
          <a:p>
            <a:r>
              <a:rPr kumimoji="1" lang="en-US" altLang="ja-JP" sz="1200" b="1" kern="1200" dirty="0">
                <a:solidFill>
                  <a:schemeClr val="tx1"/>
                </a:solidFill>
                <a:effectLst/>
                <a:latin typeface="+mn-lt"/>
                <a:ea typeface="+mn-ea"/>
                <a:cs typeface="+mn-cs"/>
              </a:rPr>
              <a:t>////////////</a:t>
            </a:r>
          </a:p>
          <a:p>
            <a:r>
              <a:rPr kumimoji="1" lang="ja-JP" altLang="en-US" sz="1200" b="1" kern="1200" dirty="0">
                <a:solidFill>
                  <a:schemeClr val="tx1"/>
                </a:solidFill>
                <a:effectLst/>
                <a:latin typeface="+mn-lt"/>
                <a:ea typeface="+mn-ea"/>
                <a:cs typeface="+mn-cs"/>
              </a:rPr>
              <a:t>ここでは、モデル選択の基準について話します。</a:t>
            </a:r>
            <a:endParaRPr kumimoji="1" lang="en-US" altLang="ja-JP" sz="1200" b="1"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基本方針としては、</a:t>
            </a:r>
            <a:r>
              <a:rPr kumimoji="1" lang="en-US" altLang="ja-JP" sz="1200" b="1" kern="1200" dirty="0">
                <a:solidFill>
                  <a:schemeClr val="tx1"/>
                </a:solidFill>
                <a:effectLst/>
                <a:latin typeface="+mn-lt"/>
                <a:ea typeface="+mn-ea"/>
                <a:cs typeface="+mn-cs"/>
              </a:rPr>
              <a:t>GNN</a:t>
            </a:r>
            <a:r>
              <a:rPr kumimoji="1" lang="ja-JP" altLang="ja-JP" sz="1200" b="1" kern="1200" dirty="0">
                <a:solidFill>
                  <a:schemeClr val="tx1"/>
                </a:solidFill>
                <a:effectLst/>
                <a:latin typeface="+mn-lt"/>
                <a:ea typeface="+mn-ea"/>
                <a:cs typeface="+mn-cs"/>
              </a:rPr>
              <a:t>ベースのモデルを使用するということです。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この方針を採用した理由としては、</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固体物性予測において</a:t>
            </a:r>
            <a:r>
              <a:rPr kumimoji="1" lang="en-US" altLang="ja-JP" sz="1200" b="1" kern="1200" dirty="0">
                <a:solidFill>
                  <a:schemeClr val="tx1"/>
                </a:solidFill>
                <a:effectLst/>
                <a:latin typeface="+mn-lt"/>
                <a:ea typeface="+mn-ea"/>
                <a:cs typeface="+mn-cs"/>
              </a:rPr>
              <a:t>GNN</a:t>
            </a:r>
            <a:r>
              <a:rPr kumimoji="1" lang="ja-JP" altLang="ja-JP" sz="1200" b="1" kern="1200" dirty="0">
                <a:solidFill>
                  <a:schemeClr val="tx1"/>
                </a:solidFill>
                <a:effectLst/>
                <a:latin typeface="+mn-lt"/>
                <a:ea typeface="+mn-ea"/>
                <a:cs typeface="+mn-cs"/>
              </a:rPr>
              <a:t>は成功をおさめ、研究結果も出ているからよい予測ができると判断したからです。</a:t>
            </a:r>
            <a:endParaRPr kumimoji="1" lang="en-US" altLang="ja-JP" sz="1200" b="1" kern="1200" dirty="0">
              <a:solidFill>
                <a:schemeClr val="tx1"/>
              </a:solidFill>
              <a:effectLst/>
              <a:latin typeface="+mn-lt"/>
              <a:ea typeface="+mn-ea"/>
              <a:cs typeface="+mn-cs"/>
            </a:endParaRPr>
          </a:p>
          <a:p>
            <a:endParaRPr kumimoji="1" lang="en-US" altLang="ja-JP" sz="1200" b="1" kern="1200" dirty="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10</a:t>
            </a:fld>
            <a:endParaRPr kumimoji="1" lang="ja-JP" altLang="en-US"/>
          </a:p>
        </p:txBody>
      </p:sp>
    </p:spTree>
    <p:extLst>
      <p:ext uri="{BB962C8B-B14F-4D97-AF65-F5344CB8AC3E}">
        <p14:creationId xmlns:p14="http://schemas.microsoft.com/office/powerpoint/2010/main" val="3647392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b="1" kern="1200" dirty="0">
                <a:solidFill>
                  <a:schemeClr val="tx1"/>
                </a:solidFill>
                <a:effectLst/>
                <a:latin typeface="+mn-lt"/>
                <a:ea typeface="+mn-ea"/>
                <a:cs typeface="+mn-cs"/>
              </a:rPr>
              <a:t>モデル構造について</a:t>
            </a:r>
            <a:r>
              <a:rPr kumimoji="1" lang="ja-JP" altLang="en-US" sz="1200" b="1" kern="1200" dirty="0">
                <a:solidFill>
                  <a:schemeClr val="tx1"/>
                </a:solidFill>
                <a:effectLst/>
                <a:latin typeface="+mn-lt"/>
                <a:ea typeface="+mn-ea"/>
                <a:cs typeface="+mn-cs"/>
              </a:rPr>
              <a:t>詳しく見ていきます</a:t>
            </a:r>
            <a:r>
              <a:rPr kumimoji="1" lang="ja-JP" altLang="ja-JP"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まずは、結晶</a:t>
            </a:r>
            <a:r>
              <a:rPr kumimoji="1" lang="ja-JP" altLang="en-US" sz="1200" b="1" kern="1200" dirty="0">
                <a:solidFill>
                  <a:schemeClr val="tx1"/>
                </a:solidFill>
                <a:effectLst/>
                <a:latin typeface="+mn-lt"/>
                <a:ea typeface="+mn-ea"/>
                <a:cs typeface="+mn-cs"/>
              </a:rPr>
              <a:t>のグラフ表現について話します。</a:t>
            </a:r>
            <a:endParaRPr kumimoji="1" lang="en-US" altLang="ja-JP" sz="1200" b="1" kern="1200" dirty="0">
              <a:solidFill>
                <a:schemeClr val="tx1"/>
              </a:solidFill>
              <a:effectLst/>
              <a:latin typeface="+mn-lt"/>
              <a:ea typeface="+mn-ea"/>
              <a:cs typeface="+mn-cs"/>
            </a:endParaRPr>
          </a:p>
          <a:p>
            <a:r>
              <a:rPr kumimoji="1" lang="en-US" altLang="ja-JP" sz="1200" b="1" kern="1200" dirty="0">
                <a:solidFill>
                  <a:schemeClr val="tx1"/>
                </a:solidFill>
                <a:effectLst/>
                <a:latin typeface="+mn-lt"/>
                <a:ea typeface="+mn-ea"/>
                <a:cs typeface="+mn-cs"/>
              </a:rPr>
              <a:t>NaCl</a:t>
            </a:r>
            <a:r>
              <a:rPr kumimoji="1" lang="ja-JP" altLang="ja-JP" sz="1200" b="1" kern="1200" dirty="0">
                <a:solidFill>
                  <a:schemeClr val="tx1"/>
                </a:solidFill>
                <a:effectLst/>
                <a:latin typeface="+mn-lt"/>
                <a:ea typeface="+mn-ea"/>
                <a:cs typeface="+mn-cs"/>
              </a:rPr>
              <a:t>結晶を例にとると、このように</a:t>
            </a:r>
            <a:r>
              <a:rPr kumimoji="1" lang="en-US" altLang="ja-JP" sz="1200" b="1" kern="1200" dirty="0">
                <a:solidFill>
                  <a:schemeClr val="tx1"/>
                </a:solidFill>
                <a:effectLst/>
                <a:latin typeface="+mn-lt"/>
                <a:ea typeface="+mn-ea"/>
                <a:cs typeface="+mn-cs"/>
              </a:rPr>
              <a:t>,Na</a:t>
            </a:r>
            <a:r>
              <a:rPr kumimoji="1" lang="ja-JP" altLang="ja-JP" sz="1200" b="1" kern="1200" dirty="0">
                <a:solidFill>
                  <a:schemeClr val="tx1"/>
                </a:solidFill>
                <a:effectLst/>
                <a:latin typeface="+mn-lt"/>
                <a:ea typeface="+mn-ea"/>
                <a:cs typeface="+mn-cs"/>
              </a:rPr>
              <a:t>と</a:t>
            </a:r>
            <a:r>
              <a:rPr kumimoji="1" lang="en-US" altLang="ja-JP" sz="1200" b="1" kern="1200" dirty="0">
                <a:solidFill>
                  <a:schemeClr val="tx1"/>
                </a:solidFill>
                <a:effectLst/>
                <a:latin typeface="+mn-lt"/>
                <a:ea typeface="+mn-ea"/>
                <a:cs typeface="+mn-cs"/>
              </a:rPr>
              <a:t>Cl</a:t>
            </a:r>
            <a:r>
              <a:rPr kumimoji="1" lang="ja-JP" altLang="ja-JP" sz="1200" b="1" kern="1200" dirty="0">
                <a:solidFill>
                  <a:schemeClr val="tx1"/>
                </a:solidFill>
                <a:effectLst/>
                <a:latin typeface="+mn-lt"/>
                <a:ea typeface="+mn-ea"/>
                <a:cs typeface="+mn-cs"/>
              </a:rPr>
              <a:t>の</a:t>
            </a:r>
            <a:r>
              <a:rPr kumimoji="1" lang="ja-JP" altLang="en-US" sz="1200" b="1" kern="1200" dirty="0">
                <a:solidFill>
                  <a:schemeClr val="tx1"/>
                </a:solidFill>
                <a:effectLst/>
                <a:latin typeface="+mn-lt"/>
                <a:ea typeface="+mn-ea"/>
                <a:cs typeface="+mn-cs"/>
              </a:rPr>
              <a:t>各</a:t>
            </a:r>
            <a:r>
              <a:rPr kumimoji="1" lang="ja-JP" altLang="ja-JP" sz="1200" b="1" kern="1200" dirty="0">
                <a:solidFill>
                  <a:schemeClr val="tx1"/>
                </a:solidFill>
                <a:effectLst/>
                <a:latin typeface="+mn-lt"/>
                <a:ea typeface="+mn-ea"/>
                <a:cs typeface="+mn-cs"/>
              </a:rPr>
              <a:t>原子を頂点の特徴量</a:t>
            </a:r>
            <a:r>
              <a:rPr kumimoji="1" lang="ja-JP" altLang="en-US" sz="1200" b="1" kern="1200" dirty="0">
                <a:solidFill>
                  <a:schemeClr val="tx1"/>
                </a:solidFill>
                <a:effectLst/>
                <a:latin typeface="+mn-lt"/>
                <a:ea typeface="+mn-ea"/>
                <a:cs typeface="+mn-cs"/>
              </a:rPr>
              <a:t>として</a:t>
            </a:r>
            <a:r>
              <a:rPr kumimoji="1" lang="ja-JP" altLang="ja-JP" sz="1200" b="1" kern="1200" dirty="0">
                <a:solidFill>
                  <a:schemeClr val="tx1"/>
                </a:solidFill>
                <a:effectLst/>
                <a:latin typeface="+mn-lt"/>
                <a:ea typeface="+mn-ea"/>
                <a:cs typeface="+mn-cs"/>
              </a:rPr>
              <a:t>とります。辺の特徴量は原子間の距離とします。そうすると、</a:t>
            </a:r>
            <a:r>
              <a:rPr kumimoji="1" lang="en-US" altLang="ja-JP" sz="1200" b="1" kern="1200" dirty="0">
                <a:solidFill>
                  <a:schemeClr val="tx1"/>
                </a:solidFill>
                <a:effectLst/>
                <a:latin typeface="+mn-lt"/>
                <a:ea typeface="+mn-ea"/>
                <a:cs typeface="+mn-cs"/>
              </a:rPr>
              <a:t>NaCl</a:t>
            </a:r>
            <a:r>
              <a:rPr kumimoji="1" lang="ja-JP" altLang="ja-JP" sz="1200" b="1" kern="1200" dirty="0">
                <a:solidFill>
                  <a:schemeClr val="tx1"/>
                </a:solidFill>
                <a:effectLst/>
                <a:latin typeface="+mn-lt"/>
                <a:ea typeface="+mn-ea"/>
                <a:cs typeface="+mn-cs"/>
              </a:rPr>
              <a:t>結晶をグラフとして表現できます。</a:t>
            </a:r>
            <a:endParaRPr kumimoji="1" lang="ja-JP" altLang="ja-JP" sz="1200" kern="1200" dirty="0">
              <a:solidFill>
                <a:schemeClr val="tx1"/>
              </a:solidFill>
              <a:effectLst/>
              <a:latin typeface="+mn-lt"/>
              <a:ea typeface="+mn-ea"/>
              <a:cs typeface="+mn-cs"/>
            </a:endParaRPr>
          </a:p>
          <a:p>
            <a:r>
              <a:rPr kumimoji="1" lang="en-US" altLang="ja-JP" sz="1200" b="1"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次に下の段では、</a:t>
            </a:r>
            <a:r>
              <a:rPr kumimoji="1" lang="en-US" altLang="ja-JP" sz="1200" b="1" kern="1200" dirty="0">
                <a:solidFill>
                  <a:schemeClr val="tx1"/>
                </a:solidFill>
                <a:effectLst/>
                <a:latin typeface="+mn-lt"/>
                <a:ea typeface="+mn-ea"/>
                <a:cs typeface="+mn-cs"/>
              </a:rPr>
              <a:t>CGCNN</a:t>
            </a:r>
            <a:r>
              <a:rPr kumimoji="1" lang="ja-JP" altLang="en-US" sz="1200" b="1" kern="1200" dirty="0">
                <a:solidFill>
                  <a:schemeClr val="tx1"/>
                </a:solidFill>
                <a:effectLst/>
                <a:latin typeface="+mn-lt"/>
                <a:ea typeface="+mn-ea"/>
                <a:cs typeface="+mn-cs"/>
              </a:rPr>
              <a:t>の</a:t>
            </a:r>
            <a:r>
              <a:rPr kumimoji="1" lang="ja-JP" altLang="ja-JP" sz="1200" b="1" kern="1200" dirty="0">
                <a:solidFill>
                  <a:schemeClr val="tx1"/>
                </a:solidFill>
                <a:effectLst/>
                <a:latin typeface="+mn-lt"/>
                <a:ea typeface="+mn-ea"/>
                <a:cs typeface="+mn-cs"/>
              </a:rPr>
              <a:t>構造について</a:t>
            </a:r>
            <a:r>
              <a:rPr kumimoji="1" lang="ja-JP" altLang="en-US" sz="1200" b="1" kern="1200" dirty="0">
                <a:solidFill>
                  <a:schemeClr val="tx1"/>
                </a:solidFill>
                <a:effectLst/>
                <a:latin typeface="+mn-lt"/>
                <a:ea typeface="+mn-ea"/>
                <a:cs typeface="+mn-cs"/>
              </a:rPr>
              <a:t>話します</a:t>
            </a:r>
            <a:r>
              <a:rPr kumimoji="1" lang="ja-JP" altLang="ja-JP"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畳み込み層を通し、隣接する頂点と辺の特徴量で、頂点の特徴量を更新します。次に、１つの結晶ごとにプーリングさせ、最後に全結合層を通し出力を得</a:t>
            </a:r>
            <a:r>
              <a:rPr kumimoji="1" lang="ja-JP" altLang="en-US" sz="1200" b="1" kern="1200" dirty="0">
                <a:solidFill>
                  <a:schemeClr val="tx1"/>
                </a:solidFill>
                <a:effectLst/>
                <a:latin typeface="+mn-lt"/>
                <a:ea typeface="+mn-ea"/>
                <a:cs typeface="+mn-cs"/>
              </a:rPr>
              <a:t>ます</a:t>
            </a:r>
            <a:r>
              <a:rPr kumimoji="1" lang="ja-JP" altLang="ja-JP"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11</a:t>
            </a:fld>
            <a:endParaRPr kumimoji="1" lang="ja-JP" altLang="en-US"/>
          </a:p>
        </p:txBody>
      </p:sp>
    </p:spTree>
    <p:extLst>
      <p:ext uri="{BB962C8B-B14F-4D97-AF65-F5344CB8AC3E}">
        <p14:creationId xmlns:p14="http://schemas.microsoft.com/office/powerpoint/2010/main" val="15733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kern="1200" dirty="0">
                <a:solidFill>
                  <a:schemeClr val="tx1"/>
                </a:solidFill>
                <a:effectLst/>
                <a:latin typeface="+mn-lt"/>
                <a:ea typeface="+mn-ea"/>
                <a:cs typeface="+mn-cs"/>
              </a:rPr>
              <a:t>ここでは、結果について話します。</a:t>
            </a:r>
            <a:endParaRPr kumimoji="1" lang="en-US" altLang="ja-JP" sz="1200" b="1"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取り組みとしては、ハイパーパラメータ調整を行いました。</a:t>
            </a:r>
            <a:endParaRPr kumimoji="1" lang="en-US" altLang="ja-JP" sz="1200" b="1"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結果としては</a:t>
            </a:r>
            <a:r>
              <a:rPr kumimoji="1" lang="ja-JP" altLang="en-US" sz="1200" b="1" kern="1200" dirty="0">
                <a:solidFill>
                  <a:schemeClr val="tx1"/>
                </a:solidFill>
                <a:effectLst/>
                <a:latin typeface="+mn-lt"/>
                <a:ea typeface="+mn-ea"/>
                <a:cs typeface="+mn-cs"/>
              </a:rPr>
              <a:t>、大きな誤差が得られました</a:t>
            </a:r>
            <a:r>
              <a:rPr kumimoji="1" lang="ja-JP" altLang="en-US" sz="1200" b="1" kern="1200" dirty="0" err="1">
                <a:solidFill>
                  <a:schemeClr val="tx1"/>
                </a:solidFill>
                <a:effectLst/>
                <a:latin typeface="+mn-lt"/>
                <a:ea typeface="+mn-ea"/>
                <a:cs typeface="+mn-cs"/>
              </a:rPr>
              <a:t>、</a:t>
            </a:r>
            <a:r>
              <a:rPr kumimoji="1" lang="ja-JP" altLang="ja-JP" sz="1200" b="1" kern="1200" dirty="0" err="1">
                <a:solidFill>
                  <a:schemeClr val="tx1"/>
                </a:solidFill>
                <a:effectLst/>
                <a:latin typeface="+mn-lt"/>
                <a:ea typeface="+mn-ea"/>
                <a:cs typeface="+mn-cs"/>
              </a:rPr>
              <a:t>。</a:t>
            </a:r>
            <a:endParaRPr kumimoji="1" lang="en-US" altLang="ja-JP" sz="1200" b="1"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加えて、全組成式で同じ生成エネルギーばかり出力する傾向にあるということです。</a:t>
            </a:r>
            <a:endParaRPr kumimoji="1" lang="ja-JP" altLang="ja-JP" sz="1200"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左下図が自分の分析の予測値のヒストグラムで、横軸が生成エネルギーで、縦軸が度数です。</a:t>
            </a:r>
            <a:endParaRPr kumimoji="1" lang="en-US" altLang="ja-JP" sz="1200" b="1"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単一の生成エネルギーしか出していません。</a:t>
            </a:r>
            <a:endParaRPr kumimoji="1" lang="en-US" altLang="ja-JP" sz="1200" b="1"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しかし右の図のように、もともと訓練データの生成エネルギーは幅広く分布しています。</a:t>
            </a:r>
            <a:endParaRPr kumimoji="1" lang="en-US" altLang="ja-JP" sz="1200" b="1" kern="1200" dirty="0">
              <a:solidFill>
                <a:schemeClr val="tx1"/>
              </a:solidFill>
              <a:effectLst/>
              <a:latin typeface="+mn-lt"/>
              <a:ea typeface="+mn-ea"/>
              <a:cs typeface="+mn-cs"/>
            </a:endParaRPr>
          </a:p>
          <a:p>
            <a:endParaRPr kumimoji="1" lang="en-US" altLang="ja-JP"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effectLst/>
                <a:latin typeface="+mn-lt"/>
                <a:ea typeface="+mn-ea"/>
                <a:cs typeface="+mn-cs"/>
              </a:rPr>
              <a:t>つまりこれは、</a:t>
            </a:r>
            <a:r>
              <a:rPr kumimoji="1" lang="ja-JP" altLang="en-US" sz="1200" b="1" dirty="0">
                <a:solidFill>
                  <a:srgbClr val="FF0000"/>
                </a:solidFill>
              </a:rPr>
              <a:t>モデルが個々の結晶構造の区別</a:t>
            </a:r>
            <a:r>
              <a:rPr lang="ja-JP" altLang="en-US" sz="1200" b="1" dirty="0">
                <a:solidFill>
                  <a:srgbClr val="FF0000"/>
                </a:solidFill>
              </a:rPr>
              <a:t>をできていないということになります</a:t>
            </a:r>
            <a:r>
              <a:rPr kumimoji="1" lang="ja-JP" altLang="en-US" sz="1200" b="1" dirty="0">
                <a:solidFill>
                  <a:srgbClr val="FF0000"/>
                </a:solidFill>
              </a:rPr>
              <a:t>。</a:t>
            </a:r>
            <a:endParaRPr kumimoji="1" lang="en-US" altLang="ja-JP" sz="12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rgbClr val="FF0000"/>
                </a:solidFill>
              </a:rPr>
              <a:t>なので、モデルの変更が必要です。</a:t>
            </a:r>
            <a:endParaRPr kumimoji="1" lang="en-US" altLang="ja-JP" sz="1200" b="1" dirty="0">
              <a:solidFill>
                <a:srgbClr val="FF0000"/>
              </a:solidFill>
            </a:endParaRPr>
          </a:p>
          <a:p>
            <a:endParaRPr kumimoji="1" lang="en-US" altLang="ja-JP" sz="1200" b="1"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12</a:t>
            </a:fld>
            <a:endParaRPr kumimoji="1" lang="ja-JP" altLang="en-US"/>
          </a:p>
        </p:txBody>
      </p:sp>
    </p:spTree>
    <p:extLst>
      <p:ext uri="{BB962C8B-B14F-4D97-AF65-F5344CB8AC3E}">
        <p14:creationId xmlns:p14="http://schemas.microsoft.com/office/powerpoint/2010/main" val="75633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13</a:t>
            </a:fld>
            <a:endParaRPr kumimoji="1" lang="ja-JP" altLang="en-US"/>
          </a:p>
        </p:txBody>
      </p:sp>
    </p:spTree>
    <p:extLst>
      <p:ext uri="{BB962C8B-B14F-4D97-AF65-F5344CB8AC3E}">
        <p14:creationId xmlns:p14="http://schemas.microsoft.com/office/powerpoint/2010/main" val="1537695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b="1" kern="1200" dirty="0">
                <a:solidFill>
                  <a:schemeClr val="tx1"/>
                </a:solidFill>
                <a:effectLst/>
                <a:latin typeface="+mn-lt"/>
                <a:ea typeface="+mn-ea"/>
                <a:cs typeface="+mn-cs"/>
              </a:rPr>
              <a:t>次に、新しく採用した</a:t>
            </a:r>
            <a:r>
              <a:rPr kumimoji="1" lang="en-US" altLang="ja-JP" sz="1200" b="1" kern="1200" dirty="0" err="1">
                <a:solidFill>
                  <a:schemeClr val="tx1"/>
                </a:solidFill>
                <a:effectLst/>
                <a:latin typeface="+mn-lt"/>
                <a:ea typeface="+mn-ea"/>
                <a:cs typeface="+mn-cs"/>
              </a:rPr>
              <a:t>geoCGNN</a:t>
            </a:r>
            <a:r>
              <a:rPr kumimoji="1" lang="ja-JP" altLang="ja-JP" sz="1200" b="1" kern="1200" dirty="0">
                <a:solidFill>
                  <a:schemeClr val="tx1"/>
                </a:solidFill>
                <a:effectLst/>
                <a:latin typeface="+mn-lt"/>
                <a:ea typeface="+mn-ea"/>
                <a:cs typeface="+mn-cs"/>
              </a:rPr>
              <a:t>について話します。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このモデル</a:t>
            </a:r>
            <a:r>
              <a:rPr kumimoji="1" lang="ja-JP" altLang="en-US" sz="1200" b="1" kern="1200" dirty="0">
                <a:solidFill>
                  <a:schemeClr val="tx1"/>
                </a:solidFill>
                <a:effectLst/>
                <a:latin typeface="+mn-lt"/>
                <a:ea typeface="+mn-ea"/>
                <a:cs typeface="+mn-cs"/>
              </a:rPr>
              <a:t>の特徴は</a:t>
            </a:r>
            <a:r>
              <a:rPr kumimoji="1" lang="ja-JP" altLang="ja-JP" sz="1200" b="1" kern="1200" dirty="0">
                <a:solidFill>
                  <a:schemeClr val="tx1"/>
                </a:solidFill>
                <a:effectLst/>
                <a:latin typeface="+mn-lt"/>
                <a:ea typeface="+mn-ea"/>
                <a:cs typeface="+mn-cs"/>
              </a:rPr>
              <a:t>、結晶構造の空間的な情報をフルに使って予測精度を上げてい</a:t>
            </a:r>
            <a:r>
              <a:rPr kumimoji="1" lang="ja-JP" altLang="en-US" sz="1200" b="1" kern="1200" dirty="0">
                <a:solidFill>
                  <a:schemeClr val="tx1"/>
                </a:solidFill>
                <a:effectLst/>
                <a:latin typeface="+mn-lt"/>
                <a:ea typeface="+mn-ea"/>
                <a:cs typeface="+mn-cs"/>
              </a:rPr>
              <a:t>るところです</a:t>
            </a:r>
            <a:r>
              <a:rPr kumimoji="1" lang="ja-JP" altLang="ja-JP" sz="1200" b="1" kern="1200" dirty="0">
                <a:solidFill>
                  <a:schemeClr val="tx1"/>
                </a:solidFill>
                <a:effectLst/>
                <a:latin typeface="+mn-lt"/>
                <a:ea typeface="+mn-ea"/>
                <a:cs typeface="+mn-cs"/>
              </a:rPr>
              <a:t>。</a:t>
            </a:r>
            <a:endParaRPr kumimoji="1" lang="en-US" altLang="ja-JP" sz="1200" b="1" kern="1200" dirty="0">
              <a:solidFill>
                <a:schemeClr val="tx1"/>
              </a:solidFill>
              <a:effectLst/>
              <a:latin typeface="+mn-lt"/>
              <a:ea typeface="+mn-ea"/>
              <a:cs typeface="+mn-cs"/>
            </a:endParaRPr>
          </a:p>
          <a:p>
            <a:endParaRPr kumimoji="1" lang="en-US" altLang="ja-JP" sz="1200" b="1"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具体的な特徴をスライドに３つ示すのですが、下２つは今回の発表では複雑なので詳しく触れません。一応読み上げると、</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１．</a:t>
            </a:r>
            <a:r>
              <a:rPr kumimoji="1" lang="ja-JP" altLang="ja-JP" sz="1200" b="1" u="sng" kern="1200" dirty="0">
                <a:solidFill>
                  <a:schemeClr val="tx1"/>
                </a:solidFill>
                <a:effectLst/>
                <a:latin typeface="+mn-lt"/>
                <a:ea typeface="+mn-ea"/>
                <a:cs typeface="+mn-cs"/>
              </a:rPr>
              <a:t>結晶グラフの辺の特徴量を隣接原子間の位置ベクトル</a:t>
            </a:r>
            <a:r>
              <a:rPr kumimoji="1" lang="en-US" altLang="ja-JP" sz="1200" b="1" u="sng" kern="1200" dirty="0">
                <a:solidFill>
                  <a:schemeClr val="tx1"/>
                </a:solidFill>
                <a:effectLst/>
                <a:latin typeface="+mn-lt"/>
                <a:ea typeface="+mn-ea"/>
                <a:cs typeface="+mn-cs"/>
              </a:rPr>
              <a:t>(</a:t>
            </a:r>
            <a:r>
              <a:rPr kumimoji="1" lang="ja-JP" altLang="ja-JP" sz="1200" b="1" u="sng" kern="1200" dirty="0">
                <a:solidFill>
                  <a:schemeClr val="tx1"/>
                </a:solidFill>
                <a:effectLst/>
                <a:latin typeface="+mn-lt"/>
                <a:ea typeface="+mn-ea"/>
                <a:cs typeface="+mn-cs"/>
              </a:rPr>
              <a:t>三次元情報</a:t>
            </a:r>
            <a:r>
              <a:rPr kumimoji="1" lang="en-US" altLang="ja-JP" sz="1200" b="1" u="sng" kern="1200" dirty="0">
                <a:solidFill>
                  <a:schemeClr val="tx1"/>
                </a:solidFill>
                <a:effectLst/>
                <a:latin typeface="+mn-lt"/>
                <a:ea typeface="+mn-ea"/>
                <a:cs typeface="+mn-cs"/>
              </a:rPr>
              <a:t>)</a:t>
            </a:r>
            <a:r>
              <a:rPr kumimoji="1" lang="ja-JP" altLang="ja-JP" sz="1200" b="1" u="sng" kern="1200" dirty="0">
                <a:solidFill>
                  <a:schemeClr val="tx1"/>
                </a:solidFill>
                <a:effectLst/>
                <a:latin typeface="+mn-lt"/>
                <a:ea typeface="+mn-ea"/>
                <a:cs typeface="+mn-cs"/>
              </a:rPr>
              <a:t>にしているということ。</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２．頂点の特徴量の更新時に、ガウス軌道と平面波の混合基底をつかった</a:t>
            </a:r>
            <a:r>
              <a:rPr kumimoji="1" lang="en-US" altLang="ja-JP" sz="1200" b="1" kern="1200" dirty="0">
                <a:solidFill>
                  <a:schemeClr val="tx1"/>
                </a:solidFill>
                <a:effectLst/>
                <a:latin typeface="+mn-lt"/>
                <a:ea typeface="+mn-ea"/>
                <a:cs typeface="+mn-cs"/>
              </a:rPr>
              <a:t>attention mask</a:t>
            </a:r>
            <a:r>
              <a:rPr kumimoji="1" lang="ja-JP" altLang="ja-JP" sz="1200" b="1" kern="1200" dirty="0">
                <a:solidFill>
                  <a:schemeClr val="tx1"/>
                </a:solidFill>
                <a:effectLst/>
                <a:latin typeface="+mn-lt"/>
                <a:ea typeface="+mn-ea"/>
                <a:cs typeface="+mn-cs"/>
              </a:rPr>
              <a:t>を使うということ</a:t>
            </a:r>
            <a:endParaRPr kumimoji="1" lang="ja-JP" altLang="ja-JP" sz="1200" kern="1200" dirty="0">
              <a:solidFill>
                <a:schemeClr val="tx1"/>
              </a:solidFill>
              <a:effectLst/>
              <a:latin typeface="+mn-lt"/>
              <a:ea typeface="+mn-ea"/>
              <a:cs typeface="+mn-cs"/>
            </a:endParaRPr>
          </a:p>
          <a:p>
            <a:r>
              <a:rPr kumimoji="1" lang="en-US" altLang="ja-JP" sz="1200" b="1" kern="1200" dirty="0">
                <a:solidFill>
                  <a:schemeClr val="tx1"/>
                </a:solidFill>
                <a:effectLst/>
                <a:latin typeface="+mn-lt"/>
                <a:ea typeface="+mn-ea"/>
                <a:cs typeface="+mn-cs"/>
              </a:rPr>
              <a:t>3. </a:t>
            </a:r>
            <a:r>
              <a:rPr kumimoji="1" lang="ja-JP" altLang="ja-JP" sz="1200" b="1" kern="1200" dirty="0">
                <a:solidFill>
                  <a:schemeClr val="tx1"/>
                </a:solidFill>
                <a:effectLst/>
                <a:latin typeface="+mn-lt"/>
                <a:ea typeface="+mn-ea"/>
                <a:cs typeface="+mn-cs"/>
              </a:rPr>
              <a:t>結晶構造からの特徴量抽出の際に満たすべき条件</a:t>
            </a:r>
            <a:r>
              <a:rPr kumimoji="1" lang="en-US" altLang="ja-JP" sz="1200" b="1" kern="1200" dirty="0">
                <a:solidFill>
                  <a:schemeClr val="tx1"/>
                </a:solidFill>
                <a:effectLst/>
                <a:latin typeface="+mn-lt"/>
                <a:ea typeface="+mn-ea"/>
                <a:cs typeface="+mn-cs"/>
              </a:rPr>
              <a:t>(</a:t>
            </a:r>
            <a:r>
              <a:rPr kumimoji="1" lang="ja-JP" altLang="ja-JP" sz="1200" b="1" kern="1200" dirty="0">
                <a:solidFill>
                  <a:schemeClr val="tx1"/>
                </a:solidFill>
                <a:effectLst/>
                <a:latin typeface="+mn-lt"/>
                <a:ea typeface="+mn-ea"/>
                <a:cs typeface="+mn-cs"/>
              </a:rPr>
              <a:t>回転、並進に対して不変</a:t>
            </a:r>
            <a:r>
              <a:rPr kumimoji="1" lang="en-US" altLang="ja-JP" sz="1200" b="1" kern="1200" dirty="0">
                <a:solidFill>
                  <a:schemeClr val="tx1"/>
                </a:solidFill>
                <a:effectLst/>
                <a:latin typeface="+mn-lt"/>
                <a:ea typeface="+mn-ea"/>
                <a:cs typeface="+mn-cs"/>
              </a:rPr>
              <a:t>)</a:t>
            </a:r>
            <a:r>
              <a:rPr kumimoji="1" lang="ja-JP" altLang="ja-JP" sz="1200" b="1" kern="1200" dirty="0">
                <a:solidFill>
                  <a:schemeClr val="tx1"/>
                </a:solidFill>
                <a:effectLst/>
                <a:latin typeface="+mn-lt"/>
                <a:ea typeface="+mn-ea"/>
                <a:cs typeface="+mn-cs"/>
              </a:rPr>
              <a:t>を、前述のガウス軌道と平面波を通して特徴量入力し満足させ、これにより、結晶の空間情報をフル活用できるようになった。</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たということです。</a:t>
            </a:r>
            <a:endParaRPr kumimoji="1" lang="ja-JP" altLang="ja-JP" sz="1200" kern="1200" dirty="0">
              <a:solidFill>
                <a:schemeClr val="tx1"/>
              </a:solidFill>
              <a:effectLst/>
              <a:latin typeface="+mn-lt"/>
              <a:ea typeface="+mn-ea"/>
              <a:cs typeface="+mn-cs"/>
            </a:endParaRPr>
          </a:p>
          <a:p>
            <a:r>
              <a:rPr kumimoji="1" lang="en-US" altLang="ja-JP" sz="1200" b="1" kern="1200" dirty="0">
                <a:solidFill>
                  <a:schemeClr val="tx1"/>
                </a:solidFill>
                <a:effectLst/>
                <a:latin typeface="+mn-lt"/>
                <a:ea typeface="+mn-ea"/>
                <a:cs typeface="+mn-cs"/>
              </a:rPr>
              <a:t> </a:t>
            </a:r>
            <a:r>
              <a:rPr kumimoji="1" lang="ja-JP" altLang="en-US"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悪い点としては、モデルを学習するのに課金が必要であることです。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次に、特徴１について簡単にみていきます。</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14</a:t>
            </a:fld>
            <a:endParaRPr kumimoji="1" lang="ja-JP" altLang="en-US"/>
          </a:p>
        </p:txBody>
      </p:sp>
    </p:spTree>
    <p:extLst>
      <p:ext uri="{BB962C8B-B14F-4D97-AF65-F5344CB8AC3E}">
        <p14:creationId xmlns:p14="http://schemas.microsoft.com/office/powerpoint/2010/main" val="1455035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effectLst/>
                <a:latin typeface="+mn-lt"/>
                <a:ea typeface="+mn-ea"/>
                <a:cs typeface="+mn-cs"/>
              </a:rPr>
              <a:t>このモデルの結晶グラフは</a:t>
            </a:r>
            <a:r>
              <a:rPr lang="ja-JP" altLang="en-US" sz="1200" dirty="0"/>
              <a:t>結晶構造の三次元的な情報を結晶グラフとして利用しているという特徴があります。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辺の特徴量を原子間の位置ベクトルの差分をとることで、結晶構造の三次元情報を持たせています。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先ほどと同じように、</a:t>
            </a:r>
            <a:r>
              <a:rPr kumimoji="1" lang="en-US" altLang="ja-JP" sz="1200" b="1" kern="1200" dirty="0">
                <a:solidFill>
                  <a:schemeClr val="tx1"/>
                </a:solidFill>
                <a:effectLst/>
                <a:latin typeface="+mn-lt"/>
                <a:ea typeface="+mn-ea"/>
                <a:cs typeface="+mn-cs"/>
              </a:rPr>
              <a:t>NaCl</a:t>
            </a:r>
            <a:r>
              <a:rPr kumimoji="1" lang="ja-JP" altLang="ja-JP" sz="1200" b="1" kern="1200" dirty="0">
                <a:solidFill>
                  <a:schemeClr val="tx1"/>
                </a:solidFill>
                <a:effectLst/>
                <a:latin typeface="+mn-lt"/>
                <a:ea typeface="+mn-ea"/>
                <a:cs typeface="+mn-cs"/>
              </a:rPr>
              <a:t>を例にとると、頂点の特徴量を結晶の構成元素として取るのは同じなのですが、一方辺の特徴量ベクトルは、原子の位置ベクトルの差分をとっています。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これは結晶の三次元情報を持っています。グラフとして表現すると右のようになります。</a:t>
            </a:r>
            <a:endParaRPr kumimoji="1" lang="en-US" altLang="ja-JP" sz="1200" b="1"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15</a:t>
            </a:fld>
            <a:endParaRPr kumimoji="1" lang="ja-JP" altLang="en-US"/>
          </a:p>
        </p:txBody>
      </p:sp>
    </p:spTree>
    <p:extLst>
      <p:ext uri="{BB962C8B-B14F-4D97-AF65-F5344CB8AC3E}">
        <p14:creationId xmlns:p14="http://schemas.microsoft.com/office/powerpoint/2010/main" val="1255887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kern="1200" dirty="0">
                <a:solidFill>
                  <a:schemeClr val="tx1"/>
                </a:solidFill>
                <a:effectLst/>
                <a:latin typeface="+mn-lt"/>
                <a:ea typeface="+mn-ea"/>
                <a:cs typeface="+mn-cs"/>
              </a:rPr>
              <a:t>モデル構造にしますとスライドのようになります。</a:t>
            </a:r>
            <a:endParaRPr kumimoji="1" lang="en-US" altLang="ja-JP" sz="1200" b="1" kern="1200" dirty="0">
              <a:solidFill>
                <a:schemeClr val="tx1"/>
              </a:solidFill>
              <a:effectLst/>
              <a:latin typeface="+mn-lt"/>
              <a:ea typeface="+mn-ea"/>
              <a:cs typeface="+mn-cs"/>
            </a:endParaRPr>
          </a:p>
          <a:p>
            <a:endParaRPr kumimoji="1" lang="en-US" altLang="ja-JP" sz="1200" b="1" kern="1200" dirty="0">
              <a:solidFill>
                <a:schemeClr val="tx1"/>
              </a:solidFill>
              <a:effectLst/>
              <a:latin typeface="+mn-lt"/>
              <a:ea typeface="+mn-ea"/>
              <a:cs typeface="+mn-cs"/>
            </a:endParaRPr>
          </a:p>
          <a:p>
            <a:r>
              <a:rPr kumimoji="1" lang="en-US" altLang="ja-JP" sz="1200" b="1" kern="1200" dirty="0">
                <a:solidFill>
                  <a:schemeClr val="tx1"/>
                </a:solidFill>
                <a:effectLst/>
                <a:latin typeface="+mn-lt"/>
                <a:ea typeface="+mn-ea"/>
                <a:cs typeface="+mn-cs"/>
              </a:rPr>
              <a:t>(</a:t>
            </a:r>
            <a:r>
              <a:rPr kumimoji="1" lang="ja-JP" altLang="en-US" sz="1200" b="1" kern="1200" dirty="0">
                <a:solidFill>
                  <a:schemeClr val="tx1"/>
                </a:solidFill>
                <a:effectLst/>
                <a:latin typeface="+mn-lt"/>
                <a:ea typeface="+mn-ea"/>
                <a:cs typeface="+mn-cs"/>
              </a:rPr>
              <a:t>次に行ってもよい</a:t>
            </a:r>
            <a:r>
              <a:rPr kumimoji="1" lang="en-US" altLang="ja-JP" sz="1200" b="1" kern="1200" dirty="0">
                <a:solidFill>
                  <a:schemeClr val="tx1"/>
                </a:solidFill>
                <a:effectLst/>
                <a:latin typeface="+mn-lt"/>
                <a:ea typeface="+mn-ea"/>
                <a:cs typeface="+mn-cs"/>
              </a:rPr>
              <a:t>)</a:t>
            </a:r>
          </a:p>
          <a:p>
            <a:endParaRPr kumimoji="1" lang="en-US" altLang="ja-JP" sz="1200" b="1"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複雑なのでさらっと流す程度にします。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結晶構造を入力し、</a:t>
            </a:r>
            <a:r>
              <a:rPr kumimoji="1" lang="en-US" altLang="ja-JP" sz="1200" b="1" kern="1200" dirty="0">
                <a:solidFill>
                  <a:schemeClr val="tx1"/>
                </a:solidFill>
                <a:effectLst/>
                <a:latin typeface="+mn-lt"/>
                <a:ea typeface="+mn-ea"/>
                <a:cs typeface="+mn-cs"/>
              </a:rPr>
              <a:t>Gated Conv</a:t>
            </a:r>
            <a:r>
              <a:rPr kumimoji="1" lang="ja-JP" altLang="ja-JP" sz="1200" b="1" kern="1200" dirty="0">
                <a:solidFill>
                  <a:schemeClr val="tx1"/>
                </a:solidFill>
                <a:effectLst/>
                <a:latin typeface="+mn-lt"/>
                <a:ea typeface="+mn-ea"/>
                <a:cs typeface="+mn-cs"/>
              </a:rPr>
              <a:t>に通しノード特徴量を更新し、</a:t>
            </a:r>
            <a:r>
              <a:rPr kumimoji="1" lang="en-US" altLang="ja-JP" sz="1200" b="1" kern="1200" dirty="0">
                <a:solidFill>
                  <a:schemeClr val="tx1"/>
                </a:solidFill>
                <a:effectLst/>
                <a:latin typeface="+mn-lt"/>
                <a:ea typeface="+mn-ea"/>
                <a:cs typeface="+mn-cs"/>
              </a:rPr>
              <a:t>Output block</a:t>
            </a:r>
            <a:r>
              <a:rPr kumimoji="1" lang="ja-JP" altLang="ja-JP" sz="1200" b="1" kern="1200" dirty="0">
                <a:solidFill>
                  <a:schemeClr val="tx1"/>
                </a:solidFill>
                <a:effectLst/>
                <a:latin typeface="+mn-lt"/>
                <a:ea typeface="+mn-ea"/>
                <a:cs typeface="+mn-cs"/>
              </a:rPr>
              <a:t>に通し出力を得ます。</a:t>
            </a:r>
            <a:endParaRPr kumimoji="1" lang="en-US" altLang="ja-JP" sz="1200" b="1"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16</a:t>
            </a:fld>
            <a:endParaRPr kumimoji="1" lang="ja-JP" altLang="en-US"/>
          </a:p>
        </p:txBody>
      </p:sp>
    </p:spTree>
    <p:extLst>
      <p:ext uri="{BB962C8B-B14F-4D97-AF65-F5344CB8AC3E}">
        <p14:creationId xmlns:p14="http://schemas.microsoft.com/office/powerpoint/2010/main" val="2308887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b="1" kern="1200" dirty="0">
                <a:solidFill>
                  <a:schemeClr val="tx1"/>
                </a:solidFill>
                <a:effectLst/>
                <a:latin typeface="+mn-lt"/>
                <a:ea typeface="+mn-ea"/>
                <a:cs typeface="+mn-cs"/>
              </a:rPr>
              <a:t>今回の分析結果</a:t>
            </a:r>
            <a:r>
              <a:rPr kumimoji="1" lang="ja-JP" altLang="en-US" sz="1200" b="1" kern="1200" dirty="0">
                <a:solidFill>
                  <a:schemeClr val="tx1"/>
                </a:solidFill>
                <a:effectLst/>
                <a:latin typeface="+mn-lt"/>
                <a:ea typeface="+mn-ea"/>
                <a:cs typeface="+mn-cs"/>
              </a:rPr>
              <a:t>です</a:t>
            </a:r>
            <a:r>
              <a:rPr kumimoji="1" lang="ja-JP" altLang="ja-JP" sz="1200" b="1" kern="1200" dirty="0">
                <a:solidFill>
                  <a:schemeClr val="tx1"/>
                </a:solidFill>
                <a:effectLst/>
                <a:latin typeface="+mn-lt"/>
                <a:ea typeface="+mn-ea"/>
                <a:cs typeface="+mn-cs"/>
              </a:rPr>
              <a:t>。</a:t>
            </a:r>
            <a:endParaRPr kumimoji="1" lang="en-US" altLang="ja-JP" sz="1200" b="1"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このグラフは学習曲線で、縦軸が損失関数で、横軸がエポック数です。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今回は赤字の訓練誤差はしっかり下がっていることが分かります。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これが最終的に得られた結果です。前のモデルと比べ良い結果が得られました。</a:t>
            </a:r>
            <a:endParaRPr kumimoji="1" lang="en-US" altLang="ja-JP" sz="1200" b="1"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学習設定はこのように論文に書いてあるおすすめ設定でやりました。</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17</a:t>
            </a:fld>
            <a:endParaRPr kumimoji="1" lang="ja-JP" altLang="en-US"/>
          </a:p>
        </p:txBody>
      </p:sp>
    </p:spTree>
    <p:extLst>
      <p:ext uri="{BB962C8B-B14F-4D97-AF65-F5344CB8AC3E}">
        <p14:creationId xmlns:p14="http://schemas.microsoft.com/office/powerpoint/2010/main" val="396324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さいごにまとめ</a:t>
            </a:r>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18</a:t>
            </a:fld>
            <a:endParaRPr kumimoji="1" lang="ja-JP" altLang="en-US"/>
          </a:p>
        </p:txBody>
      </p:sp>
    </p:spTree>
    <p:extLst>
      <p:ext uri="{BB962C8B-B14F-4D97-AF65-F5344CB8AC3E}">
        <p14:creationId xmlns:p14="http://schemas.microsoft.com/office/powerpoint/2010/main" val="370071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b="1" kern="1200" dirty="0">
                <a:solidFill>
                  <a:schemeClr val="tx1"/>
                </a:solidFill>
                <a:effectLst/>
                <a:latin typeface="+mn-lt"/>
                <a:ea typeface="+mn-ea"/>
                <a:cs typeface="+mn-cs"/>
              </a:rPr>
              <a:t>まとめます。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結晶構造の大量のデータを用い、物質の生成エネルギーの予測にとりくみ、</a:t>
            </a:r>
            <a:endParaRPr kumimoji="1" lang="ja-JP" altLang="ja-JP" sz="1200" kern="1200" dirty="0">
              <a:solidFill>
                <a:schemeClr val="tx1"/>
              </a:solidFill>
              <a:effectLst/>
              <a:latin typeface="+mn-lt"/>
              <a:ea typeface="+mn-ea"/>
              <a:cs typeface="+mn-cs"/>
            </a:endParaRPr>
          </a:p>
          <a:p>
            <a:r>
              <a:rPr kumimoji="1" lang="en-US" altLang="ja-JP" sz="1200" b="1" kern="1200" dirty="0" err="1">
                <a:solidFill>
                  <a:schemeClr val="tx1"/>
                </a:solidFill>
                <a:effectLst/>
                <a:latin typeface="+mn-lt"/>
                <a:ea typeface="+mn-ea"/>
                <a:cs typeface="+mn-cs"/>
              </a:rPr>
              <a:t>GeO</a:t>
            </a:r>
            <a:r>
              <a:rPr kumimoji="1" lang="en-US" altLang="ja-JP" sz="1200" b="1" kern="1200" dirty="0">
                <a:solidFill>
                  <a:schemeClr val="tx1"/>
                </a:solidFill>
                <a:effectLst/>
                <a:latin typeface="+mn-lt"/>
                <a:ea typeface="+mn-ea"/>
                <a:cs typeface="+mn-cs"/>
              </a:rPr>
              <a:t>-CGNN</a:t>
            </a:r>
            <a:r>
              <a:rPr kumimoji="1" lang="ja-JP" altLang="ja-JP" sz="1200" b="1" kern="1200" dirty="0">
                <a:solidFill>
                  <a:schemeClr val="tx1"/>
                </a:solidFill>
                <a:effectLst/>
                <a:latin typeface="+mn-lt"/>
                <a:ea typeface="+mn-ea"/>
                <a:cs typeface="+mn-cs"/>
              </a:rPr>
              <a:t>を利用し、精度は、</a:t>
            </a:r>
            <a:r>
              <a:rPr kumimoji="1" lang="en-US" altLang="ja-JP" sz="1200" b="1" kern="1200" dirty="0">
                <a:solidFill>
                  <a:schemeClr val="tx1"/>
                </a:solidFill>
                <a:effectLst/>
                <a:latin typeface="+mn-lt"/>
                <a:ea typeface="+mn-ea"/>
                <a:cs typeface="+mn-cs"/>
              </a:rPr>
              <a:t>(RMSE = 0.084)</a:t>
            </a:r>
            <a:r>
              <a:rPr kumimoji="1" lang="ja-JP" altLang="ja-JP" sz="1200" b="1" kern="1200" dirty="0" err="1">
                <a:solidFill>
                  <a:schemeClr val="tx1"/>
                </a:solidFill>
                <a:effectLst/>
                <a:latin typeface="+mn-lt"/>
                <a:ea typeface="+mn-ea"/>
                <a:cs typeface="+mn-cs"/>
              </a:rPr>
              <a:t>まで</a:t>
            </a:r>
            <a:r>
              <a:rPr kumimoji="1" lang="ja-JP" altLang="ja-JP" sz="1200" b="1" kern="1200" dirty="0">
                <a:solidFill>
                  <a:schemeClr val="tx1"/>
                </a:solidFill>
                <a:effectLst/>
                <a:latin typeface="+mn-lt"/>
                <a:ea typeface="+mn-ea"/>
                <a:cs typeface="+mn-cs"/>
              </a:rPr>
              <a:t>落とすことができました。</a:t>
            </a:r>
            <a:endParaRPr kumimoji="1" lang="ja-JP" altLang="ja-JP" sz="1200" kern="1200" dirty="0">
              <a:solidFill>
                <a:schemeClr val="tx1"/>
              </a:solidFill>
              <a:effectLst/>
              <a:latin typeface="+mn-lt"/>
              <a:ea typeface="+mn-ea"/>
              <a:cs typeface="+mn-cs"/>
            </a:endParaRPr>
          </a:p>
          <a:p>
            <a:r>
              <a:rPr kumimoji="1" lang="en-US" altLang="ja-JP" sz="1200" b="1"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これで発表を終わります。ありがとうございました。</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19</a:t>
            </a:fld>
            <a:endParaRPr kumimoji="1" lang="ja-JP" altLang="en-US"/>
          </a:p>
        </p:txBody>
      </p:sp>
    </p:spTree>
    <p:extLst>
      <p:ext uri="{BB962C8B-B14F-4D97-AF65-F5344CB8AC3E}">
        <p14:creationId xmlns:p14="http://schemas.microsoft.com/office/powerpoint/2010/main" val="420181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今日の目次です。</a:t>
            </a:r>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2</a:t>
            </a:fld>
            <a:endParaRPr kumimoji="1" lang="ja-JP" altLang="en-US"/>
          </a:p>
        </p:txBody>
      </p:sp>
    </p:spTree>
    <p:extLst>
      <p:ext uri="{BB962C8B-B14F-4D97-AF65-F5344CB8AC3E}">
        <p14:creationId xmlns:p14="http://schemas.microsoft.com/office/powerpoint/2010/main" val="112803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分析失敗の要因を知ることは解決に向けて重要なステップです。</a:t>
            </a:r>
            <a:endParaRPr kumimoji="1" lang="en-US" altLang="ja-JP" dirty="0"/>
          </a:p>
          <a:p>
            <a:r>
              <a:rPr kumimoji="1" lang="ja-JP" altLang="en-US" dirty="0"/>
              <a:t>ここでは失敗原因の推測でやったことを話します。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結晶構造の特徴をグラフ表現</a:t>
            </a:r>
            <a:r>
              <a:rPr kumimoji="1" lang="en-US" altLang="ja-JP" dirty="0">
                <a:solidFill>
                  <a:srgbClr val="0000FF"/>
                </a:solidFill>
              </a:rPr>
              <a:t>(</a:t>
            </a:r>
            <a:r>
              <a:rPr kumimoji="1" lang="ja-JP" altLang="en-US" dirty="0">
                <a:solidFill>
                  <a:srgbClr val="0000FF"/>
                </a:solidFill>
              </a:rPr>
              <a:t>左の青</a:t>
            </a:r>
            <a:r>
              <a:rPr kumimoji="1" lang="en-US" altLang="ja-JP" dirty="0">
                <a:solidFill>
                  <a:srgbClr val="0000FF"/>
                </a:solidFill>
              </a:rPr>
              <a:t>box)</a:t>
            </a:r>
            <a:r>
              <a:rPr kumimoji="1" lang="ja-JP" altLang="en-US" dirty="0"/>
              <a:t>でとらえられていると仮定します。</a:t>
            </a:r>
            <a:endParaRPr kumimoji="1" lang="en-US" altLang="ja-JP" dirty="0"/>
          </a:p>
          <a:p>
            <a:r>
              <a:rPr kumimoji="1" lang="ja-JP" altLang="en-US" dirty="0"/>
              <a:t>過学習するように左の赤い</a:t>
            </a:r>
            <a:r>
              <a:rPr kumimoji="1" lang="en-US" altLang="ja-JP" dirty="0"/>
              <a:t>box</a:t>
            </a:r>
            <a:r>
              <a:rPr kumimoji="1" lang="ja-JP" altLang="en-US" dirty="0"/>
              <a:t>部分のニューラルネットワークのパラメータを増やします。</a:t>
            </a:r>
            <a:endParaRPr kumimoji="1" lang="en-US" altLang="ja-JP" dirty="0"/>
          </a:p>
          <a:p>
            <a:r>
              <a:rPr kumimoji="1" lang="ja-JP" altLang="en-US" dirty="0"/>
              <a:t>そうすると、訓練誤差は下がるはずです。</a:t>
            </a:r>
            <a:endParaRPr kumimoji="1" lang="en-US" altLang="ja-JP" dirty="0"/>
          </a:p>
          <a:p>
            <a:endParaRPr kumimoji="1" lang="en-US" altLang="ja-JP" dirty="0"/>
          </a:p>
          <a:p>
            <a:r>
              <a:rPr kumimoji="1" lang="ja-JP" altLang="en-US" dirty="0"/>
              <a:t>しかし、結果は訓練誤差は下がらず</a:t>
            </a:r>
            <a:r>
              <a:rPr kumimoji="1" lang="ja-JP" altLang="en-US" dirty="0" err="1"/>
              <a:t>で</a:t>
            </a:r>
            <a:r>
              <a:rPr kumimoji="1" lang="ja-JP" altLang="en-US" dirty="0"/>
              <a:t>した。</a:t>
            </a:r>
            <a:endParaRPr kumimoji="1" lang="en-US" altLang="ja-JP" dirty="0"/>
          </a:p>
          <a:p>
            <a:r>
              <a:rPr kumimoji="1" lang="ja-JP" altLang="en-US" dirty="0"/>
              <a:t>よって、個々の結晶の特徴を捉えられていないのは、結晶グラフの表現方法にあると考えました。</a:t>
            </a:r>
            <a:endParaRPr kumimoji="1" lang="en-US" altLang="ja-JP" dirty="0"/>
          </a:p>
          <a:p>
            <a:endParaRPr kumimoji="1" lang="en-US" altLang="ja-JP" dirty="0"/>
          </a:p>
          <a:p>
            <a:r>
              <a:rPr kumimoji="1" lang="ja-JP" altLang="en-US" dirty="0"/>
              <a:t>対策として、</a:t>
            </a:r>
            <a:r>
              <a:rPr lang="ja-JP" altLang="en-US" sz="1200" b="1" dirty="0">
                <a:solidFill>
                  <a:srgbClr val="FF0000"/>
                </a:solidFill>
              </a:rPr>
              <a:t>グラフ表現で結晶構造をしっかりとらえられる</a:t>
            </a:r>
            <a:endParaRPr lang="en-US" altLang="ja-JP" sz="1200" b="1" dirty="0">
              <a:solidFill>
                <a:srgbClr val="FF0000"/>
              </a:solidFill>
            </a:endParaRPr>
          </a:p>
          <a:p>
            <a:r>
              <a:rPr kumimoji="1" lang="ja-JP" altLang="en-US" sz="1200" b="1" dirty="0">
                <a:solidFill>
                  <a:srgbClr val="FF0000"/>
                </a:solidFill>
              </a:rPr>
              <a:t>モデルに絞って文献を探すことに決めました。</a:t>
            </a:r>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20</a:t>
            </a:fld>
            <a:endParaRPr kumimoji="1" lang="ja-JP" altLang="en-US"/>
          </a:p>
        </p:txBody>
      </p:sp>
    </p:spTree>
    <p:extLst>
      <p:ext uri="{BB962C8B-B14F-4D97-AF65-F5344CB8AC3E}">
        <p14:creationId xmlns:p14="http://schemas.microsoft.com/office/powerpoint/2010/main" val="346929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b="1" kern="1200" dirty="0">
                <a:solidFill>
                  <a:schemeClr val="tx1"/>
                </a:solidFill>
                <a:effectLst/>
                <a:latin typeface="+mn-lt"/>
                <a:ea typeface="+mn-ea"/>
                <a:cs typeface="+mn-cs"/>
              </a:rPr>
              <a:t>まずはコンペの概要から</a:t>
            </a:r>
            <a:r>
              <a:rPr kumimoji="1" lang="ja-JP" altLang="en-US" sz="1200" b="1" kern="1200" dirty="0">
                <a:solidFill>
                  <a:schemeClr val="tx1"/>
                </a:solidFill>
                <a:effectLst/>
                <a:latin typeface="+mn-lt"/>
                <a:ea typeface="+mn-ea"/>
                <a:cs typeface="+mn-cs"/>
              </a:rPr>
              <a:t>説明します</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3</a:t>
            </a:fld>
            <a:endParaRPr kumimoji="1" lang="ja-JP" altLang="en-US"/>
          </a:p>
        </p:txBody>
      </p:sp>
    </p:spTree>
    <p:extLst>
      <p:ext uri="{BB962C8B-B14F-4D97-AF65-F5344CB8AC3E}">
        <p14:creationId xmlns:p14="http://schemas.microsoft.com/office/powerpoint/2010/main" val="237278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b="1" kern="1200" dirty="0">
                <a:solidFill>
                  <a:schemeClr val="tx1"/>
                </a:solidFill>
                <a:effectLst/>
                <a:latin typeface="+mn-lt"/>
                <a:ea typeface="+mn-ea"/>
                <a:cs typeface="+mn-cs"/>
              </a:rPr>
              <a:t>題名は材料の物性予測で、２か月間行われました。</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概要としては、理論計算で得られた材料の生成エネルギーを機械学習で予測するコンテストです。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使用データは、材料データベースから取得した、無機化合物の結晶構造や組成式情報です。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データ数</a:t>
            </a:r>
            <a:r>
              <a:rPr kumimoji="1" lang="ja-JP" altLang="en-US" sz="1200" b="1" kern="1200" dirty="0">
                <a:solidFill>
                  <a:schemeClr val="tx1"/>
                </a:solidFill>
                <a:effectLst/>
                <a:latin typeface="+mn-lt"/>
                <a:ea typeface="+mn-ea"/>
                <a:cs typeface="+mn-cs"/>
              </a:rPr>
              <a:t>と作業環境は記載の通りです。</a:t>
            </a:r>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4</a:t>
            </a:fld>
            <a:endParaRPr kumimoji="1" lang="ja-JP" altLang="en-US"/>
          </a:p>
        </p:txBody>
      </p:sp>
    </p:spTree>
    <p:extLst>
      <p:ext uri="{BB962C8B-B14F-4D97-AF65-F5344CB8AC3E}">
        <p14:creationId xmlns:p14="http://schemas.microsoft.com/office/powerpoint/2010/main" val="309558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b="1" kern="1200" dirty="0">
                <a:solidFill>
                  <a:schemeClr val="tx1"/>
                </a:solidFill>
                <a:effectLst/>
                <a:latin typeface="+mn-lt"/>
                <a:ea typeface="+mn-ea"/>
                <a:cs typeface="+mn-cs"/>
              </a:rPr>
              <a:t>次に</a:t>
            </a:r>
            <a:r>
              <a:rPr kumimoji="1" lang="ja-JP" altLang="en-US" sz="1200" b="1" kern="1200" dirty="0">
                <a:solidFill>
                  <a:schemeClr val="tx1"/>
                </a:solidFill>
                <a:effectLst/>
                <a:latin typeface="+mn-lt"/>
                <a:ea typeface="+mn-ea"/>
                <a:cs typeface="+mn-cs"/>
              </a:rPr>
              <a:t>コンペの背景と目的をお伝えします。</a:t>
            </a:r>
            <a:endParaRPr kumimoji="1" lang="en-US" altLang="ja-JP" sz="1200" b="1"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背景としては、材料開発において、理論計算による性質の予測や、現象のメカニズム解明は重要</a:t>
            </a:r>
            <a:r>
              <a:rPr kumimoji="1" lang="ja-JP" altLang="en-US" sz="1200" b="1" kern="1200" dirty="0">
                <a:solidFill>
                  <a:schemeClr val="tx1"/>
                </a:solidFill>
                <a:effectLst/>
                <a:latin typeface="+mn-lt"/>
                <a:ea typeface="+mn-ea"/>
                <a:cs typeface="+mn-cs"/>
              </a:rPr>
              <a:t>な役割を果たしてきました</a:t>
            </a:r>
            <a:r>
              <a:rPr kumimoji="1" lang="ja-JP" altLang="ja-JP"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一方で</a:t>
            </a:r>
            <a:r>
              <a:rPr kumimoji="1" lang="ja-JP" altLang="ja-JP" sz="1200" b="1" kern="1200" dirty="0">
                <a:solidFill>
                  <a:schemeClr val="tx1"/>
                </a:solidFill>
                <a:effectLst/>
                <a:latin typeface="+mn-lt"/>
                <a:ea typeface="+mn-ea"/>
                <a:cs typeface="+mn-cs"/>
              </a:rPr>
              <a:t>密度半関数理論を用いた計算が良く使われていますが、精確である</a:t>
            </a:r>
            <a:r>
              <a:rPr kumimoji="1" lang="ja-JP" altLang="en-US" sz="1200" b="1" kern="1200" dirty="0">
                <a:solidFill>
                  <a:schemeClr val="tx1"/>
                </a:solidFill>
                <a:effectLst/>
                <a:latin typeface="+mn-lt"/>
                <a:ea typeface="+mn-ea"/>
                <a:cs typeface="+mn-cs"/>
              </a:rPr>
              <a:t>反面</a:t>
            </a:r>
            <a:r>
              <a:rPr kumimoji="1" lang="ja-JP" altLang="ja-JP" sz="1200" b="1" kern="1200" dirty="0">
                <a:solidFill>
                  <a:schemeClr val="tx1"/>
                </a:solidFill>
                <a:effectLst/>
                <a:latin typeface="+mn-lt"/>
                <a:ea typeface="+mn-ea"/>
                <a:cs typeface="+mn-cs"/>
              </a:rPr>
              <a:t>計算コストが</a:t>
            </a:r>
            <a:r>
              <a:rPr kumimoji="1" lang="ja-JP" altLang="en-US" sz="1200" b="1" kern="1200" dirty="0">
                <a:solidFill>
                  <a:schemeClr val="tx1"/>
                </a:solidFill>
                <a:effectLst/>
                <a:latin typeface="+mn-lt"/>
                <a:ea typeface="+mn-ea"/>
                <a:cs typeface="+mn-cs"/>
              </a:rPr>
              <a:t>かかる現状があります</a:t>
            </a:r>
            <a:r>
              <a:rPr kumimoji="1" lang="ja-JP" altLang="ja-JP"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次に目的は、機械学習を使い、</a:t>
            </a:r>
            <a:r>
              <a:rPr kumimoji="1" lang="en-US" altLang="ja-JP" sz="1200" b="1" kern="1200" dirty="0">
                <a:solidFill>
                  <a:schemeClr val="tx1"/>
                </a:solidFill>
                <a:effectLst/>
                <a:latin typeface="+mn-lt"/>
                <a:ea typeface="+mn-ea"/>
                <a:cs typeface="+mn-cs"/>
              </a:rPr>
              <a:t>DFT</a:t>
            </a:r>
            <a:r>
              <a:rPr kumimoji="1" lang="ja-JP" altLang="ja-JP" sz="1200" b="1" kern="1200" dirty="0">
                <a:solidFill>
                  <a:schemeClr val="tx1"/>
                </a:solidFill>
                <a:effectLst/>
                <a:latin typeface="+mn-lt"/>
                <a:ea typeface="+mn-ea"/>
                <a:cs typeface="+mn-cs"/>
              </a:rPr>
              <a:t>計算結果を高速で予測することで、</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効果は、材料開発のスピードアップやコストダウンです。</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5</a:t>
            </a:fld>
            <a:endParaRPr kumimoji="1" lang="ja-JP" altLang="en-US"/>
          </a:p>
        </p:txBody>
      </p:sp>
    </p:spTree>
    <p:extLst>
      <p:ext uri="{BB962C8B-B14F-4D97-AF65-F5344CB8AC3E}">
        <p14:creationId xmlns:p14="http://schemas.microsoft.com/office/powerpoint/2010/main" val="174486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kern="1200" dirty="0">
                <a:solidFill>
                  <a:schemeClr val="tx1"/>
                </a:solidFill>
                <a:effectLst/>
                <a:latin typeface="+mn-lt"/>
                <a:ea typeface="+mn-ea"/>
                <a:cs typeface="+mn-cs"/>
              </a:rPr>
              <a:t>ここでは今回のコンペの目的変数である</a:t>
            </a:r>
            <a:r>
              <a:rPr kumimoji="1" lang="ja-JP" altLang="ja-JP" sz="1200" b="1" kern="1200" dirty="0">
                <a:solidFill>
                  <a:schemeClr val="tx1"/>
                </a:solidFill>
                <a:effectLst/>
                <a:latin typeface="+mn-lt"/>
                <a:ea typeface="+mn-ea"/>
                <a:cs typeface="+mn-cs"/>
              </a:rPr>
              <a:t>生成エネルギーについて</a:t>
            </a:r>
            <a:r>
              <a:rPr kumimoji="1" lang="ja-JP" altLang="en-US" sz="1200" b="1" kern="1200" dirty="0">
                <a:solidFill>
                  <a:schemeClr val="tx1"/>
                </a:solidFill>
                <a:effectLst/>
                <a:latin typeface="+mn-lt"/>
                <a:ea typeface="+mn-ea"/>
                <a:cs typeface="+mn-cs"/>
              </a:rPr>
              <a:t>説明します</a:t>
            </a:r>
            <a:r>
              <a:rPr kumimoji="1" lang="ja-JP" altLang="ja-JP" sz="1200" b="1" kern="1200" dirty="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生成エネルギーはこのように生成物のエネルギーか</a:t>
            </a:r>
            <a:r>
              <a:rPr kumimoji="1" lang="ja-JP" altLang="en-US" sz="1200" b="1" kern="1200" dirty="0">
                <a:solidFill>
                  <a:schemeClr val="tx1"/>
                </a:solidFill>
                <a:effectLst/>
                <a:latin typeface="+mn-lt"/>
                <a:ea typeface="+mn-ea"/>
                <a:cs typeface="+mn-cs"/>
              </a:rPr>
              <a:t>ら構成元素単体</a:t>
            </a:r>
            <a:r>
              <a:rPr kumimoji="1" lang="ja-JP" altLang="ja-JP" sz="1200" b="1" kern="1200" dirty="0">
                <a:solidFill>
                  <a:schemeClr val="tx1"/>
                </a:solidFill>
                <a:effectLst/>
                <a:latin typeface="+mn-lt"/>
                <a:ea typeface="+mn-ea"/>
                <a:cs typeface="+mn-cs"/>
              </a:rPr>
              <a:t>のエネルギーを引いたものです。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生成エネルギーを得ると、物質の安定性や、反応性等の議論に使えます。マイナスに大きいとその物質は安定です。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酸化鉄の例をとって説明します。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今回のコンペでは、生成エネルギーは対象物質のエネルギー引く元素単体のエネルギーとなっています。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ついでに誤差</a:t>
            </a:r>
            <a:r>
              <a:rPr kumimoji="1" lang="ja-JP" altLang="en-US" sz="1200" b="1" kern="1200" dirty="0">
                <a:solidFill>
                  <a:schemeClr val="tx1"/>
                </a:solidFill>
                <a:effectLst/>
                <a:latin typeface="+mn-lt"/>
                <a:ea typeface="+mn-ea"/>
                <a:cs typeface="+mn-cs"/>
              </a:rPr>
              <a:t>は</a:t>
            </a:r>
            <a:r>
              <a:rPr kumimoji="1" lang="ja-JP" altLang="ja-JP" sz="1200" b="1" kern="1200" dirty="0">
                <a:solidFill>
                  <a:schemeClr val="tx1"/>
                </a:solidFill>
                <a:effectLst/>
                <a:latin typeface="+mn-lt"/>
                <a:ea typeface="+mn-ea"/>
                <a:cs typeface="+mn-cs"/>
              </a:rPr>
              <a:t>、</a:t>
            </a:r>
            <a:r>
              <a:rPr kumimoji="1" lang="en-US" altLang="ja-JP" sz="1200" b="1" kern="1200" dirty="0">
                <a:solidFill>
                  <a:schemeClr val="tx1"/>
                </a:solidFill>
                <a:effectLst/>
                <a:latin typeface="+mn-lt"/>
                <a:ea typeface="+mn-ea"/>
                <a:cs typeface="+mn-cs"/>
              </a:rPr>
              <a:t>RMSE</a:t>
            </a:r>
            <a:r>
              <a:rPr kumimoji="1" lang="ja-JP" altLang="ja-JP" sz="1200" b="1" kern="1200" dirty="0" err="1">
                <a:solidFill>
                  <a:schemeClr val="tx1"/>
                </a:solidFill>
                <a:effectLst/>
                <a:latin typeface="+mn-lt"/>
                <a:ea typeface="+mn-ea"/>
                <a:cs typeface="+mn-cs"/>
              </a:rPr>
              <a:t>で評</a:t>
            </a:r>
            <a:r>
              <a:rPr kumimoji="1" lang="ja-JP" altLang="ja-JP" sz="1200" b="1" kern="1200" dirty="0">
                <a:solidFill>
                  <a:schemeClr val="tx1"/>
                </a:solidFill>
                <a:effectLst/>
                <a:latin typeface="+mn-lt"/>
                <a:ea typeface="+mn-ea"/>
                <a:cs typeface="+mn-cs"/>
              </a:rPr>
              <a:t>価します。</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6</a:t>
            </a:fld>
            <a:endParaRPr kumimoji="1" lang="ja-JP" altLang="en-US"/>
          </a:p>
        </p:txBody>
      </p:sp>
    </p:spTree>
    <p:extLst>
      <p:ext uri="{BB962C8B-B14F-4D97-AF65-F5344CB8AC3E}">
        <p14:creationId xmlns:p14="http://schemas.microsoft.com/office/powerpoint/2010/main" val="416073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b="1" kern="1200" dirty="0">
                <a:solidFill>
                  <a:schemeClr val="tx1"/>
                </a:solidFill>
                <a:effectLst/>
                <a:latin typeface="+mn-lt"/>
                <a:ea typeface="+mn-ea"/>
                <a:cs typeface="+mn-cs"/>
              </a:rPr>
              <a:t>次に説明変数について</a:t>
            </a:r>
            <a:r>
              <a:rPr kumimoji="1" lang="ja-JP" altLang="en-US" sz="1200" b="1" kern="1200" dirty="0">
                <a:solidFill>
                  <a:schemeClr val="tx1"/>
                </a:solidFill>
                <a:effectLst/>
                <a:latin typeface="+mn-lt"/>
                <a:ea typeface="+mn-ea"/>
                <a:cs typeface="+mn-cs"/>
              </a:rPr>
              <a:t>も</a:t>
            </a:r>
            <a:r>
              <a:rPr kumimoji="1" lang="ja-JP" altLang="ja-JP" sz="1200" b="1" kern="1200" dirty="0">
                <a:solidFill>
                  <a:schemeClr val="tx1"/>
                </a:solidFill>
                <a:effectLst/>
                <a:latin typeface="+mn-lt"/>
                <a:ea typeface="+mn-ea"/>
                <a:cs typeface="+mn-cs"/>
              </a:rPr>
              <a:t>話します。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説明変数は、このように表形式で与えられました。</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今回のコンペでは赤枠で囲まれた</a:t>
            </a:r>
            <a:r>
              <a:rPr kumimoji="1" lang="en-US" altLang="ja-JP" sz="1200" b="1" kern="1200" dirty="0">
                <a:solidFill>
                  <a:schemeClr val="tx1"/>
                </a:solidFill>
                <a:effectLst/>
                <a:latin typeface="+mn-lt"/>
                <a:ea typeface="+mn-ea"/>
                <a:cs typeface="+mn-cs"/>
              </a:rPr>
              <a:t>CIF</a:t>
            </a:r>
            <a:r>
              <a:rPr kumimoji="1" lang="ja-JP" altLang="ja-JP" sz="1200" b="1" kern="1200" dirty="0">
                <a:solidFill>
                  <a:schemeClr val="tx1"/>
                </a:solidFill>
                <a:effectLst/>
                <a:latin typeface="+mn-lt"/>
                <a:ea typeface="+mn-ea"/>
                <a:cs typeface="+mn-cs"/>
              </a:rPr>
              <a:t>列のみ使います。</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7</a:t>
            </a:fld>
            <a:endParaRPr kumimoji="1" lang="ja-JP" altLang="en-US"/>
          </a:p>
        </p:txBody>
      </p:sp>
    </p:spTree>
    <p:extLst>
      <p:ext uri="{BB962C8B-B14F-4D97-AF65-F5344CB8AC3E}">
        <p14:creationId xmlns:p14="http://schemas.microsoft.com/office/powerpoint/2010/main" val="2138048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kern="1200" dirty="0">
                <a:solidFill>
                  <a:schemeClr val="tx1"/>
                </a:solidFill>
                <a:effectLst/>
                <a:latin typeface="+mn-lt"/>
                <a:ea typeface="+mn-ea"/>
                <a:cs typeface="+mn-cs"/>
              </a:rPr>
              <a:t>先ほど赤枠で囲んであった</a:t>
            </a:r>
            <a:r>
              <a:rPr kumimoji="1" lang="en-US" altLang="ja-JP" sz="1200" b="1" kern="1200" dirty="0">
                <a:solidFill>
                  <a:schemeClr val="tx1"/>
                </a:solidFill>
                <a:effectLst/>
                <a:latin typeface="+mn-lt"/>
                <a:ea typeface="+mn-ea"/>
                <a:cs typeface="+mn-cs"/>
              </a:rPr>
              <a:t>CIF</a:t>
            </a:r>
            <a:r>
              <a:rPr kumimoji="1" lang="ja-JP" altLang="ja-JP" sz="1200" b="1" kern="1200" dirty="0">
                <a:solidFill>
                  <a:schemeClr val="tx1"/>
                </a:solidFill>
                <a:effectLst/>
                <a:latin typeface="+mn-lt"/>
                <a:ea typeface="+mn-ea"/>
                <a:cs typeface="+mn-cs"/>
              </a:rPr>
              <a:t>は、結晶の情報の入ったファイルのことを言います。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実際に内容を見てみると、例えば単位格子の情報だったり、原子の位置座標が入っています。</a:t>
            </a:r>
            <a:endParaRPr kumimoji="1" lang="ja-JP" altLang="ja-JP" sz="1200" kern="1200" dirty="0">
              <a:solidFill>
                <a:schemeClr val="tx1"/>
              </a:solidFill>
              <a:effectLst/>
              <a:latin typeface="+mn-lt"/>
              <a:ea typeface="+mn-ea"/>
              <a:cs typeface="+mn-cs"/>
            </a:endParaRPr>
          </a:p>
          <a:p>
            <a:r>
              <a:rPr kumimoji="1" lang="en-US" altLang="ja-JP" sz="1200" b="1" kern="1200" dirty="0" err="1">
                <a:solidFill>
                  <a:schemeClr val="tx1"/>
                </a:solidFill>
                <a:effectLst/>
                <a:latin typeface="+mn-lt"/>
                <a:ea typeface="+mn-ea"/>
                <a:cs typeface="+mn-cs"/>
              </a:rPr>
              <a:t>cif</a:t>
            </a:r>
            <a:r>
              <a:rPr kumimoji="1" lang="ja-JP" altLang="ja-JP" sz="1200" b="1" kern="1200" dirty="0">
                <a:solidFill>
                  <a:schemeClr val="tx1"/>
                </a:solidFill>
                <a:effectLst/>
                <a:latin typeface="+mn-lt"/>
                <a:ea typeface="+mn-ea"/>
                <a:cs typeface="+mn-cs"/>
              </a:rPr>
              <a:t>ファイルを専用のソフトに読み込ませると、このように構造を可視化できたりします。</a:t>
            </a:r>
            <a:endParaRPr kumimoji="1" lang="ja-JP" altLang="ja-JP" sz="1200" kern="1200" dirty="0">
              <a:solidFill>
                <a:schemeClr val="tx1"/>
              </a:solidFill>
              <a:effectLst/>
              <a:latin typeface="+mn-lt"/>
              <a:ea typeface="+mn-ea"/>
              <a:cs typeface="+mn-cs"/>
            </a:endParaRPr>
          </a:p>
          <a:p>
            <a:r>
              <a:rPr kumimoji="1" lang="ja-JP" altLang="ja-JP" sz="1200" b="1" kern="1200" dirty="0">
                <a:solidFill>
                  <a:schemeClr val="tx1"/>
                </a:solidFill>
                <a:effectLst/>
                <a:latin typeface="+mn-lt"/>
                <a:ea typeface="+mn-ea"/>
                <a:cs typeface="+mn-cs"/>
              </a:rPr>
              <a:t>まとめると、</a:t>
            </a:r>
            <a:r>
              <a:rPr kumimoji="1" lang="en-US" altLang="ja-JP" sz="1200" b="1" kern="1200" dirty="0" err="1">
                <a:solidFill>
                  <a:schemeClr val="tx1"/>
                </a:solidFill>
                <a:effectLst/>
                <a:latin typeface="+mn-lt"/>
                <a:ea typeface="+mn-ea"/>
                <a:cs typeface="+mn-cs"/>
              </a:rPr>
              <a:t>cif</a:t>
            </a:r>
            <a:r>
              <a:rPr kumimoji="1" lang="ja-JP" altLang="ja-JP" sz="1200" b="1" kern="1200" dirty="0">
                <a:solidFill>
                  <a:schemeClr val="tx1"/>
                </a:solidFill>
                <a:effectLst/>
                <a:latin typeface="+mn-lt"/>
                <a:ea typeface="+mn-ea"/>
                <a:cs typeface="+mn-cs"/>
              </a:rPr>
              <a:t>は結晶構造の情報が記録されており、圧倒的に情報量が他の列より多いことがわかります。</a:t>
            </a:r>
            <a:endParaRPr kumimoji="1" lang="en-US" altLang="ja-JP" sz="1200" b="1" kern="1200" dirty="0">
              <a:solidFill>
                <a:schemeClr val="tx1"/>
              </a:solidFill>
              <a:effectLst/>
              <a:latin typeface="+mn-lt"/>
              <a:ea typeface="+mn-ea"/>
              <a:cs typeface="+mn-cs"/>
            </a:endParaRPr>
          </a:p>
          <a:p>
            <a:r>
              <a:rPr kumimoji="1" lang="ja-JP" altLang="en-US" sz="1200" b="1" kern="1200" dirty="0">
                <a:solidFill>
                  <a:schemeClr val="tx1"/>
                </a:solidFill>
                <a:effectLst/>
                <a:latin typeface="+mn-lt"/>
                <a:ea typeface="+mn-ea"/>
                <a:cs typeface="+mn-cs"/>
              </a:rPr>
              <a:t>よって今回は</a:t>
            </a:r>
            <a:r>
              <a:rPr kumimoji="1" lang="en-US" altLang="ja-JP" sz="1200" b="1" kern="1200" dirty="0" err="1">
                <a:solidFill>
                  <a:schemeClr val="tx1"/>
                </a:solidFill>
                <a:effectLst/>
                <a:latin typeface="+mn-lt"/>
                <a:ea typeface="+mn-ea"/>
                <a:cs typeface="+mn-cs"/>
              </a:rPr>
              <a:t>cif</a:t>
            </a:r>
            <a:r>
              <a:rPr kumimoji="1" lang="ja-JP" altLang="en-US" sz="1200" b="1" kern="1200" dirty="0">
                <a:solidFill>
                  <a:schemeClr val="tx1"/>
                </a:solidFill>
                <a:effectLst/>
                <a:latin typeface="+mn-lt"/>
                <a:ea typeface="+mn-ea"/>
                <a:cs typeface="+mn-cs"/>
              </a:rPr>
              <a:t>の情報のみを使って分析を行いました。</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8</a:t>
            </a:fld>
            <a:endParaRPr kumimoji="1" lang="ja-JP" altLang="en-US"/>
          </a:p>
        </p:txBody>
      </p:sp>
    </p:spTree>
    <p:extLst>
      <p:ext uri="{BB962C8B-B14F-4D97-AF65-F5344CB8AC3E}">
        <p14:creationId xmlns:p14="http://schemas.microsoft.com/office/powerpoint/2010/main" val="188450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次は使用したモデルについて説明します</a:t>
            </a:r>
          </a:p>
        </p:txBody>
      </p:sp>
      <p:sp>
        <p:nvSpPr>
          <p:cNvPr id="4" name="スライド番号プレースホルダー 3"/>
          <p:cNvSpPr>
            <a:spLocks noGrp="1"/>
          </p:cNvSpPr>
          <p:nvPr>
            <p:ph type="sldNum" sz="quarter" idx="5"/>
          </p:nvPr>
        </p:nvSpPr>
        <p:spPr/>
        <p:txBody>
          <a:bodyPr/>
          <a:lstStyle/>
          <a:p>
            <a:fld id="{CDD1D2BE-ADA3-4E48-BAAC-E71FB736ABCC}" type="slidenum">
              <a:rPr kumimoji="1" lang="ja-JP" altLang="en-US" smtClean="0"/>
              <a:t>9</a:t>
            </a:fld>
            <a:endParaRPr kumimoji="1" lang="ja-JP" altLang="en-US"/>
          </a:p>
        </p:txBody>
      </p:sp>
    </p:spTree>
    <p:extLst>
      <p:ext uri="{BB962C8B-B14F-4D97-AF65-F5344CB8AC3E}">
        <p14:creationId xmlns:p14="http://schemas.microsoft.com/office/powerpoint/2010/main" val="1987895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929F6-BE38-444B-89FF-6AD568F8ECA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0CFA83F-3D02-4D38-B7D9-02D41FF00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BBAC34F-2807-48C3-A267-D7C8D205138D}"/>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3F176707-8D2C-46B6-9A35-87552B6533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412CF6-96D2-4335-8FB3-11055662B125}"/>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328861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76AD5-BD50-4C30-B0BD-82D9E91A0BC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68E720-AE8A-4D45-B288-B8A4DFADFA0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B5C9D4-53CD-425F-AFBC-5374D4FC8B59}"/>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3119D46A-377A-40A6-B92A-C69B88A37B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DF3B3D-F888-4B19-84DB-A171DD92D3D6}"/>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339673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D41D44-CEA4-4B44-844C-003BF134CF2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E83AC4-F796-469A-8166-2781503ACD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AB6860-0B65-47EC-A7B3-80E1F323F06B}"/>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200DA998-8255-4629-B991-CC91DCA6E3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295759-9FB8-4B25-89AB-76DC6D07C8CC}"/>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198283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9B4EA3-2112-4C08-B0C3-7E678E7898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C35B3A-6ABE-4F7C-9DE5-209E97F8C70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90FA5-BA2E-4D85-8175-5A6A00A28642}"/>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1D757817-9861-4D23-866A-8247FF133A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5D9B18-CBB4-46D9-B9B3-D6BE57A1390F}"/>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294908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84613-7E56-4B13-8C25-E744525525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6A3072-33C4-4EA5-B1CD-B7986F469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22B481-63C6-4B01-81F9-C207B9BC53B7}"/>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180655D2-2841-4FC1-9A53-0C0DC70D2B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353316-E34B-48D9-AB46-5D18E731A85D}"/>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17209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505CB-7618-4742-82D3-531177AD55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8F33F1-46DE-4502-AC50-058AE5127C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37885D5-4034-4CFE-A7F6-C2B3FFA191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CC9704A-441B-435C-B6A3-7238A7568708}"/>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6" name="フッター プレースホルダー 5">
            <a:extLst>
              <a:ext uri="{FF2B5EF4-FFF2-40B4-BE49-F238E27FC236}">
                <a16:creationId xmlns:a16="http://schemas.microsoft.com/office/drawing/2014/main" id="{192DB4DC-4B42-4195-88FF-121B61B3941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798654-F2B7-4B98-873C-38A52AE6EC98}"/>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109811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0B768-620D-45DF-9207-43BD0FD2F7A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7BA7CF-3E22-4AED-BE2D-44B5781AA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E562DF-745C-4E4A-B98B-F17CEC102CE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0CEBC73-07F1-4BC2-A5BA-8D5A7499A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832AE3E-E55B-4BE9-908A-82211ECBA90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D26F85-DBAF-42F8-A0FA-E128030405EF}"/>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8" name="フッター プレースホルダー 7">
            <a:extLst>
              <a:ext uri="{FF2B5EF4-FFF2-40B4-BE49-F238E27FC236}">
                <a16:creationId xmlns:a16="http://schemas.microsoft.com/office/drawing/2014/main" id="{236441A9-95C7-43C7-BF0F-9B7C54B8CF5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E4C2B30-E7FD-4C3B-AFDB-7B021AB11737}"/>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400087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9E380FD-3C65-41D7-A06C-292883D6BEBD}"/>
              </a:ext>
            </a:extLst>
          </p:cNvPr>
          <p:cNvSpPr>
            <a:spLocks noGrp="1"/>
          </p:cNvSpPr>
          <p:nvPr>
            <p:ph type="title"/>
          </p:nvPr>
        </p:nvSpPr>
        <p:spPr/>
        <p:txBody>
          <a:bodyPr/>
          <a:lstStyle>
            <a:lvl1pPr algn="ctr">
              <a:defRPr/>
            </a:lvl1pPr>
          </a:lstStyle>
          <a:p>
            <a:r>
              <a:rPr kumimoji="1" lang="ja-JP" altLang="en-US" dirty="0"/>
              <a:t>マスター タイトルの書式設定</a:t>
            </a:r>
          </a:p>
        </p:txBody>
      </p:sp>
    </p:spTree>
    <p:extLst>
      <p:ext uri="{BB962C8B-B14F-4D97-AF65-F5344CB8AC3E}">
        <p14:creationId xmlns:p14="http://schemas.microsoft.com/office/powerpoint/2010/main" val="294075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7D59B7A-EC2C-4FD7-B5D3-722783266EDA}"/>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3" name="フッター プレースホルダー 2">
            <a:extLst>
              <a:ext uri="{FF2B5EF4-FFF2-40B4-BE49-F238E27FC236}">
                <a16:creationId xmlns:a16="http://schemas.microsoft.com/office/drawing/2014/main" id="{01E1F7FF-6A2E-4269-A4AE-48898378A97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6C42705-7DDB-49F6-AAAB-86E47FECBADA}"/>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25119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EA661-B3BF-40AA-92C4-2B2B614313F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DB5D0F-9B94-48C7-BB2B-4D39A58D9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8A3194E-5054-49A3-B5C1-E90919EB4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EF4E90-3358-45DF-B00E-8B1BF2B61A2E}"/>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6" name="フッター プレースホルダー 5">
            <a:extLst>
              <a:ext uri="{FF2B5EF4-FFF2-40B4-BE49-F238E27FC236}">
                <a16:creationId xmlns:a16="http://schemas.microsoft.com/office/drawing/2014/main" id="{4739492F-7DD1-4A44-BF6C-9FF5D59DF3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FFBBC15-E41D-4036-96E8-F7A9F9673510}"/>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38225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C38D5-C20F-4BF0-B4FA-2B9A421213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D3E236-76FE-4767-A921-09BD95B27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9ED435A-EDC4-4075-A26B-66B2D8E83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A98C34-6E59-4553-9D15-3E639F288444}"/>
              </a:ext>
            </a:extLst>
          </p:cNvPr>
          <p:cNvSpPr>
            <a:spLocks noGrp="1"/>
          </p:cNvSpPr>
          <p:nvPr>
            <p:ph type="dt" sz="half" idx="10"/>
          </p:nvPr>
        </p:nvSpPr>
        <p:spPr/>
        <p:txBody>
          <a:bodyPr/>
          <a:lstStyle/>
          <a:p>
            <a:fld id="{49EABE0D-E4D2-4D59-AF37-8DA481F87519}" type="datetimeFigureOut">
              <a:rPr kumimoji="1" lang="ja-JP" altLang="en-US" smtClean="0"/>
              <a:t>2025/1/23</a:t>
            </a:fld>
            <a:endParaRPr kumimoji="1" lang="ja-JP" altLang="en-US"/>
          </a:p>
        </p:txBody>
      </p:sp>
      <p:sp>
        <p:nvSpPr>
          <p:cNvPr id="6" name="フッター プレースホルダー 5">
            <a:extLst>
              <a:ext uri="{FF2B5EF4-FFF2-40B4-BE49-F238E27FC236}">
                <a16:creationId xmlns:a16="http://schemas.microsoft.com/office/drawing/2014/main" id="{A9A530A0-C2F8-4A44-ACA2-C1B1603762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5A0F7B-56C7-461E-9C27-7831909B5DF0}"/>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309701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64A5AE-D0D6-476F-B2C3-39743D707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A76251-B993-4664-BA23-6B7B97110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8E2CF8-CA03-4101-81CC-B16B8516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ABE0D-E4D2-4D59-AF37-8DA481F8751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E9457503-449D-4277-8F15-5E041AFB34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9C64DD7-7189-43B3-9BC6-4C95DDCAD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2129729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F79E9-3D71-4F68-B4AB-8D3EBEDA4F07}"/>
              </a:ext>
            </a:extLst>
          </p:cNvPr>
          <p:cNvSpPr>
            <a:spLocks noGrp="1"/>
          </p:cNvSpPr>
          <p:nvPr>
            <p:ph type="ctrTitle"/>
          </p:nvPr>
        </p:nvSpPr>
        <p:spPr>
          <a:xfrm>
            <a:off x="1246598" y="557285"/>
            <a:ext cx="9144000" cy="2387600"/>
          </a:xfrm>
        </p:spPr>
        <p:txBody>
          <a:bodyPr>
            <a:normAutofit fontScale="90000"/>
          </a:bodyPr>
          <a:lstStyle/>
          <a:p>
            <a:r>
              <a:rPr lang="ja-JP" altLang="en-US" dirty="0"/>
              <a:t>成果物発表会　</a:t>
            </a:r>
            <a:br>
              <a:rPr lang="en-US" altLang="ja-JP" dirty="0"/>
            </a:br>
            <a:r>
              <a:rPr lang="ja-JP" altLang="en-US" dirty="0"/>
              <a:t>発表タイトル：材料の物性予測</a:t>
            </a:r>
            <a:endParaRPr kumimoji="1" lang="ja-JP" altLang="en-US" dirty="0"/>
          </a:p>
        </p:txBody>
      </p:sp>
    </p:spTree>
    <p:extLst>
      <p:ext uri="{BB962C8B-B14F-4D97-AF65-F5344CB8AC3E}">
        <p14:creationId xmlns:p14="http://schemas.microsoft.com/office/powerpoint/2010/main" val="3113631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5A655-ECA9-47EC-8E75-50C8602A7295}"/>
              </a:ext>
            </a:extLst>
          </p:cNvPr>
          <p:cNvSpPr>
            <a:spLocks noGrp="1"/>
          </p:cNvSpPr>
          <p:nvPr>
            <p:ph type="title"/>
          </p:nvPr>
        </p:nvSpPr>
        <p:spPr>
          <a:xfrm>
            <a:off x="838200" y="0"/>
            <a:ext cx="10515600" cy="1325563"/>
          </a:xfrm>
        </p:spPr>
        <p:txBody>
          <a:bodyPr/>
          <a:lstStyle/>
          <a:p>
            <a:pPr algn="ctr"/>
            <a:r>
              <a:rPr kumimoji="1" lang="ja-JP" altLang="en-US" dirty="0"/>
              <a:t>モデル選択</a:t>
            </a:r>
          </a:p>
        </p:txBody>
      </p:sp>
      <p:sp>
        <p:nvSpPr>
          <p:cNvPr id="5" name="テキスト ボックス 4">
            <a:extLst>
              <a:ext uri="{FF2B5EF4-FFF2-40B4-BE49-F238E27FC236}">
                <a16:creationId xmlns:a16="http://schemas.microsoft.com/office/drawing/2014/main" id="{E2145619-94F1-4176-AE3D-3D19B862560E}"/>
              </a:ext>
            </a:extLst>
          </p:cNvPr>
          <p:cNvSpPr txBox="1"/>
          <p:nvPr/>
        </p:nvSpPr>
        <p:spPr>
          <a:xfrm>
            <a:off x="538942" y="1017992"/>
            <a:ext cx="10713720" cy="6678751"/>
          </a:xfrm>
          <a:prstGeom prst="rect">
            <a:avLst/>
          </a:prstGeom>
          <a:noFill/>
        </p:spPr>
        <p:txBody>
          <a:bodyPr wrap="square" rtlCol="0">
            <a:spAutoFit/>
          </a:bodyPr>
          <a:lstStyle/>
          <a:p>
            <a:r>
              <a:rPr kumimoji="1" lang="ja-JP" altLang="en-US" sz="2400" b="1" dirty="0"/>
              <a:t>方針</a:t>
            </a:r>
            <a:endParaRPr kumimoji="1" lang="en-US" altLang="ja-JP" sz="2400" b="1" dirty="0"/>
          </a:p>
          <a:p>
            <a:r>
              <a:rPr kumimoji="1" lang="en-US" altLang="ja-JP" sz="2400" dirty="0"/>
              <a:t>GNN(</a:t>
            </a:r>
            <a:r>
              <a:rPr kumimoji="1" lang="ja-JP" altLang="en-US" sz="2400" dirty="0"/>
              <a:t>グラフニューラルネットワーク</a:t>
            </a:r>
            <a:r>
              <a:rPr kumimoji="1" lang="en-US" altLang="ja-JP" sz="2400" dirty="0"/>
              <a:t>)</a:t>
            </a:r>
            <a:r>
              <a:rPr kumimoji="1" lang="ja-JP" altLang="en-US" sz="2400" dirty="0"/>
              <a:t>ベースのモデルを使用する</a:t>
            </a:r>
            <a:endParaRPr kumimoji="1" lang="en-US" altLang="ja-JP" sz="2400" dirty="0"/>
          </a:p>
          <a:p>
            <a:endParaRPr lang="en-US" altLang="ja-JP" sz="2400" dirty="0"/>
          </a:p>
          <a:p>
            <a:r>
              <a:rPr kumimoji="1" lang="ja-JP" altLang="en-US" sz="2400" b="1" dirty="0"/>
              <a:t>方針採用理由</a:t>
            </a:r>
            <a:endParaRPr kumimoji="1" lang="en-US" altLang="ja-JP" sz="2400" b="1" dirty="0"/>
          </a:p>
          <a:p>
            <a:r>
              <a:rPr lang="ja-JP" altLang="en-US" sz="2400" dirty="0"/>
              <a:t>固体物性予測において</a:t>
            </a:r>
            <a:r>
              <a:rPr lang="en-US" altLang="ja-JP" sz="2400" dirty="0"/>
              <a:t>GNN</a:t>
            </a:r>
            <a:r>
              <a:rPr lang="ja-JP" altLang="en-US" sz="2400" dirty="0"/>
              <a:t>は成功をおさめ、</a:t>
            </a:r>
            <a:endParaRPr lang="en-US" altLang="ja-JP" sz="2400" dirty="0"/>
          </a:p>
          <a:p>
            <a:r>
              <a:rPr lang="ja-JP" altLang="en-US" sz="2400" dirty="0"/>
              <a:t>実際に</a:t>
            </a:r>
            <a:r>
              <a:rPr kumimoji="1" lang="ja-JP" altLang="en-US" sz="2400" dirty="0"/>
              <a:t>研究結果もたくさん発表されているため。</a:t>
            </a:r>
            <a:endParaRPr kumimoji="1" lang="en-US" altLang="ja-JP" sz="2400" dirty="0"/>
          </a:p>
          <a:p>
            <a:endParaRPr lang="en-US" altLang="ja-JP" sz="2400" dirty="0"/>
          </a:p>
          <a:p>
            <a:r>
              <a:rPr lang="ja-JP" altLang="en-US" sz="2400" b="1" dirty="0"/>
              <a:t>モデル</a:t>
            </a:r>
            <a:endParaRPr lang="en-US" altLang="ja-JP" sz="2400" b="1" dirty="0"/>
          </a:p>
          <a:p>
            <a:r>
              <a:rPr lang="en-US" altLang="ja-JP" sz="2400" dirty="0"/>
              <a:t>CGCNN(</a:t>
            </a:r>
            <a:r>
              <a:rPr lang="ja-JP" altLang="en-US" sz="2400" dirty="0"/>
              <a:t>結晶畳み込みグラフニューラルネットワーク</a:t>
            </a:r>
            <a:r>
              <a:rPr lang="en-US" altLang="ja-JP" sz="2400" dirty="0"/>
              <a:t>)</a:t>
            </a:r>
            <a:r>
              <a:rPr lang="ja-JP" altLang="en-US" sz="2400" dirty="0"/>
              <a:t>を使用</a:t>
            </a:r>
            <a:endParaRPr lang="en-US" altLang="ja-JP" sz="2400" dirty="0"/>
          </a:p>
          <a:p>
            <a:endParaRPr lang="en-US" altLang="ja-JP" sz="2400" dirty="0"/>
          </a:p>
          <a:p>
            <a:r>
              <a:rPr lang="ja-JP" altLang="en-US" sz="2400" b="1" dirty="0"/>
              <a:t>使用理由</a:t>
            </a:r>
            <a:endParaRPr lang="en-US" altLang="ja-JP" sz="2400" b="1" dirty="0"/>
          </a:p>
          <a:p>
            <a:endParaRPr lang="en-US" altLang="ja-JP" sz="2400" dirty="0"/>
          </a:p>
          <a:p>
            <a:r>
              <a:rPr lang="ja-JP" altLang="en-US" sz="2400" dirty="0"/>
              <a:t>・予測精度が高い</a:t>
            </a:r>
            <a:r>
              <a:rPr lang="en-US" altLang="ja-JP" sz="2400" dirty="0"/>
              <a:t>(</a:t>
            </a:r>
            <a:r>
              <a:rPr lang="ja-JP" altLang="en-US" sz="2400" dirty="0"/>
              <a:t>モデルの予測誤差 </a:t>
            </a:r>
            <a:r>
              <a:rPr lang="en-US" altLang="ja-JP" sz="2400" dirty="0"/>
              <a:t>&lt; DFT</a:t>
            </a:r>
            <a:r>
              <a:rPr lang="ja-JP" altLang="en-US" sz="2400" dirty="0"/>
              <a:t>計算と実験値間の誤差</a:t>
            </a:r>
            <a:r>
              <a:rPr lang="en-US" altLang="ja-JP" sz="2400" dirty="0"/>
              <a:t>)</a:t>
            </a:r>
          </a:p>
          <a:p>
            <a:endParaRPr lang="en-US" altLang="ja-JP" sz="2400" dirty="0"/>
          </a:p>
          <a:p>
            <a:r>
              <a:rPr lang="ja-JP" altLang="en-US" sz="2000" dirty="0"/>
              <a:t>・</a:t>
            </a:r>
            <a:r>
              <a:rPr lang="en-US" altLang="ja-JP" sz="2000" dirty="0" err="1"/>
              <a:t>nishika</a:t>
            </a:r>
            <a:r>
              <a:rPr lang="ja-JP" altLang="en-US" sz="2000" dirty="0" err="1"/>
              <a:t>が提</a:t>
            </a:r>
            <a:r>
              <a:rPr lang="ja-JP" altLang="en-US" sz="2000" dirty="0"/>
              <a:t>供した入門コードが</a:t>
            </a:r>
            <a:r>
              <a:rPr lang="en-US" altLang="ja-JP" sz="2000" dirty="0"/>
              <a:t>CGCNN</a:t>
            </a:r>
            <a:r>
              <a:rPr lang="ja-JP" altLang="en-US" sz="2000" dirty="0"/>
              <a:t>だった。</a:t>
            </a:r>
            <a:endParaRPr lang="en-US" altLang="ja-JP" sz="2000" dirty="0"/>
          </a:p>
          <a:p>
            <a:endParaRPr lang="en-US" altLang="ja-JP" sz="2400" dirty="0"/>
          </a:p>
          <a:p>
            <a:endParaRPr lang="en-US" altLang="ja-JP" sz="2400" dirty="0"/>
          </a:p>
          <a:p>
            <a:endParaRPr lang="en-US" altLang="ja-JP" sz="2400" dirty="0"/>
          </a:p>
        </p:txBody>
      </p:sp>
      <p:sp>
        <p:nvSpPr>
          <p:cNvPr id="7" name="正方形/長方形 6">
            <a:extLst>
              <a:ext uri="{FF2B5EF4-FFF2-40B4-BE49-F238E27FC236}">
                <a16:creationId xmlns:a16="http://schemas.microsoft.com/office/drawing/2014/main" id="{EA49A282-6FEF-451B-B2D5-12307D75F4BC}"/>
              </a:ext>
            </a:extLst>
          </p:cNvPr>
          <p:cNvSpPr/>
          <p:nvPr/>
        </p:nvSpPr>
        <p:spPr>
          <a:xfrm>
            <a:off x="6983381" y="6550223"/>
            <a:ext cx="6096000" cy="307777"/>
          </a:xfrm>
          <a:prstGeom prst="rect">
            <a:avLst/>
          </a:prstGeom>
        </p:spPr>
        <p:txBody>
          <a:bodyPr>
            <a:spAutoFit/>
          </a:bodyPr>
          <a:lstStyle/>
          <a:p>
            <a:pPr algn="just">
              <a:spcAft>
                <a:spcPts val="0"/>
              </a:spcAft>
            </a:pPr>
            <a:r>
              <a:rPr lang="en-US" altLang="ja-JP" sz="1400" kern="100" dirty="0" err="1">
                <a:ea typeface="游明朝" panose="02020400000000000000" pitchFamily="18" charset="-128"/>
                <a:cs typeface="Times New Roman" panose="02020603050405020304" pitchFamily="18" charset="0"/>
              </a:rPr>
              <a:t>Xie</a:t>
            </a:r>
            <a:r>
              <a:rPr lang="en-US" altLang="ja-JP" sz="1400" kern="100" dirty="0">
                <a:ea typeface="游明朝" panose="02020400000000000000" pitchFamily="18" charset="-128"/>
                <a:cs typeface="Times New Roman" panose="02020603050405020304" pitchFamily="18" charset="0"/>
              </a:rPr>
              <a:t>, T. &amp; Grossman, J. C.  </a:t>
            </a:r>
            <a:r>
              <a:rPr lang="en-US" altLang="ja-JP" sz="1400" i="1" kern="100" dirty="0">
                <a:ea typeface="游明朝" panose="02020400000000000000" pitchFamily="18" charset="-128"/>
                <a:cs typeface="Times New Roman" panose="02020603050405020304" pitchFamily="18" charset="0"/>
              </a:rPr>
              <a:t>Phys. Rev. Lett.</a:t>
            </a:r>
            <a:r>
              <a:rPr lang="en-US" altLang="ja-JP" sz="1400" kern="100" dirty="0">
                <a:ea typeface="游明朝" panose="02020400000000000000" pitchFamily="18" charset="-128"/>
                <a:cs typeface="Times New Roman" panose="02020603050405020304" pitchFamily="18" charset="0"/>
              </a:rPr>
              <a:t> </a:t>
            </a:r>
            <a:r>
              <a:rPr lang="en-US" altLang="ja-JP" sz="1400" b="1" kern="100" dirty="0">
                <a:ea typeface="游明朝" panose="02020400000000000000" pitchFamily="18" charset="-128"/>
                <a:cs typeface="Times New Roman" panose="02020603050405020304" pitchFamily="18" charset="0"/>
              </a:rPr>
              <a:t>120</a:t>
            </a:r>
            <a:r>
              <a:rPr lang="en-US" altLang="ja-JP" sz="1400" kern="100" dirty="0">
                <a:ea typeface="游明朝" panose="02020400000000000000" pitchFamily="18" charset="-128"/>
                <a:cs typeface="Times New Roman" panose="02020603050405020304" pitchFamily="18" charset="0"/>
              </a:rPr>
              <a:t>, 145301 (2018).</a:t>
            </a:r>
            <a:endParaRPr lang="ja-JP" altLang="ja-JP" sz="1400" kern="100" dirty="0">
              <a:ea typeface="游明朝" panose="02020400000000000000" pitchFamily="18" charset="-128"/>
              <a:cs typeface="Times New Roman" panose="02020603050405020304" pitchFamily="18" charset="0"/>
            </a:endParaRPr>
          </a:p>
        </p:txBody>
      </p:sp>
      <p:grpSp>
        <p:nvGrpSpPr>
          <p:cNvPr id="8" name="グループ化 7">
            <a:extLst>
              <a:ext uri="{FF2B5EF4-FFF2-40B4-BE49-F238E27FC236}">
                <a16:creationId xmlns:a16="http://schemas.microsoft.com/office/drawing/2014/main" id="{2C9B9E47-BBA5-46AF-B8CF-0238610B769C}"/>
              </a:ext>
            </a:extLst>
          </p:cNvPr>
          <p:cNvGrpSpPr/>
          <p:nvPr/>
        </p:nvGrpSpPr>
        <p:grpSpPr>
          <a:xfrm>
            <a:off x="9445892" y="3269802"/>
            <a:ext cx="2599362" cy="2137847"/>
            <a:chOff x="9226719" y="2909455"/>
            <a:chExt cx="2848902" cy="2487197"/>
          </a:xfrm>
        </p:grpSpPr>
        <p:pic>
          <p:nvPicPr>
            <p:cNvPr id="9" name="図 8">
              <a:extLst>
                <a:ext uri="{FF2B5EF4-FFF2-40B4-BE49-F238E27FC236}">
                  <a16:creationId xmlns:a16="http://schemas.microsoft.com/office/drawing/2014/main" id="{E62B0141-B859-4AF8-97D0-862F5287410B}"/>
                </a:ext>
              </a:extLst>
            </p:cNvPr>
            <p:cNvPicPr>
              <a:picLocks noChangeAspect="1"/>
            </p:cNvPicPr>
            <p:nvPr/>
          </p:nvPicPr>
          <p:blipFill>
            <a:blip r:embed="rId3"/>
            <a:stretch>
              <a:fillRect/>
            </a:stretch>
          </p:blipFill>
          <p:spPr>
            <a:xfrm>
              <a:off x="9226719" y="3354186"/>
              <a:ext cx="2848902" cy="2042466"/>
            </a:xfrm>
            <a:prstGeom prst="rect">
              <a:avLst/>
            </a:prstGeom>
          </p:spPr>
        </p:pic>
        <p:sp>
          <p:nvSpPr>
            <p:cNvPr id="10" name="テキスト ボックス 9">
              <a:extLst>
                <a:ext uri="{FF2B5EF4-FFF2-40B4-BE49-F238E27FC236}">
                  <a16:creationId xmlns:a16="http://schemas.microsoft.com/office/drawing/2014/main" id="{DD3EDE68-FF3E-496B-901E-D31D5487A5DC}"/>
                </a:ext>
              </a:extLst>
            </p:cNvPr>
            <p:cNvSpPr txBox="1"/>
            <p:nvPr/>
          </p:nvSpPr>
          <p:spPr>
            <a:xfrm>
              <a:off x="9493134" y="2909455"/>
              <a:ext cx="2582487" cy="369332"/>
            </a:xfrm>
            <a:prstGeom prst="rect">
              <a:avLst/>
            </a:prstGeom>
            <a:noFill/>
          </p:spPr>
          <p:txBody>
            <a:bodyPr wrap="square" rtlCol="0">
              <a:spAutoFit/>
            </a:bodyPr>
            <a:lstStyle/>
            <a:p>
              <a:r>
                <a:rPr kumimoji="1" lang="en-US" altLang="ja-JP" dirty="0"/>
                <a:t>CGCNN</a:t>
              </a:r>
              <a:r>
                <a:rPr kumimoji="1" lang="ja-JP" altLang="en-US" dirty="0"/>
                <a:t>の学習曲線</a:t>
              </a:r>
            </a:p>
          </p:txBody>
        </p:sp>
      </p:grpSp>
    </p:spTree>
    <p:extLst>
      <p:ext uri="{BB962C8B-B14F-4D97-AF65-F5344CB8AC3E}">
        <p14:creationId xmlns:p14="http://schemas.microsoft.com/office/powerpoint/2010/main" val="428608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7A01BE7-11E5-4D9D-9542-61150BEFAED3}"/>
              </a:ext>
            </a:extLst>
          </p:cNvPr>
          <p:cNvPicPr>
            <a:picLocks noChangeAspect="1"/>
          </p:cNvPicPr>
          <p:nvPr/>
        </p:nvPicPr>
        <p:blipFill>
          <a:blip r:embed="rId3"/>
          <a:stretch>
            <a:fillRect/>
          </a:stretch>
        </p:blipFill>
        <p:spPr>
          <a:xfrm>
            <a:off x="5491789" y="3703433"/>
            <a:ext cx="2270991" cy="2318303"/>
          </a:xfrm>
          <a:prstGeom prst="rect">
            <a:avLst/>
          </a:prstGeom>
        </p:spPr>
      </p:pic>
      <p:sp>
        <p:nvSpPr>
          <p:cNvPr id="2" name="タイトル 1">
            <a:extLst>
              <a:ext uri="{FF2B5EF4-FFF2-40B4-BE49-F238E27FC236}">
                <a16:creationId xmlns:a16="http://schemas.microsoft.com/office/drawing/2014/main" id="{DEC0ED85-18D1-44E7-9960-80BE49ED0323}"/>
              </a:ext>
            </a:extLst>
          </p:cNvPr>
          <p:cNvSpPr>
            <a:spLocks noGrp="1"/>
          </p:cNvSpPr>
          <p:nvPr>
            <p:ph type="title"/>
          </p:nvPr>
        </p:nvSpPr>
        <p:spPr>
          <a:xfrm>
            <a:off x="3098799" y="-233978"/>
            <a:ext cx="10515600" cy="1325563"/>
          </a:xfrm>
        </p:spPr>
        <p:txBody>
          <a:bodyPr/>
          <a:lstStyle/>
          <a:p>
            <a:r>
              <a:rPr kumimoji="1" lang="en-US" altLang="ja-JP" dirty="0"/>
              <a:t>CGCNN</a:t>
            </a:r>
            <a:r>
              <a:rPr kumimoji="1" lang="ja-JP" altLang="en-US" dirty="0"/>
              <a:t>のモデル構造</a:t>
            </a:r>
          </a:p>
        </p:txBody>
      </p:sp>
      <p:pic>
        <p:nvPicPr>
          <p:cNvPr id="6" name="図 5">
            <a:extLst>
              <a:ext uri="{FF2B5EF4-FFF2-40B4-BE49-F238E27FC236}">
                <a16:creationId xmlns:a16="http://schemas.microsoft.com/office/drawing/2014/main" id="{942F59E7-9A13-4CDD-A2C0-8BB30A84B2E3}"/>
              </a:ext>
            </a:extLst>
          </p:cNvPr>
          <p:cNvPicPr>
            <a:picLocks noChangeAspect="1"/>
          </p:cNvPicPr>
          <p:nvPr/>
        </p:nvPicPr>
        <p:blipFill>
          <a:blip r:embed="rId4"/>
          <a:stretch>
            <a:fillRect/>
          </a:stretch>
        </p:blipFill>
        <p:spPr>
          <a:xfrm>
            <a:off x="695167" y="3664888"/>
            <a:ext cx="3248109" cy="2656965"/>
          </a:xfrm>
          <a:prstGeom prst="rect">
            <a:avLst/>
          </a:prstGeom>
        </p:spPr>
      </p:pic>
      <p:sp>
        <p:nvSpPr>
          <p:cNvPr id="8" name="矢印: 右 7">
            <a:extLst>
              <a:ext uri="{FF2B5EF4-FFF2-40B4-BE49-F238E27FC236}">
                <a16:creationId xmlns:a16="http://schemas.microsoft.com/office/drawing/2014/main" id="{F57A75E1-A913-4617-A277-E2B619D08CE3}"/>
              </a:ext>
            </a:extLst>
          </p:cNvPr>
          <p:cNvSpPr/>
          <p:nvPr/>
        </p:nvSpPr>
        <p:spPr>
          <a:xfrm>
            <a:off x="4228527" y="4805019"/>
            <a:ext cx="984798" cy="226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D26C5F94-F341-440F-9B04-169B186CAC42}"/>
              </a:ext>
            </a:extLst>
          </p:cNvPr>
          <p:cNvPicPr>
            <a:picLocks noChangeAspect="1"/>
          </p:cNvPicPr>
          <p:nvPr/>
        </p:nvPicPr>
        <p:blipFill>
          <a:blip r:embed="rId5"/>
          <a:stretch>
            <a:fillRect/>
          </a:stretch>
        </p:blipFill>
        <p:spPr>
          <a:xfrm>
            <a:off x="9091060" y="3854588"/>
            <a:ext cx="2836283" cy="2487637"/>
          </a:xfrm>
          <a:prstGeom prst="rect">
            <a:avLst/>
          </a:prstGeom>
        </p:spPr>
      </p:pic>
      <p:sp>
        <p:nvSpPr>
          <p:cNvPr id="13" name="矢印: 右 12">
            <a:extLst>
              <a:ext uri="{FF2B5EF4-FFF2-40B4-BE49-F238E27FC236}">
                <a16:creationId xmlns:a16="http://schemas.microsoft.com/office/drawing/2014/main" id="{C2054976-DD8D-45CF-A9CC-E01AAA60AED6}"/>
              </a:ext>
            </a:extLst>
          </p:cNvPr>
          <p:cNvSpPr/>
          <p:nvPr/>
        </p:nvSpPr>
        <p:spPr>
          <a:xfrm>
            <a:off x="8091942" y="4781964"/>
            <a:ext cx="897467" cy="251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A179F130-A244-4DE8-825D-306B6EB4956D}"/>
              </a:ext>
            </a:extLst>
          </p:cNvPr>
          <p:cNvPicPr>
            <a:picLocks noChangeAspect="1"/>
          </p:cNvPicPr>
          <p:nvPr/>
        </p:nvPicPr>
        <p:blipFill>
          <a:blip r:embed="rId6"/>
          <a:stretch>
            <a:fillRect/>
          </a:stretch>
        </p:blipFill>
        <p:spPr>
          <a:xfrm>
            <a:off x="757933" y="1105534"/>
            <a:ext cx="3685760" cy="2323466"/>
          </a:xfrm>
          <a:prstGeom prst="rect">
            <a:avLst/>
          </a:prstGeom>
        </p:spPr>
      </p:pic>
      <p:pic>
        <p:nvPicPr>
          <p:cNvPr id="17" name="図 16">
            <a:extLst>
              <a:ext uri="{FF2B5EF4-FFF2-40B4-BE49-F238E27FC236}">
                <a16:creationId xmlns:a16="http://schemas.microsoft.com/office/drawing/2014/main" id="{0F77E630-3480-472C-AD10-AA0AF8260FB7}"/>
              </a:ext>
            </a:extLst>
          </p:cNvPr>
          <p:cNvPicPr>
            <a:picLocks noChangeAspect="1"/>
          </p:cNvPicPr>
          <p:nvPr/>
        </p:nvPicPr>
        <p:blipFill>
          <a:blip r:embed="rId7"/>
          <a:stretch>
            <a:fillRect/>
          </a:stretch>
        </p:blipFill>
        <p:spPr>
          <a:xfrm>
            <a:off x="7682347" y="1250908"/>
            <a:ext cx="2824322" cy="2075921"/>
          </a:xfrm>
          <a:prstGeom prst="rect">
            <a:avLst/>
          </a:prstGeom>
        </p:spPr>
      </p:pic>
      <p:sp>
        <p:nvSpPr>
          <p:cNvPr id="3" name="テキスト ボックス 2">
            <a:extLst>
              <a:ext uri="{FF2B5EF4-FFF2-40B4-BE49-F238E27FC236}">
                <a16:creationId xmlns:a16="http://schemas.microsoft.com/office/drawing/2014/main" id="{A1388410-A8F5-44FE-912E-749CE98C0F09}"/>
              </a:ext>
            </a:extLst>
          </p:cNvPr>
          <p:cNvSpPr txBox="1"/>
          <p:nvPr/>
        </p:nvSpPr>
        <p:spPr>
          <a:xfrm>
            <a:off x="1136050" y="836264"/>
            <a:ext cx="1233043" cy="369332"/>
          </a:xfrm>
          <a:prstGeom prst="rect">
            <a:avLst/>
          </a:prstGeom>
          <a:noFill/>
        </p:spPr>
        <p:txBody>
          <a:bodyPr wrap="square" rtlCol="0">
            <a:spAutoFit/>
          </a:bodyPr>
          <a:lstStyle/>
          <a:p>
            <a:r>
              <a:rPr kumimoji="1" lang="en-US" altLang="ja-JP" dirty="0"/>
              <a:t>NaCl</a:t>
            </a:r>
            <a:r>
              <a:rPr kumimoji="1" lang="ja-JP" altLang="en-US" dirty="0"/>
              <a:t>結晶</a:t>
            </a:r>
          </a:p>
        </p:txBody>
      </p:sp>
      <p:sp>
        <p:nvSpPr>
          <p:cNvPr id="4" name="テキスト ボックス 3">
            <a:extLst>
              <a:ext uri="{FF2B5EF4-FFF2-40B4-BE49-F238E27FC236}">
                <a16:creationId xmlns:a16="http://schemas.microsoft.com/office/drawing/2014/main" id="{2290DBC7-6679-46B6-8209-1EB7C6D6D3FB}"/>
              </a:ext>
            </a:extLst>
          </p:cNvPr>
          <p:cNvSpPr txBox="1"/>
          <p:nvPr/>
        </p:nvSpPr>
        <p:spPr>
          <a:xfrm>
            <a:off x="4443693" y="1205596"/>
            <a:ext cx="2524375" cy="369332"/>
          </a:xfrm>
          <a:prstGeom prst="rect">
            <a:avLst/>
          </a:prstGeom>
          <a:noFill/>
        </p:spPr>
        <p:txBody>
          <a:bodyPr wrap="square" rtlCol="0">
            <a:spAutoFit/>
          </a:bodyPr>
          <a:lstStyle/>
          <a:p>
            <a:r>
              <a:rPr kumimoji="1" lang="ja-JP" altLang="en-US" dirty="0"/>
              <a:t>グラフ頂点の特徴量</a:t>
            </a:r>
            <a:r>
              <a:rPr kumimoji="1" lang="en-US" altLang="ja-JP" dirty="0"/>
              <a:t>(Cl)</a:t>
            </a:r>
            <a:endParaRPr kumimoji="1" lang="ja-JP" altLang="en-US" dirty="0"/>
          </a:p>
        </p:txBody>
      </p:sp>
      <p:sp>
        <p:nvSpPr>
          <p:cNvPr id="14" name="テキスト ボックス 13">
            <a:extLst>
              <a:ext uri="{FF2B5EF4-FFF2-40B4-BE49-F238E27FC236}">
                <a16:creationId xmlns:a16="http://schemas.microsoft.com/office/drawing/2014/main" id="{9D4237AE-7CCD-4920-A427-B5DC6C053B5C}"/>
              </a:ext>
            </a:extLst>
          </p:cNvPr>
          <p:cNvSpPr txBox="1"/>
          <p:nvPr/>
        </p:nvSpPr>
        <p:spPr>
          <a:xfrm>
            <a:off x="4443693" y="2132632"/>
            <a:ext cx="3142441" cy="369332"/>
          </a:xfrm>
          <a:prstGeom prst="rect">
            <a:avLst/>
          </a:prstGeom>
          <a:noFill/>
        </p:spPr>
        <p:txBody>
          <a:bodyPr wrap="square" rtlCol="0">
            <a:spAutoFit/>
          </a:bodyPr>
          <a:lstStyle/>
          <a:p>
            <a:r>
              <a:rPr kumimoji="1" lang="ja-JP" altLang="en-US" dirty="0"/>
              <a:t>グラフ頂点の特徴量</a:t>
            </a:r>
            <a:r>
              <a:rPr kumimoji="1" lang="en-US" altLang="ja-JP" dirty="0"/>
              <a:t>(Na)</a:t>
            </a:r>
            <a:endParaRPr kumimoji="1" lang="ja-JP" altLang="en-US" dirty="0"/>
          </a:p>
        </p:txBody>
      </p:sp>
      <p:sp>
        <p:nvSpPr>
          <p:cNvPr id="5" name="テキスト ボックス 4">
            <a:extLst>
              <a:ext uri="{FF2B5EF4-FFF2-40B4-BE49-F238E27FC236}">
                <a16:creationId xmlns:a16="http://schemas.microsoft.com/office/drawing/2014/main" id="{97101103-9908-4C05-80B0-D8C36F2F0695}"/>
              </a:ext>
            </a:extLst>
          </p:cNvPr>
          <p:cNvSpPr txBox="1"/>
          <p:nvPr/>
        </p:nvSpPr>
        <p:spPr>
          <a:xfrm>
            <a:off x="4543984" y="3002808"/>
            <a:ext cx="2661149" cy="369332"/>
          </a:xfrm>
          <a:prstGeom prst="rect">
            <a:avLst/>
          </a:prstGeom>
          <a:noFill/>
        </p:spPr>
        <p:txBody>
          <a:bodyPr wrap="square" rtlCol="0">
            <a:spAutoFit/>
          </a:bodyPr>
          <a:lstStyle/>
          <a:p>
            <a:r>
              <a:rPr lang="ja-JP" altLang="en-US" dirty="0"/>
              <a:t>辺の特徴量</a:t>
            </a:r>
            <a:r>
              <a:rPr lang="en-US" altLang="ja-JP" b="1" dirty="0">
                <a:solidFill>
                  <a:srgbClr val="FF0000"/>
                </a:solidFill>
              </a:rPr>
              <a:t>(</a:t>
            </a:r>
            <a:r>
              <a:rPr lang="ja-JP" altLang="en-US" b="1" dirty="0">
                <a:solidFill>
                  <a:srgbClr val="FF0000"/>
                </a:solidFill>
              </a:rPr>
              <a:t>原子間距離</a:t>
            </a:r>
            <a:r>
              <a:rPr lang="en-US" altLang="ja-JP" b="1" dirty="0">
                <a:solidFill>
                  <a:srgbClr val="FF0000"/>
                </a:solidFill>
              </a:rPr>
              <a:t>)</a:t>
            </a:r>
            <a:endParaRPr kumimoji="1" lang="ja-JP" altLang="en-US" b="1" dirty="0">
              <a:solidFill>
                <a:srgbClr val="FF0000"/>
              </a:solidFill>
            </a:endParaRPr>
          </a:p>
        </p:txBody>
      </p:sp>
      <p:cxnSp>
        <p:nvCxnSpPr>
          <p:cNvPr id="9" name="直線矢印コネクタ 8">
            <a:extLst>
              <a:ext uri="{FF2B5EF4-FFF2-40B4-BE49-F238E27FC236}">
                <a16:creationId xmlns:a16="http://schemas.microsoft.com/office/drawing/2014/main" id="{9A0F8AA0-940F-433B-B23F-EFC09D2828C9}"/>
              </a:ext>
            </a:extLst>
          </p:cNvPr>
          <p:cNvCxnSpPr>
            <a:stCxn id="5" idx="3"/>
          </p:cNvCxnSpPr>
          <p:nvPr/>
        </p:nvCxnSpPr>
        <p:spPr>
          <a:xfrm flipV="1">
            <a:off x="7205133" y="2765741"/>
            <a:ext cx="728135" cy="42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9C29A552-186A-4B23-8FB7-88E842EDCBEB}"/>
              </a:ext>
            </a:extLst>
          </p:cNvPr>
          <p:cNvCxnSpPr>
            <a:cxnSpLocks/>
          </p:cNvCxnSpPr>
          <p:nvPr/>
        </p:nvCxnSpPr>
        <p:spPr>
          <a:xfrm flipV="1">
            <a:off x="7096824" y="2254238"/>
            <a:ext cx="665956" cy="6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29084DE8-CCE6-4011-91BD-CA2BA0A5B185}"/>
              </a:ext>
            </a:extLst>
          </p:cNvPr>
          <p:cNvCxnSpPr>
            <a:cxnSpLocks/>
          </p:cNvCxnSpPr>
          <p:nvPr/>
        </p:nvCxnSpPr>
        <p:spPr>
          <a:xfrm flipV="1">
            <a:off x="7025029" y="1359805"/>
            <a:ext cx="1303866" cy="8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37A4421-6B04-408B-A306-87CA19056A11}"/>
              </a:ext>
            </a:extLst>
          </p:cNvPr>
          <p:cNvSpPr txBox="1"/>
          <p:nvPr/>
        </p:nvSpPr>
        <p:spPr>
          <a:xfrm>
            <a:off x="8129453" y="856526"/>
            <a:ext cx="2144827" cy="369332"/>
          </a:xfrm>
          <a:prstGeom prst="rect">
            <a:avLst/>
          </a:prstGeom>
          <a:noFill/>
        </p:spPr>
        <p:txBody>
          <a:bodyPr wrap="square" rtlCol="0">
            <a:spAutoFit/>
          </a:bodyPr>
          <a:lstStyle/>
          <a:p>
            <a:r>
              <a:rPr kumimoji="1" lang="en-US" altLang="ja-JP" dirty="0"/>
              <a:t>NaCl</a:t>
            </a:r>
            <a:r>
              <a:rPr kumimoji="1" lang="ja-JP" altLang="en-US" dirty="0"/>
              <a:t>のグラフ表現</a:t>
            </a:r>
          </a:p>
        </p:txBody>
      </p:sp>
      <p:sp>
        <p:nvSpPr>
          <p:cNvPr id="23" name="テキスト ボックス 22">
            <a:extLst>
              <a:ext uri="{FF2B5EF4-FFF2-40B4-BE49-F238E27FC236}">
                <a16:creationId xmlns:a16="http://schemas.microsoft.com/office/drawing/2014/main" id="{4FF80B32-0430-4530-9DE8-72DA4B267B4C}"/>
              </a:ext>
            </a:extLst>
          </p:cNvPr>
          <p:cNvSpPr txBox="1"/>
          <p:nvPr/>
        </p:nvSpPr>
        <p:spPr>
          <a:xfrm>
            <a:off x="4076773" y="5031130"/>
            <a:ext cx="1550708" cy="1200329"/>
          </a:xfrm>
          <a:prstGeom prst="rect">
            <a:avLst/>
          </a:prstGeom>
          <a:noFill/>
        </p:spPr>
        <p:txBody>
          <a:bodyPr wrap="square" rtlCol="0">
            <a:spAutoFit/>
          </a:bodyPr>
          <a:lstStyle/>
          <a:p>
            <a:r>
              <a:rPr kumimoji="1" lang="ja-JP" altLang="en-US" dirty="0">
                <a:solidFill>
                  <a:srgbClr val="0000FF"/>
                </a:solidFill>
              </a:rPr>
              <a:t>隣接する頂点と辺の特徴量で各頂点の</a:t>
            </a:r>
            <a:endParaRPr kumimoji="1" lang="en-US" altLang="ja-JP" dirty="0">
              <a:solidFill>
                <a:srgbClr val="0000FF"/>
              </a:solidFill>
            </a:endParaRPr>
          </a:p>
          <a:p>
            <a:r>
              <a:rPr kumimoji="1" lang="ja-JP" altLang="en-US" dirty="0">
                <a:solidFill>
                  <a:srgbClr val="0000FF"/>
                </a:solidFill>
              </a:rPr>
              <a:t>特徴量更新</a:t>
            </a:r>
          </a:p>
        </p:txBody>
      </p:sp>
      <p:sp>
        <p:nvSpPr>
          <p:cNvPr id="24" name="テキスト ボックス 23">
            <a:extLst>
              <a:ext uri="{FF2B5EF4-FFF2-40B4-BE49-F238E27FC236}">
                <a16:creationId xmlns:a16="http://schemas.microsoft.com/office/drawing/2014/main" id="{DF3F4291-D13B-4E17-8B93-662590111B4F}"/>
              </a:ext>
            </a:extLst>
          </p:cNvPr>
          <p:cNvSpPr txBox="1"/>
          <p:nvPr/>
        </p:nvSpPr>
        <p:spPr>
          <a:xfrm>
            <a:off x="7948060" y="5098406"/>
            <a:ext cx="1109133" cy="923330"/>
          </a:xfrm>
          <a:prstGeom prst="rect">
            <a:avLst/>
          </a:prstGeom>
          <a:noFill/>
        </p:spPr>
        <p:txBody>
          <a:bodyPr wrap="square" rtlCol="0">
            <a:spAutoFit/>
          </a:bodyPr>
          <a:lstStyle/>
          <a:p>
            <a:r>
              <a:rPr kumimoji="1" lang="ja-JP" altLang="en-US" dirty="0">
                <a:solidFill>
                  <a:srgbClr val="0000FF"/>
                </a:solidFill>
              </a:rPr>
              <a:t>結晶ごとにプーリング</a:t>
            </a:r>
          </a:p>
        </p:txBody>
      </p:sp>
      <p:sp>
        <p:nvSpPr>
          <p:cNvPr id="25" name="テキスト ボックス 24">
            <a:extLst>
              <a:ext uri="{FF2B5EF4-FFF2-40B4-BE49-F238E27FC236}">
                <a16:creationId xmlns:a16="http://schemas.microsoft.com/office/drawing/2014/main" id="{973673C1-3E66-4DBB-88E7-29495049F1CD}"/>
              </a:ext>
            </a:extLst>
          </p:cNvPr>
          <p:cNvSpPr txBox="1"/>
          <p:nvPr/>
        </p:nvSpPr>
        <p:spPr>
          <a:xfrm>
            <a:off x="9285841" y="5837070"/>
            <a:ext cx="1550708" cy="369332"/>
          </a:xfrm>
          <a:prstGeom prst="rect">
            <a:avLst/>
          </a:prstGeom>
          <a:noFill/>
        </p:spPr>
        <p:txBody>
          <a:bodyPr wrap="square" rtlCol="0">
            <a:spAutoFit/>
          </a:bodyPr>
          <a:lstStyle/>
          <a:p>
            <a:r>
              <a:rPr kumimoji="1" lang="ja-JP" altLang="en-US" dirty="0"/>
              <a:t>全結合層</a:t>
            </a:r>
          </a:p>
        </p:txBody>
      </p:sp>
      <p:sp>
        <p:nvSpPr>
          <p:cNvPr id="7" name="正方形/長方形 6">
            <a:extLst>
              <a:ext uri="{FF2B5EF4-FFF2-40B4-BE49-F238E27FC236}">
                <a16:creationId xmlns:a16="http://schemas.microsoft.com/office/drawing/2014/main" id="{D8D48042-40D7-45DF-8DEA-7BC67149B2F4}"/>
              </a:ext>
            </a:extLst>
          </p:cNvPr>
          <p:cNvSpPr/>
          <p:nvPr/>
        </p:nvSpPr>
        <p:spPr>
          <a:xfrm>
            <a:off x="6639810" y="6531502"/>
            <a:ext cx="6096000" cy="307777"/>
          </a:xfrm>
          <a:prstGeom prst="rect">
            <a:avLst/>
          </a:prstGeom>
        </p:spPr>
        <p:txBody>
          <a:bodyPr>
            <a:spAutoFit/>
          </a:bodyPr>
          <a:lstStyle/>
          <a:p>
            <a:pPr algn="just">
              <a:spcAft>
                <a:spcPts val="0"/>
              </a:spcAft>
            </a:pPr>
            <a:r>
              <a:rPr lang="en-US" altLang="ja-JP" sz="1400" kern="100" dirty="0" err="1">
                <a:ea typeface="游明朝" panose="02020400000000000000" pitchFamily="18" charset="-128"/>
                <a:cs typeface="Times New Roman" panose="02020603050405020304" pitchFamily="18" charset="0"/>
              </a:rPr>
              <a:t>Xie</a:t>
            </a:r>
            <a:r>
              <a:rPr lang="en-US" altLang="ja-JP" sz="1400" kern="100" dirty="0">
                <a:ea typeface="游明朝" panose="02020400000000000000" pitchFamily="18" charset="-128"/>
                <a:cs typeface="Times New Roman" panose="02020603050405020304" pitchFamily="18" charset="0"/>
              </a:rPr>
              <a:t>, T. &amp; Grossman, J. C.  </a:t>
            </a:r>
            <a:r>
              <a:rPr lang="en-US" altLang="ja-JP" sz="1400" i="1" kern="100" dirty="0">
                <a:ea typeface="游明朝" panose="02020400000000000000" pitchFamily="18" charset="-128"/>
                <a:cs typeface="Times New Roman" panose="02020603050405020304" pitchFamily="18" charset="0"/>
              </a:rPr>
              <a:t>Phys. Rev. Lett.</a:t>
            </a:r>
            <a:r>
              <a:rPr lang="en-US" altLang="ja-JP" sz="1400" kern="100" dirty="0">
                <a:ea typeface="游明朝" panose="02020400000000000000" pitchFamily="18" charset="-128"/>
                <a:cs typeface="Times New Roman" panose="02020603050405020304" pitchFamily="18" charset="0"/>
              </a:rPr>
              <a:t> </a:t>
            </a:r>
            <a:r>
              <a:rPr lang="en-US" altLang="ja-JP" sz="1400" b="1" kern="100" dirty="0">
                <a:ea typeface="游明朝" panose="02020400000000000000" pitchFamily="18" charset="-128"/>
                <a:cs typeface="Times New Roman" panose="02020603050405020304" pitchFamily="18" charset="0"/>
              </a:rPr>
              <a:t>120</a:t>
            </a:r>
            <a:r>
              <a:rPr lang="en-US" altLang="ja-JP" sz="1400" kern="100" dirty="0">
                <a:ea typeface="游明朝" panose="02020400000000000000" pitchFamily="18" charset="-128"/>
                <a:cs typeface="Times New Roman" panose="02020603050405020304" pitchFamily="18" charset="0"/>
              </a:rPr>
              <a:t>, 145301 (2018).</a:t>
            </a:r>
            <a:endParaRPr lang="ja-JP" altLang="ja-JP" sz="1400" kern="100" dirty="0">
              <a:ea typeface="游明朝" panose="02020400000000000000" pitchFamily="18" charset="-128"/>
              <a:cs typeface="Times New Roman" panose="02020603050405020304" pitchFamily="18" charset="0"/>
            </a:endParaRPr>
          </a:p>
        </p:txBody>
      </p:sp>
      <p:sp>
        <p:nvSpPr>
          <p:cNvPr id="10" name="正方形/長方形 9">
            <a:extLst>
              <a:ext uri="{FF2B5EF4-FFF2-40B4-BE49-F238E27FC236}">
                <a16:creationId xmlns:a16="http://schemas.microsoft.com/office/drawing/2014/main" id="{A4203662-F0FD-41D4-B7E6-217B37FEDF50}"/>
              </a:ext>
            </a:extLst>
          </p:cNvPr>
          <p:cNvSpPr/>
          <p:nvPr/>
        </p:nvSpPr>
        <p:spPr>
          <a:xfrm>
            <a:off x="391625" y="3696444"/>
            <a:ext cx="11535718" cy="2818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7238839-1536-440E-97BC-32D31015E946}"/>
              </a:ext>
            </a:extLst>
          </p:cNvPr>
          <p:cNvSpPr txBox="1"/>
          <p:nvPr/>
        </p:nvSpPr>
        <p:spPr>
          <a:xfrm>
            <a:off x="280719" y="3372140"/>
            <a:ext cx="2224486" cy="369332"/>
          </a:xfrm>
          <a:prstGeom prst="rect">
            <a:avLst/>
          </a:prstGeom>
          <a:noFill/>
        </p:spPr>
        <p:txBody>
          <a:bodyPr wrap="square" rtlCol="0">
            <a:spAutoFit/>
          </a:bodyPr>
          <a:lstStyle/>
          <a:p>
            <a:r>
              <a:rPr kumimoji="1" lang="en-US" altLang="ja-JP" dirty="0"/>
              <a:t>CGCNN</a:t>
            </a:r>
            <a:r>
              <a:rPr kumimoji="1" lang="ja-JP" altLang="en-US" dirty="0"/>
              <a:t>の構造</a:t>
            </a:r>
          </a:p>
        </p:txBody>
      </p:sp>
    </p:spTree>
    <p:extLst>
      <p:ext uri="{BB962C8B-B14F-4D97-AF65-F5344CB8AC3E}">
        <p14:creationId xmlns:p14="http://schemas.microsoft.com/office/powerpoint/2010/main" val="184623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1301C4BF-7F2B-48E4-AB12-6FA2D77F31F0}"/>
              </a:ext>
            </a:extLst>
          </p:cNvPr>
          <p:cNvSpPr txBox="1"/>
          <p:nvPr/>
        </p:nvSpPr>
        <p:spPr>
          <a:xfrm>
            <a:off x="233527" y="898468"/>
            <a:ext cx="7217314" cy="3046988"/>
          </a:xfrm>
          <a:prstGeom prst="rect">
            <a:avLst/>
          </a:prstGeom>
          <a:noFill/>
        </p:spPr>
        <p:txBody>
          <a:bodyPr wrap="square" rtlCol="0">
            <a:spAutoFit/>
          </a:bodyPr>
          <a:lstStyle/>
          <a:p>
            <a:r>
              <a:rPr lang="ja-JP" altLang="en-US" sz="2000" dirty="0"/>
              <a:t>取り組み：</a:t>
            </a:r>
            <a:r>
              <a:rPr kumimoji="1" lang="ja-JP" altLang="en-US" sz="2000" dirty="0"/>
              <a:t>ハイパーパラメータを調整し、学習を収束させようとした。</a:t>
            </a:r>
            <a:endParaRPr kumimoji="1" lang="en-US" altLang="ja-JP" sz="2000" dirty="0"/>
          </a:p>
          <a:p>
            <a:endParaRPr lang="en-US" altLang="ja-JP" sz="2000" dirty="0"/>
          </a:p>
          <a:p>
            <a:r>
              <a:rPr lang="ja-JP" altLang="en-US" sz="2000" dirty="0">
                <a:solidFill>
                  <a:srgbClr val="0000FF"/>
                </a:solidFill>
              </a:rPr>
              <a:t>結果 </a:t>
            </a:r>
            <a:r>
              <a:rPr lang="en-US" altLang="ja-JP" sz="2000" dirty="0">
                <a:solidFill>
                  <a:srgbClr val="0000FF"/>
                </a:solidFill>
              </a:rPr>
              <a:t>: </a:t>
            </a:r>
            <a:r>
              <a:rPr lang="ja-JP" altLang="en-US" sz="2000" dirty="0">
                <a:solidFill>
                  <a:srgbClr val="0000FF"/>
                </a:solidFill>
              </a:rPr>
              <a:t>・ </a:t>
            </a:r>
            <a:r>
              <a:rPr lang="en-US" altLang="ja-JP" sz="2000" dirty="0">
                <a:solidFill>
                  <a:srgbClr val="0000FF"/>
                </a:solidFill>
              </a:rPr>
              <a:t>RMSE = 1.18</a:t>
            </a:r>
            <a:r>
              <a:rPr lang="ja-JP" altLang="en-US" sz="2000" dirty="0">
                <a:solidFill>
                  <a:srgbClr val="0000FF"/>
                </a:solidFill>
              </a:rPr>
              <a:t>程度</a:t>
            </a:r>
            <a:endParaRPr lang="en-US" altLang="ja-JP" sz="2000" dirty="0">
              <a:solidFill>
                <a:srgbClr val="0000FF"/>
              </a:solidFill>
            </a:endParaRPr>
          </a:p>
          <a:p>
            <a:endParaRPr lang="en-US" altLang="ja-JP" dirty="0">
              <a:solidFill>
                <a:srgbClr val="0000FF"/>
              </a:solidFill>
            </a:endParaRPr>
          </a:p>
          <a:p>
            <a:r>
              <a:rPr lang="ja-JP" altLang="en-US" dirty="0">
                <a:solidFill>
                  <a:srgbClr val="0000FF"/>
                </a:solidFill>
              </a:rPr>
              <a:t>　　　　  </a:t>
            </a:r>
            <a:r>
              <a:rPr lang="ja-JP" altLang="en-US" sz="2000" dirty="0">
                <a:solidFill>
                  <a:srgbClr val="0000FF"/>
                </a:solidFill>
              </a:rPr>
              <a:t>・全組成式で同じ生成エネルギーばかり出力する傾向に</a:t>
            </a:r>
            <a:endParaRPr lang="en-US" altLang="ja-JP" sz="2000" dirty="0">
              <a:solidFill>
                <a:srgbClr val="0000FF"/>
              </a:solidFill>
            </a:endParaRPr>
          </a:p>
          <a:p>
            <a:r>
              <a:rPr lang="ja-JP" altLang="en-US" sz="2000" dirty="0">
                <a:solidFill>
                  <a:srgbClr val="0000FF"/>
                </a:solidFill>
              </a:rPr>
              <a:t>　　　　　ある</a:t>
            </a:r>
            <a:r>
              <a:rPr lang="en-US" altLang="ja-JP" sz="2000" dirty="0">
                <a:solidFill>
                  <a:srgbClr val="0000FF"/>
                </a:solidFill>
              </a:rPr>
              <a:t>(</a:t>
            </a:r>
            <a:r>
              <a:rPr lang="ja-JP" altLang="en-US" sz="2000" dirty="0">
                <a:solidFill>
                  <a:srgbClr val="0000FF"/>
                </a:solidFill>
              </a:rPr>
              <a:t>左下図</a:t>
            </a:r>
            <a:r>
              <a:rPr lang="en-US" altLang="ja-JP" sz="2000" dirty="0">
                <a:solidFill>
                  <a:srgbClr val="0000FF"/>
                </a:solidFill>
              </a:rPr>
              <a:t>)</a:t>
            </a:r>
            <a:r>
              <a:rPr lang="ja-JP" altLang="en-US" sz="2000" dirty="0" err="1">
                <a:solidFill>
                  <a:srgbClr val="0000FF"/>
                </a:solidFill>
              </a:rPr>
              <a:t>。</a:t>
            </a:r>
            <a:endParaRPr lang="en-US" altLang="ja-JP" sz="2000" dirty="0">
              <a:solidFill>
                <a:srgbClr val="0000FF"/>
              </a:solidFill>
            </a:endParaRPr>
          </a:p>
          <a:p>
            <a:endParaRPr lang="en-US" altLang="ja-JP" sz="2000" dirty="0">
              <a:solidFill>
                <a:srgbClr val="FF0000"/>
              </a:solidFill>
            </a:endParaRPr>
          </a:p>
          <a:p>
            <a:endParaRPr lang="en-US" altLang="ja-JP" dirty="0">
              <a:solidFill>
                <a:srgbClr val="FF0000"/>
              </a:solidFill>
            </a:endParaRPr>
          </a:p>
          <a:p>
            <a:endParaRPr kumimoji="1" lang="en-US" altLang="ja-JP" dirty="0"/>
          </a:p>
          <a:p>
            <a:endParaRPr kumimoji="1" lang="ja-JP" altLang="en-US" dirty="0"/>
          </a:p>
        </p:txBody>
      </p:sp>
      <p:sp>
        <p:nvSpPr>
          <p:cNvPr id="2" name="タイトル 1">
            <a:extLst>
              <a:ext uri="{FF2B5EF4-FFF2-40B4-BE49-F238E27FC236}">
                <a16:creationId xmlns:a16="http://schemas.microsoft.com/office/drawing/2014/main" id="{CE5FF077-9916-41D8-B689-F913FFF78A4F}"/>
              </a:ext>
            </a:extLst>
          </p:cNvPr>
          <p:cNvSpPr>
            <a:spLocks noGrp="1"/>
          </p:cNvSpPr>
          <p:nvPr>
            <p:ph type="title"/>
          </p:nvPr>
        </p:nvSpPr>
        <p:spPr>
          <a:xfrm>
            <a:off x="838200" y="-278720"/>
            <a:ext cx="10515600" cy="1325563"/>
          </a:xfrm>
        </p:spPr>
        <p:txBody>
          <a:bodyPr/>
          <a:lstStyle/>
          <a:p>
            <a:pPr algn="ctr"/>
            <a:r>
              <a:rPr kumimoji="1" lang="ja-JP" altLang="en-US" dirty="0"/>
              <a:t>結果</a:t>
            </a:r>
          </a:p>
        </p:txBody>
      </p:sp>
      <p:grpSp>
        <p:nvGrpSpPr>
          <p:cNvPr id="14" name="グループ化 13">
            <a:extLst>
              <a:ext uri="{FF2B5EF4-FFF2-40B4-BE49-F238E27FC236}">
                <a16:creationId xmlns:a16="http://schemas.microsoft.com/office/drawing/2014/main" id="{7CF0C322-9ECA-433D-9125-402F3C13EE97}"/>
              </a:ext>
            </a:extLst>
          </p:cNvPr>
          <p:cNvGrpSpPr/>
          <p:nvPr/>
        </p:nvGrpSpPr>
        <p:grpSpPr>
          <a:xfrm>
            <a:off x="4004145" y="3343431"/>
            <a:ext cx="3770616" cy="2616101"/>
            <a:chOff x="515390" y="2501371"/>
            <a:chExt cx="4015043" cy="2820244"/>
          </a:xfrm>
        </p:grpSpPr>
        <p:pic>
          <p:nvPicPr>
            <p:cNvPr id="9" name="図 8">
              <a:extLst>
                <a:ext uri="{FF2B5EF4-FFF2-40B4-BE49-F238E27FC236}">
                  <a16:creationId xmlns:a16="http://schemas.microsoft.com/office/drawing/2014/main" id="{675478DD-E5D2-4FC4-8E8F-A98F059A5BE5}"/>
                </a:ext>
              </a:extLst>
            </p:cNvPr>
            <p:cNvPicPr>
              <a:picLocks noChangeAspect="1"/>
            </p:cNvPicPr>
            <p:nvPr/>
          </p:nvPicPr>
          <p:blipFill>
            <a:blip r:embed="rId3"/>
            <a:stretch>
              <a:fillRect/>
            </a:stretch>
          </p:blipFill>
          <p:spPr>
            <a:xfrm>
              <a:off x="515390" y="2828878"/>
              <a:ext cx="3718401" cy="2492737"/>
            </a:xfrm>
            <a:prstGeom prst="rect">
              <a:avLst/>
            </a:prstGeom>
          </p:spPr>
        </p:pic>
        <p:sp>
          <p:nvSpPr>
            <p:cNvPr id="11" name="テキスト ボックス 10">
              <a:extLst>
                <a:ext uri="{FF2B5EF4-FFF2-40B4-BE49-F238E27FC236}">
                  <a16:creationId xmlns:a16="http://schemas.microsoft.com/office/drawing/2014/main" id="{A897E399-5D51-41F7-8116-80567B670710}"/>
                </a:ext>
              </a:extLst>
            </p:cNvPr>
            <p:cNvSpPr txBox="1"/>
            <p:nvPr/>
          </p:nvSpPr>
          <p:spPr>
            <a:xfrm>
              <a:off x="660712" y="2501371"/>
              <a:ext cx="3869721" cy="364972"/>
            </a:xfrm>
            <a:prstGeom prst="rect">
              <a:avLst/>
            </a:prstGeom>
            <a:noFill/>
          </p:spPr>
          <p:txBody>
            <a:bodyPr wrap="square" rtlCol="0">
              <a:spAutoFit/>
            </a:bodyPr>
            <a:lstStyle/>
            <a:p>
              <a:r>
                <a:rPr kumimoji="1" lang="ja-JP" altLang="en-US" sz="1600" dirty="0"/>
                <a:t>訓練データの目的変数のヒストグラム</a:t>
              </a:r>
            </a:p>
          </p:txBody>
        </p:sp>
      </p:grpSp>
      <p:graphicFrame>
        <p:nvGraphicFramePr>
          <p:cNvPr id="15" name="表 14">
            <a:extLst>
              <a:ext uri="{FF2B5EF4-FFF2-40B4-BE49-F238E27FC236}">
                <a16:creationId xmlns:a16="http://schemas.microsoft.com/office/drawing/2014/main" id="{61459F42-BC26-4953-B078-E22BEA3FBBC0}"/>
              </a:ext>
            </a:extLst>
          </p:cNvPr>
          <p:cNvGraphicFramePr>
            <a:graphicFrameLocks noGrp="1"/>
          </p:cNvGraphicFramePr>
          <p:nvPr>
            <p:extLst>
              <p:ext uri="{D42A27DB-BD31-4B8C-83A1-F6EECF244321}">
                <p14:modId xmlns:p14="http://schemas.microsoft.com/office/powerpoint/2010/main" val="3215927472"/>
              </p:ext>
            </p:extLst>
          </p:nvPr>
        </p:nvGraphicFramePr>
        <p:xfrm>
          <a:off x="7610596" y="2010804"/>
          <a:ext cx="4349628" cy="3718560"/>
        </p:xfrm>
        <a:graphic>
          <a:graphicData uri="http://schemas.openxmlformats.org/drawingml/2006/table">
            <a:tbl>
              <a:tblPr firstRow="1" bandRow="1">
                <a:tableStyleId>{5C22544A-7EE6-4342-B048-85BDC9FD1C3A}</a:tableStyleId>
              </a:tblPr>
              <a:tblGrid>
                <a:gridCol w="2161306">
                  <a:extLst>
                    <a:ext uri="{9D8B030D-6E8A-4147-A177-3AD203B41FA5}">
                      <a16:colId xmlns:a16="http://schemas.microsoft.com/office/drawing/2014/main" val="3285414027"/>
                    </a:ext>
                  </a:extLst>
                </a:gridCol>
                <a:gridCol w="2188322">
                  <a:extLst>
                    <a:ext uri="{9D8B030D-6E8A-4147-A177-3AD203B41FA5}">
                      <a16:colId xmlns:a16="http://schemas.microsoft.com/office/drawing/2014/main" val="1129365424"/>
                    </a:ext>
                  </a:extLst>
                </a:gridCol>
              </a:tblGrid>
              <a:tr h="370840">
                <a:tc>
                  <a:txBody>
                    <a:bodyPr/>
                    <a:lstStyle/>
                    <a:p>
                      <a:r>
                        <a:rPr kumimoji="1" lang="ja-JP" altLang="en-US" sz="1600" dirty="0"/>
                        <a:t>説明</a:t>
                      </a:r>
                    </a:p>
                  </a:txBody>
                  <a:tcPr/>
                </a:tc>
                <a:tc>
                  <a:txBody>
                    <a:bodyPr/>
                    <a:lstStyle/>
                    <a:p>
                      <a:r>
                        <a:rPr kumimoji="1" lang="ja-JP" altLang="en-US" sz="1600" dirty="0"/>
                        <a:t>数値</a:t>
                      </a:r>
                    </a:p>
                  </a:txBody>
                  <a:tcPr/>
                </a:tc>
                <a:extLst>
                  <a:ext uri="{0D108BD9-81ED-4DB2-BD59-A6C34878D82A}">
                    <a16:rowId xmlns:a16="http://schemas.microsoft.com/office/drawing/2014/main" val="2341848969"/>
                  </a:ext>
                </a:extLst>
              </a:tr>
              <a:tr h="137477">
                <a:tc>
                  <a:txBody>
                    <a:bodyPr/>
                    <a:lstStyle/>
                    <a:p>
                      <a:r>
                        <a:rPr kumimoji="1" lang="ja-JP" altLang="en-US" sz="1600" dirty="0">
                          <a:latin typeface="+mn-lt"/>
                        </a:rPr>
                        <a:t>原子特徴ベクトル長</a:t>
                      </a:r>
                    </a:p>
                  </a:txBody>
                  <a:tcPr/>
                </a:tc>
                <a:tc>
                  <a:txBody>
                    <a:bodyPr/>
                    <a:lstStyle/>
                    <a:p>
                      <a:r>
                        <a:rPr kumimoji="1" lang="en-US" altLang="ja-JP" sz="1600" dirty="0"/>
                        <a:t>32,64,128</a:t>
                      </a:r>
                      <a:endParaRPr kumimoji="1" lang="ja-JP" altLang="en-US" sz="1600" dirty="0"/>
                    </a:p>
                  </a:txBody>
                  <a:tcPr/>
                </a:tc>
                <a:extLst>
                  <a:ext uri="{0D108BD9-81ED-4DB2-BD59-A6C34878D82A}">
                    <a16:rowId xmlns:a16="http://schemas.microsoft.com/office/drawing/2014/main" val="3443619664"/>
                  </a:ext>
                </a:extLst>
              </a:tr>
              <a:tr h="370840">
                <a:tc>
                  <a:txBody>
                    <a:bodyPr/>
                    <a:lstStyle/>
                    <a:p>
                      <a:r>
                        <a:rPr kumimoji="1" lang="ja-JP" altLang="en-US" sz="1600" dirty="0">
                          <a:latin typeface="+mn-lt"/>
                        </a:rPr>
                        <a:t>隣接原子とみなせる距離の最大値</a:t>
                      </a:r>
                      <a:r>
                        <a:rPr kumimoji="1" lang="en-US" altLang="ja-JP" sz="1600" dirty="0">
                          <a:latin typeface="+mn-lt"/>
                        </a:rPr>
                        <a:t>(Å)</a:t>
                      </a:r>
                      <a:endParaRPr kumimoji="1" lang="ja-JP" altLang="en-US" sz="1600" dirty="0">
                        <a:latin typeface="+mn-lt"/>
                      </a:endParaRPr>
                    </a:p>
                  </a:txBody>
                  <a:tcPr/>
                </a:tc>
                <a:tc>
                  <a:txBody>
                    <a:bodyPr/>
                    <a:lstStyle/>
                    <a:p>
                      <a:r>
                        <a:rPr kumimoji="1" lang="en-US" altLang="ja-JP" sz="1600" dirty="0"/>
                        <a:t>6~8</a:t>
                      </a:r>
                      <a:endParaRPr kumimoji="1" lang="ja-JP" altLang="en-US" sz="1600" dirty="0"/>
                    </a:p>
                  </a:txBody>
                  <a:tcPr/>
                </a:tc>
                <a:extLst>
                  <a:ext uri="{0D108BD9-81ED-4DB2-BD59-A6C34878D82A}">
                    <a16:rowId xmlns:a16="http://schemas.microsoft.com/office/drawing/2014/main" val="1353337148"/>
                  </a:ext>
                </a:extLst>
              </a:tr>
              <a:tr h="461797">
                <a:tc>
                  <a:txBody>
                    <a:bodyPr/>
                    <a:lstStyle/>
                    <a:p>
                      <a:r>
                        <a:rPr kumimoji="1" lang="ja-JP" altLang="en-US" sz="1600" dirty="0">
                          <a:latin typeface="+mn-lt"/>
                        </a:rPr>
                        <a:t>１原子当たり取得する隣接原子の最大数</a:t>
                      </a:r>
                    </a:p>
                  </a:txBody>
                  <a:tcPr/>
                </a:tc>
                <a:tc>
                  <a:txBody>
                    <a:bodyPr/>
                    <a:lstStyle/>
                    <a:p>
                      <a:r>
                        <a:rPr kumimoji="1" lang="en-US" altLang="ja-JP" sz="1600" dirty="0"/>
                        <a:t>12</a:t>
                      </a:r>
                      <a:endParaRPr kumimoji="1" lang="ja-JP" altLang="en-US" sz="1600" dirty="0"/>
                    </a:p>
                  </a:txBody>
                  <a:tcPr/>
                </a:tc>
                <a:extLst>
                  <a:ext uri="{0D108BD9-81ED-4DB2-BD59-A6C34878D82A}">
                    <a16:rowId xmlns:a16="http://schemas.microsoft.com/office/drawing/2014/main" val="2460402088"/>
                  </a:ext>
                </a:extLst>
              </a:tr>
              <a:tr h="370840">
                <a:tc>
                  <a:txBody>
                    <a:bodyPr/>
                    <a:lstStyle/>
                    <a:p>
                      <a:r>
                        <a:rPr kumimoji="1" lang="ja-JP" altLang="en-US" sz="1600" dirty="0">
                          <a:solidFill>
                            <a:schemeClr val="tx1"/>
                          </a:solidFill>
                          <a:latin typeface="+mn-lt"/>
                        </a:rPr>
                        <a:t>畳み込み層の数</a:t>
                      </a:r>
                    </a:p>
                  </a:txBody>
                  <a:tcPr/>
                </a:tc>
                <a:tc>
                  <a:txBody>
                    <a:bodyPr/>
                    <a:lstStyle/>
                    <a:p>
                      <a:r>
                        <a:rPr kumimoji="1" lang="en-US" altLang="ja-JP" sz="1600" dirty="0">
                          <a:solidFill>
                            <a:schemeClr val="tx1"/>
                          </a:solidFill>
                        </a:rPr>
                        <a:t>2~4</a:t>
                      </a:r>
                      <a:endParaRPr kumimoji="1" lang="ja-JP" altLang="en-US" sz="1600" dirty="0">
                        <a:solidFill>
                          <a:schemeClr val="tx1"/>
                        </a:solidFill>
                      </a:endParaRPr>
                    </a:p>
                  </a:txBody>
                  <a:tcPr/>
                </a:tc>
                <a:extLst>
                  <a:ext uri="{0D108BD9-81ED-4DB2-BD59-A6C34878D82A}">
                    <a16:rowId xmlns:a16="http://schemas.microsoft.com/office/drawing/2014/main" val="2020475439"/>
                  </a:ext>
                </a:extLst>
              </a:tr>
              <a:tr h="370840">
                <a:tc>
                  <a:txBody>
                    <a:bodyPr/>
                    <a:lstStyle/>
                    <a:p>
                      <a:r>
                        <a:rPr kumimoji="1" lang="ja-JP" altLang="en-US" sz="1600" dirty="0">
                          <a:solidFill>
                            <a:schemeClr val="tx1"/>
                          </a:solidFill>
                          <a:latin typeface="+mn-lt"/>
                        </a:rPr>
                        <a:t>隠れ層の数</a:t>
                      </a:r>
                    </a:p>
                  </a:txBody>
                  <a:tcPr/>
                </a:tc>
                <a:tc>
                  <a:txBody>
                    <a:bodyPr/>
                    <a:lstStyle/>
                    <a:p>
                      <a:r>
                        <a:rPr kumimoji="1" lang="en-US" altLang="ja-JP" sz="1600" dirty="0">
                          <a:solidFill>
                            <a:schemeClr val="tx1"/>
                          </a:solidFill>
                        </a:rPr>
                        <a:t>1~5</a:t>
                      </a:r>
                      <a:endParaRPr kumimoji="1" lang="ja-JP" altLang="en-US" sz="1600" dirty="0">
                        <a:solidFill>
                          <a:schemeClr val="tx1"/>
                        </a:solidFill>
                      </a:endParaRPr>
                    </a:p>
                  </a:txBody>
                  <a:tcPr/>
                </a:tc>
                <a:extLst>
                  <a:ext uri="{0D108BD9-81ED-4DB2-BD59-A6C34878D82A}">
                    <a16:rowId xmlns:a16="http://schemas.microsoft.com/office/drawing/2014/main" val="2605642424"/>
                  </a:ext>
                </a:extLst>
              </a:tr>
              <a:tr h="370840">
                <a:tc>
                  <a:txBody>
                    <a:bodyPr/>
                    <a:lstStyle/>
                    <a:p>
                      <a:r>
                        <a:rPr kumimoji="1" lang="ja-JP" altLang="en-US" sz="1600" dirty="0">
                          <a:solidFill>
                            <a:schemeClr val="tx1"/>
                          </a:solidFill>
                          <a:latin typeface="+mn-lt"/>
                        </a:rPr>
                        <a:t>隠れ層のベクトル長</a:t>
                      </a:r>
                    </a:p>
                  </a:txBody>
                  <a:tcPr/>
                </a:tc>
                <a:tc>
                  <a:txBody>
                    <a:bodyPr/>
                    <a:lstStyle/>
                    <a:p>
                      <a:r>
                        <a:rPr kumimoji="1" lang="en-US" altLang="ja-JP" sz="1600" dirty="0">
                          <a:solidFill>
                            <a:schemeClr val="tx1"/>
                          </a:solidFill>
                        </a:rPr>
                        <a:t>16~256</a:t>
                      </a:r>
                      <a:endParaRPr kumimoji="1" lang="ja-JP" altLang="en-US" sz="1600" dirty="0">
                        <a:solidFill>
                          <a:schemeClr val="tx1"/>
                        </a:solidFill>
                      </a:endParaRPr>
                    </a:p>
                  </a:txBody>
                  <a:tcPr/>
                </a:tc>
                <a:extLst>
                  <a:ext uri="{0D108BD9-81ED-4DB2-BD59-A6C34878D82A}">
                    <a16:rowId xmlns:a16="http://schemas.microsoft.com/office/drawing/2014/main" val="3361338755"/>
                  </a:ext>
                </a:extLst>
              </a:tr>
              <a:tr h="370840">
                <a:tc>
                  <a:txBody>
                    <a:bodyPr/>
                    <a:lstStyle/>
                    <a:p>
                      <a:r>
                        <a:rPr kumimoji="1" lang="ja-JP" altLang="en-US" sz="1600" dirty="0">
                          <a:latin typeface="+mn-lt"/>
                        </a:rPr>
                        <a:t>活性化関数</a:t>
                      </a:r>
                      <a:r>
                        <a:rPr kumimoji="1" lang="en-US" altLang="ja-JP" sz="1600" dirty="0">
                          <a:latin typeface="+mn-lt"/>
                        </a:rPr>
                        <a:t>(</a:t>
                      </a:r>
                      <a:r>
                        <a:rPr kumimoji="1" lang="ja-JP" altLang="en-US" sz="1600" dirty="0">
                          <a:latin typeface="+mn-lt"/>
                        </a:rPr>
                        <a:t>全結合層</a:t>
                      </a:r>
                      <a:r>
                        <a:rPr kumimoji="1" lang="en-US" altLang="ja-JP" sz="1600" dirty="0">
                          <a:latin typeface="+mn-lt"/>
                        </a:rPr>
                        <a:t>)</a:t>
                      </a:r>
                      <a:endParaRPr kumimoji="1" lang="ja-JP" altLang="en-US" sz="1600" dirty="0">
                        <a:latin typeface="+mn-lt"/>
                      </a:endParaRPr>
                    </a:p>
                  </a:txBody>
                  <a:tcPr/>
                </a:tc>
                <a:tc>
                  <a:txBody>
                    <a:bodyPr/>
                    <a:lstStyle/>
                    <a:p>
                      <a:r>
                        <a:rPr kumimoji="1" lang="en-US" altLang="ja-JP" sz="1600" dirty="0" err="1"/>
                        <a:t>ReLU</a:t>
                      </a:r>
                      <a:endParaRPr kumimoji="1" lang="ja-JP" altLang="en-US" sz="1600" dirty="0"/>
                    </a:p>
                  </a:txBody>
                  <a:tcPr/>
                </a:tc>
                <a:extLst>
                  <a:ext uri="{0D108BD9-81ED-4DB2-BD59-A6C34878D82A}">
                    <a16:rowId xmlns:a16="http://schemas.microsoft.com/office/drawing/2014/main" val="3675081423"/>
                  </a:ext>
                </a:extLst>
              </a:tr>
              <a:tr h="370840">
                <a:tc>
                  <a:txBody>
                    <a:bodyPr/>
                    <a:lstStyle/>
                    <a:p>
                      <a:r>
                        <a:rPr kumimoji="1" lang="ja-JP" altLang="en-US" sz="1600" dirty="0">
                          <a:latin typeface="+mn-lt"/>
                        </a:rPr>
                        <a:t>最適化アルゴリズム</a:t>
                      </a:r>
                    </a:p>
                  </a:txBody>
                  <a:tcPr/>
                </a:tc>
                <a:tc>
                  <a:txBody>
                    <a:bodyPr/>
                    <a:lstStyle/>
                    <a:p>
                      <a:r>
                        <a:rPr kumimoji="1" lang="en-US" altLang="ja-JP" sz="1600" dirty="0" err="1"/>
                        <a:t>Adam,RAdam,SGD</a:t>
                      </a:r>
                      <a:endParaRPr kumimoji="1" lang="ja-JP" altLang="en-US" sz="1600" dirty="0"/>
                    </a:p>
                  </a:txBody>
                  <a:tcPr/>
                </a:tc>
                <a:extLst>
                  <a:ext uri="{0D108BD9-81ED-4DB2-BD59-A6C34878D82A}">
                    <a16:rowId xmlns:a16="http://schemas.microsoft.com/office/drawing/2014/main" val="3895067650"/>
                  </a:ext>
                </a:extLst>
              </a:tr>
            </a:tbl>
          </a:graphicData>
        </a:graphic>
      </p:graphicFrame>
      <p:sp>
        <p:nvSpPr>
          <p:cNvPr id="17" name="テキスト ボックス 16">
            <a:extLst>
              <a:ext uri="{FF2B5EF4-FFF2-40B4-BE49-F238E27FC236}">
                <a16:creationId xmlns:a16="http://schemas.microsoft.com/office/drawing/2014/main" id="{AA2DC917-804E-48E9-BF89-D95059B87777}"/>
              </a:ext>
            </a:extLst>
          </p:cNvPr>
          <p:cNvSpPr txBox="1"/>
          <p:nvPr/>
        </p:nvSpPr>
        <p:spPr>
          <a:xfrm>
            <a:off x="8569611" y="1566497"/>
            <a:ext cx="3399906" cy="377735"/>
          </a:xfrm>
          <a:prstGeom prst="rect">
            <a:avLst/>
          </a:prstGeom>
          <a:noFill/>
        </p:spPr>
        <p:txBody>
          <a:bodyPr wrap="square" rtlCol="0">
            <a:spAutoFit/>
          </a:bodyPr>
          <a:lstStyle/>
          <a:p>
            <a:r>
              <a:rPr kumimoji="1" lang="ja-JP" altLang="en-US" dirty="0"/>
              <a:t>探索したハイパーパラメータ</a:t>
            </a:r>
          </a:p>
        </p:txBody>
      </p:sp>
      <p:grpSp>
        <p:nvGrpSpPr>
          <p:cNvPr id="4" name="グループ化 3">
            <a:extLst>
              <a:ext uri="{FF2B5EF4-FFF2-40B4-BE49-F238E27FC236}">
                <a16:creationId xmlns:a16="http://schemas.microsoft.com/office/drawing/2014/main" id="{F302735F-0799-4C88-AFAC-B2EA95FA3727}"/>
              </a:ext>
            </a:extLst>
          </p:cNvPr>
          <p:cNvGrpSpPr/>
          <p:nvPr/>
        </p:nvGrpSpPr>
        <p:grpSpPr>
          <a:xfrm>
            <a:off x="100930" y="3357794"/>
            <a:ext cx="3743460" cy="2601738"/>
            <a:chOff x="3694994" y="2114152"/>
            <a:chExt cx="3743460" cy="2601738"/>
          </a:xfrm>
        </p:grpSpPr>
        <p:pic>
          <p:nvPicPr>
            <p:cNvPr id="3" name="図 2">
              <a:extLst>
                <a:ext uri="{FF2B5EF4-FFF2-40B4-BE49-F238E27FC236}">
                  <a16:creationId xmlns:a16="http://schemas.microsoft.com/office/drawing/2014/main" id="{C4BBE727-ACBA-4EB6-8AB7-CDC63001086E}"/>
                </a:ext>
              </a:extLst>
            </p:cNvPr>
            <p:cNvPicPr>
              <a:picLocks noChangeAspect="1"/>
            </p:cNvPicPr>
            <p:nvPr/>
          </p:nvPicPr>
          <p:blipFill>
            <a:blip r:embed="rId4"/>
            <a:stretch>
              <a:fillRect/>
            </a:stretch>
          </p:blipFill>
          <p:spPr>
            <a:xfrm>
              <a:off x="3694994" y="2445908"/>
              <a:ext cx="3055744" cy="2269982"/>
            </a:xfrm>
            <a:prstGeom prst="rect">
              <a:avLst/>
            </a:prstGeom>
          </p:spPr>
        </p:pic>
        <p:sp>
          <p:nvSpPr>
            <p:cNvPr id="22" name="テキスト ボックス 21">
              <a:extLst>
                <a:ext uri="{FF2B5EF4-FFF2-40B4-BE49-F238E27FC236}">
                  <a16:creationId xmlns:a16="http://schemas.microsoft.com/office/drawing/2014/main" id="{F201EA2F-D8C6-4E7B-9185-67CB3C1FB467}"/>
                </a:ext>
              </a:extLst>
            </p:cNvPr>
            <p:cNvSpPr txBox="1"/>
            <p:nvPr/>
          </p:nvSpPr>
          <p:spPr>
            <a:xfrm>
              <a:off x="3831469" y="2114152"/>
              <a:ext cx="3606985" cy="338554"/>
            </a:xfrm>
            <a:prstGeom prst="rect">
              <a:avLst/>
            </a:prstGeom>
            <a:noFill/>
          </p:spPr>
          <p:txBody>
            <a:bodyPr wrap="square" rtlCol="0">
              <a:spAutoFit/>
            </a:bodyPr>
            <a:lstStyle/>
            <a:p>
              <a:r>
                <a:rPr kumimoji="1" lang="en-US" altLang="ja-JP" sz="1600" dirty="0"/>
                <a:t>CGCNN</a:t>
              </a:r>
              <a:r>
                <a:rPr kumimoji="1" lang="ja-JP" altLang="en-US" sz="1600" dirty="0"/>
                <a:t>で得た予測値のヒストグラム</a:t>
              </a:r>
            </a:p>
          </p:txBody>
        </p:sp>
      </p:grpSp>
      <p:sp>
        <p:nvSpPr>
          <p:cNvPr id="5" name="テキスト ボックス 4">
            <a:extLst>
              <a:ext uri="{FF2B5EF4-FFF2-40B4-BE49-F238E27FC236}">
                <a16:creationId xmlns:a16="http://schemas.microsoft.com/office/drawing/2014/main" id="{AA82F922-5BC6-4AC1-A80F-C156227ABC00}"/>
              </a:ext>
            </a:extLst>
          </p:cNvPr>
          <p:cNvSpPr txBox="1"/>
          <p:nvPr/>
        </p:nvSpPr>
        <p:spPr>
          <a:xfrm>
            <a:off x="3696518" y="6005768"/>
            <a:ext cx="7828156" cy="830997"/>
          </a:xfrm>
          <a:prstGeom prst="rect">
            <a:avLst/>
          </a:prstGeom>
          <a:noFill/>
        </p:spPr>
        <p:txBody>
          <a:bodyPr wrap="square" rtlCol="0">
            <a:spAutoFit/>
          </a:bodyPr>
          <a:lstStyle/>
          <a:p>
            <a:r>
              <a:rPr kumimoji="1" lang="ja-JP" altLang="en-US" sz="2400" b="1" dirty="0">
                <a:solidFill>
                  <a:srgbClr val="FF0000"/>
                </a:solidFill>
              </a:rPr>
              <a:t>・モデルが個々の結晶構造の区別</a:t>
            </a:r>
            <a:r>
              <a:rPr lang="ja-JP" altLang="en-US" sz="2400" b="1" dirty="0">
                <a:solidFill>
                  <a:srgbClr val="FF0000"/>
                </a:solidFill>
              </a:rPr>
              <a:t>をできていない</a:t>
            </a:r>
            <a:r>
              <a:rPr kumimoji="1" lang="ja-JP" altLang="en-US" sz="2400" b="1" dirty="0">
                <a:solidFill>
                  <a:srgbClr val="FF0000"/>
                </a:solidFill>
              </a:rPr>
              <a:t>。</a:t>
            </a:r>
            <a:endParaRPr kumimoji="1" lang="en-US" altLang="ja-JP" sz="2400" b="1" dirty="0">
              <a:solidFill>
                <a:srgbClr val="FF0000"/>
              </a:solidFill>
            </a:endParaRPr>
          </a:p>
          <a:p>
            <a:r>
              <a:rPr lang="ja-JP" altLang="en-US" sz="2400" b="1" dirty="0">
                <a:solidFill>
                  <a:srgbClr val="FF0000"/>
                </a:solidFill>
              </a:rPr>
              <a:t>・モデルの変更が必要</a:t>
            </a:r>
            <a:endParaRPr kumimoji="1" lang="en-US" altLang="ja-JP" sz="2400" b="1" dirty="0">
              <a:solidFill>
                <a:srgbClr val="FF0000"/>
              </a:solidFill>
            </a:endParaRPr>
          </a:p>
        </p:txBody>
      </p:sp>
      <p:sp>
        <p:nvSpPr>
          <p:cNvPr id="18" name="正方形/長方形 17">
            <a:extLst>
              <a:ext uri="{FF2B5EF4-FFF2-40B4-BE49-F238E27FC236}">
                <a16:creationId xmlns:a16="http://schemas.microsoft.com/office/drawing/2014/main" id="{1D35636D-32C7-461F-97EC-E49546BBF40B}"/>
              </a:ext>
            </a:extLst>
          </p:cNvPr>
          <p:cNvSpPr/>
          <p:nvPr/>
        </p:nvSpPr>
        <p:spPr>
          <a:xfrm>
            <a:off x="100930" y="3226340"/>
            <a:ext cx="3743460" cy="2826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210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A6807-A149-46D0-B55A-A6A8CE536642}"/>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1F44136B-9D68-487E-8C1B-24D966EB6E2A}"/>
              </a:ext>
            </a:extLst>
          </p:cNvPr>
          <p:cNvSpPr>
            <a:spLocks noGrp="1"/>
          </p:cNvSpPr>
          <p:nvPr>
            <p:ph idx="1"/>
          </p:nvPr>
        </p:nvSpPr>
        <p:spPr/>
        <p:txBody>
          <a:bodyPr/>
          <a:lstStyle/>
          <a:p>
            <a:pPr marL="0" indent="0">
              <a:buNone/>
            </a:pPr>
            <a:r>
              <a:rPr lang="en-US" altLang="ja-JP" dirty="0">
                <a:solidFill>
                  <a:schemeClr val="bg2"/>
                </a:solidFill>
              </a:rPr>
              <a:t>1</a:t>
            </a:r>
            <a:r>
              <a:rPr kumimoji="1" lang="en-US" altLang="ja-JP" dirty="0">
                <a:solidFill>
                  <a:schemeClr val="bg2"/>
                </a:solidFill>
              </a:rPr>
              <a:t>. </a:t>
            </a:r>
            <a:r>
              <a:rPr kumimoji="1" lang="ja-JP" altLang="en-US" dirty="0">
                <a:solidFill>
                  <a:schemeClr val="bg2"/>
                </a:solidFill>
              </a:rPr>
              <a:t>コンペ概要説明</a:t>
            </a:r>
            <a:endParaRPr kumimoji="1" lang="en-US" altLang="ja-JP" dirty="0">
              <a:solidFill>
                <a:schemeClr val="bg2"/>
              </a:solidFill>
            </a:endParaRPr>
          </a:p>
          <a:p>
            <a:pPr marL="0" indent="0">
              <a:buNone/>
            </a:pPr>
            <a:r>
              <a:rPr kumimoji="1" lang="en-US" altLang="ja-JP" dirty="0">
                <a:solidFill>
                  <a:schemeClr val="bg2"/>
                </a:solidFill>
              </a:rPr>
              <a:t>2. CGCNN(</a:t>
            </a:r>
            <a:r>
              <a:rPr kumimoji="1" lang="ja-JP" altLang="en-US" dirty="0">
                <a:solidFill>
                  <a:schemeClr val="bg2"/>
                </a:solidFill>
              </a:rPr>
              <a:t>結晶グラフ畳み込みニューラルネットワーク</a:t>
            </a:r>
            <a:r>
              <a:rPr kumimoji="1" lang="en-US" altLang="ja-JP" dirty="0">
                <a:solidFill>
                  <a:schemeClr val="bg2"/>
                </a:solidFill>
              </a:rPr>
              <a:t>)</a:t>
            </a:r>
          </a:p>
          <a:p>
            <a:pPr marL="0" indent="0">
              <a:buNone/>
            </a:pPr>
            <a:r>
              <a:rPr lang="en-US" altLang="ja-JP" dirty="0"/>
              <a:t>3. </a:t>
            </a:r>
            <a:r>
              <a:rPr lang="en-US" altLang="ja-JP" dirty="0" err="1"/>
              <a:t>GeO</a:t>
            </a:r>
            <a:r>
              <a:rPr lang="en-US" altLang="ja-JP" dirty="0"/>
              <a:t> CGNN</a:t>
            </a:r>
          </a:p>
          <a:p>
            <a:pPr marL="0" indent="0">
              <a:buNone/>
            </a:pPr>
            <a:r>
              <a:rPr lang="en-US" altLang="ja-JP" dirty="0">
                <a:solidFill>
                  <a:schemeClr val="bg2"/>
                </a:solidFill>
              </a:rPr>
              <a:t>4. </a:t>
            </a:r>
            <a:r>
              <a:rPr lang="ja-JP" altLang="en-US" dirty="0">
                <a:solidFill>
                  <a:schemeClr val="bg2"/>
                </a:solidFill>
              </a:rPr>
              <a:t>まとめ</a:t>
            </a:r>
            <a:endParaRPr lang="en-US" altLang="ja-JP" dirty="0">
              <a:solidFill>
                <a:schemeClr val="bg2"/>
              </a:solidFill>
            </a:endParaRPr>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836112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53C26-CDF5-4DE2-87E2-F09C63BB1313}"/>
              </a:ext>
            </a:extLst>
          </p:cNvPr>
          <p:cNvSpPr>
            <a:spLocks noGrp="1"/>
          </p:cNvSpPr>
          <p:nvPr>
            <p:ph type="title"/>
          </p:nvPr>
        </p:nvSpPr>
        <p:spPr>
          <a:xfrm>
            <a:off x="838200" y="-108701"/>
            <a:ext cx="10515600" cy="1325563"/>
          </a:xfrm>
        </p:spPr>
        <p:txBody>
          <a:bodyPr/>
          <a:lstStyle/>
          <a:p>
            <a:pPr algn="ctr"/>
            <a:r>
              <a:rPr kumimoji="1" lang="en-US" altLang="ja-JP" dirty="0" err="1"/>
              <a:t>GeO</a:t>
            </a:r>
            <a:r>
              <a:rPr lang="en-US" altLang="ja-JP" dirty="0"/>
              <a:t> </a:t>
            </a:r>
            <a:r>
              <a:rPr kumimoji="1" lang="en-US" altLang="ja-JP" dirty="0"/>
              <a:t>CGNN</a:t>
            </a:r>
            <a:endParaRPr kumimoji="1" lang="ja-JP" altLang="en-US" dirty="0"/>
          </a:p>
        </p:txBody>
      </p:sp>
      <p:sp>
        <p:nvSpPr>
          <p:cNvPr id="4" name="テキスト ボックス 3">
            <a:extLst>
              <a:ext uri="{FF2B5EF4-FFF2-40B4-BE49-F238E27FC236}">
                <a16:creationId xmlns:a16="http://schemas.microsoft.com/office/drawing/2014/main" id="{D42D2FA5-D10D-40F6-80EB-7E0ACE983902}"/>
              </a:ext>
            </a:extLst>
          </p:cNvPr>
          <p:cNvSpPr txBox="1"/>
          <p:nvPr/>
        </p:nvSpPr>
        <p:spPr>
          <a:xfrm>
            <a:off x="241070" y="900978"/>
            <a:ext cx="11878887" cy="5570756"/>
          </a:xfrm>
          <a:prstGeom prst="rect">
            <a:avLst/>
          </a:prstGeom>
          <a:noFill/>
        </p:spPr>
        <p:txBody>
          <a:bodyPr wrap="square" rtlCol="0">
            <a:spAutoFit/>
          </a:bodyPr>
          <a:lstStyle/>
          <a:p>
            <a:r>
              <a:rPr lang="ja-JP" altLang="en-US" sz="2000" b="1" dirty="0"/>
              <a:t>改善策</a:t>
            </a:r>
            <a:endParaRPr lang="en-US" altLang="ja-JP" sz="2000" b="1" dirty="0"/>
          </a:p>
          <a:p>
            <a:r>
              <a:rPr lang="en-US" altLang="ja-JP" sz="2000" dirty="0" err="1"/>
              <a:t>GeO</a:t>
            </a:r>
            <a:r>
              <a:rPr lang="en-US" altLang="ja-JP" sz="2000" dirty="0"/>
              <a:t> CGNN(geometric-information-enhanced crystal graph neural network)</a:t>
            </a:r>
            <a:r>
              <a:rPr lang="ja-JP" altLang="en-US" sz="2000" dirty="0"/>
              <a:t>を使用</a:t>
            </a:r>
            <a:endParaRPr kumimoji="1" lang="en-US" altLang="ja-JP" sz="2000" dirty="0"/>
          </a:p>
          <a:p>
            <a:endParaRPr lang="en-US" altLang="ja-JP" sz="1600" dirty="0"/>
          </a:p>
          <a:p>
            <a:endParaRPr lang="en-US" altLang="ja-JP" sz="1600" b="1" dirty="0"/>
          </a:p>
          <a:p>
            <a:r>
              <a:rPr kumimoji="1" lang="en-US" altLang="ja-JP" sz="2000" b="1" dirty="0"/>
              <a:t>Geo CGNN</a:t>
            </a:r>
            <a:r>
              <a:rPr kumimoji="1" lang="ja-JP" altLang="en-US" sz="2000" b="1" dirty="0"/>
              <a:t>の特徴</a:t>
            </a:r>
            <a:endParaRPr kumimoji="1" lang="en-US" altLang="ja-JP" sz="2000" b="1" dirty="0"/>
          </a:p>
          <a:p>
            <a:r>
              <a:rPr lang="ja-JP" altLang="en-US" sz="2000" dirty="0"/>
              <a:t>結晶構造の空間、幾何的な情報をフル活用し、予測性能を上げている。具体的に行っていることは、</a:t>
            </a:r>
            <a:endParaRPr lang="en-US" altLang="ja-JP" sz="2000" dirty="0"/>
          </a:p>
          <a:p>
            <a:endParaRPr lang="en-US" altLang="ja-JP" sz="2000" dirty="0"/>
          </a:p>
          <a:p>
            <a:pPr marL="457200" indent="-457200">
              <a:buFont typeface="+mj-lt"/>
              <a:buAutoNum type="arabicPeriod"/>
            </a:pPr>
            <a:r>
              <a:rPr lang="ja-JP" altLang="en-US" sz="2000" u="sng" dirty="0"/>
              <a:t>結晶グラフの辺の特徴量を隣接原子間の位置ベクトル</a:t>
            </a:r>
            <a:r>
              <a:rPr lang="en-US" altLang="ja-JP" sz="2000" u="sng" dirty="0"/>
              <a:t>(</a:t>
            </a:r>
            <a:r>
              <a:rPr lang="ja-JP" altLang="en-US" sz="2000" u="sng" dirty="0"/>
              <a:t>三次元情報</a:t>
            </a:r>
            <a:r>
              <a:rPr lang="en-US" altLang="ja-JP" sz="2000" u="sng" dirty="0"/>
              <a:t>)</a:t>
            </a:r>
            <a:r>
              <a:rPr lang="ja-JP" altLang="en-US" sz="2000" u="sng" dirty="0"/>
              <a:t>にしている</a:t>
            </a:r>
            <a:r>
              <a:rPr lang="ja-JP" altLang="en-US" sz="2000" dirty="0"/>
              <a:t>。</a:t>
            </a:r>
            <a:endParaRPr lang="en-US" altLang="ja-JP" sz="2000" dirty="0"/>
          </a:p>
          <a:p>
            <a:pPr marL="457200" indent="-457200">
              <a:buFont typeface="+mj-lt"/>
              <a:buAutoNum type="arabicPeriod"/>
            </a:pPr>
            <a:endParaRPr lang="en-US" altLang="ja-JP" sz="2000" dirty="0"/>
          </a:p>
          <a:p>
            <a:pPr marL="457200" indent="-457200">
              <a:buFont typeface="+mj-lt"/>
              <a:buAutoNum type="arabicPeriod"/>
            </a:pPr>
            <a:r>
              <a:rPr lang="ja-JP" altLang="en-US" sz="2000" dirty="0"/>
              <a:t>頂点の特徴量の更新時に、ガウス軌道と平面波の混合基底をつかった</a:t>
            </a:r>
            <a:r>
              <a:rPr lang="en-US" altLang="ja-JP" sz="2000" dirty="0"/>
              <a:t>attention</a:t>
            </a:r>
            <a:r>
              <a:rPr lang="ja-JP" altLang="en-US" sz="2000" dirty="0"/>
              <a:t> </a:t>
            </a:r>
            <a:r>
              <a:rPr lang="en-US" altLang="ja-JP" sz="2000" dirty="0"/>
              <a:t>mask</a:t>
            </a:r>
            <a:r>
              <a:rPr lang="ja-JP" altLang="en-US" sz="2000" dirty="0"/>
              <a:t>を使う</a:t>
            </a:r>
            <a:r>
              <a:rPr lang="en-US" altLang="ja-JP" sz="2000" dirty="0"/>
              <a:t>(</a:t>
            </a:r>
            <a:r>
              <a:rPr lang="ja-JP" altLang="en-US" sz="2000" dirty="0"/>
              <a:t>頂点の更新の際、隣接原子の影響を、物理化学的に意味のある方法で取り入れるため</a:t>
            </a:r>
            <a:r>
              <a:rPr lang="en-US" altLang="ja-JP" sz="2000" dirty="0"/>
              <a:t>)</a:t>
            </a:r>
            <a:r>
              <a:rPr lang="ja-JP" altLang="en-US" sz="2000" dirty="0" err="1"/>
              <a:t>。</a:t>
            </a:r>
            <a:r>
              <a:rPr lang="ja-JP" altLang="en-US" sz="2000" dirty="0"/>
              <a:t> </a:t>
            </a:r>
            <a:endParaRPr lang="en-US" altLang="ja-JP" sz="2000" dirty="0"/>
          </a:p>
          <a:p>
            <a:pPr marL="457200" indent="-457200">
              <a:buFont typeface="+mj-lt"/>
              <a:buAutoNum type="arabicPeriod"/>
            </a:pPr>
            <a:endParaRPr lang="en-US" altLang="ja-JP" sz="2000" dirty="0"/>
          </a:p>
          <a:p>
            <a:pPr marL="457200" indent="-457200">
              <a:buFont typeface="+mj-lt"/>
              <a:buAutoNum type="arabicPeriod"/>
            </a:pPr>
            <a:r>
              <a:rPr lang="ja-JP" altLang="en-US" sz="2000" dirty="0"/>
              <a:t>結晶構造から特徴量を入力する際に満たすべき条件</a:t>
            </a:r>
            <a:r>
              <a:rPr lang="en-US" altLang="ja-JP" sz="2000" dirty="0"/>
              <a:t>(</a:t>
            </a:r>
            <a:r>
              <a:rPr lang="ja-JP" altLang="en-US" sz="2000" dirty="0"/>
              <a:t>回転不変、並進不変</a:t>
            </a:r>
            <a:r>
              <a:rPr lang="en-US" altLang="ja-JP" sz="2000" dirty="0"/>
              <a:t>)</a:t>
            </a:r>
            <a:r>
              <a:rPr lang="ja-JP" altLang="en-US" sz="2000" dirty="0"/>
              <a:t>を、前述のガウス軌道と平面波を通して特徴量入力し満足させた。これにより、結晶の空間情報をフル活用できるようになった。</a:t>
            </a:r>
            <a:endParaRPr lang="en-US" altLang="ja-JP" sz="2000" dirty="0"/>
          </a:p>
          <a:p>
            <a:pPr marL="457200" indent="-457200">
              <a:buFont typeface="+mj-lt"/>
              <a:buAutoNum type="arabicPeriod"/>
            </a:pPr>
            <a:endParaRPr lang="en-US" altLang="ja-JP" sz="2000" dirty="0"/>
          </a:p>
          <a:p>
            <a:r>
              <a:rPr lang="ja-JP" altLang="en-US" sz="2000" b="1" dirty="0"/>
              <a:t>悪い点</a:t>
            </a:r>
            <a:endParaRPr lang="en-US" altLang="ja-JP" sz="2000" b="1" dirty="0"/>
          </a:p>
          <a:p>
            <a:r>
              <a:rPr lang="ja-JP" altLang="en-US" sz="2000" dirty="0"/>
              <a:t>計算負荷がかかる。</a:t>
            </a:r>
            <a:r>
              <a:rPr lang="en-US" altLang="ja-JP" sz="2000" dirty="0"/>
              <a:t>Google </a:t>
            </a:r>
            <a:r>
              <a:rPr lang="en-US" altLang="ja-JP" sz="2000" dirty="0" err="1"/>
              <a:t>Colab</a:t>
            </a:r>
            <a:r>
              <a:rPr lang="en-US" altLang="ja-JP" sz="2000" dirty="0"/>
              <a:t> Pro</a:t>
            </a:r>
            <a:r>
              <a:rPr lang="ja-JP" altLang="en-US" sz="2000" dirty="0"/>
              <a:t>課金が必要</a:t>
            </a:r>
            <a:r>
              <a:rPr lang="en-US" altLang="ja-JP" sz="2000" dirty="0"/>
              <a:t>(</a:t>
            </a:r>
            <a:r>
              <a:rPr lang="ja-JP" altLang="en-US" sz="2000" dirty="0"/>
              <a:t>一回の計算で</a:t>
            </a:r>
            <a:r>
              <a:rPr lang="en-US" altLang="ja-JP" sz="2000" dirty="0"/>
              <a:t>400</a:t>
            </a:r>
            <a:r>
              <a:rPr lang="ja-JP" altLang="en-US" sz="2000" dirty="0"/>
              <a:t>円程度使った</a:t>
            </a:r>
            <a:r>
              <a:rPr lang="en-US" altLang="ja-JP" sz="2000" dirty="0"/>
              <a:t>)</a:t>
            </a:r>
            <a:r>
              <a:rPr lang="ja-JP" altLang="en-US" sz="2000" dirty="0" err="1"/>
              <a:t>。</a:t>
            </a:r>
            <a:endParaRPr lang="en-US" altLang="ja-JP" sz="2000" dirty="0"/>
          </a:p>
          <a:p>
            <a:endParaRPr lang="en-US" altLang="ja-JP" sz="2400" dirty="0"/>
          </a:p>
        </p:txBody>
      </p:sp>
      <p:sp>
        <p:nvSpPr>
          <p:cNvPr id="5" name="正方形/長方形 4">
            <a:extLst>
              <a:ext uri="{FF2B5EF4-FFF2-40B4-BE49-F238E27FC236}">
                <a16:creationId xmlns:a16="http://schemas.microsoft.com/office/drawing/2014/main" id="{36269664-5B47-4D25-BD26-191E137F1D7B}"/>
              </a:ext>
            </a:extLst>
          </p:cNvPr>
          <p:cNvSpPr/>
          <p:nvPr/>
        </p:nvSpPr>
        <p:spPr>
          <a:xfrm>
            <a:off x="7208235" y="6519140"/>
            <a:ext cx="7018608" cy="307777"/>
          </a:xfrm>
          <a:prstGeom prst="rect">
            <a:avLst/>
          </a:prstGeom>
        </p:spPr>
        <p:txBody>
          <a:bodyPr wrap="square">
            <a:spAutoFit/>
          </a:bodyPr>
          <a:lstStyle/>
          <a:p>
            <a:r>
              <a:rPr lang="en-US" altLang="ja-JP" sz="1400" dirty="0">
                <a:cs typeface="Times New Roman" panose="02020603050405020304" pitchFamily="18" charset="0"/>
              </a:rPr>
              <a:t>Cheng, J., Zhang, C. &amp; Dong, L.  </a:t>
            </a:r>
            <a:r>
              <a:rPr lang="en-US" altLang="ja-JP" sz="1400" i="1" dirty="0" err="1">
                <a:cs typeface="Times New Roman" panose="02020603050405020304" pitchFamily="18" charset="0"/>
              </a:rPr>
              <a:t>Commun</a:t>
            </a:r>
            <a:r>
              <a:rPr lang="en-US" altLang="ja-JP" sz="1400" i="1" dirty="0">
                <a:cs typeface="Times New Roman" panose="02020603050405020304" pitchFamily="18" charset="0"/>
              </a:rPr>
              <a:t> Mater</a:t>
            </a:r>
            <a:r>
              <a:rPr lang="en-US" altLang="ja-JP" sz="1400" dirty="0">
                <a:cs typeface="Times New Roman" panose="02020603050405020304" pitchFamily="18" charset="0"/>
              </a:rPr>
              <a:t> </a:t>
            </a:r>
            <a:r>
              <a:rPr lang="en-US" altLang="ja-JP" sz="1400" b="1" dirty="0">
                <a:cs typeface="Times New Roman" panose="02020603050405020304" pitchFamily="18" charset="0"/>
              </a:rPr>
              <a:t>2</a:t>
            </a:r>
            <a:r>
              <a:rPr lang="en-US" altLang="ja-JP" sz="1400" dirty="0">
                <a:cs typeface="Times New Roman" panose="02020603050405020304" pitchFamily="18" charset="0"/>
              </a:rPr>
              <a:t>, 92 (2021).</a:t>
            </a:r>
            <a:endParaRPr lang="ja-JP" altLang="en-US" sz="1400" dirty="0"/>
          </a:p>
        </p:txBody>
      </p:sp>
    </p:spTree>
    <p:extLst>
      <p:ext uri="{BB962C8B-B14F-4D97-AF65-F5344CB8AC3E}">
        <p14:creationId xmlns:p14="http://schemas.microsoft.com/office/powerpoint/2010/main" val="9995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E0D48-E28F-4D27-953C-6B9588A7E413}"/>
              </a:ext>
            </a:extLst>
          </p:cNvPr>
          <p:cNvSpPr>
            <a:spLocks noGrp="1"/>
          </p:cNvSpPr>
          <p:nvPr>
            <p:ph type="title"/>
          </p:nvPr>
        </p:nvSpPr>
        <p:spPr>
          <a:xfrm>
            <a:off x="838200" y="0"/>
            <a:ext cx="10515600" cy="1325563"/>
          </a:xfrm>
        </p:spPr>
        <p:txBody>
          <a:bodyPr/>
          <a:lstStyle/>
          <a:p>
            <a:pPr algn="ctr"/>
            <a:r>
              <a:rPr lang="en-US" altLang="ja-JP" dirty="0" err="1"/>
              <a:t>G</a:t>
            </a:r>
            <a:r>
              <a:rPr kumimoji="1" lang="en-US" altLang="ja-JP" dirty="0" err="1"/>
              <a:t>eoCGNN</a:t>
            </a:r>
            <a:r>
              <a:rPr kumimoji="1" lang="ja-JP" altLang="en-US" dirty="0"/>
              <a:t>の結晶グラフ</a:t>
            </a:r>
          </a:p>
        </p:txBody>
      </p:sp>
      <p:pic>
        <p:nvPicPr>
          <p:cNvPr id="5" name="図 4">
            <a:extLst>
              <a:ext uri="{FF2B5EF4-FFF2-40B4-BE49-F238E27FC236}">
                <a16:creationId xmlns:a16="http://schemas.microsoft.com/office/drawing/2014/main" id="{86D33576-C42E-4A1D-A1F3-941F34F7F2EB}"/>
              </a:ext>
            </a:extLst>
          </p:cNvPr>
          <p:cNvPicPr>
            <a:picLocks noChangeAspect="1"/>
          </p:cNvPicPr>
          <p:nvPr/>
        </p:nvPicPr>
        <p:blipFill>
          <a:blip r:embed="rId3"/>
          <a:stretch>
            <a:fillRect/>
          </a:stretch>
        </p:blipFill>
        <p:spPr>
          <a:xfrm>
            <a:off x="237552" y="1403384"/>
            <a:ext cx="5455661" cy="4177516"/>
          </a:xfrm>
          <a:prstGeom prst="rect">
            <a:avLst/>
          </a:prstGeom>
        </p:spPr>
      </p:pic>
      <p:pic>
        <p:nvPicPr>
          <p:cNvPr id="6" name="図 5">
            <a:extLst>
              <a:ext uri="{FF2B5EF4-FFF2-40B4-BE49-F238E27FC236}">
                <a16:creationId xmlns:a16="http://schemas.microsoft.com/office/drawing/2014/main" id="{C69D95C0-E55E-4DBF-BC14-FC0D291D6432}"/>
              </a:ext>
            </a:extLst>
          </p:cNvPr>
          <p:cNvPicPr>
            <a:picLocks noChangeAspect="1"/>
          </p:cNvPicPr>
          <p:nvPr/>
        </p:nvPicPr>
        <p:blipFill>
          <a:blip r:embed="rId4"/>
          <a:stretch>
            <a:fillRect/>
          </a:stretch>
        </p:blipFill>
        <p:spPr>
          <a:xfrm>
            <a:off x="9240622" y="1829554"/>
            <a:ext cx="2953836" cy="4327111"/>
          </a:xfrm>
          <a:prstGeom prst="rect">
            <a:avLst/>
          </a:prstGeom>
        </p:spPr>
      </p:pic>
      <p:sp>
        <p:nvSpPr>
          <p:cNvPr id="7" name="テキスト ボックス 6">
            <a:extLst>
              <a:ext uri="{FF2B5EF4-FFF2-40B4-BE49-F238E27FC236}">
                <a16:creationId xmlns:a16="http://schemas.microsoft.com/office/drawing/2014/main" id="{37D5DA20-3796-4DDD-A249-88451F17B658}"/>
              </a:ext>
            </a:extLst>
          </p:cNvPr>
          <p:cNvSpPr txBox="1"/>
          <p:nvPr/>
        </p:nvSpPr>
        <p:spPr>
          <a:xfrm>
            <a:off x="512878" y="1506389"/>
            <a:ext cx="2327564" cy="369332"/>
          </a:xfrm>
          <a:prstGeom prst="rect">
            <a:avLst/>
          </a:prstGeom>
          <a:noFill/>
        </p:spPr>
        <p:txBody>
          <a:bodyPr wrap="square" rtlCol="0">
            <a:spAutoFit/>
          </a:bodyPr>
          <a:lstStyle/>
          <a:p>
            <a:r>
              <a:rPr kumimoji="1" lang="ja-JP" altLang="en-US" dirty="0"/>
              <a:t>例：</a:t>
            </a:r>
            <a:r>
              <a:rPr kumimoji="1" lang="en-US" altLang="ja-JP" dirty="0"/>
              <a:t>NaCl</a:t>
            </a:r>
            <a:r>
              <a:rPr kumimoji="1" lang="ja-JP" altLang="en-US" dirty="0"/>
              <a:t>の結晶</a:t>
            </a:r>
          </a:p>
        </p:txBody>
      </p:sp>
      <p:sp>
        <p:nvSpPr>
          <p:cNvPr id="9" name="テキスト ボックス 8">
            <a:extLst>
              <a:ext uri="{FF2B5EF4-FFF2-40B4-BE49-F238E27FC236}">
                <a16:creationId xmlns:a16="http://schemas.microsoft.com/office/drawing/2014/main" id="{F41F1BC4-2BA1-4093-8BD0-66C9D64CEAEE}"/>
              </a:ext>
            </a:extLst>
          </p:cNvPr>
          <p:cNvSpPr txBox="1"/>
          <p:nvPr/>
        </p:nvSpPr>
        <p:spPr>
          <a:xfrm>
            <a:off x="9508500" y="1225292"/>
            <a:ext cx="2418079" cy="646331"/>
          </a:xfrm>
          <a:prstGeom prst="rect">
            <a:avLst/>
          </a:prstGeom>
          <a:noFill/>
        </p:spPr>
        <p:txBody>
          <a:bodyPr wrap="square" rtlCol="0">
            <a:spAutoFit/>
          </a:bodyPr>
          <a:lstStyle/>
          <a:p>
            <a:r>
              <a:rPr kumimoji="1" lang="en-US" altLang="ja-JP" dirty="0"/>
              <a:t>NaCl</a:t>
            </a:r>
            <a:r>
              <a:rPr kumimoji="1" lang="ja-JP" altLang="en-US" dirty="0"/>
              <a:t>の</a:t>
            </a:r>
            <a:r>
              <a:rPr kumimoji="1" lang="en-US" altLang="ja-JP" dirty="0" err="1"/>
              <a:t>geocgnn</a:t>
            </a:r>
            <a:r>
              <a:rPr kumimoji="1" lang="ja-JP" altLang="en-US" dirty="0"/>
              <a:t>に</a:t>
            </a:r>
            <a:endParaRPr kumimoji="1" lang="en-US" altLang="ja-JP" dirty="0"/>
          </a:p>
          <a:p>
            <a:r>
              <a:rPr kumimoji="1" lang="ja-JP" altLang="en-US" dirty="0"/>
              <a:t>おける結晶グラフ</a:t>
            </a:r>
          </a:p>
        </p:txBody>
      </p:sp>
      <p:sp>
        <p:nvSpPr>
          <p:cNvPr id="11" name="テキスト ボックス 10">
            <a:extLst>
              <a:ext uri="{FF2B5EF4-FFF2-40B4-BE49-F238E27FC236}">
                <a16:creationId xmlns:a16="http://schemas.microsoft.com/office/drawing/2014/main" id="{300F35DF-21FF-44F8-B34B-186484FE5278}"/>
              </a:ext>
            </a:extLst>
          </p:cNvPr>
          <p:cNvSpPr txBox="1"/>
          <p:nvPr/>
        </p:nvSpPr>
        <p:spPr>
          <a:xfrm>
            <a:off x="5983577" y="1829554"/>
            <a:ext cx="2513213" cy="646331"/>
          </a:xfrm>
          <a:prstGeom prst="rect">
            <a:avLst/>
          </a:prstGeom>
          <a:noFill/>
        </p:spPr>
        <p:txBody>
          <a:bodyPr wrap="square" rtlCol="0">
            <a:spAutoFit/>
          </a:bodyPr>
          <a:lstStyle/>
          <a:p>
            <a:r>
              <a:rPr lang="ja-JP" altLang="en-US" dirty="0"/>
              <a:t>頂点の特徴量は</a:t>
            </a:r>
            <a:endParaRPr lang="en-US" altLang="ja-JP" dirty="0"/>
          </a:p>
          <a:p>
            <a:r>
              <a:rPr kumimoji="1" lang="ja-JP" altLang="en-US" dirty="0"/>
              <a:t>結晶を構成する原子</a:t>
            </a:r>
          </a:p>
        </p:txBody>
      </p:sp>
      <p:sp>
        <p:nvSpPr>
          <p:cNvPr id="13" name="テキスト ボックス 12">
            <a:extLst>
              <a:ext uri="{FF2B5EF4-FFF2-40B4-BE49-F238E27FC236}">
                <a16:creationId xmlns:a16="http://schemas.microsoft.com/office/drawing/2014/main" id="{8F06F1AA-00AF-470A-9AB5-D16AC14872C7}"/>
              </a:ext>
            </a:extLst>
          </p:cNvPr>
          <p:cNvSpPr txBox="1"/>
          <p:nvPr/>
        </p:nvSpPr>
        <p:spPr>
          <a:xfrm>
            <a:off x="5226114" y="3748637"/>
            <a:ext cx="3213918" cy="1477328"/>
          </a:xfrm>
          <a:prstGeom prst="rect">
            <a:avLst/>
          </a:prstGeom>
          <a:noFill/>
        </p:spPr>
        <p:txBody>
          <a:bodyPr wrap="square" rtlCol="0">
            <a:spAutoFit/>
          </a:bodyPr>
          <a:lstStyle/>
          <a:p>
            <a:r>
              <a:rPr kumimoji="1" lang="ja-JP" altLang="en-US" dirty="0"/>
              <a:t>辺の特徴量は、</a:t>
            </a:r>
            <a:endParaRPr kumimoji="1" lang="en-US" altLang="ja-JP" dirty="0"/>
          </a:p>
          <a:p>
            <a:r>
              <a:rPr lang="ja-JP" altLang="en-US" b="1" dirty="0">
                <a:solidFill>
                  <a:srgbClr val="FF0000"/>
                </a:solidFill>
              </a:rPr>
              <a:t>原子間の位置ベクトルの差分</a:t>
            </a:r>
            <a:endParaRPr lang="en-US" altLang="ja-JP" b="1" dirty="0">
              <a:solidFill>
                <a:srgbClr val="FF0000"/>
              </a:solidFill>
            </a:endParaRPr>
          </a:p>
          <a:p>
            <a:r>
              <a:rPr kumimoji="1" lang="ja-JP" altLang="en-US" b="1" dirty="0">
                <a:solidFill>
                  <a:srgbClr val="FF0000"/>
                </a:solidFill>
              </a:rPr>
              <a:t>（３次元の情報を持つ</a:t>
            </a:r>
            <a:r>
              <a:rPr kumimoji="1" lang="en-US" altLang="ja-JP" b="1" dirty="0">
                <a:solidFill>
                  <a:srgbClr val="FF0000"/>
                </a:solidFill>
              </a:rPr>
              <a:t>)</a:t>
            </a:r>
          </a:p>
          <a:p>
            <a:r>
              <a:rPr lang="en-US" altLang="ja-JP" b="1" dirty="0">
                <a:solidFill>
                  <a:srgbClr val="0000FF"/>
                </a:solidFill>
              </a:rPr>
              <a:t>(※</a:t>
            </a:r>
            <a:r>
              <a:rPr lang="ja-JP" altLang="en-US" b="1" dirty="0">
                <a:solidFill>
                  <a:srgbClr val="0000FF"/>
                </a:solidFill>
              </a:rPr>
              <a:t>前のモデルでは</a:t>
            </a:r>
            <a:r>
              <a:rPr lang="en-US" altLang="ja-JP" b="1" dirty="0">
                <a:solidFill>
                  <a:srgbClr val="0000FF"/>
                </a:solidFill>
              </a:rPr>
              <a:t>1</a:t>
            </a:r>
            <a:r>
              <a:rPr lang="ja-JP" altLang="en-US" b="1" dirty="0">
                <a:solidFill>
                  <a:srgbClr val="0000FF"/>
                </a:solidFill>
              </a:rPr>
              <a:t>次元</a:t>
            </a:r>
            <a:r>
              <a:rPr lang="en-US" altLang="ja-JP" b="1" dirty="0">
                <a:solidFill>
                  <a:srgbClr val="0000FF"/>
                </a:solidFill>
              </a:rPr>
              <a:t>)</a:t>
            </a:r>
            <a:endParaRPr kumimoji="1" lang="en-US" altLang="ja-JP" b="1" dirty="0">
              <a:solidFill>
                <a:srgbClr val="0000FF"/>
              </a:solidFill>
            </a:endParaRPr>
          </a:p>
          <a:p>
            <a:endParaRPr kumimoji="1" lang="ja-JP" altLang="en-US" b="1" dirty="0">
              <a:solidFill>
                <a:srgbClr val="FF0000"/>
              </a:solidFill>
            </a:endParaRPr>
          </a:p>
        </p:txBody>
      </p:sp>
      <p:sp>
        <p:nvSpPr>
          <p:cNvPr id="14" name="右中かっこ 13">
            <a:extLst>
              <a:ext uri="{FF2B5EF4-FFF2-40B4-BE49-F238E27FC236}">
                <a16:creationId xmlns:a16="http://schemas.microsoft.com/office/drawing/2014/main" id="{D037B4CE-616E-4E4C-873A-1CC7D93DCC17}"/>
              </a:ext>
            </a:extLst>
          </p:cNvPr>
          <p:cNvSpPr/>
          <p:nvPr/>
        </p:nvSpPr>
        <p:spPr>
          <a:xfrm>
            <a:off x="5983577" y="1691055"/>
            <a:ext cx="45719" cy="10022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右中かっこ 14">
            <a:extLst>
              <a:ext uri="{FF2B5EF4-FFF2-40B4-BE49-F238E27FC236}">
                <a16:creationId xmlns:a16="http://schemas.microsoft.com/office/drawing/2014/main" id="{91E82449-F597-4BD3-A256-DDDD3A9BA4D8}"/>
              </a:ext>
            </a:extLst>
          </p:cNvPr>
          <p:cNvSpPr/>
          <p:nvPr/>
        </p:nvSpPr>
        <p:spPr>
          <a:xfrm>
            <a:off x="5162204" y="2988425"/>
            <a:ext cx="66502" cy="24397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1B4BFFF-63ED-4D06-801F-7B0C27541B6E}"/>
              </a:ext>
            </a:extLst>
          </p:cNvPr>
          <p:cNvSpPr/>
          <p:nvPr/>
        </p:nvSpPr>
        <p:spPr>
          <a:xfrm>
            <a:off x="1719208" y="5994849"/>
            <a:ext cx="8045792" cy="461665"/>
          </a:xfrm>
          <a:prstGeom prst="rect">
            <a:avLst/>
          </a:prstGeom>
        </p:spPr>
        <p:txBody>
          <a:bodyPr wrap="none">
            <a:spAutoFit/>
          </a:bodyPr>
          <a:lstStyle/>
          <a:p>
            <a:r>
              <a:rPr lang="ja-JP" altLang="en-US" sz="2400" dirty="0"/>
              <a:t>結晶構造の三次元的な情報を結晶グラフとして利用している</a:t>
            </a:r>
          </a:p>
        </p:txBody>
      </p:sp>
      <p:sp>
        <p:nvSpPr>
          <p:cNvPr id="17" name="矢印: 右 16">
            <a:extLst>
              <a:ext uri="{FF2B5EF4-FFF2-40B4-BE49-F238E27FC236}">
                <a16:creationId xmlns:a16="http://schemas.microsoft.com/office/drawing/2014/main" id="{B2AB9B47-A56A-4548-9E2A-6F90FF3F49B9}"/>
              </a:ext>
            </a:extLst>
          </p:cNvPr>
          <p:cNvSpPr/>
          <p:nvPr/>
        </p:nvSpPr>
        <p:spPr>
          <a:xfrm>
            <a:off x="8560263" y="3374564"/>
            <a:ext cx="1213658"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F8EB5445-61DB-4E3F-9C45-2EE6483EE838}"/>
              </a:ext>
            </a:extLst>
          </p:cNvPr>
          <p:cNvSpPr/>
          <p:nvPr/>
        </p:nvSpPr>
        <p:spPr>
          <a:xfrm>
            <a:off x="7971905" y="1527170"/>
            <a:ext cx="758491" cy="39599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21CEB24-A5F5-474F-9210-BCE6CFFD164D}"/>
              </a:ext>
            </a:extLst>
          </p:cNvPr>
          <p:cNvSpPr txBox="1"/>
          <p:nvPr/>
        </p:nvSpPr>
        <p:spPr>
          <a:xfrm>
            <a:off x="8560263" y="2769526"/>
            <a:ext cx="941184" cy="646331"/>
          </a:xfrm>
          <a:prstGeom prst="rect">
            <a:avLst/>
          </a:prstGeom>
          <a:noFill/>
        </p:spPr>
        <p:txBody>
          <a:bodyPr wrap="square" rtlCol="0">
            <a:spAutoFit/>
          </a:bodyPr>
          <a:lstStyle/>
          <a:p>
            <a:r>
              <a:rPr lang="ja-JP" altLang="en-US" dirty="0"/>
              <a:t>グラフ表現</a:t>
            </a:r>
            <a:endParaRPr kumimoji="1" lang="ja-JP" altLang="en-US" dirty="0"/>
          </a:p>
        </p:txBody>
      </p:sp>
      <p:sp>
        <p:nvSpPr>
          <p:cNvPr id="3" name="正方形/長方形 2">
            <a:extLst>
              <a:ext uri="{FF2B5EF4-FFF2-40B4-BE49-F238E27FC236}">
                <a16:creationId xmlns:a16="http://schemas.microsoft.com/office/drawing/2014/main" id="{8109A6BA-3DA9-4A94-B65D-78335A775EF3}"/>
              </a:ext>
            </a:extLst>
          </p:cNvPr>
          <p:cNvSpPr/>
          <p:nvPr/>
        </p:nvSpPr>
        <p:spPr>
          <a:xfrm>
            <a:off x="7208235" y="6519140"/>
            <a:ext cx="7018608" cy="307777"/>
          </a:xfrm>
          <a:prstGeom prst="rect">
            <a:avLst/>
          </a:prstGeom>
        </p:spPr>
        <p:txBody>
          <a:bodyPr wrap="square">
            <a:spAutoFit/>
          </a:bodyPr>
          <a:lstStyle/>
          <a:p>
            <a:r>
              <a:rPr lang="en-US" altLang="ja-JP" sz="1400" dirty="0">
                <a:cs typeface="Times New Roman" panose="02020603050405020304" pitchFamily="18" charset="0"/>
              </a:rPr>
              <a:t>Cheng, J., Zhang, C. &amp; Dong, L.  </a:t>
            </a:r>
            <a:r>
              <a:rPr lang="en-US" altLang="ja-JP" sz="1400" i="1" dirty="0" err="1">
                <a:cs typeface="Times New Roman" panose="02020603050405020304" pitchFamily="18" charset="0"/>
              </a:rPr>
              <a:t>Commun</a:t>
            </a:r>
            <a:r>
              <a:rPr lang="en-US" altLang="ja-JP" sz="1400" i="1" dirty="0">
                <a:cs typeface="Times New Roman" panose="02020603050405020304" pitchFamily="18" charset="0"/>
              </a:rPr>
              <a:t> Mater</a:t>
            </a:r>
            <a:r>
              <a:rPr lang="en-US" altLang="ja-JP" sz="1400" dirty="0">
                <a:cs typeface="Times New Roman" panose="02020603050405020304" pitchFamily="18" charset="0"/>
              </a:rPr>
              <a:t> </a:t>
            </a:r>
            <a:r>
              <a:rPr lang="en-US" altLang="ja-JP" sz="1400" b="1" dirty="0">
                <a:cs typeface="Times New Roman" panose="02020603050405020304" pitchFamily="18" charset="0"/>
              </a:rPr>
              <a:t>2</a:t>
            </a:r>
            <a:r>
              <a:rPr lang="en-US" altLang="ja-JP" sz="1400" dirty="0">
                <a:cs typeface="Times New Roman" panose="02020603050405020304" pitchFamily="18" charset="0"/>
              </a:rPr>
              <a:t>, 92 (2021).</a:t>
            </a:r>
            <a:endParaRPr lang="ja-JP" altLang="en-US" sz="1400" dirty="0"/>
          </a:p>
        </p:txBody>
      </p:sp>
    </p:spTree>
    <p:extLst>
      <p:ext uri="{BB962C8B-B14F-4D97-AF65-F5344CB8AC3E}">
        <p14:creationId xmlns:p14="http://schemas.microsoft.com/office/powerpoint/2010/main" val="155085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0465CD41-564D-4EB7-A381-F41E5D02E1D1}"/>
              </a:ext>
            </a:extLst>
          </p:cNvPr>
          <p:cNvPicPr>
            <a:picLocks noChangeAspect="1"/>
          </p:cNvPicPr>
          <p:nvPr/>
        </p:nvPicPr>
        <p:blipFill>
          <a:blip r:embed="rId3"/>
          <a:stretch>
            <a:fillRect/>
          </a:stretch>
        </p:blipFill>
        <p:spPr>
          <a:xfrm>
            <a:off x="6766426" y="1193481"/>
            <a:ext cx="3951112" cy="2425109"/>
          </a:xfrm>
          <a:prstGeom prst="rect">
            <a:avLst/>
          </a:prstGeom>
        </p:spPr>
      </p:pic>
      <p:sp>
        <p:nvSpPr>
          <p:cNvPr id="2" name="タイトル 1">
            <a:extLst>
              <a:ext uri="{FF2B5EF4-FFF2-40B4-BE49-F238E27FC236}">
                <a16:creationId xmlns:a16="http://schemas.microsoft.com/office/drawing/2014/main" id="{6EACA8AB-A310-45C8-A6D7-28B8166BCAF6}"/>
              </a:ext>
            </a:extLst>
          </p:cNvPr>
          <p:cNvSpPr>
            <a:spLocks noGrp="1"/>
          </p:cNvSpPr>
          <p:nvPr>
            <p:ph type="title"/>
          </p:nvPr>
        </p:nvSpPr>
        <p:spPr>
          <a:xfrm>
            <a:off x="838200" y="-291959"/>
            <a:ext cx="10515600" cy="1325563"/>
          </a:xfrm>
        </p:spPr>
        <p:txBody>
          <a:bodyPr/>
          <a:lstStyle/>
          <a:p>
            <a:pPr algn="ctr"/>
            <a:r>
              <a:rPr kumimoji="1" lang="en-US" altLang="ja-JP" dirty="0" err="1"/>
              <a:t>GeOCGNN</a:t>
            </a:r>
            <a:r>
              <a:rPr kumimoji="1" lang="ja-JP" altLang="en-US" dirty="0"/>
              <a:t>のモデル構造</a:t>
            </a:r>
          </a:p>
        </p:txBody>
      </p:sp>
      <p:sp>
        <p:nvSpPr>
          <p:cNvPr id="5" name="テキスト ボックス 4">
            <a:extLst>
              <a:ext uri="{FF2B5EF4-FFF2-40B4-BE49-F238E27FC236}">
                <a16:creationId xmlns:a16="http://schemas.microsoft.com/office/drawing/2014/main" id="{B6FB6ADE-9143-4BC7-AD3D-2491E8D95F15}"/>
              </a:ext>
            </a:extLst>
          </p:cNvPr>
          <p:cNvSpPr txBox="1"/>
          <p:nvPr/>
        </p:nvSpPr>
        <p:spPr>
          <a:xfrm>
            <a:off x="7502924" y="892044"/>
            <a:ext cx="2478117" cy="369332"/>
          </a:xfrm>
          <a:prstGeom prst="rect">
            <a:avLst/>
          </a:prstGeom>
          <a:noFill/>
        </p:spPr>
        <p:txBody>
          <a:bodyPr wrap="square" rtlCol="0">
            <a:spAutoFit/>
          </a:bodyPr>
          <a:lstStyle/>
          <a:p>
            <a:r>
              <a:rPr lang="ja-JP" altLang="en-US" dirty="0"/>
              <a:t>ゲート畳み込みブロック</a:t>
            </a:r>
            <a:endParaRPr kumimoji="1" lang="ja-JP" altLang="en-US" dirty="0"/>
          </a:p>
        </p:txBody>
      </p:sp>
      <p:sp>
        <p:nvSpPr>
          <p:cNvPr id="6" name="テキスト ボックス 5">
            <a:extLst>
              <a:ext uri="{FF2B5EF4-FFF2-40B4-BE49-F238E27FC236}">
                <a16:creationId xmlns:a16="http://schemas.microsoft.com/office/drawing/2014/main" id="{1AEE328F-D077-4DA1-BB54-75B83A3F764D}"/>
              </a:ext>
            </a:extLst>
          </p:cNvPr>
          <p:cNvSpPr txBox="1"/>
          <p:nvPr/>
        </p:nvSpPr>
        <p:spPr>
          <a:xfrm>
            <a:off x="7895169" y="3703077"/>
            <a:ext cx="1504604" cy="369332"/>
          </a:xfrm>
          <a:prstGeom prst="rect">
            <a:avLst/>
          </a:prstGeom>
          <a:noFill/>
        </p:spPr>
        <p:txBody>
          <a:bodyPr wrap="square" rtlCol="0">
            <a:spAutoFit/>
          </a:bodyPr>
          <a:lstStyle/>
          <a:p>
            <a:r>
              <a:rPr kumimoji="1" lang="ja-JP" altLang="en-US" dirty="0"/>
              <a:t>出力ブロック</a:t>
            </a:r>
          </a:p>
        </p:txBody>
      </p:sp>
      <p:sp>
        <p:nvSpPr>
          <p:cNvPr id="7" name="正方形/長方形 6">
            <a:extLst>
              <a:ext uri="{FF2B5EF4-FFF2-40B4-BE49-F238E27FC236}">
                <a16:creationId xmlns:a16="http://schemas.microsoft.com/office/drawing/2014/main" id="{65DF3459-D2CC-4685-94A2-69D62DB9C339}"/>
              </a:ext>
            </a:extLst>
          </p:cNvPr>
          <p:cNvSpPr/>
          <p:nvPr/>
        </p:nvSpPr>
        <p:spPr>
          <a:xfrm>
            <a:off x="7208235" y="6519140"/>
            <a:ext cx="7018608" cy="307777"/>
          </a:xfrm>
          <a:prstGeom prst="rect">
            <a:avLst/>
          </a:prstGeom>
        </p:spPr>
        <p:txBody>
          <a:bodyPr wrap="square">
            <a:spAutoFit/>
          </a:bodyPr>
          <a:lstStyle/>
          <a:p>
            <a:r>
              <a:rPr lang="en-US" altLang="ja-JP" sz="1400" dirty="0">
                <a:cs typeface="Times New Roman" panose="02020603050405020304" pitchFamily="18" charset="0"/>
              </a:rPr>
              <a:t>Cheng, J., Zhang, C. &amp; Dong, L.  </a:t>
            </a:r>
            <a:r>
              <a:rPr lang="en-US" altLang="ja-JP" sz="1400" i="1" dirty="0" err="1">
                <a:cs typeface="Times New Roman" panose="02020603050405020304" pitchFamily="18" charset="0"/>
              </a:rPr>
              <a:t>Commun</a:t>
            </a:r>
            <a:r>
              <a:rPr lang="en-US" altLang="ja-JP" sz="1400" i="1" dirty="0">
                <a:cs typeface="Times New Roman" panose="02020603050405020304" pitchFamily="18" charset="0"/>
              </a:rPr>
              <a:t> Mater</a:t>
            </a:r>
            <a:r>
              <a:rPr lang="en-US" altLang="ja-JP" sz="1400" dirty="0">
                <a:cs typeface="Times New Roman" panose="02020603050405020304" pitchFamily="18" charset="0"/>
              </a:rPr>
              <a:t> </a:t>
            </a:r>
            <a:r>
              <a:rPr lang="en-US" altLang="ja-JP" sz="1400" b="1" dirty="0">
                <a:cs typeface="Times New Roman" panose="02020603050405020304" pitchFamily="18" charset="0"/>
              </a:rPr>
              <a:t>2</a:t>
            </a:r>
            <a:r>
              <a:rPr lang="en-US" altLang="ja-JP" sz="1400" dirty="0">
                <a:cs typeface="Times New Roman" panose="02020603050405020304" pitchFamily="18" charset="0"/>
              </a:rPr>
              <a:t>, 92 (2021).</a:t>
            </a:r>
            <a:endParaRPr lang="ja-JP" altLang="en-US" sz="1400" dirty="0"/>
          </a:p>
        </p:txBody>
      </p:sp>
      <p:pic>
        <p:nvPicPr>
          <p:cNvPr id="8" name="図 7">
            <a:extLst>
              <a:ext uri="{FF2B5EF4-FFF2-40B4-BE49-F238E27FC236}">
                <a16:creationId xmlns:a16="http://schemas.microsoft.com/office/drawing/2014/main" id="{46D5E38D-C4A7-4C5B-8DA1-22C1D0D52D16}"/>
              </a:ext>
            </a:extLst>
          </p:cNvPr>
          <p:cNvPicPr>
            <a:picLocks noChangeAspect="1"/>
          </p:cNvPicPr>
          <p:nvPr/>
        </p:nvPicPr>
        <p:blipFill>
          <a:blip r:embed="rId4"/>
          <a:stretch>
            <a:fillRect/>
          </a:stretch>
        </p:blipFill>
        <p:spPr>
          <a:xfrm>
            <a:off x="447233" y="1504234"/>
            <a:ext cx="5221082" cy="4397685"/>
          </a:xfrm>
          <a:prstGeom prst="rect">
            <a:avLst/>
          </a:prstGeom>
        </p:spPr>
      </p:pic>
      <p:pic>
        <p:nvPicPr>
          <p:cNvPr id="10" name="図 9">
            <a:extLst>
              <a:ext uri="{FF2B5EF4-FFF2-40B4-BE49-F238E27FC236}">
                <a16:creationId xmlns:a16="http://schemas.microsoft.com/office/drawing/2014/main" id="{3C61114E-0654-45D2-9308-FBF1B56DB232}"/>
              </a:ext>
            </a:extLst>
          </p:cNvPr>
          <p:cNvPicPr>
            <a:picLocks noChangeAspect="1"/>
          </p:cNvPicPr>
          <p:nvPr/>
        </p:nvPicPr>
        <p:blipFill>
          <a:blip r:embed="rId5"/>
          <a:stretch>
            <a:fillRect/>
          </a:stretch>
        </p:blipFill>
        <p:spPr>
          <a:xfrm>
            <a:off x="6622244" y="4091954"/>
            <a:ext cx="4531467" cy="2131468"/>
          </a:xfrm>
          <a:prstGeom prst="rect">
            <a:avLst/>
          </a:prstGeom>
        </p:spPr>
      </p:pic>
      <p:sp>
        <p:nvSpPr>
          <p:cNvPr id="11" name="正方形/長方形 10">
            <a:extLst>
              <a:ext uri="{FF2B5EF4-FFF2-40B4-BE49-F238E27FC236}">
                <a16:creationId xmlns:a16="http://schemas.microsoft.com/office/drawing/2014/main" id="{FFA3CE29-38CE-4E2B-91D5-6126ABB1823A}"/>
              </a:ext>
            </a:extLst>
          </p:cNvPr>
          <p:cNvSpPr/>
          <p:nvPr/>
        </p:nvSpPr>
        <p:spPr>
          <a:xfrm>
            <a:off x="942417" y="1378148"/>
            <a:ext cx="3468715" cy="84858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23BE650-6792-46E1-9FC5-AA35B7C25227}"/>
              </a:ext>
            </a:extLst>
          </p:cNvPr>
          <p:cNvSpPr txBox="1"/>
          <p:nvPr/>
        </p:nvSpPr>
        <p:spPr>
          <a:xfrm>
            <a:off x="180417" y="1651640"/>
            <a:ext cx="762000" cy="369332"/>
          </a:xfrm>
          <a:prstGeom prst="rect">
            <a:avLst/>
          </a:prstGeom>
          <a:noFill/>
        </p:spPr>
        <p:txBody>
          <a:bodyPr wrap="square" rtlCol="0">
            <a:spAutoFit/>
          </a:bodyPr>
          <a:lstStyle/>
          <a:p>
            <a:r>
              <a:rPr kumimoji="1" lang="ja-JP" altLang="en-US" dirty="0"/>
              <a:t>入力</a:t>
            </a:r>
          </a:p>
        </p:txBody>
      </p:sp>
      <p:sp>
        <p:nvSpPr>
          <p:cNvPr id="20" name="テキスト ボックス 19">
            <a:extLst>
              <a:ext uri="{FF2B5EF4-FFF2-40B4-BE49-F238E27FC236}">
                <a16:creationId xmlns:a16="http://schemas.microsoft.com/office/drawing/2014/main" id="{76D5B9E8-162C-4F81-ABFE-5903F63B801C}"/>
              </a:ext>
            </a:extLst>
          </p:cNvPr>
          <p:cNvSpPr txBox="1"/>
          <p:nvPr/>
        </p:nvSpPr>
        <p:spPr>
          <a:xfrm>
            <a:off x="838200" y="6049383"/>
            <a:ext cx="5068875" cy="646331"/>
          </a:xfrm>
          <a:prstGeom prst="rect">
            <a:avLst/>
          </a:prstGeom>
          <a:noFill/>
        </p:spPr>
        <p:txBody>
          <a:bodyPr wrap="square" rtlCol="0">
            <a:spAutoFit/>
          </a:bodyPr>
          <a:lstStyle/>
          <a:p>
            <a:r>
              <a:rPr kumimoji="1" lang="en-US" altLang="ja-JP" dirty="0"/>
              <a:t>Gated Conv</a:t>
            </a:r>
            <a:r>
              <a:rPr kumimoji="1" lang="ja-JP" altLang="en-US" dirty="0"/>
              <a:t>に通し、ノード特徴量を更新し、</a:t>
            </a:r>
            <a:endParaRPr kumimoji="1" lang="en-US" altLang="ja-JP" dirty="0"/>
          </a:p>
          <a:p>
            <a:r>
              <a:rPr lang="en-US" altLang="ja-JP" dirty="0"/>
              <a:t>Output Block</a:t>
            </a:r>
            <a:r>
              <a:rPr lang="ja-JP" altLang="en-US" dirty="0"/>
              <a:t>に通し、出力値を得る。</a:t>
            </a:r>
            <a:endParaRPr kumimoji="1" lang="ja-JP" altLang="en-US" dirty="0"/>
          </a:p>
        </p:txBody>
      </p:sp>
    </p:spTree>
    <p:extLst>
      <p:ext uri="{BB962C8B-B14F-4D97-AF65-F5344CB8AC3E}">
        <p14:creationId xmlns:p14="http://schemas.microsoft.com/office/powerpoint/2010/main" val="1803617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FF077-9916-41D8-B689-F913FFF78A4F}"/>
              </a:ext>
            </a:extLst>
          </p:cNvPr>
          <p:cNvSpPr>
            <a:spLocks noGrp="1"/>
          </p:cNvSpPr>
          <p:nvPr>
            <p:ph type="title"/>
          </p:nvPr>
        </p:nvSpPr>
        <p:spPr>
          <a:xfrm>
            <a:off x="550523" y="-298782"/>
            <a:ext cx="10515600" cy="1325563"/>
          </a:xfrm>
        </p:spPr>
        <p:txBody>
          <a:bodyPr/>
          <a:lstStyle/>
          <a:p>
            <a:pPr algn="ctr"/>
            <a:r>
              <a:rPr kumimoji="1" lang="ja-JP" altLang="en-US" dirty="0"/>
              <a:t>結果</a:t>
            </a:r>
          </a:p>
        </p:txBody>
      </p:sp>
      <p:graphicFrame>
        <p:nvGraphicFramePr>
          <p:cNvPr id="3" name="表 2">
            <a:extLst>
              <a:ext uri="{FF2B5EF4-FFF2-40B4-BE49-F238E27FC236}">
                <a16:creationId xmlns:a16="http://schemas.microsoft.com/office/drawing/2014/main" id="{074F09AC-2AA1-4946-BFB2-2708B07F154E}"/>
              </a:ext>
            </a:extLst>
          </p:cNvPr>
          <p:cNvGraphicFramePr>
            <a:graphicFrameLocks noGrp="1"/>
          </p:cNvGraphicFramePr>
          <p:nvPr>
            <p:extLst>
              <p:ext uri="{D42A27DB-BD31-4B8C-83A1-F6EECF244321}">
                <p14:modId xmlns:p14="http://schemas.microsoft.com/office/powerpoint/2010/main" val="3802049419"/>
              </p:ext>
            </p:extLst>
          </p:nvPr>
        </p:nvGraphicFramePr>
        <p:xfrm>
          <a:off x="7245518" y="949990"/>
          <a:ext cx="4383543" cy="5796280"/>
        </p:xfrm>
        <a:graphic>
          <a:graphicData uri="http://schemas.openxmlformats.org/drawingml/2006/table">
            <a:tbl>
              <a:tblPr firstRow="1" bandRow="1">
                <a:tableStyleId>{5C22544A-7EE6-4342-B048-85BDC9FD1C3A}</a:tableStyleId>
              </a:tblPr>
              <a:tblGrid>
                <a:gridCol w="2511363">
                  <a:extLst>
                    <a:ext uri="{9D8B030D-6E8A-4147-A177-3AD203B41FA5}">
                      <a16:colId xmlns:a16="http://schemas.microsoft.com/office/drawing/2014/main" val="3285414027"/>
                    </a:ext>
                  </a:extLst>
                </a:gridCol>
                <a:gridCol w="1872180">
                  <a:extLst>
                    <a:ext uri="{9D8B030D-6E8A-4147-A177-3AD203B41FA5}">
                      <a16:colId xmlns:a16="http://schemas.microsoft.com/office/drawing/2014/main" val="4126122217"/>
                    </a:ext>
                  </a:extLst>
                </a:gridCol>
              </a:tblGrid>
              <a:tr h="370840">
                <a:tc>
                  <a:txBody>
                    <a:bodyPr/>
                    <a:lstStyle/>
                    <a:p>
                      <a:r>
                        <a:rPr kumimoji="1" lang="ja-JP" altLang="en-US" dirty="0"/>
                        <a:t>説明</a:t>
                      </a:r>
                    </a:p>
                  </a:txBody>
                  <a:tcPr/>
                </a:tc>
                <a:tc>
                  <a:txBody>
                    <a:bodyPr/>
                    <a:lstStyle/>
                    <a:p>
                      <a:r>
                        <a:rPr kumimoji="1" lang="ja-JP" altLang="en-US" dirty="0"/>
                        <a:t>値</a:t>
                      </a:r>
                    </a:p>
                  </a:txBody>
                  <a:tcPr/>
                </a:tc>
                <a:extLst>
                  <a:ext uri="{0D108BD9-81ED-4DB2-BD59-A6C34878D82A}">
                    <a16:rowId xmlns:a16="http://schemas.microsoft.com/office/drawing/2014/main" val="2341848969"/>
                  </a:ext>
                </a:extLst>
              </a:tr>
              <a:tr h="137477">
                <a:tc>
                  <a:txBody>
                    <a:bodyPr/>
                    <a:lstStyle/>
                    <a:p>
                      <a:r>
                        <a:rPr kumimoji="1" lang="ja-JP" altLang="en-US" dirty="0"/>
                        <a:t>訓練データ</a:t>
                      </a:r>
                      <a:r>
                        <a:rPr kumimoji="1" lang="en-US" altLang="ja-JP" dirty="0"/>
                        <a:t>,</a:t>
                      </a:r>
                      <a:r>
                        <a:rPr kumimoji="1" lang="ja-JP" altLang="en-US" dirty="0"/>
                        <a:t> 検証データ</a:t>
                      </a:r>
                      <a:r>
                        <a:rPr kumimoji="1" lang="en-US" altLang="ja-JP" dirty="0"/>
                        <a:t>,</a:t>
                      </a:r>
                    </a:p>
                    <a:p>
                      <a:r>
                        <a:rPr kumimoji="1" lang="ja-JP" altLang="en-US" dirty="0"/>
                        <a:t>テストデータの数</a:t>
                      </a:r>
                    </a:p>
                  </a:txBody>
                  <a:tcPr/>
                </a:tc>
                <a:tc>
                  <a:txBody>
                    <a:bodyPr/>
                    <a:lstStyle/>
                    <a:p>
                      <a:r>
                        <a:rPr kumimoji="1" lang="en-US" altLang="ja-JP" dirty="0"/>
                        <a:t>60000/11728/</a:t>
                      </a:r>
                    </a:p>
                    <a:p>
                      <a:r>
                        <a:rPr kumimoji="1" lang="en-US" altLang="ja-JP" dirty="0"/>
                        <a:t>28691</a:t>
                      </a:r>
                      <a:endParaRPr kumimoji="1" lang="ja-JP" altLang="en-US" dirty="0"/>
                    </a:p>
                  </a:txBody>
                  <a:tcPr/>
                </a:tc>
                <a:extLst>
                  <a:ext uri="{0D108BD9-81ED-4DB2-BD59-A6C34878D82A}">
                    <a16:rowId xmlns:a16="http://schemas.microsoft.com/office/drawing/2014/main" val="3443619664"/>
                  </a:ext>
                </a:extLst>
              </a:tr>
              <a:tr h="370840">
                <a:tc>
                  <a:txBody>
                    <a:bodyPr/>
                    <a:lstStyle/>
                    <a:p>
                      <a:r>
                        <a:rPr kumimoji="1" lang="ja-JP" altLang="en-US" dirty="0"/>
                        <a:t>隣接原子とみなせる距離の最大値</a:t>
                      </a:r>
                      <a:r>
                        <a:rPr kumimoji="1" lang="en-US" altLang="ja-JP" dirty="0"/>
                        <a:t>(Å)</a:t>
                      </a:r>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1353337148"/>
                  </a:ext>
                </a:extLst>
              </a:tr>
              <a:tr h="461797">
                <a:tc>
                  <a:txBody>
                    <a:bodyPr/>
                    <a:lstStyle/>
                    <a:p>
                      <a:r>
                        <a:rPr kumimoji="1" lang="ja-JP" altLang="en-US" dirty="0"/>
                        <a:t>１原子当たり取得する隣接原子の最大数</a:t>
                      </a:r>
                    </a:p>
                  </a:txBody>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2460402088"/>
                  </a:ext>
                </a:extLst>
              </a:tr>
              <a:tr h="370840">
                <a:tc>
                  <a:txBody>
                    <a:bodyPr/>
                    <a:lstStyle/>
                    <a:p>
                      <a:r>
                        <a:rPr kumimoji="1" lang="en-US" altLang="ja-JP" dirty="0"/>
                        <a:t>Gated Conv</a:t>
                      </a:r>
                      <a:r>
                        <a:rPr kumimoji="1" lang="ja-JP" altLang="en-US" dirty="0"/>
                        <a:t>の数</a:t>
                      </a:r>
                    </a:p>
                  </a:txBody>
                  <a:tcPr/>
                </a:tc>
                <a:tc>
                  <a:txBody>
                    <a:bodyPr/>
                    <a:lstStyle/>
                    <a:p>
                      <a:r>
                        <a:rPr kumimoji="1" lang="en-US" altLang="ja-JP" dirty="0"/>
                        <a:t>5</a:t>
                      </a:r>
                      <a:endParaRPr kumimoji="1" lang="ja-JP" altLang="en-US" dirty="0"/>
                    </a:p>
                  </a:txBody>
                  <a:tcPr/>
                </a:tc>
                <a:extLst>
                  <a:ext uri="{0D108BD9-81ED-4DB2-BD59-A6C34878D82A}">
                    <a16:rowId xmlns:a16="http://schemas.microsoft.com/office/drawing/2014/main" val="2020475439"/>
                  </a:ext>
                </a:extLst>
              </a:tr>
              <a:tr h="370840">
                <a:tc>
                  <a:txBody>
                    <a:bodyPr/>
                    <a:lstStyle/>
                    <a:p>
                      <a:r>
                        <a:rPr kumimoji="1" lang="ja-JP" altLang="en-US" dirty="0"/>
                        <a:t>ブリルアンゾーンの</a:t>
                      </a:r>
                      <a:r>
                        <a:rPr kumimoji="1" lang="en-US" altLang="ja-JP" dirty="0"/>
                        <a:t>k</a:t>
                      </a:r>
                      <a:r>
                        <a:rPr kumimoji="1" lang="ja-JP" altLang="en-US" dirty="0"/>
                        <a:t>点のサンプルした数</a:t>
                      </a:r>
                    </a:p>
                  </a:txBody>
                  <a:tcPr/>
                </a:tc>
                <a:tc>
                  <a:txBody>
                    <a:bodyPr/>
                    <a:lstStyle/>
                    <a:p>
                      <a:r>
                        <a:rPr kumimoji="1" lang="en-US" altLang="ja-JP" dirty="0"/>
                        <a:t>64</a:t>
                      </a:r>
                      <a:endParaRPr kumimoji="1" lang="ja-JP" altLang="en-US" dirty="0"/>
                    </a:p>
                  </a:txBody>
                  <a:tcPr/>
                </a:tc>
                <a:extLst>
                  <a:ext uri="{0D108BD9-81ED-4DB2-BD59-A6C34878D82A}">
                    <a16:rowId xmlns:a16="http://schemas.microsoft.com/office/drawing/2014/main" val="2605642424"/>
                  </a:ext>
                </a:extLst>
              </a:tr>
              <a:tr h="370840">
                <a:tc>
                  <a:txBody>
                    <a:bodyPr/>
                    <a:lstStyle/>
                    <a:p>
                      <a:r>
                        <a:rPr kumimoji="1" lang="ja-JP" altLang="en-US" dirty="0"/>
                        <a:t>ガウシアン</a:t>
                      </a:r>
                      <a:r>
                        <a:rPr kumimoji="1" lang="en-US" altLang="ja-JP" dirty="0"/>
                        <a:t>RBF</a:t>
                      </a:r>
                      <a:r>
                        <a:rPr kumimoji="1" lang="ja-JP" altLang="en-US" dirty="0"/>
                        <a:t>の数</a:t>
                      </a:r>
                    </a:p>
                  </a:txBody>
                  <a:tcPr/>
                </a:tc>
                <a:tc>
                  <a:txBody>
                    <a:bodyPr/>
                    <a:lstStyle/>
                    <a:p>
                      <a:r>
                        <a:rPr kumimoji="1" lang="en-US" altLang="ja-JP" dirty="0"/>
                        <a:t>64</a:t>
                      </a:r>
                      <a:endParaRPr kumimoji="1" lang="ja-JP" altLang="en-US" dirty="0"/>
                    </a:p>
                  </a:txBody>
                  <a:tcPr/>
                </a:tc>
                <a:extLst>
                  <a:ext uri="{0D108BD9-81ED-4DB2-BD59-A6C34878D82A}">
                    <a16:rowId xmlns:a16="http://schemas.microsoft.com/office/drawing/2014/main" val="2893966934"/>
                  </a:ext>
                </a:extLst>
              </a:tr>
              <a:tr h="370840">
                <a:tc>
                  <a:txBody>
                    <a:bodyPr/>
                    <a:lstStyle/>
                    <a:p>
                      <a:r>
                        <a:rPr kumimoji="1" lang="ja-JP" altLang="en-US" dirty="0"/>
                        <a:t>活性化関数</a:t>
                      </a:r>
                      <a:r>
                        <a:rPr kumimoji="1" lang="en-US" altLang="ja-JP" dirty="0"/>
                        <a:t>(</a:t>
                      </a:r>
                      <a:r>
                        <a:rPr kumimoji="1" lang="ja-JP" altLang="en-US" dirty="0"/>
                        <a:t>全結合層</a:t>
                      </a:r>
                      <a:r>
                        <a:rPr kumimoji="1" lang="en-US" altLang="ja-JP" dirty="0"/>
                        <a:t>)</a:t>
                      </a:r>
                      <a:endParaRPr kumimoji="1" lang="ja-JP" altLang="en-US" dirty="0"/>
                    </a:p>
                  </a:txBody>
                  <a:tcPr/>
                </a:tc>
                <a:tc>
                  <a:txBody>
                    <a:bodyPr/>
                    <a:lstStyle/>
                    <a:p>
                      <a:r>
                        <a:rPr kumimoji="1" lang="en-US" altLang="ja-JP" dirty="0"/>
                        <a:t>ELU</a:t>
                      </a:r>
                      <a:endParaRPr kumimoji="1" lang="ja-JP" altLang="en-US" dirty="0"/>
                    </a:p>
                  </a:txBody>
                  <a:tcPr/>
                </a:tc>
                <a:extLst>
                  <a:ext uri="{0D108BD9-81ED-4DB2-BD59-A6C34878D82A}">
                    <a16:rowId xmlns:a16="http://schemas.microsoft.com/office/drawing/2014/main" val="3675081423"/>
                  </a:ext>
                </a:extLst>
              </a:tr>
              <a:tr h="370840">
                <a:tc>
                  <a:txBody>
                    <a:bodyPr/>
                    <a:lstStyle/>
                    <a:p>
                      <a:r>
                        <a:rPr kumimoji="1" lang="ja-JP" altLang="en-US" dirty="0"/>
                        <a:t>バッヂサイズ</a:t>
                      </a:r>
                    </a:p>
                  </a:txBody>
                  <a:tcPr/>
                </a:tc>
                <a:tc>
                  <a:txBody>
                    <a:bodyPr/>
                    <a:lstStyle/>
                    <a:p>
                      <a:r>
                        <a:rPr kumimoji="1" lang="en-US" altLang="ja-JP" dirty="0"/>
                        <a:t>300</a:t>
                      </a:r>
                      <a:endParaRPr kumimoji="1" lang="ja-JP" altLang="en-US" dirty="0"/>
                    </a:p>
                  </a:txBody>
                  <a:tcPr/>
                </a:tc>
                <a:extLst>
                  <a:ext uri="{0D108BD9-81ED-4DB2-BD59-A6C34878D82A}">
                    <a16:rowId xmlns:a16="http://schemas.microsoft.com/office/drawing/2014/main" val="741596480"/>
                  </a:ext>
                </a:extLst>
              </a:tr>
              <a:tr h="370840">
                <a:tc>
                  <a:txBody>
                    <a:bodyPr/>
                    <a:lstStyle/>
                    <a:p>
                      <a:r>
                        <a:rPr kumimoji="1" lang="ja-JP" altLang="en-US" dirty="0"/>
                        <a:t>エポック数</a:t>
                      </a:r>
                    </a:p>
                  </a:txBody>
                  <a:tcPr/>
                </a:tc>
                <a:tc>
                  <a:txBody>
                    <a:bodyPr/>
                    <a:lstStyle/>
                    <a:p>
                      <a:r>
                        <a:rPr kumimoji="1" lang="en-US" altLang="ja-JP" dirty="0"/>
                        <a:t>300</a:t>
                      </a:r>
                      <a:endParaRPr kumimoji="1" lang="ja-JP" altLang="en-US" dirty="0"/>
                    </a:p>
                  </a:txBody>
                  <a:tcPr/>
                </a:tc>
                <a:extLst>
                  <a:ext uri="{0D108BD9-81ED-4DB2-BD59-A6C34878D82A}">
                    <a16:rowId xmlns:a16="http://schemas.microsoft.com/office/drawing/2014/main" val="3349273960"/>
                  </a:ext>
                </a:extLst>
              </a:tr>
              <a:tr h="370840">
                <a:tc>
                  <a:txBody>
                    <a:bodyPr/>
                    <a:lstStyle/>
                    <a:p>
                      <a:r>
                        <a:rPr kumimoji="1" lang="ja-JP" altLang="en-US" dirty="0"/>
                        <a:t>最適化アルゴリズム</a:t>
                      </a:r>
                    </a:p>
                  </a:txBody>
                  <a:tcPr/>
                </a:tc>
                <a:tc>
                  <a:txBody>
                    <a:bodyPr/>
                    <a:lstStyle/>
                    <a:p>
                      <a:r>
                        <a:rPr kumimoji="1" lang="en-US" altLang="ja-JP" dirty="0"/>
                        <a:t>Adam</a:t>
                      </a:r>
                      <a:endParaRPr kumimoji="1" lang="ja-JP" altLang="en-US" dirty="0"/>
                    </a:p>
                  </a:txBody>
                  <a:tcPr/>
                </a:tc>
                <a:extLst>
                  <a:ext uri="{0D108BD9-81ED-4DB2-BD59-A6C34878D82A}">
                    <a16:rowId xmlns:a16="http://schemas.microsoft.com/office/drawing/2014/main" val="3895067650"/>
                  </a:ext>
                </a:extLst>
              </a:tr>
              <a:tr h="370840">
                <a:tc>
                  <a:txBody>
                    <a:bodyPr/>
                    <a:lstStyle/>
                    <a:p>
                      <a:r>
                        <a:rPr kumimoji="1" lang="ja-JP" altLang="en-US" dirty="0"/>
                        <a:t>学習率</a:t>
                      </a:r>
                      <a:r>
                        <a:rPr kumimoji="1" lang="en-US" altLang="ja-JP" dirty="0"/>
                        <a:t>(100epoch</a:t>
                      </a:r>
                      <a:r>
                        <a:rPr kumimoji="1" lang="ja-JP" altLang="en-US" dirty="0"/>
                        <a:t>目でさらに</a:t>
                      </a:r>
                      <a:r>
                        <a:rPr kumimoji="1" lang="en-US" altLang="ja-JP" dirty="0"/>
                        <a:t>0.1</a:t>
                      </a:r>
                      <a:r>
                        <a:rPr kumimoji="1" lang="ja-JP" altLang="en-US" dirty="0"/>
                        <a:t>倍にした</a:t>
                      </a:r>
                      <a:r>
                        <a:rPr kumimoji="1" lang="en-US" altLang="ja-JP" dirty="0"/>
                        <a:t>)</a:t>
                      </a:r>
                      <a:endParaRPr kumimoji="1" lang="ja-JP" altLang="en-US" dirty="0"/>
                    </a:p>
                  </a:txBody>
                  <a:tcPr/>
                </a:tc>
                <a:tc>
                  <a:txBody>
                    <a:bodyPr/>
                    <a:lstStyle/>
                    <a:p>
                      <a:r>
                        <a:rPr kumimoji="1" lang="en-US" altLang="ja-JP" dirty="0"/>
                        <a:t>1e-3</a:t>
                      </a:r>
                      <a:endParaRPr kumimoji="1" lang="ja-JP" altLang="en-US" dirty="0"/>
                    </a:p>
                  </a:txBody>
                  <a:tcPr/>
                </a:tc>
                <a:extLst>
                  <a:ext uri="{0D108BD9-81ED-4DB2-BD59-A6C34878D82A}">
                    <a16:rowId xmlns:a16="http://schemas.microsoft.com/office/drawing/2014/main" val="2342171221"/>
                  </a:ext>
                </a:extLst>
              </a:tr>
            </a:tbl>
          </a:graphicData>
        </a:graphic>
      </p:graphicFrame>
      <p:sp>
        <p:nvSpPr>
          <p:cNvPr id="4" name="テキスト ボックス 3">
            <a:extLst>
              <a:ext uri="{FF2B5EF4-FFF2-40B4-BE49-F238E27FC236}">
                <a16:creationId xmlns:a16="http://schemas.microsoft.com/office/drawing/2014/main" id="{9C67A6D6-AAF8-434B-9E23-06FF9C18ACF1}"/>
              </a:ext>
            </a:extLst>
          </p:cNvPr>
          <p:cNvSpPr txBox="1"/>
          <p:nvPr/>
        </p:nvSpPr>
        <p:spPr>
          <a:xfrm>
            <a:off x="6813166" y="580658"/>
            <a:ext cx="5378834" cy="369332"/>
          </a:xfrm>
          <a:prstGeom prst="rect">
            <a:avLst/>
          </a:prstGeom>
          <a:noFill/>
        </p:spPr>
        <p:txBody>
          <a:bodyPr wrap="square" rtlCol="0">
            <a:spAutoFit/>
          </a:bodyPr>
          <a:lstStyle/>
          <a:p>
            <a:r>
              <a:rPr kumimoji="1" lang="ja-JP" altLang="en-US" dirty="0"/>
              <a:t>学習設定</a:t>
            </a:r>
            <a:r>
              <a:rPr kumimoji="1" lang="en-US" altLang="ja-JP" dirty="0"/>
              <a:t>(</a:t>
            </a:r>
            <a:r>
              <a:rPr kumimoji="1" lang="ja-JP" altLang="en-US" dirty="0"/>
              <a:t>ほぼ論文のおすすめ設定をそのまま使用</a:t>
            </a:r>
            <a:r>
              <a:rPr kumimoji="1" lang="en-US" altLang="ja-JP" dirty="0"/>
              <a:t>)</a:t>
            </a:r>
            <a:endParaRPr kumimoji="1" lang="ja-JP" altLang="en-US" dirty="0"/>
          </a:p>
        </p:txBody>
      </p:sp>
      <p:sp>
        <p:nvSpPr>
          <p:cNvPr id="5" name="正方形/長方形 4">
            <a:extLst>
              <a:ext uri="{FF2B5EF4-FFF2-40B4-BE49-F238E27FC236}">
                <a16:creationId xmlns:a16="http://schemas.microsoft.com/office/drawing/2014/main" id="{79D433D0-432A-4305-BA06-933D3983B4F8}"/>
              </a:ext>
            </a:extLst>
          </p:cNvPr>
          <p:cNvSpPr/>
          <p:nvPr/>
        </p:nvSpPr>
        <p:spPr>
          <a:xfrm>
            <a:off x="813008" y="4608099"/>
            <a:ext cx="6203373" cy="1938992"/>
          </a:xfrm>
          <a:prstGeom prst="rect">
            <a:avLst/>
          </a:prstGeom>
        </p:spPr>
        <p:txBody>
          <a:bodyPr wrap="square">
            <a:spAutoFit/>
          </a:bodyPr>
          <a:lstStyle/>
          <a:p>
            <a:r>
              <a:rPr lang="ja-JP" altLang="en-US" sz="2400" b="1" dirty="0"/>
              <a:t>結果</a:t>
            </a:r>
            <a:endParaRPr lang="en-US" altLang="ja-JP" sz="2400" b="1" dirty="0"/>
          </a:p>
          <a:p>
            <a:r>
              <a:rPr lang="ja-JP" altLang="en-US" sz="2400" dirty="0"/>
              <a:t>・</a:t>
            </a:r>
            <a:r>
              <a:rPr lang="en-US" altLang="ja-JP" sz="2400" dirty="0"/>
              <a:t>Private/Public</a:t>
            </a:r>
            <a:r>
              <a:rPr lang="ja-JP" altLang="en-US" sz="2400" dirty="0"/>
              <a:t>スコア </a:t>
            </a:r>
            <a:r>
              <a:rPr lang="en-US" altLang="ja-JP" sz="2400" dirty="0"/>
              <a:t>: 0.0848 / 0.0717</a:t>
            </a:r>
          </a:p>
          <a:p>
            <a:endParaRPr lang="en-US" altLang="ja-JP" sz="2400" dirty="0"/>
          </a:p>
          <a:p>
            <a:r>
              <a:rPr lang="ja-JP" altLang="en-US" sz="2400" dirty="0"/>
              <a:t>・誤差が</a:t>
            </a:r>
            <a:r>
              <a:rPr lang="en-US" altLang="ja-JP" sz="2400" dirty="0"/>
              <a:t>CGCNN</a:t>
            </a:r>
            <a:r>
              <a:rPr lang="ja-JP" altLang="en-US" sz="2400" dirty="0"/>
              <a:t>使用時に比べ</a:t>
            </a:r>
            <a:r>
              <a:rPr lang="en-US" altLang="ja-JP" sz="2400" dirty="0"/>
              <a:t>1/13</a:t>
            </a:r>
            <a:r>
              <a:rPr lang="ja-JP" altLang="en-US" sz="2400" dirty="0"/>
              <a:t>になった</a:t>
            </a:r>
            <a:endParaRPr lang="en-US" altLang="ja-JP" sz="2400" dirty="0"/>
          </a:p>
          <a:p>
            <a:endParaRPr lang="en-US" altLang="ja-JP" sz="2400" dirty="0"/>
          </a:p>
        </p:txBody>
      </p:sp>
      <p:sp>
        <p:nvSpPr>
          <p:cNvPr id="6" name="テキスト ボックス 5">
            <a:extLst>
              <a:ext uri="{FF2B5EF4-FFF2-40B4-BE49-F238E27FC236}">
                <a16:creationId xmlns:a16="http://schemas.microsoft.com/office/drawing/2014/main" id="{5EFF3975-08E6-4FA8-A8BD-34AE4D6ACCB2}"/>
              </a:ext>
            </a:extLst>
          </p:cNvPr>
          <p:cNvSpPr txBox="1"/>
          <p:nvPr/>
        </p:nvSpPr>
        <p:spPr>
          <a:xfrm>
            <a:off x="2049760" y="755479"/>
            <a:ext cx="4307378" cy="369332"/>
          </a:xfrm>
          <a:prstGeom prst="rect">
            <a:avLst/>
          </a:prstGeom>
          <a:noFill/>
        </p:spPr>
        <p:txBody>
          <a:bodyPr wrap="square" rtlCol="0">
            <a:spAutoFit/>
          </a:bodyPr>
          <a:lstStyle/>
          <a:p>
            <a:r>
              <a:rPr kumimoji="1" lang="ja-JP" altLang="en-US" b="1" dirty="0"/>
              <a:t>学習曲線</a:t>
            </a:r>
          </a:p>
        </p:txBody>
      </p:sp>
      <p:grpSp>
        <p:nvGrpSpPr>
          <p:cNvPr id="13" name="グループ化 12">
            <a:extLst>
              <a:ext uri="{FF2B5EF4-FFF2-40B4-BE49-F238E27FC236}">
                <a16:creationId xmlns:a16="http://schemas.microsoft.com/office/drawing/2014/main" id="{0F683162-EFF7-484C-8C7A-2CEDDACB45DB}"/>
              </a:ext>
            </a:extLst>
          </p:cNvPr>
          <p:cNvGrpSpPr/>
          <p:nvPr/>
        </p:nvGrpSpPr>
        <p:grpSpPr>
          <a:xfrm>
            <a:off x="400692" y="1130158"/>
            <a:ext cx="4471368" cy="3092270"/>
            <a:chOff x="440899" y="3694782"/>
            <a:chExt cx="4113120" cy="2790683"/>
          </a:xfrm>
        </p:grpSpPr>
        <p:pic>
          <p:nvPicPr>
            <p:cNvPr id="2050" name="Picture 2">
              <a:extLst>
                <a:ext uri="{FF2B5EF4-FFF2-40B4-BE49-F238E27FC236}">
                  <a16:creationId xmlns:a16="http://schemas.microsoft.com/office/drawing/2014/main" id="{7F48BD97-CA83-4D31-9CD0-682B241F0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94782"/>
              <a:ext cx="3367053" cy="242135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33484B84-CC7B-40E3-885D-FF9340315FD0}"/>
                </a:ext>
              </a:extLst>
            </p:cNvPr>
            <p:cNvSpPr txBox="1"/>
            <p:nvPr/>
          </p:nvSpPr>
          <p:spPr>
            <a:xfrm>
              <a:off x="2681555" y="4161034"/>
              <a:ext cx="1736333" cy="461665"/>
            </a:xfrm>
            <a:prstGeom prst="rect">
              <a:avLst/>
            </a:prstGeom>
            <a:noFill/>
          </p:spPr>
          <p:txBody>
            <a:bodyPr wrap="square" rtlCol="0">
              <a:spAutoFit/>
            </a:bodyPr>
            <a:lstStyle/>
            <a:p>
              <a:endParaRPr kumimoji="1" lang="ja-JP" altLang="en-US" dirty="0"/>
            </a:p>
          </p:txBody>
        </p:sp>
        <p:sp>
          <p:nvSpPr>
            <p:cNvPr id="8" name="テキスト ボックス 7">
              <a:extLst>
                <a:ext uri="{FF2B5EF4-FFF2-40B4-BE49-F238E27FC236}">
                  <a16:creationId xmlns:a16="http://schemas.microsoft.com/office/drawing/2014/main" id="{587B1710-83EE-4E25-BCDB-058D2FDB366F}"/>
                </a:ext>
              </a:extLst>
            </p:cNvPr>
            <p:cNvSpPr txBox="1"/>
            <p:nvPr/>
          </p:nvSpPr>
          <p:spPr>
            <a:xfrm rot="16200000">
              <a:off x="114451" y="4697094"/>
              <a:ext cx="1022228" cy="369332"/>
            </a:xfrm>
            <a:prstGeom prst="rect">
              <a:avLst/>
            </a:prstGeom>
            <a:noFill/>
          </p:spPr>
          <p:txBody>
            <a:bodyPr wrap="square" rtlCol="0">
              <a:spAutoFit/>
            </a:bodyPr>
            <a:lstStyle/>
            <a:p>
              <a:r>
                <a:rPr lang="en-US" altLang="ja-JP" dirty="0"/>
                <a:t>RMSE</a:t>
              </a:r>
              <a:endParaRPr kumimoji="1" lang="ja-JP" altLang="en-US" dirty="0"/>
            </a:p>
          </p:txBody>
        </p:sp>
        <p:sp>
          <p:nvSpPr>
            <p:cNvPr id="9" name="テキスト ボックス 8">
              <a:extLst>
                <a:ext uri="{FF2B5EF4-FFF2-40B4-BE49-F238E27FC236}">
                  <a16:creationId xmlns:a16="http://schemas.microsoft.com/office/drawing/2014/main" id="{58A1325B-AB8E-4821-A315-FFBCDEBA188F}"/>
                </a:ext>
              </a:extLst>
            </p:cNvPr>
            <p:cNvSpPr txBox="1"/>
            <p:nvPr/>
          </p:nvSpPr>
          <p:spPr>
            <a:xfrm>
              <a:off x="2188665" y="6116133"/>
              <a:ext cx="2044557" cy="369332"/>
            </a:xfrm>
            <a:prstGeom prst="rect">
              <a:avLst/>
            </a:prstGeom>
            <a:noFill/>
          </p:spPr>
          <p:txBody>
            <a:bodyPr wrap="square" rtlCol="0">
              <a:spAutoFit/>
            </a:bodyPr>
            <a:lstStyle/>
            <a:p>
              <a:r>
                <a:rPr kumimoji="1" lang="en-US" altLang="ja-JP" dirty="0"/>
                <a:t>epoch</a:t>
              </a:r>
              <a:endParaRPr kumimoji="1" lang="ja-JP" altLang="en-US" dirty="0"/>
            </a:p>
          </p:txBody>
        </p:sp>
        <p:sp>
          <p:nvSpPr>
            <p:cNvPr id="10" name="テキスト ボックス 9">
              <a:extLst>
                <a:ext uri="{FF2B5EF4-FFF2-40B4-BE49-F238E27FC236}">
                  <a16:creationId xmlns:a16="http://schemas.microsoft.com/office/drawing/2014/main" id="{9DFDB4E3-111F-4B84-BBD3-04C4F0E905BE}"/>
                </a:ext>
              </a:extLst>
            </p:cNvPr>
            <p:cNvSpPr txBox="1"/>
            <p:nvPr/>
          </p:nvSpPr>
          <p:spPr>
            <a:xfrm>
              <a:off x="2738633" y="4038013"/>
              <a:ext cx="1815386" cy="646331"/>
            </a:xfrm>
            <a:prstGeom prst="rect">
              <a:avLst/>
            </a:prstGeom>
            <a:noFill/>
          </p:spPr>
          <p:txBody>
            <a:bodyPr wrap="square" rtlCol="0">
              <a:spAutoFit/>
            </a:bodyPr>
            <a:lstStyle/>
            <a:p>
              <a:r>
                <a:rPr lang="ja-JP" altLang="en-US" dirty="0" err="1">
                  <a:solidFill>
                    <a:srgbClr val="FF0000"/>
                  </a:solidFill>
                </a:rPr>
                <a:t>ー</a:t>
              </a:r>
              <a:r>
                <a:rPr lang="en-US" altLang="ja-JP" dirty="0" err="1">
                  <a:solidFill>
                    <a:srgbClr val="FF0000"/>
                  </a:solidFill>
                </a:rPr>
                <a:t>t</a:t>
              </a:r>
              <a:r>
                <a:rPr kumimoji="1" lang="en-US" altLang="ja-JP" dirty="0" err="1">
                  <a:solidFill>
                    <a:srgbClr val="FF0000"/>
                  </a:solidFill>
                </a:rPr>
                <a:t>rain_loss</a:t>
              </a:r>
              <a:endParaRPr kumimoji="1" lang="en-US" altLang="ja-JP" dirty="0">
                <a:solidFill>
                  <a:srgbClr val="FF0000"/>
                </a:solidFill>
              </a:endParaRPr>
            </a:p>
            <a:p>
              <a:r>
                <a:rPr lang="ja-JP" altLang="en-US" dirty="0" err="1">
                  <a:solidFill>
                    <a:srgbClr val="0000FF"/>
                  </a:solidFill>
                </a:rPr>
                <a:t>ー</a:t>
              </a:r>
              <a:r>
                <a:rPr lang="en-US" altLang="ja-JP" dirty="0" err="1">
                  <a:solidFill>
                    <a:srgbClr val="0000FF"/>
                  </a:solidFill>
                </a:rPr>
                <a:t>val_loss</a:t>
              </a:r>
              <a:endParaRPr kumimoji="1" lang="ja-JP" altLang="en-US" dirty="0">
                <a:solidFill>
                  <a:srgbClr val="0000FF"/>
                </a:solidFill>
              </a:endParaRPr>
            </a:p>
          </p:txBody>
        </p:sp>
      </p:grpSp>
      <p:sp>
        <p:nvSpPr>
          <p:cNvPr id="18" name="テキスト ボックス 17">
            <a:extLst>
              <a:ext uri="{FF2B5EF4-FFF2-40B4-BE49-F238E27FC236}">
                <a16:creationId xmlns:a16="http://schemas.microsoft.com/office/drawing/2014/main" id="{30764AE7-DCDC-43DA-8BEB-7E84C118C25C}"/>
              </a:ext>
            </a:extLst>
          </p:cNvPr>
          <p:cNvSpPr txBox="1"/>
          <p:nvPr/>
        </p:nvSpPr>
        <p:spPr>
          <a:xfrm>
            <a:off x="4775380" y="2372852"/>
            <a:ext cx="1538552" cy="646331"/>
          </a:xfrm>
          <a:prstGeom prst="rect">
            <a:avLst/>
          </a:prstGeom>
          <a:noFill/>
        </p:spPr>
        <p:txBody>
          <a:bodyPr wrap="square" rtlCol="0">
            <a:spAutoFit/>
          </a:bodyPr>
          <a:lstStyle/>
          <a:p>
            <a:r>
              <a:rPr lang="ja-JP" altLang="en-US" dirty="0"/>
              <a:t>訓練誤差は無事下がった</a:t>
            </a:r>
            <a:endParaRPr kumimoji="1" lang="ja-JP" altLang="en-US" dirty="0"/>
          </a:p>
        </p:txBody>
      </p:sp>
    </p:spTree>
    <p:extLst>
      <p:ext uri="{BB962C8B-B14F-4D97-AF65-F5344CB8AC3E}">
        <p14:creationId xmlns:p14="http://schemas.microsoft.com/office/powerpoint/2010/main" val="168368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A6807-A149-46D0-B55A-A6A8CE536642}"/>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1F44136B-9D68-487E-8C1B-24D966EB6E2A}"/>
              </a:ext>
            </a:extLst>
          </p:cNvPr>
          <p:cNvSpPr>
            <a:spLocks noGrp="1"/>
          </p:cNvSpPr>
          <p:nvPr>
            <p:ph idx="1"/>
          </p:nvPr>
        </p:nvSpPr>
        <p:spPr/>
        <p:txBody>
          <a:bodyPr/>
          <a:lstStyle/>
          <a:p>
            <a:pPr marL="0" indent="0">
              <a:buNone/>
            </a:pPr>
            <a:r>
              <a:rPr lang="en-US" altLang="ja-JP" dirty="0">
                <a:solidFill>
                  <a:schemeClr val="bg2"/>
                </a:solidFill>
              </a:rPr>
              <a:t>1</a:t>
            </a:r>
            <a:r>
              <a:rPr kumimoji="1" lang="en-US" altLang="ja-JP" dirty="0">
                <a:solidFill>
                  <a:schemeClr val="bg2"/>
                </a:solidFill>
              </a:rPr>
              <a:t>. </a:t>
            </a:r>
            <a:r>
              <a:rPr kumimoji="1" lang="ja-JP" altLang="en-US" dirty="0">
                <a:solidFill>
                  <a:schemeClr val="bg2"/>
                </a:solidFill>
              </a:rPr>
              <a:t>コンペ概要説明</a:t>
            </a:r>
            <a:endParaRPr kumimoji="1" lang="en-US" altLang="ja-JP" dirty="0">
              <a:solidFill>
                <a:schemeClr val="bg2"/>
              </a:solidFill>
            </a:endParaRPr>
          </a:p>
          <a:p>
            <a:pPr marL="0" indent="0">
              <a:buNone/>
            </a:pPr>
            <a:r>
              <a:rPr kumimoji="1" lang="en-US" altLang="ja-JP" dirty="0">
                <a:solidFill>
                  <a:schemeClr val="bg2"/>
                </a:solidFill>
              </a:rPr>
              <a:t>2. CGCNN(</a:t>
            </a:r>
            <a:r>
              <a:rPr kumimoji="1" lang="ja-JP" altLang="en-US" dirty="0">
                <a:solidFill>
                  <a:schemeClr val="bg2"/>
                </a:solidFill>
              </a:rPr>
              <a:t>結晶グラフ畳み込みニューラルネットワーク</a:t>
            </a:r>
            <a:r>
              <a:rPr kumimoji="1" lang="en-US" altLang="ja-JP" dirty="0">
                <a:solidFill>
                  <a:schemeClr val="bg2"/>
                </a:solidFill>
              </a:rPr>
              <a:t>)</a:t>
            </a:r>
          </a:p>
          <a:p>
            <a:pPr marL="0" indent="0">
              <a:buNone/>
            </a:pPr>
            <a:r>
              <a:rPr lang="en-US" altLang="ja-JP" dirty="0">
                <a:solidFill>
                  <a:schemeClr val="bg2"/>
                </a:solidFill>
              </a:rPr>
              <a:t>3. </a:t>
            </a:r>
            <a:r>
              <a:rPr lang="en-US" altLang="ja-JP" dirty="0" err="1">
                <a:solidFill>
                  <a:schemeClr val="bg2"/>
                </a:solidFill>
              </a:rPr>
              <a:t>GeO</a:t>
            </a:r>
            <a:r>
              <a:rPr lang="en-US" altLang="ja-JP" dirty="0">
                <a:solidFill>
                  <a:schemeClr val="bg2"/>
                </a:solidFill>
              </a:rPr>
              <a:t> CGNN</a:t>
            </a:r>
          </a:p>
          <a:p>
            <a:pPr marL="0" indent="0">
              <a:buNone/>
            </a:pPr>
            <a:r>
              <a:rPr lang="en-US" altLang="ja-JP" dirty="0"/>
              <a:t>4. </a:t>
            </a:r>
            <a:r>
              <a:rPr lang="ja-JP" altLang="en-US" dirty="0"/>
              <a:t>まとめ</a:t>
            </a:r>
            <a:endParaRPr lang="en-US" altLang="ja-JP" dirty="0"/>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63144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8BC32-BBDE-4966-9F94-0422FBDC6C99}"/>
              </a:ext>
            </a:extLst>
          </p:cNvPr>
          <p:cNvSpPr>
            <a:spLocks noGrp="1"/>
          </p:cNvSpPr>
          <p:nvPr>
            <p:ph type="title"/>
          </p:nvPr>
        </p:nvSpPr>
        <p:spPr>
          <a:xfrm>
            <a:off x="838200" y="-100388"/>
            <a:ext cx="10515600" cy="1325563"/>
          </a:xfrm>
        </p:spPr>
        <p:txBody>
          <a:bodyPr/>
          <a:lstStyle/>
          <a:p>
            <a:pPr algn="ctr"/>
            <a:r>
              <a:rPr kumimoji="1" lang="ja-JP" altLang="en-US" dirty="0"/>
              <a:t>まとめ</a:t>
            </a:r>
          </a:p>
        </p:txBody>
      </p:sp>
      <p:sp>
        <p:nvSpPr>
          <p:cNvPr id="3" name="コンテンツ プレースホルダー 2">
            <a:extLst>
              <a:ext uri="{FF2B5EF4-FFF2-40B4-BE49-F238E27FC236}">
                <a16:creationId xmlns:a16="http://schemas.microsoft.com/office/drawing/2014/main" id="{E886CEC8-D728-44D5-AE84-6306512B439E}"/>
              </a:ext>
            </a:extLst>
          </p:cNvPr>
          <p:cNvSpPr>
            <a:spLocks noGrp="1"/>
          </p:cNvSpPr>
          <p:nvPr>
            <p:ph idx="1"/>
          </p:nvPr>
        </p:nvSpPr>
        <p:spPr>
          <a:xfrm>
            <a:off x="630382" y="1144284"/>
            <a:ext cx="10515600" cy="3436331"/>
          </a:xfrm>
        </p:spPr>
        <p:txBody>
          <a:bodyPr>
            <a:noAutofit/>
          </a:bodyPr>
          <a:lstStyle/>
          <a:p>
            <a:pPr marL="0" indent="0">
              <a:buNone/>
            </a:pPr>
            <a:endParaRPr kumimoji="1" lang="en-US" altLang="ja-JP" b="1" dirty="0"/>
          </a:p>
          <a:p>
            <a:pPr marL="0" indent="0">
              <a:buNone/>
            </a:pPr>
            <a:r>
              <a:rPr kumimoji="1" lang="ja-JP" altLang="en-US" dirty="0"/>
              <a:t>・結晶構造の大量のデータを用い、</a:t>
            </a:r>
            <a:r>
              <a:rPr lang="ja-JP" altLang="en-US" dirty="0"/>
              <a:t>物質の生成エネルギーの予測にとりくんだ。</a:t>
            </a:r>
            <a:endParaRPr lang="en-US" altLang="ja-JP" dirty="0"/>
          </a:p>
          <a:p>
            <a:pPr marL="0" indent="0">
              <a:buNone/>
            </a:pPr>
            <a:endParaRPr lang="en-US" altLang="ja-JP" dirty="0"/>
          </a:p>
          <a:p>
            <a:pPr marL="0" indent="0">
              <a:buNone/>
            </a:pPr>
            <a:r>
              <a:rPr lang="ja-JP" altLang="en-US" dirty="0"/>
              <a:t>・</a:t>
            </a:r>
            <a:r>
              <a:rPr lang="en-US" altLang="ja-JP" dirty="0"/>
              <a:t> </a:t>
            </a:r>
            <a:r>
              <a:rPr lang="en-US" altLang="ja-JP" dirty="0" err="1"/>
              <a:t>GeO</a:t>
            </a:r>
            <a:r>
              <a:rPr lang="en-US" altLang="ja-JP" dirty="0"/>
              <a:t>-CGNN</a:t>
            </a:r>
            <a:r>
              <a:rPr lang="ja-JP" altLang="en-US" dirty="0"/>
              <a:t>を利用し、精度は、</a:t>
            </a:r>
            <a:r>
              <a:rPr lang="en-US" altLang="ja-JP" dirty="0"/>
              <a:t>(RMSE = 0.084)</a:t>
            </a:r>
            <a:r>
              <a:rPr lang="ja-JP" altLang="en-US" dirty="0" err="1"/>
              <a:t>まで</a:t>
            </a:r>
            <a:r>
              <a:rPr lang="ja-JP" altLang="en-US" dirty="0"/>
              <a:t>落とすことができた。</a:t>
            </a:r>
            <a:endParaRPr lang="en-US" altLang="ja-JP" dirty="0"/>
          </a:p>
          <a:p>
            <a:pPr marL="0" indent="0">
              <a:buNone/>
            </a:pPr>
            <a:endParaRPr lang="en-US" altLang="ja-JP" dirty="0"/>
          </a:p>
          <a:p>
            <a:pPr marL="0" indent="0">
              <a:buNone/>
            </a:pPr>
            <a:endParaRPr lang="en-US" altLang="ja-JP" b="1" dirty="0"/>
          </a:p>
          <a:p>
            <a:pPr marL="0" indent="0">
              <a:buNone/>
            </a:pPr>
            <a:endParaRPr lang="en-US" altLang="ja-JP" dirty="0"/>
          </a:p>
          <a:p>
            <a:pPr marL="0" indent="0">
              <a:buNone/>
            </a:pPr>
            <a:endParaRPr lang="en-US" altLang="ja-JP" dirty="0"/>
          </a:p>
          <a:p>
            <a:pPr marL="0" indent="0">
              <a:buNone/>
            </a:pPr>
            <a:endParaRPr lang="en-US" altLang="ja-JP" b="1" dirty="0"/>
          </a:p>
          <a:p>
            <a:pPr marL="0" indent="0">
              <a:buNone/>
            </a:pPr>
            <a:endParaRPr lang="en-US" altLang="ja-JP" dirty="0"/>
          </a:p>
          <a:p>
            <a:pPr marL="0" indent="0">
              <a:buNone/>
            </a:pPr>
            <a:endParaRPr lang="en-US" altLang="ja-JP" dirty="0"/>
          </a:p>
          <a:p>
            <a:pPr marL="0" indent="0">
              <a:buNone/>
            </a:pPr>
            <a:r>
              <a:rPr lang="en-US" altLang="ja-JP" dirty="0"/>
              <a:t> </a:t>
            </a:r>
            <a:endParaRPr kumimoji="1" lang="ja-JP" altLang="en-US" dirty="0"/>
          </a:p>
        </p:txBody>
      </p:sp>
    </p:spTree>
    <p:extLst>
      <p:ext uri="{BB962C8B-B14F-4D97-AF65-F5344CB8AC3E}">
        <p14:creationId xmlns:p14="http://schemas.microsoft.com/office/powerpoint/2010/main" val="225642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A6807-A149-46D0-B55A-A6A8CE536642}"/>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1F44136B-9D68-487E-8C1B-24D966EB6E2A}"/>
              </a:ext>
            </a:extLst>
          </p:cNvPr>
          <p:cNvSpPr>
            <a:spLocks noGrp="1"/>
          </p:cNvSpPr>
          <p:nvPr>
            <p:ph idx="1"/>
          </p:nvPr>
        </p:nvSpPr>
        <p:spPr/>
        <p:txBody>
          <a:bodyPr/>
          <a:lstStyle/>
          <a:p>
            <a:pPr marL="0" indent="0">
              <a:buNone/>
            </a:pPr>
            <a:r>
              <a:rPr lang="en-US" altLang="ja-JP" dirty="0"/>
              <a:t>1</a:t>
            </a:r>
            <a:r>
              <a:rPr kumimoji="1" lang="en-US" altLang="ja-JP" dirty="0"/>
              <a:t>. </a:t>
            </a:r>
            <a:r>
              <a:rPr kumimoji="1" lang="ja-JP" altLang="en-US" dirty="0"/>
              <a:t>コンペ概要説明</a:t>
            </a:r>
            <a:endParaRPr kumimoji="1" lang="en-US" altLang="ja-JP" dirty="0"/>
          </a:p>
          <a:p>
            <a:pPr marL="0" indent="0">
              <a:buNone/>
            </a:pPr>
            <a:r>
              <a:rPr kumimoji="1" lang="en-US" altLang="ja-JP" dirty="0"/>
              <a:t>2. CGCNN(</a:t>
            </a:r>
            <a:r>
              <a:rPr kumimoji="1" lang="ja-JP" altLang="en-US" dirty="0"/>
              <a:t>結晶グラフ畳み込みニューラルネットワーク</a:t>
            </a:r>
            <a:r>
              <a:rPr kumimoji="1" lang="en-US" altLang="ja-JP" dirty="0"/>
              <a:t>)</a:t>
            </a:r>
          </a:p>
          <a:p>
            <a:pPr marL="0" indent="0">
              <a:buNone/>
            </a:pPr>
            <a:r>
              <a:rPr lang="en-US" altLang="ja-JP" dirty="0"/>
              <a:t>3. </a:t>
            </a:r>
            <a:r>
              <a:rPr lang="en-US" altLang="ja-JP" dirty="0" err="1"/>
              <a:t>GeO</a:t>
            </a:r>
            <a:r>
              <a:rPr lang="en-US" altLang="ja-JP" dirty="0"/>
              <a:t> CGNN</a:t>
            </a:r>
          </a:p>
          <a:p>
            <a:pPr marL="0" indent="0">
              <a:buNone/>
            </a:pPr>
            <a:r>
              <a:rPr lang="en-US" altLang="ja-JP" dirty="0"/>
              <a:t>4. </a:t>
            </a:r>
            <a:r>
              <a:rPr lang="ja-JP" altLang="en-US" dirty="0"/>
              <a:t>まとめ</a:t>
            </a:r>
            <a:endParaRPr lang="en-US" altLang="ja-JP" dirty="0"/>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32677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DBBB6-5189-479C-B8A7-9589D207D22C}"/>
              </a:ext>
            </a:extLst>
          </p:cNvPr>
          <p:cNvSpPr>
            <a:spLocks noGrp="1"/>
          </p:cNvSpPr>
          <p:nvPr>
            <p:ph type="title"/>
          </p:nvPr>
        </p:nvSpPr>
        <p:spPr>
          <a:xfrm>
            <a:off x="838200" y="-224411"/>
            <a:ext cx="10515600" cy="1325563"/>
          </a:xfrm>
        </p:spPr>
        <p:txBody>
          <a:bodyPr/>
          <a:lstStyle/>
          <a:p>
            <a:pPr algn="ctr"/>
            <a:r>
              <a:rPr kumimoji="1" lang="ja-JP" altLang="en-US" dirty="0"/>
              <a:t>失敗原因の推測</a:t>
            </a:r>
          </a:p>
        </p:txBody>
      </p:sp>
      <p:sp>
        <p:nvSpPr>
          <p:cNvPr id="7" name="テキスト ボックス 6">
            <a:extLst>
              <a:ext uri="{FF2B5EF4-FFF2-40B4-BE49-F238E27FC236}">
                <a16:creationId xmlns:a16="http://schemas.microsoft.com/office/drawing/2014/main" id="{62732C50-9925-4EC7-A246-6E2E398184D7}"/>
              </a:ext>
            </a:extLst>
          </p:cNvPr>
          <p:cNvSpPr txBox="1"/>
          <p:nvPr/>
        </p:nvSpPr>
        <p:spPr>
          <a:xfrm>
            <a:off x="6693824" y="3534131"/>
            <a:ext cx="9319952" cy="4647426"/>
          </a:xfrm>
          <a:prstGeom prst="rect">
            <a:avLst/>
          </a:prstGeom>
          <a:noFill/>
        </p:spPr>
        <p:txBody>
          <a:bodyPr wrap="square" rtlCol="0">
            <a:spAutoFit/>
          </a:bodyPr>
          <a:lstStyle/>
          <a:p>
            <a:r>
              <a:rPr kumimoji="1" lang="ja-JP" altLang="en-US" sz="2200" b="1" dirty="0"/>
              <a:t>考えられる要因</a:t>
            </a:r>
            <a:endParaRPr kumimoji="1" lang="en-US" altLang="ja-JP" sz="2200" b="1" dirty="0"/>
          </a:p>
          <a:p>
            <a:endParaRPr kumimoji="1" lang="en-US" altLang="ja-JP" sz="2200" dirty="0"/>
          </a:p>
          <a:p>
            <a:r>
              <a:rPr kumimoji="1" lang="ja-JP" altLang="en-US" sz="2200" dirty="0"/>
              <a:t>・結晶構造をグラフに落とし込む際に、</a:t>
            </a:r>
            <a:endParaRPr kumimoji="1" lang="en-US" altLang="ja-JP" sz="2200" dirty="0"/>
          </a:p>
          <a:p>
            <a:r>
              <a:rPr kumimoji="1" lang="ja-JP" altLang="en-US" sz="2200" dirty="0"/>
              <a:t>辺の特徴量を距離</a:t>
            </a:r>
            <a:r>
              <a:rPr kumimoji="1" lang="en-US" altLang="ja-JP" sz="2200" dirty="0"/>
              <a:t>(1</a:t>
            </a:r>
            <a:r>
              <a:rPr kumimoji="1" lang="ja-JP" altLang="en-US" sz="2200" dirty="0"/>
              <a:t>次元情報</a:t>
            </a:r>
            <a:r>
              <a:rPr kumimoji="1" lang="en-US" altLang="ja-JP" sz="2200" dirty="0"/>
              <a:t>)</a:t>
            </a:r>
            <a:r>
              <a:rPr kumimoji="1" lang="ja-JP" altLang="en-US" sz="2200" dirty="0"/>
              <a:t>にすることで、</a:t>
            </a:r>
            <a:endParaRPr kumimoji="1" lang="en-US" altLang="ja-JP" sz="2200" dirty="0"/>
          </a:p>
          <a:p>
            <a:r>
              <a:rPr kumimoji="1" lang="ja-JP" altLang="en-US" sz="2200" dirty="0"/>
              <a:t>結晶構造の情報を失ったのが要因？</a:t>
            </a:r>
            <a:endParaRPr kumimoji="1" lang="en-US" altLang="ja-JP" sz="2200" dirty="0"/>
          </a:p>
          <a:p>
            <a:endParaRPr kumimoji="1" lang="en-US" altLang="ja-JP" sz="2200" b="1" dirty="0">
              <a:solidFill>
                <a:srgbClr val="FF0000"/>
              </a:solidFill>
            </a:endParaRPr>
          </a:p>
          <a:p>
            <a:r>
              <a:rPr lang="ja-JP" altLang="en-US" sz="2200" b="1" u="sng" dirty="0">
                <a:solidFill>
                  <a:srgbClr val="FF0000"/>
                </a:solidFill>
              </a:rPr>
              <a:t>対策</a:t>
            </a:r>
            <a:endParaRPr kumimoji="1" lang="en-US" altLang="ja-JP" sz="2200" b="1" u="sng" dirty="0">
              <a:solidFill>
                <a:srgbClr val="FF0000"/>
              </a:solidFill>
            </a:endParaRPr>
          </a:p>
          <a:p>
            <a:r>
              <a:rPr lang="ja-JP" altLang="en-US" sz="2200" b="1" u="sng" dirty="0">
                <a:solidFill>
                  <a:srgbClr val="FF0000"/>
                </a:solidFill>
              </a:rPr>
              <a:t>グラフ表現で結晶構造をしっかりとらえられる</a:t>
            </a:r>
            <a:endParaRPr lang="en-US" altLang="ja-JP" sz="2200" b="1" u="sng" dirty="0">
              <a:solidFill>
                <a:srgbClr val="FF0000"/>
              </a:solidFill>
            </a:endParaRPr>
          </a:p>
          <a:p>
            <a:r>
              <a:rPr kumimoji="1" lang="ja-JP" altLang="en-US" sz="2200" b="1" u="sng" dirty="0">
                <a:solidFill>
                  <a:srgbClr val="FF0000"/>
                </a:solidFill>
              </a:rPr>
              <a:t>モデルに絞って文献を探す。</a:t>
            </a:r>
            <a:endParaRPr kumimoji="1" lang="en-US" altLang="ja-JP" sz="2200" b="1" u="sng" dirty="0">
              <a:solidFill>
                <a:srgbClr val="FF0000"/>
              </a:solidFill>
            </a:endParaRPr>
          </a:p>
          <a:p>
            <a:endParaRPr kumimoji="1" lang="en-US" altLang="ja-JP" sz="2200" b="1" dirty="0">
              <a:solidFill>
                <a:srgbClr val="FF0000"/>
              </a:solidFill>
            </a:endParaRPr>
          </a:p>
          <a:p>
            <a:r>
              <a:rPr lang="ja-JP" altLang="en-US" sz="2200" dirty="0"/>
              <a:t>　　　　　　　　　　</a:t>
            </a:r>
            <a:endParaRPr kumimoji="1" lang="en-US" altLang="ja-JP" sz="2200" dirty="0"/>
          </a:p>
          <a:p>
            <a:endParaRPr kumimoji="1" lang="en-US" altLang="ja-JP" b="1" dirty="0"/>
          </a:p>
          <a:p>
            <a:endParaRPr kumimoji="1" lang="en-US" altLang="ja-JP" b="1" dirty="0"/>
          </a:p>
          <a:p>
            <a:endParaRPr kumimoji="1" lang="ja-JP" altLang="en-US" dirty="0"/>
          </a:p>
        </p:txBody>
      </p:sp>
      <p:pic>
        <p:nvPicPr>
          <p:cNvPr id="27" name="図 26">
            <a:extLst>
              <a:ext uri="{FF2B5EF4-FFF2-40B4-BE49-F238E27FC236}">
                <a16:creationId xmlns:a16="http://schemas.microsoft.com/office/drawing/2014/main" id="{95220124-69D1-4C3C-AF5C-499F82234298}"/>
              </a:ext>
            </a:extLst>
          </p:cNvPr>
          <p:cNvPicPr>
            <a:picLocks noChangeAspect="1"/>
          </p:cNvPicPr>
          <p:nvPr/>
        </p:nvPicPr>
        <p:blipFill>
          <a:blip r:embed="rId3"/>
          <a:stretch>
            <a:fillRect/>
          </a:stretch>
        </p:blipFill>
        <p:spPr>
          <a:xfrm>
            <a:off x="659781" y="987587"/>
            <a:ext cx="5557304" cy="1826149"/>
          </a:xfrm>
          <a:prstGeom prst="rect">
            <a:avLst/>
          </a:prstGeom>
        </p:spPr>
      </p:pic>
      <p:sp>
        <p:nvSpPr>
          <p:cNvPr id="29" name="正方形/長方形 28">
            <a:extLst>
              <a:ext uri="{FF2B5EF4-FFF2-40B4-BE49-F238E27FC236}">
                <a16:creationId xmlns:a16="http://schemas.microsoft.com/office/drawing/2014/main" id="{985B173E-79BB-46AA-BA01-0555111D579D}"/>
              </a:ext>
            </a:extLst>
          </p:cNvPr>
          <p:cNvSpPr/>
          <p:nvPr/>
        </p:nvSpPr>
        <p:spPr>
          <a:xfrm>
            <a:off x="1918010" y="891069"/>
            <a:ext cx="4349629" cy="2019183"/>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C2B5758-693E-4658-89A9-2D591D953C7C}"/>
              </a:ext>
            </a:extLst>
          </p:cNvPr>
          <p:cNvSpPr txBox="1"/>
          <p:nvPr/>
        </p:nvSpPr>
        <p:spPr>
          <a:xfrm>
            <a:off x="6438624" y="1218780"/>
            <a:ext cx="5753376" cy="1477328"/>
          </a:xfrm>
          <a:prstGeom prst="rect">
            <a:avLst/>
          </a:prstGeom>
          <a:noFill/>
        </p:spPr>
        <p:txBody>
          <a:bodyPr wrap="square" rtlCol="0">
            <a:spAutoFit/>
          </a:bodyPr>
          <a:lstStyle/>
          <a:p>
            <a:r>
              <a:rPr kumimoji="1" lang="ja-JP" altLang="en-US" dirty="0"/>
              <a:t>結晶構造の特徴をグラフ表現</a:t>
            </a:r>
            <a:r>
              <a:rPr kumimoji="1" lang="en-US" altLang="ja-JP" dirty="0">
                <a:solidFill>
                  <a:srgbClr val="0000FF"/>
                </a:solidFill>
              </a:rPr>
              <a:t>(</a:t>
            </a:r>
            <a:r>
              <a:rPr kumimoji="1" lang="ja-JP" altLang="en-US" dirty="0">
                <a:solidFill>
                  <a:srgbClr val="0000FF"/>
                </a:solidFill>
              </a:rPr>
              <a:t>左の青</a:t>
            </a:r>
            <a:r>
              <a:rPr kumimoji="1" lang="en-US" altLang="ja-JP" dirty="0">
                <a:solidFill>
                  <a:srgbClr val="0000FF"/>
                </a:solidFill>
              </a:rPr>
              <a:t>box)</a:t>
            </a:r>
            <a:r>
              <a:rPr kumimoji="1" lang="ja-JP" altLang="en-US" dirty="0"/>
              <a:t>でとらえられている</a:t>
            </a:r>
            <a:r>
              <a:rPr lang="ja-JP" altLang="en-US" dirty="0"/>
              <a:t>と</a:t>
            </a:r>
            <a:r>
              <a:rPr lang="ja-JP" altLang="en-US" dirty="0">
                <a:solidFill>
                  <a:srgbClr val="FFC000"/>
                </a:solidFill>
              </a:rPr>
              <a:t>仮定</a:t>
            </a:r>
            <a:r>
              <a:rPr lang="ja-JP" altLang="en-US" dirty="0"/>
              <a:t>すると、</a:t>
            </a:r>
            <a:endParaRPr kumimoji="1" lang="en-US" altLang="ja-JP" dirty="0"/>
          </a:p>
          <a:p>
            <a:r>
              <a:rPr kumimoji="1" lang="ja-JP" altLang="en-US" dirty="0"/>
              <a:t>過学習するようニューラルネットワーク</a:t>
            </a:r>
            <a:r>
              <a:rPr lang="en-US" altLang="ja-JP" dirty="0">
                <a:solidFill>
                  <a:srgbClr val="FF0000"/>
                </a:solidFill>
              </a:rPr>
              <a:t>(</a:t>
            </a:r>
            <a:r>
              <a:rPr lang="ja-JP" altLang="en-US" dirty="0">
                <a:solidFill>
                  <a:srgbClr val="FF0000"/>
                </a:solidFill>
              </a:rPr>
              <a:t>左の赤い</a:t>
            </a:r>
            <a:r>
              <a:rPr lang="en-US" altLang="ja-JP" dirty="0">
                <a:solidFill>
                  <a:srgbClr val="FF0000"/>
                </a:solidFill>
              </a:rPr>
              <a:t>box</a:t>
            </a:r>
            <a:r>
              <a:rPr lang="ja-JP" altLang="en-US" dirty="0">
                <a:solidFill>
                  <a:srgbClr val="FF0000"/>
                </a:solidFill>
              </a:rPr>
              <a:t>部分</a:t>
            </a:r>
            <a:r>
              <a:rPr lang="en-US" altLang="ja-JP" dirty="0">
                <a:solidFill>
                  <a:srgbClr val="FF0000"/>
                </a:solidFill>
              </a:rPr>
              <a:t>)</a:t>
            </a:r>
            <a:r>
              <a:rPr kumimoji="1" lang="ja-JP" altLang="en-US" dirty="0"/>
              <a:t>のパラメータを</a:t>
            </a:r>
            <a:r>
              <a:rPr lang="ja-JP" altLang="en-US" dirty="0"/>
              <a:t>増やせば</a:t>
            </a:r>
            <a:r>
              <a:rPr kumimoji="1" lang="ja-JP" altLang="en-US" dirty="0"/>
              <a:t>訓練誤差は下がるはず</a:t>
            </a:r>
            <a:endParaRPr kumimoji="1" lang="en-US" altLang="ja-JP" dirty="0"/>
          </a:p>
          <a:p>
            <a:endParaRPr kumimoji="1" lang="ja-JP" altLang="en-US" dirty="0"/>
          </a:p>
        </p:txBody>
      </p:sp>
      <p:sp>
        <p:nvSpPr>
          <p:cNvPr id="31" name="矢印: 下 30">
            <a:extLst>
              <a:ext uri="{FF2B5EF4-FFF2-40B4-BE49-F238E27FC236}">
                <a16:creationId xmlns:a16="http://schemas.microsoft.com/office/drawing/2014/main" id="{DC99514B-CABA-40DD-8759-2BE819446347}"/>
              </a:ext>
            </a:extLst>
          </p:cNvPr>
          <p:cNvSpPr/>
          <p:nvPr/>
        </p:nvSpPr>
        <p:spPr>
          <a:xfrm>
            <a:off x="3167067" y="3149589"/>
            <a:ext cx="317809" cy="769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BA60C735-5C42-4747-B2C7-0939CABAFA34}"/>
              </a:ext>
            </a:extLst>
          </p:cNvPr>
          <p:cNvSpPr txBox="1"/>
          <p:nvPr/>
        </p:nvSpPr>
        <p:spPr>
          <a:xfrm>
            <a:off x="3654909" y="3308788"/>
            <a:ext cx="3668751" cy="369332"/>
          </a:xfrm>
          <a:prstGeom prst="rect">
            <a:avLst/>
          </a:prstGeom>
          <a:noFill/>
        </p:spPr>
        <p:txBody>
          <a:bodyPr wrap="square" rtlCol="0">
            <a:spAutoFit/>
          </a:bodyPr>
          <a:lstStyle/>
          <a:p>
            <a:r>
              <a:rPr kumimoji="1" lang="ja-JP" altLang="en-US" b="1" dirty="0">
                <a:solidFill>
                  <a:srgbClr val="00B050"/>
                </a:solidFill>
              </a:rPr>
              <a:t>結果</a:t>
            </a:r>
            <a:r>
              <a:rPr kumimoji="1" lang="en-US" altLang="ja-JP" b="1" dirty="0">
                <a:solidFill>
                  <a:srgbClr val="00B050"/>
                </a:solidFill>
              </a:rPr>
              <a:t>: </a:t>
            </a:r>
            <a:r>
              <a:rPr kumimoji="1" lang="ja-JP" altLang="en-US" b="1" dirty="0">
                <a:solidFill>
                  <a:srgbClr val="00B050"/>
                </a:solidFill>
              </a:rPr>
              <a:t>訓練誤差全く下がらず</a:t>
            </a:r>
          </a:p>
        </p:txBody>
      </p:sp>
      <p:sp>
        <p:nvSpPr>
          <p:cNvPr id="38" name="テキスト ボックス 37">
            <a:extLst>
              <a:ext uri="{FF2B5EF4-FFF2-40B4-BE49-F238E27FC236}">
                <a16:creationId xmlns:a16="http://schemas.microsoft.com/office/drawing/2014/main" id="{0737B07B-87F1-4BDA-9413-0E3B93F804E0}"/>
              </a:ext>
            </a:extLst>
          </p:cNvPr>
          <p:cNvSpPr txBox="1"/>
          <p:nvPr/>
        </p:nvSpPr>
        <p:spPr>
          <a:xfrm>
            <a:off x="710335" y="6014948"/>
            <a:ext cx="5734641" cy="646331"/>
          </a:xfrm>
          <a:prstGeom prst="rect">
            <a:avLst/>
          </a:prstGeom>
          <a:noFill/>
        </p:spPr>
        <p:txBody>
          <a:bodyPr wrap="square" rtlCol="0">
            <a:spAutoFit/>
          </a:bodyPr>
          <a:lstStyle/>
          <a:p>
            <a:r>
              <a:rPr kumimoji="1" lang="ja-JP" altLang="en-US" dirty="0"/>
              <a:t>考察： </a:t>
            </a:r>
            <a:r>
              <a:rPr lang="ja-JP" altLang="en-US" dirty="0"/>
              <a:t>個々の結晶の特徴を捉えられない原因は、</a:t>
            </a:r>
            <a:endParaRPr kumimoji="1" lang="en-US" altLang="ja-JP" dirty="0"/>
          </a:p>
          <a:p>
            <a:r>
              <a:rPr kumimoji="1" lang="ja-JP" altLang="en-US" dirty="0"/>
              <a:t>　　　　 結晶グラフの表現方法</a:t>
            </a:r>
            <a:r>
              <a:rPr lang="ja-JP" altLang="en-US" dirty="0"/>
              <a:t>にあるかも</a:t>
            </a:r>
            <a:r>
              <a:rPr kumimoji="1" lang="ja-JP" altLang="en-US" dirty="0">
                <a:solidFill>
                  <a:srgbClr val="0000FF"/>
                </a:solidFill>
              </a:rPr>
              <a:t>（上の青</a:t>
            </a:r>
            <a:r>
              <a:rPr kumimoji="1" lang="en-US" altLang="ja-JP" dirty="0">
                <a:solidFill>
                  <a:srgbClr val="0000FF"/>
                </a:solidFill>
              </a:rPr>
              <a:t>box)</a:t>
            </a:r>
            <a:endParaRPr kumimoji="1" lang="ja-JP" altLang="en-US" dirty="0">
              <a:solidFill>
                <a:srgbClr val="0000FF"/>
              </a:solidFill>
            </a:endParaRPr>
          </a:p>
        </p:txBody>
      </p:sp>
      <p:pic>
        <p:nvPicPr>
          <p:cNvPr id="39" name="図 38">
            <a:extLst>
              <a:ext uri="{FF2B5EF4-FFF2-40B4-BE49-F238E27FC236}">
                <a16:creationId xmlns:a16="http://schemas.microsoft.com/office/drawing/2014/main" id="{437BA880-05FC-4CB5-A927-39B49CDE1550}"/>
              </a:ext>
            </a:extLst>
          </p:cNvPr>
          <p:cNvPicPr>
            <a:picLocks noChangeAspect="1"/>
          </p:cNvPicPr>
          <p:nvPr/>
        </p:nvPicPr>
        <p:blipFill>
          <a:blip r:embed="rId3"/>
          <a:stretch>
            <a:fillRect/>
          </a:stretch>
        </p:blipFill>
        <p:spPr>
          <a:xfrm>
            <a:off x="710335" y="4059607"/>
            <a:ext cx="5557304" cy="1826149"/>
          </a:xfrm>
          <a:prstGeom prst="rect">
            <a:avLst/>
          </a:prstGeom>
        </p:spPr>
      </p:pic>
      <p:sp>
        <p:nvSpPr>
          <p:cNvPr id="36" name="正方形/長方形 35">
            <a:extLst>
              <a:ext uri="{FF2B5EF4-FFF2-40B4-BE49-F238E27FC236}">
                <a16:creationId xmlns:a16="http://schemas.microsoft.com/office/drawing/2014/main" id="{3D8D83FA-DCBC-420F-BB7A-7B8D96BBC1E8}"/>
              </a:ext>
            </a:extLst>
          </p:cNvPr>
          <p:cNvSpPr/>
          <p:nvPr/>
        </p:nvSpPr>
        <p:spPr>
          <a:xfrm>
            <a:off x="658062" y="4050354"/>
            <a:ext cx="1317330" cy="1656135"/>
          </a:xfrm>
          <a:prstGeom prst="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E9DD9D4E-C4E3-46A0-BB8D-523A4C5454F8}"/>
              </a:ext>
            </a:extLst>
          </p:cNvPr>
          <p:cNvSpPr/>
          <p:nvPr/>
        </p:nvSpPr>
        <p:spPr>
          <a:xfrm>
            <a:off x="600680" y="1000727"/>
            <a:ext cx="1317330" cy="1656135"/>
          </a:xfrm>
          <a:prstGeom prst="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6637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75BE26-D55C-4496-81CD-70FB8716E698}"/>
              </a:ext>
            </a:extLst>
          </p:cNvPr>
          <p:cNvSpPr>
            <a:spLocks noGrp="1"/>
          </p:cNvSpPr>
          <p:nvPr>
            <p:ph type="title"/>
          </p:nvPr>
        </p:nvSpPr>
        <p:spPr>
          <a:xfrm>
            <a:off x="874106" y="-180404"/>
            <a:ext cx="10515600" cy="1325563"/>
          </a:xfrm>
        </p:spPr>
        <p:txBody>
          <a:bodyPr/>
          <a:lstStyle/>
          <a:p>
            <a:pPr algn="ctr"/>
            <a:r>
              <a:rPr lang="en-US" altLang="ja-JP" dirty="0"/>
              <a:t>Attention</a:t>
            </a:r>
            <a:r>
              <a:rPr lang="ja-JP" altLang="en-US" dirty="0"/>
              <a:t> </a:t>
            </a:r>
            <a:r>
              <a:rPr lang="en-US" altLang="ja-JP" dirty="0"/>
              <a:t>mask</a:t>
            </a:r>
            <a:endParaRPr kumimoji="1" lang="ja-JP" altLang="en-US" dirty="0"/>
          </a:p>
        </p:txBody>
      </p:sp>
      <p:pic>
        <p:nvPicPr>
          <p:cNvPr id="4" name="図 3">
            <a:extLst>
              <a:ext uri="{FF2B5EF4-FFF2-40B4-BE49-F238E27FC236}">
                <a16:creationId xmlns:a16="http://schemas.microsoft.com/office/drawing/2014/main" id="{A1654174-480C-4FC2-9457-39945D979B52}"/>
              </a:ext>
            </a:extLst>
          </p:cNvPr>
          <p:cNvPicPr>
            <a:picLocks noChangeAspect="1"/>
          </p:cNvPicPr>
          <p:nvPr/>
        </p:nvPicPr>
        <p:blipFill>
          <a:blip r:embed="rId2"/>
          <a:stretch>
            <a:fillRect/>
          </a:stretch>
        </p:blipFill>
        <p:spPr>
          <a:xfrm>
            <a:off x="18246" y="3015002"/>
            <a:ext cx="7057802" cy="698374"/>
          </a:xfrm>
          <a:prstGeom prst="rect">
            <a:avLst/>
          </a:prstGeom>
        </p:spPr>
      </p:pic>
      <p:pic>
        <p:nvPicPr>
          <p:cNvPr id="6" name="図 5">
            <a:extLst>
              <a:ext uri="{FF2B5EF4-FFF2-40B4-BE49-F238E27FC236}">
                <a16:creationId xmlns:a16="http://schemas.microsoft.com/office/drawing/2014/main" id="{89AD4412-F273-46AC-8C24-23E4E356634D}"/>
              </a:ext>
            </a:extLst>
          </p:cNvPr>
          <p:cNvPicPr>
            <a:picLocks noChangeAspect="1"/>
          </p:cNvPicPr>
          <p:nvPr/>
        </p:nvPicPr>
        <p:blipFill>
          <a:blip r:embed="rId3"/>
          <a:stretch>
            <a:fillRect/>
          </a:stretch>
        </p:blipFill>
        <p:spPr>
          <a:xfrm>
            <a:off x="33052" y="5304825"/>
            <a:ext cx="4051006" cy="691942"/>
          </a:xfrm>
          <a:prstGeom prst="rect">
            <a:avLst/>
          </a:prstGeom>
        </p:spPr>
      </p:pic>
      <p:pic>
        <p:nvPicPr>
          <p:cNvPr id="7" name="図 6">
            <a:extLst>
              <a:ext uri="{FF2B5EF4-FFF2-40B4-BE49-F238E27FC236}">
                <a16:creationId xmlns:a16="http://schemas.microsoft.com/office/drawing/2014/main" id="{135D0F75-F66F-42A5-A0C7-7A2173EFA773}"/>
              </a:ext>
            </a:extLst>
          </p:cNvPr>
          <p:cNvPicPr>
            <a:picLocks noChangeAspect="1"/>
          </p:cNvPicPr>
          <p:nvPr/>
        </p:nvPicPr>
        <p:blipFill>
          <a:blip r:embed="rId4"/>
          <a:stretch>
            <a:fillRect/>
          </a:stretch>
        </p:blipFill>
        <p:spPr>
          <a:xfrm>
            <a:off x="224443" y="1604834"/>
            <a:ext cx="7245927" cy="624296"/>
          </a:xfrm>
          <a:prstGeom prst="rect">
            <a:avLst/>
          </a:prstGeom>
        </p:spPr>
      </p:pic>
      <p:sp>
        <p:nvSpPr>
          <p:cNvPr id="8" name="楕円 7">
            <a:extLst>
              <a:ext uri="{FF2B5EF4-FFF2-40B4-BE49-F238E27FC236}">
                <a16:creationId xmlns:a16="http://schemas.microsoft.com/office/drawing/2014/main" id="{D024F536-1848-4823-9786-31AF7B60E491}"/>
              </a:ext>
            </a:extLst>
          </p:cNvPr>
          <p:cNvSpPr/>
          <p:nvPr/>
        </p:nvSpPr>
        <p:spPr>
          <a:xfrm>
            <a:off x="5615483" y="3082122"/>
            <a:ext cx="421178" cy="39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20DFB05-E703-4152-A2AC-16E374AFCAD6}"/>
              </a:ext>
            </a:extLst>
          </p:cNvPr>
          <p:cNvSpPr/>
          <p:nvPr/>
        </p:nvSpPr>
        <p:spPr>
          <a:xfrm>
            <a:off x="529244" y="3964656"/>
            <a:ext cx="365760" cy="1122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7A76141-EC1D-4899-A3FF-D00C40683B08}"/>
              </a:ext>
            </a:extLst>
          </p:cNvPr>
          <p:cNvSpPr txBox="1"/>
          <p:nvPr/>
        </p:nvSpPr>
        <p:spPr>
          <a:xfrm>
            <a:off x="1021080" y="4233683"/>
            <a:ext cx="2826327" cy="646331"/>
          </a:xfrm>
          <a:prstGeom prst="rect">
            <a:avLst/>
          </a:prstGeom>
          <a:noFill/>
        </p:spPr>
        <p:txBody>
          <a:bodyPr wrap="square" rtlCol="0">
            <a:spAutoFit/>
          </a:bodyPr>
          <a:lstStyle/>
          <a:p>
            <a:r>
              <a:rPr kumimoji="1" lang="ja-JP" altLang="en-US" dirty="0"/>
              <a:t>多層パーセプトロンを通し頂点の特徴量を</a:t>
            </a:r>
            <a:r>
              <a:rPr lang="ja-JP" altLang="en-US" dirty="0"/>
              <a:t>更新</a:t>
            </a:r>
            <a:endParaRPr kumimoji="1" lang="ja-JP" altLang="en-US" dirty="0"/>
          </a:p>
        </p:txBody>
      </p:sp>
      <p:sp>
        <p:nvSpPr>
          <p:cNvPr id="11" name="テキスト ボックス 10">
            <a:extLst>
              <a:ext uri="{FF2B5EF4-FFF2-40B4-BE49-F238E27FC236}">
                <a16:creationId xmlns:a16="http://schemas.microsoft.com/office/drawing/2014/main" id="{1CB2623B-978D-4607-82EC-AE1996402941}"/>
              </a:ext>
            </a:extLst>
          </p:cNvPr>
          <p:cNvSpPr txBox="1"/>
          <p:nvPr/>
        </p:nvSpPr>
        <p:spPr>
          <a:xfrm>
            <a:off x="-17833" y="983915"/>
            <a:ext cx="5827279" cy="646331"/>
          </a:xfrm>
          <a:prstGeom prst="rect">
            <a:avLst/>
          </a:prstGeom>
          <a:noFill/>
        </p:spPr>
        <p:txBody>
          <a:bodyPr wrap="square" rtlCol="0">
            <a:spAutoFit/>
          </a:bodyPr>
          <a:lstStyle/>
          <a:p>
            <a:r>
              <a:rPr kumimoji="1" lang="ja-JP" altLang="en-US" dirty="0"/>
              <a:t>アテンションマスク</a:t>
            </a:r>
            <a:r>
              <a:rPr kumimoji="1" lang="en-US" altLang="ja-JP" dirty="0"/>
              <a:t>M</a:t>
            </a:r>
          </a:p>
          <a:p>
            <a:r>
              <a:rPr kumimoji="1" lang="en-US" altLang="ja-JP" dirty="0"/>
              <a:t>(</a:t>
            </a:r>
            <a:r>
              <a:rPr kumimoji="1" lang="ja-JP" altLang="en-US" dirty="0"/>
              <a:t>注目している原子周辺の</a:t>
            </a:r>
            <a:r>
              <a:rPr lang="ja-JP" altLang="en-US" dirty="0"/>
              <a:t>空間情報をエンコードしている</a:t>
            </a:r>
            <a:r>
              <a:rPr kumimoji="1" lang="en-US" altLang="ja-JP" dirty="0"/>
              <a:t>)</a:t>
            </a:r>
            <a:endParaRPr kumimoji="1" lang="ja-JP" altLang="en-US" dirty="0"/>
          </a:p>
        </p:txBody>
      </p:sp>
      <p:pic>
        <p:nvPicPr>
          <p:cNvPr id="12" name="図 11">
            <a:extLst>
              <a:ext uri="{FF2B5EF4-FFF2-40B4-BE49-F238E27FC236}">
                <a16:creationId xmlns:a16="http://schemas.microsoft.com/office/drawing/2014/main" id="{B9B26E6B-2FEF-4341-A71F-D60A6F9C29B1}"/>
              </a:ext>
            </a:extLst>
          </p:cNvPr>
          <p:cNvPicPr>
            <a:picLocks noChangeAspect="1"/>
          </p:cNvPicPr>
          <p:nvPr/>
        </p:nvPicPr>
        <p:blipFill>
          <a:blip r:embed="rId5"/>
          <a:stretch>
            <a:fillRect/>
          </a:stretch>
        </p:blipFill>
        <p:spPr>
          <a:xfrm>
            <a:off x="6808565" y="929512"/>
            <a:ext cx="5383435" cy="499583"/>
          </a:xfrm>
          <a:prstGeom prst="rect">
            <a:avLst/>
          </a:prstGeom>
        </p:spPr>
      </p:pic>
      <p:cxnSp>
        <p:nvCxnSpPr>
          <p:cNvPr id="14" name="直線矢印コネクタ 13">
            <a:extLst>
              <a:ext uri="{FF2B5EF4-FFF2-40B4-BE49-F238E27FC236}">
                <a16:creationId xmlns:a16="http://schemas.microsoft.com/office/drawing/2014/main" id="{67AAF935-F3B1-4413-B0AD-295942EAD08E}"/>
              </a:ext>
            </a:extLst>
          </p:cNvPr>
          <p:cNvCxnSpPr>
            <a:stCxn id="12" idx="1"/>
          </p:cNvCxnSpPr>
          <p:nvPr/>
        </p:nvCxnSpPr>
        <p:spPr>
          <a:xfrm flipH="1">
            <a:off x="2660073" y="1179304"/>
            <a:ext cx="4148492" cy="44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8E160C3-8FCE-42C1-B33E-E66B7BB25EBF}"/>
              </a:ext>
            </a:extLst>
          </p:cNvPr>
          <p:cNvSpPr txBox="1"/>
          <p:nvPr/>
        </p:nvSpPr>
        <p:spPr>
          <a:xfrm>
            <a:off x="8151100" y="1475245"/>
            <a:ext cx="3183774" cy="369332"/>
          </a:xfrm>
          <a:prstGeom prst="rect">
            <a:avLst/>
          </a:prstGeom>
          <a:noFill/>
        </p:spPr>
        <p:txBody>
          <a:bodyPr wrap="square" rtlCol="0">
            <a:spAutoFit/>
          </a:bodyPr>
          <a:lstStyle/>
          <a:p>
            <a:r>
              <a:rPr kumimoji="1" lang="ja-JP" altLang="en-US" dirty="0"/>
              <a:t>ガウス軌道</a:t>
            </a:r>
            <a:r>
              <a:rPr kumimoji="1" lang="en-US" altLang="ja-JP" dirty="0"/>
              <a:t>(</a:t>
            </a:r>
            <a:r>
              <a:rPr kumimoji="1" lang="ja-JP" altLang="en-US" dirty="0"/>
              <a:t>局在電子軌道</a:t>
            </a:r>
            <a:r>
              <a:rPr kumimoji="1" lang="en-US" altLang="ja-JP" dirty="0"/>
              <a:t>)</a:t>
            </a:r>
            <a:endParaRPr kumimoji="1" lang="ja-JP" altLang="en-US" dirty="0"/>
          </a:p>
        </p:txBody>
      </p:sp>
      <p:cxnSp>
        <p:nvCxnSpPr>
          <p:cNvPr id="17" name="直線矢印コネクタ 16">
            <a:extLst>
              <a:ext uri="{FF2B5EF4-FFF2-40B4-BE49-F238E27FC236}">
                <a16:creationId xmlns:a16="http://schemas.microsoft.com/office/drawing/2014/main" id="{DE7F3847-8D28-47FC-808E-8C9DB1E37F54}"/>
              </a:ext>
            </a:extLst>
          </p:cNvPr>
          <p:cNvCxnSpPr>
            <a:cxnSpLocks/>
          </p:cNvCxnSpPr>
          <p:nvPr/>
        </p:nvCxnSpPr>
        <p:spPr>
          <a:xfrm>
            <a:off x="640080" y="2086495"/>
            <a:ext cx="4938911" cy="92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167AF84-CD89-4136-8F4C-8B6E742BED25}"/>
              </a:ext>
            </a:extLst>
          </p:cNvPr>
          <p:cNvSpPr/>
          <p:nvPr/>
        </p:nvSpPr>
        <p:spPr>
          <a:xfrm>
            <a:off x="1671315" y="1587117"/>
            <a:ext cx="1296786" cy="6983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4BAB50DF-5A56-4901-96DB-C53CAEE39CD9}"/>
              </a:ext>
            </a:extLst>
          </p:cNvPr>
          <p:cNvPicPr>
            <a:picLocks noChangeAspect="1"/>
          </p:cNvPicPr>
          <p:nvPr/>
        </p:nvPicPr>
        <p:blipFill>
          <a:blip r:embed="rId6"/>
          <a:stretch>
            <a:fillRect/>
          </a:stretch>
        </p:blipFill>
        <p:spPr>
          <a:xfrm>
            <a:off x="7833830" y="2702251"/>
            <a:ext cx="3818314" cy="726749"/>
          </a:xfrm>
          <a:prstGeom prst="rect">
            <a:avLst/>
          </a:prstGeom>
        </p:spPr>
      </p:pic>
      <p:sp>
        <p:nvSpPr>
          <p:cNvPr id="20" name="テキスト ボックス 19">
            <a:extLst>
              <a:ext uri="{FF2B5EF4-FFF2-40B4-BE49-F238E27FC236}">
                <a16:creationId xmlns:a16="http://schemas.microsoft.com/office/drawing/2014/main" id="{5A124320-1735-46EB-9713-73CEE3AA77FF}"/>
              </a:ext>
            </a:extLst>
          </p:cNvPr>
          <p:cNvSpPr txBox="1"/>
          <p:nvPr/>
        </p:nvSpPr>
        <p:spPr>
          <a:xfrm>
            <a:off x="8232372" y="3429000"/>
            <a:ext cx="3383280" cy="369332"/>
          </a:xfrm>
          <a:prstGeom prst="rect">
            <a:avLst/>
          </a:prstGeom>
          <a:noFill/>
        </p:spPr>
        <p:txBody>
          <a:bodyPr wrap="square" rtlCol="0">
            <a:spAutoFit/>
          </a:bodyPr>
          <a:lstStyle/>
          <a:p>
            <a:r>
              <a:rPr lang="ja-JP" altLang="en-US" dirty="0"/>
              <a:t>平面波</a:t>
            </a:r>
            <a:r>
              <a:rPr lang="en-US" altLang="ja-JP" dirty="0"/>
              <a:t>(</a:t>
            </a:r>
            <a:r>
              <a:rPr lang="ja-JP" altLang="en-US" dirty="0"/>
              <a:t>遍歴電子の軌道</a:t>
            </a:r>
            <a:r>
              <a:rPr lang="en-US" altLang="ja-JP" dirty="0"/>
              <a:t>)</a:t>
            </a:r>
            <a:endParaRPr kumimoji="1" lang="ja-JP" altLang="en-US" dirty="0"/>
          </a:p>
        </p:txBody>
      </p:sp>
      <p:cxnSp>
        <p:nvCxnSpPr>
          <p:cNvPr id="22" name="直線矢印コネクタ 21">
            <a:extLst>
              <a:ext uri="{FF2B5EF4-FFF2-40B4-BE49-F238E27FC236}">
                <a16:creationId xmlns:a16="http://schemas.microsoft.com/office/drawing/2014/main" id="{B618452A-2321-41B8-BB9C-08AC0450880D}"/>
              </a:ext>
            </a:extLst>
          </p:cNvPr>
          <p:cNvCxnSpPr/>
          <p:nvPr/>
        </p:nvCxnSpPr>
        <p:spPr>
          <a:xfrm flipH="1" flipV="1">
            <a:off x="4946073" y="2158606"/>
            <a:ext cx="2651760" cy="56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3D7C2DB0-A824-4381-A2F9-095509FFB922}"/>
              </a:ext>
            </a:extLst>
          </p:cNvPr>
          <p:cNvSpPr/>
          <p:nvPr/>
        </p:nvSpPr>
        <p:spPr>
          <a:xfrm>
            <a:off x="4085925" y="1627839"/>
            <a:ext cx="2500069" cy="6983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FEAFF3B3-5A8C-41D7-875F-E4DFCF16F6BF}"/>
              </a:ext>
            </a:extLst>
          </p:cNvPr>
          <p:cNvSpPr/>
          <p:nvPr/>
        </p:nvSpPr>
        <p:spPr>
          <a:xfrm>
            <a:off x="1548015" y="3071363"/>
            <a:ext cx="528786" cy="500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6B9105C-0422-49E5-8C75-23F023FE489A}"/>
              </a:ext>
            </a:extLst>
          </p:cNvPr>
          <p:cNvSpPr txBox="1"/>
          <p:nvPr/>
        </p:nvSpPr>
        <p:spPr>
          <a:xfrm>
            <a:off x="1307987" y="2435110"/>
            <a:ext cx="1257994" cy="646331"/>
          </a:xfrm>
          <a:prstGeom prst="rect">
            <a:avLst/>
          </a:prstGeom>
          <a:noFill/>
        </p:spPr>
        <p:txBody>
          <a:bodyPr wrap="square" rtlCol="0">
            <a:spAutoFit/>
          </a:bodyPr>
          <a:lstStyle/>
          <a:p>
            <a:r>
              <a:rPr lang="ja-JP" altLang="en-US" dirty="0"/>
              <a:t>古い頂点の特徴量</a:t>
            </a:r>
            <a:endParaRPr kumimoji="1" lang="ja-JP" altLang="en-US" dirty="0"/>
          </a:p>
        </p:txBody>
      </p:sp>
      <p:sp>
        <p:nvSpPr>
          <p:cNvPr id="26" name="テキスト ボックス 25">
            <a:extLst>
              <a:ext uri="{FF2B5EF4-FFF2-40B4-BE49-F238E27FC236}">
                <a16:creationId xmlns:a16="http://schemas.microsoft.com/office/drawing/2014/main" id="{17266296-9F43-4FA3-8677-F4DB80DD0824}"/>
              </a:ext>
            </a:extLst>
          </p:cNvPr>
          <p:cNvSpPr txBox="1"/>
          <p:nvPr/>
        </p:nvSpPr>
        <p:spPr>
          <a:xfrm>
            <a:off x="660719" y="5996767"/>
            <a:ext cx="2832164" cy="369332"/>
          </a:xfrm>
          <a:prstGeom prst="rect">
            <a:avLst/>
          </a:prstGeom>
          <a:noFill/>
        </p:spPr>
        <p:txBody>
          <a:bodyPr wrap="square" rtlCol="0">
            <a:spAutoFit/>
          </a:bodyPr>
          <a:lstStyle/>
          <a:p>
            <a:r>
              <a:rPr kumimoji="1" lang="ja-JP" altLang="en-US" dirty="0"/>
              <a:t>新しい頂点の特徴量を得る</a:t>
            </a:r>
          </a:p>
        </p:txBody>
      </p:sp>
      <p:sp>
        <p:nvSpPr>
          <p:cNvPr id="27" name="正方形/長方形 26">
            <a:extLst>
              <a:ext uri="{FF2B5EF4-FFF2-40B4-BE49-F238E27FC236}">
                <a16:creationId xmlns:a16="http://schemas.microsoft.com/office/drawing/2014/main" id="{60CFFAB7-095D-461C-AEC4-6AD35D54AE7F}"/>
              </a:ext>
            </a:extLst>
          </p:cNvPr>
          <p:cNvSpPr/>
          <p:nvPr/>
        </p:nvSpPr>
        <p:spPr>
          <a:xfrm>
            <a:off x="5809447" y="4183799"/>
            <a:ext cx="6510722" cy="2677656"/>
          </a:xfrm>
          <a:prstGeom prst="rect">
            <a:avLst/>
          </a:prstGeom>
        </p:spPr>
        <p:txBody>
          <a:bodyPr wrap="square">
            <a:spAutoFit/>
          </a:bodyPr>
          <a:lstStyle/>
          <a:p>
            <a:r>
              <a:rPr lang="ja-JP" altLang="en-US" sz="2400" dirty="0"/>
              <a:t>頂点の特徴量の更新時に、局在電子軌道と遍歴電子軌道の混合基底をつかったアテンションマスクを使用。</a:t>
            </a:r>
            <a:endParaRPr lang="en-US" altLang="ja-JP" sz="2400" dirty="0"/>
          </a:p>
          <a:p>
            <a:endParaRPr lang="en-US" altLang="ja-JP" sz="2400" dirty="0"/>
          </a:p>
          <a:p>
            <a:endParaRPr lang="en-US" altLang="ja-JP" sz="2400" dirty="0"/>
          </a:p>
          <a:p>
            <a:r>
              <a:rPr lang="ja-JP" altLang="en-US" sz="2400" dirty="0"/>
              <a:t>隣接原子の影響を物理化学的に意味のある方法で取り入れて効率よくモデルの学習を進める。</a:t>
            </a:r>
            <a:endParaRPr lang="en-US" altLang="ja-JP" sz="2400" dirty="0"/>
          </a:p>
        </p:txBody>
      </p:sp>
      <p:sp>
        <p:nvSpPr>
          <p:cNvPr id="28" name="矢印: 下 27">
            <a:extLst>
              <a:ext uri="{FF2B5EF4-FFF2-40B4-BE49-F238E27FC236}">
                <a16:creationId xmlns:a16="http://schemas.microsoft.com/office/drawing/2014/main" id="{E2E31AE9-CA8A-4419-92A7-EF81EE2F416E}"/>
              </a:ext>
            </a:extLst>
          </p:cNvPr>
          <p:cNvSpPr/>
          <p:nvPr/>
        </p:nvSpPr>
        <p:spPr>
          <a:xfrm>
            <a:off x="8603673" y="5176656"/>
            <a:ext cx="266007" cy="691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中かっこ 29">
            <a:extLst>
              <a:ext uri="{FF2B5EF4-FFF2-40B4-BE49-F238E27FC236}">
                <a16:creationId xmlns:a16="http://schemas.microsoft.com/office/drawing/2014/main" id="{F25D2AC6-7A14-40BC-AADB-A1CD35C79751}"/>
              </a:ext>
            </a:extLst>
          </p:cNvPr>
          <p:cNvSpPr/>
          <p:nvPr/>
        </p:nvSpPr>
        <p:spPr>
          <a:xfrm rot="5400000">
            <a:off x="4566890" y="1498618"/>
            <a:ext cx="272331" cy="4537626"/>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E5A8C87-03D5-4864-8575-C0DF972DB56B}"/>
              </a:ext>
            </a:extLst>
          </p:cNvPr>
          <p:cNvSpPr txBox="1"/>
          <p:nvPr/>
        </p:nvSpPr>
        <p:spPr>
          <a:xfrm>
            <a:off x="3665677" y="3974832"/>
            <a:ext cx="2419004" cy="369332"/>
          </a:xfrm>
          <a:prstGeom prst="rect">
            <a:avLst/>
          </a:prstGeom>
          <a:noFill/>
        </p:spPr>
        <p:txBody>
          <a:bodyPr wrap="square" rtlCol="0">
            <a:spAutoFit/>
          </a:bodyPr>
          <a:lstStyle/>
          <a:p>
            <a:r>
              <a:rPr lang="ja-JP" altLang="en-US" dirty="0">
                <a:solidFill>
                  <a:srgbClr val="FF0000"/>
                </a:solidFill>
              </a:rPr>
              <a:t>隣接</a:t>
            </a:r>
            <a:r>
              <a:rPr kumimoji="1" lang="ja-JP" altLang="en-US" dirty="0">
                <a:solidFill>
                  <a:srgbClr val="FF0000"/>
                </a:solidFill>
              </a:rPr>
              <a:t>原子の影響の項</a:t>
            </a:r>
          </a:p>
        </p:txBody>
      </p:sp>
      <p:sp>
        <p:nvSpPr>
          <p:cNvPr id="32" name="テキスト ボックス 31">
            <a:extLst>
              <a:ext uri="{FF2B5EF4-FFF2-40B4-BE49-F238E27FC236}">
                <a16:creationId xmlns:a16="http://schemas.microsoft.com/office/drawing/2014/main" id="{6D1BDA84-B763-42D4-A957-F16C5F6CEC56}"/>
              </a:ext>
            </a:extLst>
          </p:cNvPr>
          <p:cNvSpPr txBox="1"/>
          <p:nvPr/>
        </p:nvSpPr>
        <p:spPr>
          <a:xfrm>
            <a:off x="2660073" y="899861"/>
            <a:ext cx="2516784" cy="369332"/>
          </a:xfrm>
          <a:prstGeom prst="rect">
            <a:avLst/>
          </a:prstGeom>
          <a:noFill/>
        </p:spPr>
        <p:txBody>
          <a:bodyPr wrap="square" rtlCol="0">
            <a:spAutoFit/>
          </a:bodyPr>
          <a:lstStyle/>
          <a:p>
            <a:r>
              <a:rPr kumimoji="1" lang="en-US" altLang="ja-JP" i="1" dirty="0">
                <a:solidFill>
                  <a:srgbClr val="00B050"/>
                </a:solidFill>
              </a:rPr>
              <a:t>W</a:t>
            </a:r>
            <a:r>
              <a:rPr kumimoji="1" lang="ja-JP" altLang="en-US" dirty="0">
                <a:solidFill>
                  <a:srgbClr val="00B050"/>
                </a:solidFill>
              </a:rPr>
              <a:t>は学習可能な行列</a:t>
            </a:r>
          </a:p>
        </p:txBody>
      </p:sp>
    </p:spTree>
    <p:extLst>
      <p:ext uri="{BB962C8B-B14F-4D97-AF65-F5344CB8AC3E}">
        <p14:creationId xmlns:p14="http://schemas.microsoft.com/office/powerpoint/2010/main" val="2155859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BAD5A5A-8454-4D9E-AEB2-1BE21E8EAADD}"/>
              </a:ext>
            </a:extLst>
          </p:cNvPr>
          <p:cNvPicPr>
            <a:picLocks noChangeAspect="1"/>
          </p:cNvPicPr>
          <p:nvPr/>
        </p:nvPicPr>
        <p:blipFill>
          <a:blip r:embed="rId2"/>
          <a:stretch>
            <a:fillRect/>
          </a:stretch>
        </p:blipFill>
        <p:spPr>
          <a:xfrm>
            <a:off x="950986" y="2130739"/>
            <a:ext cx="10081552" cy="3690197"/>
          </a:xfrm>
          <a:prstGeom prst="rect">
            <a:avLst/>
          </a:prstGeom>
        </p:spPr>
      </p:pic>
      <p:sp>
        <p:nvSpPr>
          <p:cNvPr id="5" name="テキスト ボックス 4">
            <a:extLst>
              <a:ext uri="{FF2B5EF4-FFF2-40B4-BE49-F238E27FC236}">
                <a16:creationId xmlns:a16="http://schemas.microsoft.com/office/drawing/2014/main" id="{AD9586B4-9554-4BD6-92B6-1191437FF561}"/>
              </a:ext>
            </a:extLst>
          </p:cNvPr>
          <p:cNvSpPr txBox="1"/>
          <p:nvPr/>
        </p:nvSpPr>
        <p:spPr>
          <a:xfrm>
            <a:off x="4527395" y="6211230"/>
            <a:ext cx="7950819" cy="523220"/>
          </a:xfrm>
          <a:prstGeom prst="rect">
            <a:avLst/>
          </a:prstGeom>
          <a:noFill/>
        </p:spPr>
        <p:txBody>
          <a:bodyPr wrap="square" rtlCol="0">
            <a:spAutoFit/>
          </a:bodyPr>
          <a:lstStyle/>
          <a:p>
            <a:r>
              <a:rPr lang="ja-JP" altLang="en-US" sz="2800" dirty="0"/>
              <a:t>内積は回転で不変</a:t>
            </a:r>
            <a:endParaRPr kumimoji="1" lang="ja-JP" altLang="en-US" sz="2800" dirty="0"/>
          </a:p>
        </p:txBody>
      </p:sp>
    </p:spTree>
    <p:extLst>
      <p:ext uri="{BB962C8B-B14F-4D97-AF65-F5344CB8AC3E}">
        <p14:creationId xmlns:p14="http://schemas.microsoft.com/office/powerpoint/2010/main" val="84939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A6807-A149-46D0-B55A-A6A8CE536642}"/>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1F44136B-9D68-487E-8C1B-24D966EB6E2A}"/>
              </a:ext>
            </a:extLst>
          </p:cNvPr>
          <p:cNvSpPr>
            <a:spLocks noGrp="1"/>
          </p:cNvSpPr>
          <p:nvPr>
            <p:ph idx="1"/>
          </p:nvPr>
        </p:nvSpPr>
        <p:spPr/>
        <p:txBody>
          <a:bodyPr/>
          <a:lstStyle/>
          <a:p>
            <a:pPr marL="0" indent="0">
              <a:buNone/>
            </a:pPr>
            <a:r>
              <a:rPr lang="en-US" altLang="ja-JP" dirty="0">
                <a:solidFill>
                  <a:schemeClr val="bg2"/>
                </a:solidFill>
              </a:rPr>
              <a:t>1</a:t>
            </a:r>
            <a:r>
              <a:rPr kumimoji="1" lang="en-US" altLang="ja-JP" dirty="0">
                <a:solidFill>
                  <a:schemeClr val="bg2"/>
                </a:solidFill>
              </a:rPr>
              <a:t>. </a:t>
            </a:r>
            <a:r>
              <a:rPr kumimoji="1" lang="ja-JP" altLang="en-US" dirty="0">
                <a:solidFill>
                  <a:schemeClr val="bg2"/>
                </a:solidFill>
              </a:rPr>
              <a:t>コンペ概要説明</a:t>
            </a:r>
            <a:endParaRPr kumimoji="1" lang="en-US" altLang="ja-JP" dirty="0">
              <a:solidFill>
                <a:schemeClr val="bg2"/>
              </a:solidFill>
            </a:endParaRPr>
          </a:p>
          <a:p>
            <a:pPr marL="0" indent="0">
              <a:buNone/>
            </a:pPr>
            <a:r>
              <a:rPr kumimoji="1" lang="en-US" altLang="ja-JP" dirty="0"/>
              <a:t>2.</a:t>
            </a:r>
            <a:r>
              <a:rPr kumimoji="1" lang="ja-JP" altLang="en-US" dirty="0"/>
              <a:t> 探索的データ分析</a:t>
            </a:r>
            <a:r>
              <a:rPr kumimoji="1" lang="en-US" altLang="ja-JP" dirty="0"/>
              <a:t>(EDA)</a:t>
            </a:r>
          </a:p>
          <a:p>
            <a:pPr marL="0" indent="0">
              <a:buNone/>
            </a:pPr>
            <a:r>
              <a:rPr lang="en-US" altLang="ja-JP" dirty="0">
                <a:solidFill>
                  <a:schemeClr val="bg2"/>
                </a:solidFill>
              </a:rPr>
              <a:t>3</a:t>
            </a:r>
            <a:r>
              <a:rPr kumimoji="1" lang="en-US" altLang="ja-JP" dirty="0">
                <a:solidFill>
                  <a:schemeClr val="bg2"/>
                </a:solidFill>
              </a:rPr>
              <a:t>. CGCNN(</a:t>
            </a:r>
            <a:r>
              <a:rPr kumimoji="1" lang="ja-JP" altLang="en-US" dirty="0">
                <a:solidFill>
                  <a:schemeClr val="bg2"/>
                </a:solidFill>
              </a:rPr>
              <a:t>結晶グラフ畳み込みニューラルネットワーク</a:t>
            </a:r>
            <a:r>
              <a:rPr kumimoji="1" lang="en-US" altLang="ja-JP" dirty="0">
                <a:solidFill>
                  <a:schemeClr val="bg2"/>
                </a:solidFill>
              </a:rPr>
              <a:t>)</a:t>
            </a:r>
          </a:p>
          <a:p>
            <a:pPr marL="0" indent="0">
              <a:buNone/>
            </a:pPr>
            <a:r>
              <a:rPr lang="en-US" altLang="ja-JP" dirty="0">
                <a:solidFill>
                  <a:schemeClr val="bg2"/>
                </a:solidFill>
              </a:rPr>
              <a:t>4. </a:t>
            </a:r>
            <a:r>
              <a:rPr lang="en-US" altLang="ja-JP" dirty="0" err="1">
                <a:solidFill>
                  <a:schemeClr val="bg2"/>
                </a:solidFill>
              </a:rPr>
              <a:t>GeO</a:t>
            </a:r>
            <a:r>
              <a:rPr lang="en-US" altLang="ja-JP" dirty="0">
                <a:solidFill>
                  <a:schemeClr val="bg2"/>
                </a:solidFill>
              </a:rPr>
              <a:t> CGNN</a:t>
            </a:r>
          </a:p>
          <a:p>
            <a:pPr marL="0" indent="0">
              <a:buNone/>
            </a:pPr>
            <a:r>
              <a:rPr lang="en-US" altLang="ja-JP" dirty="0">
                <a:solidFill>
                  <a:schemeClr val="bg2"/>
                </a:solidFill>
              </a:rPr>
              <a:t>5. </a:t>
            </a:r>
            <a:r>
              <a:rPr lang="ja-JP" altLang="en-US" dirty="0">
                <a:solidFill>
                  <a:schemeClr val="bg2"/>
                </a:solidFill>
              </a:rPr>
              <a:t>まとめ</a:t>
            </a:r>
            <a:endParaRPr lang="en-US" altLang="ja-JP" dirty="0">
              <a:solidFill>
                <a:schemeClr val="bg2"/>
              </a:solidFill>
            </a:endParaRPr>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489474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AE7342-826D-44DC-83E8-418DB079F96D}"/>
              </a:ext>
            </a:extLst>
          </p:cNvPr>
          <p:cNvSpPr txBox="1"/>
          <p:nvPr/>
        </p:nvSpPr>
        <p:spPr>
          <a:xfrm>
            <a:off x="2663823" y="6108327"/>
            <a:ext cx="10831484" cy="830997"/>
          </a:xfrm>
          <a:prstGeom prst="rect">
            <a:avLst/>
          </a:prstGeom>
          <a:noFill/>
        </p:spPr>
        <p:txBody>
          <a:bodyPr wrap="square" rtlCol="0">
            <a:spAutoFit/>
          </a:bodyPr>
          <a:lstStyle/>
          <a:p>
            <a:r>
              <a:rPr lang="ja-JP" altLang="en-US" sz="2400" dirty="0"/>
              <a:t>組成式に電気陰性度の高い原子を　ふくむ</a:t>
            </a:r>
            <a:r>
              <a:rPr lang="en-US" altLang="ja-JP" sz="2400" dirty="0"/>
              <a:t>/</a:t>
            </a:r>
            <a:r>
              <a:rPr lang="ja-JP" altLang="en-US" sz="2400" dirty="0"/>
              <a:t>ふくまない　</a:t>
            </a:r>
            <a:endParaRPr lang="en-US" altLang="ja-JP" sz="2400" dirty="0"/>
          </a:p>
          <a:p>
            <a:r>
              <a:rPr lang="ja-JP" altLang="en-US" sz="2400" dirty="0"/>
              <a:t>で生成エネルギーの分布が異なる</a:t>
            </a:r>
            <a:endParaRPr kumimoji="1" lang="ja-JP" altLang="en-US" sz="2400" dirty="0"/>
          </a:p>
        </p:txBody>
      </p:sp>
      <p:grpSp>
        <p:nvGrpSpPr>
          <p:cNvPr id="6" name="グループ化 5">
            <a:extLst>
              <a:ext uri="{FF2B5EF4-FFF2-40B4-BE49-F238E27FC236}">
                <a16:creationId xmlns:a16="http://schemas.microsoft.com/office/drawing/2014/main" id="{7F6B78D9-5772-4274-AAB8-C5728ED52E89}"/>
              </a:ext>
            </a:extLst>
          </p:cNvPr>
          <p:cNvGrpSpPr/>
          <p:nvPr/>
        </p:nvGrpSpPr>
        <p:grpSpPr>
          <a:xfrm>
            <a:off x="4087822" y="78734"/>
            <a:ext cx="4016356" cy="2877656"/>
            <a:chOff x="515390" y="2501371"/>
            <a:chExt cx="4015043" cy="2820244"/>
          </a:xfrm>
        </p:grpSpPr>
        <p:pic>
          <p:nvPicPr>
            <p:cNvPr id="7" name="図 6">
              <a:extLst>
                <a:ext uri="{FF2B5EF4-FFF2-40B4-BE49-F238E27FC236}">
                  <a16:creationId xmlns:a16="http://schemas.microsoft.com/office/drawing/2014/main" id="{9506A055-A3F1-4E0D-A065-0F7ADCFB14F5}"/>
                </a:ext>
              </a:extLst>
            </p:cNvPr>
            <p:cNvPicPr>
              <a:picLocks noChangeAspect="1"/>
            </p:cNvPicPr>
            <p:nvPr/>
          </p:nvPicPr>
          <p:blipFill>
            <a:blip r:embed="rId2"/>
            <a:stretch>
              <a:fillRect/>
            </a:stretch>
          </p:blipFill>
          <p:spPr>
            <a:xfrm>
              <a:off x="515390" y="2828878"/>
              <a:ext cx="3718401" cy="2492737"/>
            </a:xfrm>
            <a:prstGeom prst="rect">
              <a:avLst/>
            </a:prstGeom>
          </p:spPr>
        </p:pic>
        <p:sp>
          <p:nvSpPr>
            <p:cNvPr id="8" name="テキスト ボックス 7">
              <a:extLst>
                <a:ext uri="{FF2B5EF4-FFF2-40B4-BE49-F238E27FC236}">
                  <a16:creationId xmlns:a16="http://schemas.microsoft.com/office/drawing/2014/main" id="{CC83536B-3CF7-4BDA-8584-4039E2DFB1B9}"/>
                </a:ext>
              </a:extLst>
            </p:cNvPr>
            <p:cNvSpPr txBox="1"/>
            <p:nvPr/>
          </p:nvSpPr>
          <p:spPr>
            <a:xfrm>
              <a:off x="1296782" y="2501371"/>
              <a:ext cx="3233651" cy="338554"/>
            </a:xfrm>
            <a:prstGeom prst="rect">
              <a:avLst/>
            </a:prstGeom>
            <a:noFill/>
          </p:spPr>
          <p:txBody>
            <a:bodyPr wrap="square" rtlCol="0">
              <a:spAutoFit/>
            </a:bodyPr>
            <a:lstStyle/>
            <a:p>
              <a:r>
                <a:rPr kumimoji="1" lang="ja-JP" altLang="en-US" sz="1600" dirty="0"/>
                <a:t>訓練データのヒストグラム</a:t>
              </a:r>
            </a:p>
          </p:txBody>
        </p:sp>
      </p:grpSp>
      <p:pic>
        <p:nvPicPr>
          <p:cNvPr id="15" name="図 14">
            <a:extLst>
              <a:ext uri="{FF2B5EF4-FFF2-40B4-BE49-F238E27FC236}">
                <a16:creationId xmlns:a16="http://schemas.microsoft.com/office/drawing/2014/main" id="{C9D6C2AB-FC2A-4DFB-AB17-A0D2F543AAB8}"/>
              </a:ext>
            </a:extLst>
          </p:cNvPr>
          <p:cNvPicPr>
            <a:picLocks noChangeAspect="1"/>
          </p:cNvPicPr>
          <p:nvPr/>
        </p:nvPicPr>
        <p:blipFill>
          <a:blip r:embed="rId3"/>
          <a:stretch>
            <a:fillRect/>
          </a:stretch>
        </p:blipFill>
        <p:spPr>
          <a:xfrm>
            <a:off x="481316" y="3331897"/>
            <a:ext cx="3186272" cy="2400924"/>
          </a:xfrm>
          <a:prstGeom prst="rect">
            <a:avLst/>
          </a:prstGeom>
        </p:spPr>
      </p:pic>
      <p:pic>
        <p:nvPicPr>
          <p:cNvPr id="17" name="図 16">
            <a:extLst>
              <a:ext uri="{FF2B5EF4-FFF2-40B4-BE49-F238E27FC236}">
                <a16:creationId xmlns:a16="http://schemas.microsoft.com/office/drawing/2014/main" id="{BF2BC964-CE6E-4BCF-90C8-E5D71E878B9F}"/>
              </a:ext>
            </a:extLst>
          </p:cNvPr>
          <p:cNvPicPr>
            <a:picLocks noChangeAspect="1"/>
          </p:cNvPicPr>
          <p:nvPr/>
        </p:nvPicPr>
        <p:blipFill>
          <a:blip r:embed="rId4"/>
          <a:stretch>
            <a:fillRect/>
          </a:stretch>
        </p:blipFill>
        <p:spPr>
          <a:xfrm>
            <a:off x="7603104" y="3500861"/>
            <a:ext cx="3082019" cy="2146724"/>
          </a:xfrm>
          <a:prstGeom prst="rect">
            <a:avLst/>
          </a:prstGeom>
        </p:spPr>
      </p:pic>
      <p:sp>
        <p:nvSpPr>
          <p:cNvPr id="18" name="テキスト ボックス 17">
            <a:extLst>
              <a:ext uri="{FF2B5EF4-FFF2-40B4-BE49-F238E27FC236}">
                <a16:creationId xmlns:a16="http://schemas.microsoft.com/office/drawing/2014/main" id="{F8591558-ECEA-46DA-B674-D4573DFB54AA}"/>
              </a:ext>
            </a:extLst>
          </p:cNvPr>
          <p:cNvSpPr txBox="1"/>
          <p:nvPr/>
        </p:nvSpPr>
        <p:spPr>
          <a:xfrm>
            <a:off x="62017" y="2909923"/>
            <a:ext cx="4674742" cy="369332"/>
          </a:xfrm>
          <a:prstGeom prst="rect">
            <a:avLst/>
          </a:prstGeom>
          <a:noFill/>
        </p:spPr>
        <p:txBody>
          <a:bodyPr wrap="square" rtlCol="0">
            <a:spAutoFit/>
          </a:bodyPr>
          <a:lstStyle/>
          <a:p>
            <a:r>
              <a:rPr kumimoji="1" lang="en-US" altLang="ja-JP" dirty="0" err="1"/>
              <a:t>F,Cl,Br,I,O,S</a:t>
            </a:r>
            <a:r>
              <a:rPr kumimoji="1" lang="ja-JP" altLang="en-US" dirty="0"/>
              <a:t>を含む組成式のヒストグラム</a:t>
            </a:r>
          </a:p>
        </p:txBody>
      </p:sp>
      <p:sp>
        <p:nvSpPr>
          <p:cNvPr id="21" name="テキスト ボックス 20">
            <a:extLst>
              <a:ext uri="{FF2B5EF4-FFF2-40B4-BE49-F238E27FC236}">
                <a16:creationId xmlns:a16="http://schemas.microsoft.com/office/drawing/2014/main" id="{5F96EFF7-D4C3-46A8-BD98-F624C23DD407}"/>
              </a:ext>
            </a:extLst>
          </p:cNvPr>
          <p:cNvSpPr txBox="1"/>
          <p:nvPr/>
        </p:nvSpPr>
        <p:spPr>
          <a:xfrm>
            <a:off x="7807439" y="3068586"/>
            <a:ext cx="4674742" cy="369332"/>
          </a:xfrm>
          <a:prstGeom prst="rect">
            <a:avLst/>
          </a:prstGeom>
          <a:noFill/>
        </p:spPr>
        <p:txBody>
          <a:bodyPr wrap="square" rtlCol="0">
            <a:spAutoFit/>
          </a:bodyPr>
          <a:lstStyle/>
          <a:p>
            <a:r>
              <a:rPr kumimoji="1" lang="ja-JP" altLang="en-US" dirty="0"/>
              <a:t>左以外の組成式のヒストグラム</a:t>
            </a:r>
          </a:p>
        </p:txBody>
      </p:sp>
      <p:sp>
        <p:nvSpPr>
          <p:cNvPr id="19" name="矢印: 下 18">
            <a:extLst>
              <a:ext uri="{FF2B5EF4-FFF2-40B4-BE49-F238E27FC236}">
                <a16:creationId xmlns:a16="http://schemas.microsoft.com/office/drawing/2014/main" id="{BE302170-7392-4C01-B9A1-7019B486EA54}"/>
              </a:ext>
            </a:extLst>
          </p:cNvPr>
          <p:cNvSpPr/>
          <p:nvPr/>
        </p:nvSpPr>
        <p:spPr>
          <a:xfrm rot="3522743">
            <a:off x="2883422" y="1927639"/>
            <a:ext cx="423005" cy="751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23">
            <a:extLst>
              <a:ext uri="{FF2B5EF4-FFF2-40B4-BE49-F238E27FC236}">
                <a16:creationId xmlns:a16="http://schemas.microsoft.com/office/drawing/2014/main" id="{A04B92A8-71F1-42EB-8961-0F8D411D4E94}"/>
              </a:ext>
            </a:extLst>
          </p:cNvPr>
          <p:cNvSpPr/>
          <p:nvPr/>
        </p:nvSpPr>
        <p:spPr>
          <a:xfrm rot="19732764">
            <a:off x="8268037" y="2032271"/>
            <a:ext cx="423005" cy="751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558EA1A-3E22-42A3-B4BB-A763CF84CFA4}"/>
              </a:ext>
            </a:extLst>
          </p:cNvPr>
          <p:cNvSpPr txBox="1"/>
          <p:nvPr/>
        </p:nvSpPr>
        <p:spPr>
          <a:xfrm>
            <a:off x="2501673" y="1684649"/>
            <a:ext cx="1218303" cy="369332"/>
          </a:xfrm>
          <a:prstGeom prst="rect">
            <a:avLst/>
          </a:prstGeom>
          <a:noFill/>
        </p:spPr>
        <p:txBody>
          <a:bodyPr wrap="square" rtlCol="0">
            <a:spAutoFit/>
          </a:bodyPr>
          <a:lstStyle/>
          <a:p>
            <a:r>
              <a:rPr kumimoji="1" lang="ja-JP" altLang="en-US" dirty="0"/>
              <a:t>分離</a:t>
            </a:r>
          </a:p>
        </p:txBody>
      </p:sp>
      <p:sp>
        <p:nvSpPr>
          <p:cNvPr id="27" name="テキスト ボックス 26">
            <a:extLst>
              <a:ext uri="{FF2B5EF4-FFF2-40B4-BE49-F238E27FC236}">
                <a16:creationId xmlns:a16="http://schemas.microsoft.com/office/drawing/2014/main" id="{5FB7FD86-721A-4374-9462-772CEF40543C}"/>
              </a:ext>
            </a:extLst>
          </p:cNvPr>
          <p:cNvSpPr txBox="1"/>
          <p:nvPr/>
        </p:nvSpPr>
        <p:spPr>
          <a:xfrm>
            <a:off x="8805521" y="1947560"/>
            <a:ext cx="1218303" cy="369332"/>
          </a:xfrm>
          <a:prstGeom prst="rect">
            <a:avLst/>
          </a:prstGeom>
          <a:noFill/>
        </p:spPr>
        <p:txBody>
          <a:bodyPr wrap="square" rtlCol="0">
            <a:spAutoFit/>
          </a:bodyPr>
          <a:lstStyle/>
          <a:p>
            <a:r>
              <a:rPr kumimoji="1" lang="ja-JP" altLang="en-US" dirty="0"/>
              <a:t>分離</a:t>
            </a:r>
          </a:p>
        </p:txBody>
      </p:sp>
    </p:spTree>
    <p:extLst>
      <p:ext uri="{BB962C8B-B14F-4D97-AF65-F5344CB8AC3E}">
        <p14:creationId xmlns:p14="http://schemas.microsoft.com/office/powerpoint/2010/main" val="3165139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A78450A0-0272-4565-BFB3-FAB0935526E9}"/>
              </a:ext>
            </a:extLst>
          </p:cNvPr>
          <p:cNvGrpSpPr/>
          <p:nvPr/>
        </p:nvGrpSpPr>
        <p:grpSpPr>
          <a:xfrm>
            <a:off x="1366463" y="1256428"/>
            <a:ext cx="6924782" cy="4621212"/>
            <a:chOff x="9226719" y="2909455"/>
            <a:chExt cx="2848902" cy="2487197"/>
          </a:xfrm>
        </p:grpSpPr>
        <p:pic>
          <p:nvPicPr>
            <p:cNvPr id="5" name="図 4">
              <a:extLst>
                <a:ext uri="{FF2B5EF4-FFF2-40B4-BE49-F238E27FC236}">
                  <a16:creationId xmlns:a16="http://schemas.microsoft.com/office/drawing/2014/main" id="{1F3C6B56-A453-4C0E-A626-CA29A48085A6}"/>
                </a:ext>
              </a:extLst>
            </p:cNvPr>
            <p:cNvPicPr>
              <a:picLocks noChangeAspect="1"/>
            </p:cNvPicPr>
            <p:nvPr/>
          </p:nvPicPr>
          <p:blipFill>
            <a:blip r:embed="rId2"/>
            <a:stretch>
              <a:fillRect/>
            </a:stretch>
          </p:blipFill>
          <p:spPr>
            <a:xfrm>
              <a:off x="9226719" y="3354186"/>
              <a:ext cx="2848902" cy="2042466"/>
            </a:xfrm>
            <a:prstGeom prst="rect">
              <a:avLst/>
            </a:prstGeom>
          </p:spPr>
        </p:pic>
        <p:sp>
          <p:nvSpPr>
            <p:cNvPr id="6" name="テキスト ボックス 5">
              <a:extLst>
                <a:ext uri="{FF2B5EF4-FFF2-40B4-BE49-F238E27FC236}">
                  <a16:creationId xmlns:a16="http://schemas.microsoft.com/office/drawing/2014/main" id="{00CF44BE-518C-41EC-B288-65D2388B7A90}"/>
                </a:ext>
              </a:extLst>
            </p:cNvPr>
            <p:cNvSpPr txBox="1"/>
            <p:nvPr/>
          </p:nvSpPr>
          <p:spPr>
            <a:xfrm>
              <a:off x="9493134" y="2909455"/>
              <a:ext cx="2582487" cy="369332"/>
            </a:xfrm>
            <a:prstGeom prst="rect">
              <a:avLst/>
            </a:prstGeom>
            <a:noFill/>
          </p:spPr>
          <p:txBody>
            <a:bodyPr wrap="square" rtlCol="0">
              <a:spAutoFit/>
            </a:bodyPr>
            <a:lstStyle/>
            <a:p>
              <a:r>
                <a:rPr kumimoji="1" lang="en-US" altLang="ja-JP" dirty="0"/>
                <a:t>CGCNN</a:t>
              </a:r>
              <a:r>
                <a:rPr kumimoji="1" lang="ja-JP" altLang="en-US" dirty="0"/>
                <a:t>の学習曲線</a:t>
              </a:r>
            </a:p>
          </p:txBody>
        </p:sp>
      </p:grpSp>
    </p:spTree>
    <p:extLst>
      <p:ext uri="{BB962C8B-B14F-4D97-AF65-F5344CB8AC3E}">
        <p14:creationId xmlns:p14="http://schemas.microsoft.com/office/powerpoint/2010/main" val="130287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EA0D83B0-E90C-4020-8F8A-67EB174440F7}"/>
              </a:ext>
            </a:extLst>
          </p:cNvPr>
          <p:cNvGrpSpPr/>
          <p:nvPr/>
        </p:nvGrpSpPr>
        <p:grpSpPr>
          <a:xfrm>
            <a:off x="2489468" y="1669070"/>
            <a:ext cx="5930739" cy="4341257"/>
            <a:chOff x="2489468" y="1669070"/>
            <a:chExt cx="5930739" cy="4341257"/>
          </a:xfrm>
        </p:grpSpPr>
        <p:pic>
          <p:nvPicPr>
            <p:cNvPr id="4" name="Picture 4">
              <a:extLst>
                <a:ext uri="{FF2B5EF4-FFF2-40B4-BE49-F238E27FC236}">
                  <a16:creationId xmlns:a16="http://schemas.microsoft.com/office/drawing/2014/main" id="{9A1BAB84-2103-40DC-8E5F-C640A8550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957" y="1669070"/>
              <a:ext cx="5429250" cy="3971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339B27B-E1CF-4C39-B857-C1F590F40CA3}"/>
                </a:ext>
              </a:extLst>
            </p:cNvPr>
            <p:cNvSpPr txBox="1"/>
            <p:nvPr/>
          </p:nvSpPr>
          <p:spPr>
            <a:xfrm>
              <a:off x="4744067" y="5640995"/>
              <a:ext cx="2847703" cy="369332"/>
            </a:xfrm>
            <a:prstGeom prst="rect">
              <a:avLst/>
            </a:prstGeom>
            <a:noFill/>
          </p:spPr>
          <p:txBody>
            <a:bodyPr wrap="square" rtlCol="0">
              <a:spAutoFit/>
            </a:bodyPr>
            <a:lstStyle/>
            <a:p>
              <a:r>
                <a:rPr kumimoji="1" lang="ja-JP" altLang="en-US" dirty="0"/>
                <a:t>生成エネルギー</a:t>
              </a:r>
              <a:r>
                <a:rPr kumimoji="1" lang="en-US" altLang="ja-JP" dirty="0"/>
                <a:t>(eV)</a:t>
              </a:r>
              <a:endParaRPr kumimoji="1" lang="ja-JP" altLang="en-US" dirty="0"/>
            </a:p>
          </p:txBody>
        </p:sp>
        <p:sp>
          <p:nvSpPr>
            <p:cNvPr id="6" name="テキスト ボックス 5">
              <a:extLst>
                <a:ext uri="{FF2B5EF4-FFF2-40B4-BE49-F238E27FC236}">
                  <a16:creationId xmlns:a16="http://schemas.microsoft.com/office/drawing/2014/main" id="{965DB208-4F2E-4A10-A5F6-634956209642}"/>
                </a:ext>
              </a:extLst>
            </p:cNvPr>
            <p:cNvSpPr txBox="1"/>
            <p:nvPr/>
          </p:nvSpPr>
          <p:spPr>
            <a:xfrm rot="16200000">
              <a:off x="2292265" y="3244334"/>
              <a:ext cx="763738" cy="369332"/>
            </a:xfrm>
            <a:prstGeom prst="rect">
              <a:avLst/>
            </a:prstGeom>
            <a:noFill/>
          </p:spPr>
          <p:txBody>
            <a:bodyPr wrap="square" rtlCol="0">
              <a:spAutoFit/>
            </a:bodyPr>
            <a:lstStyle/>
            <a:p>
              <a:r>
                <a:rPr kumimoji="1" lang="ja-JP" altLang="en-US" dirty="0"/>
                <a:t>度数</a:t>
              </a:r>
            </a:p>
          </p:txBody>
        </p:sp>
      </p:grpSp>
    </p:spTree>
    <p:extLst>
      <p:ext uri="{BB962C8B-B14F-4D97-AF65-F5344CB8AC3E}">
        <p14:creationId xmlns:p14="http://schemas.microsoft.com/office/powerpoint/2010/main" val="294781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61409-E23B-46E0-B806-D735E273411F}"/>
              </a:ext>
            </a:extLst>
          </p:cNvPr>
          <p:cNvSpPr>
            <a:spLocks noGrp="1"/>
          </p:cNvSpPr>
          <p:nvPr>
            <p:ph type="title"/>
          </p:nvPr>
        </p:nvSpPr>
        <p:spPr/>
        <p:txBody>
          <a:bodyPr/>
          <a:lstStyle/>
          <a:p>
            <a:r>
              <a:rPr lang="en-US" altLang="ja-JP" dirty="0" err="1"/>
              <a:t>KCl</a:t>
            </a:r>
            <a:endParaRPr kumimoji="1" lang="ja-JP" altLang="en-US" dirty="0"/>
          </a:p>
        </p:txBody>
      </p:sp>
      <p:pic>
        <p:nvPicPr>
          <p:cNvPr id="4" name="コンテンツ プレースホルダー 3">
            <a:extLst>
              <a:ext uri="{FF2B5EF4-FFF2-40B4-BE49-F238E27FC236}">
                <a16:creationId xmlns:a16="http://schemas.microsoft.com/office/drawing/2014/main" id="{F3D562A3-6C14-48DB-BB08-C865C0CD90C7}"/>
              </a:ext>
            </a:extLst>
          </p:cNvPr>
          <p:cNvPicPr>
            <a:picLocks noGrp="1" noChangeAspect="1"/>
          </p:cNvPicPr>
          <p:nvPr>
            <p:ph idx="1"/>
          </p:nvPr>
        </p:nvPicPr>
        <p:blipFill>
          <a:blip r:embed="rId2"/>
          <a:stretch>
            <a:fillRect/>
          </a:stretch>
        </p:blipFill>
        <p:spPr>
          <a:xfrm>
            <a:off x="4003289" y="1945966"/>
            <a:ext cx="3083134" cy="4231207"/>
          </a:xfrm>
          <a:prstGeom prst="rect">
            <a:avLst/>
          </a:prstGeom>
        </p:spPr>
      </p:pic>
    </p:spTree>
    <p:extLst>
      <p:ext uri="{BB962C8B-B14F-4D97-AF65-F5344CB8AC3E}">
        <p14:creationId xmlns:p14="http://schemas.microsoft.com/office/powerpoint/2010/main" val="691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A6807-A149-46D0-B55A-A6A8CE536642}"/>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1F44136B-9D68-487E-8C1B-24D966EB6E2A}"/>
              </a:ext>
            </a:extLst>
          </p:cNvPr>
          <p:cNvSpPr>
            <a:spLocks noGrp="1"/>
          </p:cNvSpPr>
          <p:nvPr>
            <p:ph idx="1"/>
          </p:nvPr>
        </p:nvSpPr>
        <p:spPr/>
        <p:txBody>
          <a:bodyPr/>
          <a:lstStyle/>
          <a:p>
            <a:pPr marL="0" indent="0">
              <a:buNone/>
            </a:pPr>
            <a:r>
              <a:rPr lang="en-US" altLang="ja-JP" dirty="0"/>
              <a:t>1</a:t>
            </a:r>
            <a:r>
              <a:rPr kumimoji="1" lang="en-US" altLang="ja-JP" dirty="0"/>
              <a:t>. </a:t>
            </a:r>
            <a:r>
              <a:rPr kumimoji="1" lang="ja-JP" altLang="en-US" dirty="0"/>
              <a:t>コンペ概要説明</a:t>
            </a:r>
            <a:endParaRPr kumimoji="1" lang="en-US" altLang="ja-JP" dirty="0"/>
          </a:p>
          <a:p>
            <a:pPr marL="0" indent="0">
              <a:buNone/>
            </a:pPr>
            <a:r>
              <a:rPr kumimoji="1" lang="en-US" altLang="ja-JP" dirty="0">
                <a:solidFill>
                  <a:schemeClr val="bg2"/>
                </a:solidFill>
              </a:rPr>
              <a:t>2. CGCNN(</a:t>
            </a:r>
            <a:r>
              <a:rPr kumimoji="1" lang="ja-JP" altLang="en-US" dirty="0">
                <a:solidFill>
                  <a:schemeClr val="bg2"/>
                </a:solidFill>
              </a:rPr>
              <a:t>結晶グラフ畳み込みニューラルネットワーク</a:t>
            </a:r>
            <a:r>
              <a:rPr kumimoji="1" lang="en-US" altLang="ja-JP" dirty="0">
                <a:solidFill>
                  <a:schemeClr val="bg2"/>
                </a:solidFill>
              </a:rPr>
              <a:t>)</a:t>
            </a:r>
          </a:p>
          <a:p>
            <a:pPr marL="0" indent="0">
              <a:buNone/>
            </a:pPr>
            <a:r>
              <a:rPr lang="en-US" altLang="ja-JP" dirty="0">
                <a:solidFill>
                  <a:schemeClr val="bg2"/>
                </a:solidFill>
              </a:rPr>
              <a:t>3. </a:t>
            </a:r>
            <a:r>
              <a:rPr lang="en-US" altLang="ja-JP" dirty="0" err="1">
                <a:solidFill>
                  <a:schemeClr val="bg2"/>
                </a:solidFill>
              </a:rPr>
              <a:t>GeO</a:t>
            </a:r>
            <a:r>
              <a:rPr lang="en-US" altLang="ja-JP" dirty="0">
                <a:solidFill>
                  <a:schemeClr val="bg2"/>
                </a:solidFill>
              </a:rPr>
              <a:t> CGNN</a:t>
            </a:r>
          </a:p>
          <a:p>
            <a:pPr marL="0" indent="0">
              <a:buNone/>
            </a:pPr>
            <a:r>
              <a:rPr lang="en-US" altLang="ja-JP" dirty="0">
                <a:solidFill>
                  <a:schemeClr val="bg2"/>
                </a:solidFill>
              </a:rPr>
              <a:t>4. </a:t>
            </a:r>
            <a:r>
              <a:rPr lang="ja-JP" altLang="en-US" dirty="0">
                <a:solidFill>
                  <a:schemeClr val="bg2"/>
                </a:solidFill>
              </a:rPr>
              <a:t>まとめ</a:t>
            </a:r>
            <a:endParaRPr lang="en-US" altLang="ja-JP" dirty="0">
              <a:solidFill>
                <a:schemeClr val="bg2"/>
              </a:solidFill>
            </a:endParaRPr>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31446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D9F01-FA4F-4FB8-982A-3F2214DCCF5A}"/>
              </a:ext>
            </a:extLst>
          </p:cNvPr>
          <p:cNvSpPr>
            <a:spLocks noGrp="1"/>
          </p:cNvSpPr>
          <p:nvPr>
            <p:ph type="title"/>
          </p:nvPr>
        </p:nvSpPr>
        <p:spPr>
          <a:xfrm>
            <a:off x="653935" y="-200140"/>
            <a:ext cx="10515600" cy="1325563"/>
          </a:xfrm>
        </p:spPr>
        <p:txBody>
          <a:bodyPr/>
          <a:lstStyle/>
          <a:p>
            <a:pPr algn="ctr"/>
            <a:r>
              <a:rPr lang="ja-JP" altLang="en-US" dirty="0"/>
              <a:t>材料の物性予測　概要</a:t>
            </a:r>
            <a:endParaRPr kumimoji="1" lang="ja-JP" altLang="en-US" dirty="0"/>
          </a:p>
        </p:txBody>
      </p:sp>
      <p:sp>
        <p:nvSpPr>
          <p:cNvPr id="4" name="テキスト ボックス 3">
            <a:extLst>
              <a:ext uri="{FF2B5EF4-FFF2-40B4-BE49-F238E27FC236}">
                <a16:creationId xmlns:a16="http://schemas.microsoft.com/office/drawing/2014/main" id="{C3A86A56-7C75-407E-8445-3C5A74D17F40}"/>
              </a:ext>
            </a:extLst>
          </p:cNvPr>
          <p:cNvSpPr txBox="1"/>
          <p:nvPr/>
        </p:nvSpPr>
        <p:spPr>
          <a:xfrm>
            <a:off x="881148" y="948690"/>
            <a:ext cx="9393383" cy="7017306"/>
          </a:xfrm>
          <a:prstGeom prst="rect">
            <a:avLst/>
          </a:prstGeom>
          <a:noFill/>
        </p:spPr>
        <p:txBody>
          <a:bodyPr wrap="square" rtlCol="0">
            <a:spAutoFit/>
          </a:bodyPr>
          <a:lstStyle/>
          <a:p>
            <a:r>
              <a:rPr kumimoji="1" lang="ja-JP" altLang="en-US" sz="2400" dirty="0"/>
              <a:t>開催期間 </a:t>
            </a:r>
            <a:r>
              <a:rPr kumimoji="1" lang="en-US" altLang="ja-JP" sz="2400" dirty="0"/>
              <a:t>: 2023/1/15 ~2023/3/10</a:t>
            </a:r>
          </a:p>
          <a:p>
            <a:endParaRPr lang="en-US" altLang="ja-JP" sz="2400" dirty="0"/>
          </a:p>
          <a:p>
            <a:r>
              <a:rPr lang="ja-JP" altLang="en-US" sz="2400" b="1" dirty="0"/>
              <a:t>概要</a:t>
            </a:r>
            <a:endParaRPr lang="en-US" altLang="ja-JP" sz="2400" b="1" dirty="0"/>
          </a:p>
          <a:p>
            <a:r>
              <a:rPr lang="ja-JP" altLang="en-US" sz="2400" dirty="0"/>
              <a:t>理論計算で得られた材料の生成エネルギーを機械学習で精度よく予測するコンテスト。</a:t>
            </a:r>
            <a:endParaRPr lang="en-US" altLang="ja-JP" sz="2400" dirty="0"/>
          </a:p>
          <a:p>
            <a:endParaRPr lang="en-US" altLang="ja-JP" sz="2400" dirty="0"/>
          </a:p>
          <a:p>
            <a:r>
              <a:rPr lang="ja-JP" altLang="en-US" sz="2400" b="1" dirty="0"/>
              <a:t>使用データ</a:t>
            </a:r>
            <a:endParaRPr lang="en-US" altLang="ja-JP" sz="2400" b="1" dirty="0"/>
          </a:p>
          <a:p>
            <a:r>
              <a:rPr lang="ja-JP" altLang="en-US" sz="2400" dirty="0"/>
              <a:t>材料データベース</a:t>
            </a:r>
            <a:r>
              <a:rPr lang="en-US" altLang="ja-JP" sz="2400" dirty="0"/>
              <a:t>Materials Project</a:t>
            </a:r>
            <a:r>
              <a:rPr lang="ja-JP" altLang="en-US" sz="2400" dirty="0"/>
              <a:t>から取得した、無機材料の結晶構造、組成式情報</a:t>
            </a:r>
            <a:endParaRPr lang="en-US" altLang="ja-JP" sz="2400" dirty="0"/>
          </a:p>
          <a:p>
            <a:endParaRPr lang="en-US" altLang="ja-JP" sz="2400" dirty="0"/>
          </a:p>
          <a:p>
            <a:r>
              <a:rPr lang="ja-JP" altLang="en-US" sz="2400" b="1" dirty="0"/>
              <a:t>データ数</a:t>
            </a:r>
            <a:endParaRPr lang="en-US" altLang="ja-JP" sz="2400" b="1" dirty="0"/>
          </a:p>
          <a:p>
            <a:r>
              <a:rPr lang="ja-JP" altLang="en-US" sz="2400" dirty="0"/>
              <a:t>訓練データ</a:t>
            </a:r>
            <a:r>
              <a:rPr lang="en-US" altLang="ja-JP" sz="2400" dirty="0"/>
              <a:t>/</a:t>
            </a:r>
            <a:r>
              <a:rPr lang="ja-JP" altLang="en-US" sz="2400" dirty="0"/>
              <a:t>テストデータ </a:t>
            </a:r>
            <a:r>
              <a:rPr lang="en-US" altLang="ja-JP" sz="2400" dirty="0"/>
              <a:t>: 71729</a:t>
            </a:r>
            <a:r>
              <a:rPr lang="ja-JP" altLang="en-US" sz="2400" dirty="0"/>
              <a:t>件</a:t>
            </a:r>
            <a:r>
              <a:rPr lang="en-US" altLang="ja-JP" sz="2400" dirty="0"/>
              <a:t>/ 28691</a:t>
            </a:r>
            <a:r>
              <a:rPr lang="ja-JP" altLang="en-US" sz="2400" dirty="0"/>
              <a:t>件</a:t>
            </a:r>
            <a:endParaRPr lang="en-US" altLang="ja-JP" sz="2400" dirty="0"/>
          </a:p>
          <a:p>
            <a:endParaRPr lang="en-US" altLang="ja-JP" sz="2400" dirty="0"/>
          </a:p>
          <a:p>
            <a:r>
              <a:rPr lang="ja-JP" altLang="en-US" sz="2400" b="1" dirty="0"/>
              <a:t>作業環境</a:t>
            </a:r>
            <a:endParaRPr lang="en-US" altLang="ja-JP" sz="2400" b="1" dirty="0"/>
          </a:p>
          <a:p>
            <a:r>
              <a:rPr lang="en-US" altLang="ja-JP" sz="2400" dirty="0" err="1"/>
              <a:t>Jupyter</a:t>
            </a:r>
            <a:r>
              <a:rPr lang="en-US" altLang="ja-JP" sz="2400" dirty="0"/>
              <a:t> Lab, Google </a:t>
            </a:r>
            <a:r>
              <a:rPr lang="en-US" altLang="ja-JP" sz="2400" dirty="0" err="1"/>
              <a:t>Colab</a:t>
            </a:r>
            <a:r>
              <a:rPr lang="en-US" altLang="ja-JP" sz="2400" dirty="0"/>
              <a:t> Pro(</a:t>
            </a:r>
            <a:r>
              <a:rPr lang="ja-JP" altLang="en-US" sz="2400" dirty="0"/>
              <a:t>課金しないと動かなかった</a:t>
            </a:r>
            <a:r>
              <a:rPr lang="en-US" altLang="ja-JP" sz="2400" dirty="0"/>
              <a:t>)</a:t>
            </a:r>
          </a:p>
          <a:p>
            <a:endParaRPr lang="en-US" altLang="ja-JP" sz="2400" dirty="0"/>
          </a:p>
          <a:p>
            <a:endParaRPr lang="en-US" altLang="ja-JP" sz="2400" dirty="0"/>
          </a:p>
          <a:p>
            <a:endParaRPr lang="en-US" altLang="ja-JP" sz="2400" dirty="0"/>
          </a:p>
          <a:p>
            <a:r>
              <a:rPr lang="ja-JP" altLang="en-US" dirty="0"/>
              <a:t>　</a:t>
            </a:r>
            <a:endParaRPr kumimoji="1" lang="ja-JP" altLang="en-US" dirty="0"/>
          </a:p>
        </p:txBody>
      </p:sp>
    </p:spTree>
    <p:extLst>
      <p:ext uri="{BB962C8B-B14F-4D97-AF65-F5344CB8AC3E}">
        <p14:creationId xmlns:p14="http://schemas.microsoft.com/office/powerpoint/2010/main" val="45959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E8D06EBA-A9D1-4C95-BEDD-FFB1DC1A5F7E}"/>
              </a:ext>
            </a:extLst>
          </p:cNvPr>
          <p:cNvSpPr>
            <a:spLocks noGrp="1"/>
          </p:cNvSpPr>
          <p:nvPr>
            <p:ph type="title"/>
          </p:nvPr>
        </p:nvSpPr>
        <p:spPr>
          <a:xfrm>
            <a:off x="838200" y="0"/>
            <a:ext cx="10515600" cy="1325563"/>
          </a:xfrm>
        </p:spPr>
        <p:txBody>
          <a:bodyPr/>
          <a:lstStyle/>
          <a:p>
            <a:pPr algn="ctr"/>
            <a:r>
              <a:rPr lang="ja-JP" altLang="en-US" dirty="0"/>
              <a:t>分析の背景、目的</a:t>
            </a:r>
          </a:p>
        </p:txBody>
      </p:sp>
      <p:sp>
        <p:nvSpPr>
          <p:cNvPr id="10" name="正方形/長方形 9">
            <a:extLst>
              <a:ext uri="{FF2B5EF4-FFF2-40B4-BE49-F238E27FC236}">
                <a16:creationId xmlns:a16="http://schemas.microsoft.com/office/drawing/2014/main" id="{0822F873-9205-4EA2-93A4-3266A4A6C4F2}"/>
              </a:ext>
            </a:extLst>
          </p:cNvPr>
          <p:cNvSpPr/>
          <p:nvPr/>
        </p:nvSpPr>
        <p:spPr>
          <a:xfrm>
            <a:off x="922961" y="924695"/>
            <a:ext cx="10346077" cy="2739211"/>
          </a:xfrm>
          <a:prstGeom prst="rect">
            <a:avLst/>
          </a:prstGeom>
        </p:spPr>
        <p:txBody>
          <a:bodyPr wrap="square">
            <a:spAutoFit/>
          </a:bodyPr>
          <a:lstStyle/>
          <a:p>
            <a:pPr algn="just">
              <a:spcAft>
                <a:spcPts val="0"/>
              </a:spcAft>
            </a:pPr>
            <a:r>
              <a:rPr lang="ja-JP" altLang="ja-JP" sz="3200" b="1" kern="100" dirty="0">
                <a:latin typeface="+mn-ea"/>
                <a:cs typeface="Times New Roman" panose="02020603050405020304" pitchFamily="18" charset="0"/>
              </a:rPr>
              <a:t>背景</a:t>
            </a:r>
            <a:endParaRPr lang="en-US" altLang="ja-JP" sz="3200" b="1" kern="100" dirty="0">
              <a:latin typeface="+mn-ea"/>
              <a:cs typeface="Times New Roman" panose="02020603050405020304" pitchFamily="18" charset="0"/>
            </a:endParaRPr>
          </a:p>
          <a:p>
            <a:pPr algn="just">
              <a:spcAft>
                <a:spcPts val="0"/>
              </a:spcAft>
            </a:pPr>
            <a:r>
              <a:rPr lang="ja-JP" altLang="en-US" sz="2800" kern="100" dirty="0">
                <a:latin typeface="+mn-ea"/>
                <a:cs typeface="Times New Roman" panose="02020603050405020304" pitchFamily="18" charset="0"/>
              </a:rPr>
              <a:t>・</a:t>
            </a:r>
            <a:r>
              <a:rPr lang="ja-JP" altLang="ja-JP" sz="2800" kern="100" dirty="0">
                <a:latin typeface="+mn-ea"/>
                <a:cs typeface="Times New Roman" panose="02020603050405020304" pitchFamily="18" charset="0"/>
              </a:rPr>
              <a:t>材料開発において、理論計算による性質の予測や、現象のメカ</a:t>
            </a:r>
            <a:endParaRPr lang="en-US" altLang="ja-JP" sz="2800" kern="100" dirty="0">
              <a:latin typeface="+mn-ea"/>
              <a:cs typeface="Times New Roman" panose="02020603050405020304" pitchFamily="18" charset="0"/>
            </a:endParaRPr>
          </a:p>
          <a:p>
            <a:pPr algn="just">
              <a:spcAft>
                <a:spcPts val="0"/>
              </a:spcAft>
            </a:pPr>
            <a:r>
              <a:rPr lang="ja-JP" altLang="en-US" sz="2800" kern="100" dirty="0">
                <a:latin typeface="+mn-ea"/>
                <a:cs typeface="Times New Roman" panose="02020603050405020304" pitchFamily="18" charset="0"/>
              </a:rPr>
              <a:t>　</a:t>
            </a:r>
            <a:r>
              <a:rPr lang="ja-JP" altLang="ja-JP" sz="2800" kern="100" dirty="0">
                <a:latin typeface="+mn-ea"/>
                <a:cs typeface="Times New Roman" panose="02020603050405020304" pitchFamily="18" charset="0"/>
              </a:rPr>
              <a:t>ニズム解明は重要</a:t>
            </a:r>
            <a:r>
              <a:rPr lang="ja-JP" altLang="en-US" sz="2800" kern="100" dirty="0">
                <a:latin typeface="+mn-ea"/>
                <a:cs typeface="Times New Roman" panose="02020603050405020304" pitchFamily="18" charset="0"/>
              </a:rPr>
              <a:t>。</a:t>
            </a:r>
            <a:endParaRPr lang="en-US" altLang="ja-JP" sz="2800" kern="100" dirty="0">
              <a:latin typeface="+mn-ea"/>
              <a:cs typeface="Times New Roman" panose="02020603050405020304" pitchFamily="18" charset="0"/>
            </a:endParaRPr>
          </a:p>
          <a:p>
            <a:pPr algn="just">
              <a:spcAft>
                <a:spcPts val="0"/>
              </a:spcAft>
            </a:pPr>
            <a:endParaRPr lang="en-US" altLang="ja-JP" sz="2800" kern="100" dirty="0">
              <a:latin typeface="+mn-ea"/>
              <a:cs typeface="Times New Roman" panose="02020603050405020304" pitchFamily="18" charset="0"/>
            </a:endParaRPr>
          </a:p>
          <a:p>
            <a:pPr>
              <a:spcAft>
                <a:spcPts val="0"/>
              </a:spcAft>
            </a:pPr>
            <a:r>
              <a:rPr lang="ja-JP" altLang="en-US" sz="2800" kern="100" dirty="0">
                <a:latin typeface="+mn-ea"/>
                <a:cs typeface="Times New Roman" panose="02020603050405020304" pitchFamily="18" charset="0"/>
              </a:rPr>
              <a:t>・</a:t>
            </a:r>
            <a:r>
              <a:rPr lang="ja-JP" altLang="ja-JP" sz="2800" kern="100" dirty="0">
                <a:latin typeface="+mn-ea"/>
                <a:cs typeface="Times New Roman" panose="02020603050405020304" pitchFamily="18" charset="0"/>
              </a:rPr>
              <a:t>密度汎関数理論</a:t>
            </a:r>
            <a:r>
              <a:rPr lang="en-US" altLang="ja-JP" sz="2800" kern="100" dirty="0">
                <a:latin typeface="+mn-ea"/>
                <a:cs typeface="Times New Roman" panose="02020603050405020304" pitchFamily="18" charset="0"/>
              </a:rPr>
              <a:t>(</a:t>
            </a:r>
            <a:r>
              <a:rPr lang="en-US" altLang="ja-JP" sz="2800" kern="100" dirty="0" err="1">
                <a:latin typeface="+mn-ea"/>
                <a:cs typeface="Times New Roman" panose="02020603050405020304" pitchFamily="18" charset="0"/>
              </a:rPr>
              <a:t>DFT:density</a:t>
            </a:r>
            <a:r>
              <a:rPr lang="en-US" altLang="ja-JP" sz="2800" kern="100" dirty="0">
                <a:latin typeface="+mn-ea"/>
                <a:cs typeface="Times New Roman" panose="02020603050405020304" pitchFamily="18" charset="0"/>
              </a:rPr>
              <a:t> functional theory)</a:t>
            </a:r>
            <a:r>
              <a:rPr lang="ja-JP" altLang="en-US" sz="2800" kern="100" dirty="0">
                <a:latin typeface="+mn-ea"/>
                <a:cs typeface="Times New Roman" panose="02020603050405020304" pitchFamily="18" charset="0"/>
              </a:rPr>
              <a:t>を用いた計算が</a:t>
            </a:r>
            <a:endParaRPr lang="en-US" altLang="ja-JP" sz="2800" kern="100" dirty="0">
              <a:latin typeface="+mn-ea"/>
              <a:cs typeface="Times New Roman" panose="02020603050405020304" pitchFamily="18" charset="0"/>
            </a:endParaRPr>
          </a:p>
          <a:p>
            <a:pPr>
              <a:spcAft>
                <a:spcPts val="0"/>
              </a:spcAft>
            </a:pPr>
            <a:r>
              <a:rPr lang="ja-JP" altLang="en-US" sz="2800" kern="100" dirty="0">
                <a:latin typeface="+mn-ea"/>
                <a:cs typeface="Times New Roman" panose="02020603050405020304" pitchFamily="18" charset="0"/>
              </a:rPr>
              <a:t>　よく使われているが、精確</a:t>
            </a:r>
            <a:r>
              <a:rPr lang="ja-JP" altLang="ja-JP" sz="2800" kern="100" dirty="0">
                <a:latin typeface="+mn-ea"/>
                <a:cs typeface="Times New Roman" panose="02020603050405020304" pitchFamily="18" charset="0"/>
              </a:rPr>
              <a:t>である一方で計算コストがかかる。</a:t>
            </a:r>
          </a:p>
        </p:txBody>
      </p:sp>
      <p:sp>
        <p:nvSpPr>
          <p:cNvPr id="11" name="テキスト ボックス 10">
            <a:extLst>
              <a:ext uri="{FF2B5EF4-FFF2-40B4-BE49-F238E27FC236}">
                <a16:creationId xmlns:a16="http://schemas.microsoft.com/office/drawing/2014/main" id="{981FAFBD-8C03-4125-991A-2DE45C184934}"/>
              </a:ext>
            </a:extLst>
          </p:cNvPr>
          <p:cNvSpPr txBox="1"/>
          <p:nvPr/>
        </p:nvSpPr>
        <p:spPr>
          <a:xfrm>
            <a:off x="1007723" y="4112922"/>
            <a:ext cx="9474626" cy="2431435"/>
          </a:xfrm>
          <a:prstGeom prst="rect">
            <a:avLst/>
          </a:prstGeom>
          <a:noFill/>
        </p:spPr>
        <p:txBody>
          <a:bodyPr wrap="square" rtlCol="0">
            <a:spAutoFit/>
          </a:bodyPr>
          <a:lstStyle/>
          <a:p>
            <a:r>
              <a:rPr lang="ja-JP" altLang="en-US" sz="3200" b="1" dirty="0"/>
              <a:t>目的</a:t>
            </a:r>
            <a:endParaRPr lang="ja-JP" altLang="ja-JP" sz="3200" dirty="0"/>
          </a:p>
          <a:p>
            <a:r>
              <a:rPr lang="ja-JP" altLang="ja-JP" sz="2800" dirty="0"/>
              <a:t>機械学習を使い、</a:t>
            </a:r>
            <a:r>
              <a:rPr lang="en-US" altLang="ja-JP" sz="2800" dirty="0"/>
              <a:t>DFT</a:t>
            </a:r>
            <a:r>
              <a:rPr lang="ja-JP" altLang="ja-JP" sz="2800" dirty="0"/>
              <a:t>計算結果を高速で予測</a:t>
            </a:r>
            <a:r>
              <a:rPr lang="ja-JP" altLang="en-US" sz="2800" dirty="0"/>
              <a:t>する。</a:t>
            </a:r>
            <a:endParaRPr lang="en-US" altLang="ja-JP" sz="2800" dirty="0"/>
          </a:p>
          <a:p>
            <a:endParaRPr lang="en-US" altLang="ja-JP" sz="3200" b="1" dirty="0"/>
          </a:p>
          <a:p>
            <a:r>
              <a:rPr lang="ja-JP" altLang="en-US" sz="3200" b="1" dirty="0"/>
              <a:t>効果</a:t>
            </a:r>
            <a:endParaRPr lang="en-US" altLang="ja-JP" sz="3200" b="1" dirty="0"/>
          </a:p>
          <a:p>
            <a:r>
              <a:rPr lang="ja-JP" altLang="ja-JP" sz="2800" dirty="0"/>
              <a:t>材料開発のスピードアップやコストダウン</a:t>
            </a:r>
            <a:r>
              <a:rPr lang="ja-JP" altLang="en-US" sz="2800" dirty="0"/>
              <a:t>がみこめる。</a:t>
            </a:r>
            <a:endParaRPr lang="ja-JP" altLang="ja-JP" sz="2800" dirty="0"/>
          </a:p>
        </p:txBody>
      </p:sp>
    </p:spTree>
    <p:extLst>
      <p:ext uri="{BB962C8B-B14F-4D97-AF65-F5344CB8AC3E}">
        <p14:creationId xmlns:p14="http://schemas.microsoft.com/office/powerpoint/2010/main" val="16595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4CE4114-1C9F-424B-A61D-3D002B6AC924}"/>
              </a:ext>
            </a:extLst>
          </p:cNvPr>
          <p:cNvSpPr txBox="1"/>
          <p:nvPr/>
        </p:nvSpPr>
        <p:spPr>
          <a:xfrm>
            <a:off x="606176" y="797510"/>
            <a:ext cx="11303325" cy="6863417"/>
          </a:xfrm>
          <a:prstGeom prst="rect">
            <a:avLst/>
          </a:prstGeom>
          <a:noFill/>
        </p:spPr>
        <p:txBody>
          <a:bodyPr wrap="square" rtlCol="0">
            <a:spAutoFit/>
          </a:bodyPr>
          <a:lstStyle/>
          <a:p>
            <a:r>
              <a:rPr lang="ja-JP" altLang="en-US" sz="2800" b="1" dirty="0"/>
              <a:t>生成エネルギーとは</a:t>
            </a:r>
            <a:endParaRPr kumimoji="1" lang="en-US" altLang="ja-JP" sz="2800" b="1" dirty="0"/>
          </a:p>
          <a:p>
            <a:r>
              <a:rPr kumimoji="1" lang="ja-JP" altLang="en-US" sz="2800" dirty="0"/>
              <a:t>生成エネルギー </a:t>
            </a:r>
            <a:r>
              <a:rPr kumimoji="1" lang="en-US" altLang="ja-JP" sz="2800" dirty="0"/>
              <a:t>= </a:t>
            </a:r>
            <a:r>
              <a:rPr kumimoji="1" lang="ja-JP" altLang="en-US" sz="2800" dirty="0"/>
              <a:t>生成物のエネルギー　</a:t>
            </a:r>
            <a:r>
              <a:rPr lang="en-US" altLang="ja-JP" sz="2800" dirty="0"/>
              <a:t>–  </a:t>
            </a:r>
            <a:r>
              <a:rPr lang="ja-JP" altLang="en-US" sz="2800" dirty="0"/>
              <a:t>元素単体のエネルギー</a:t>
            </a:r>
            <a:endParaRPr kumimoji="1" lang="en-US" altLang="ja-JP" sz="2800" dirty="0"/>
          </a:p>
          <a:p>
            <a:endParaRPr kumimoji="1" lang="en-US" altLang="ja-JP" sz="2800" dirty="0"/>
          </a:p>
          <a:p>
            <a:r>
              <a:rPr lang="ja-JP" altLang="en-US" sz="2800" b="1" dirty="0"/>
              <a:t>生成エネルギーを得る利点</a:t>
            </a:r>
            <a:endParaRPr lang="en-US" altLang="ja-JP" sz="2800" b="1" dirty="0"/>
          </a:p>
          <a:p>
            <a:r>
              <a:rPr kumimoji="1" lang="ja-JP" altLang="en-US" sz="2800" dirty="0"/>
              <a:t>物質の反応性、安定性</a:t>
            </a:r>
            <a:r>
              <a:rPr lang="ja-JP" altLang="en-US" sz="2800" dirty="0"/>
              <a:t>の議論等につかえる</a:t>
            </a:r>
            <a:r>
              <a:rPr kumimoji="1" lang="ja-JP" altLang="en-US" sz="2800" dirty="0"/>
              <a:t>。マイナス</a:t>
            </a:r>
            <a:r>
              <a:rPr lang="ja-JP" altLang="en-US" sz="2800" dirty="0"/>
              <a:t>方向に大きいと</a:t>
            </a:r>
            <a:r>
              <a:rPr kumimoji="1" lang="ja-JP" altLang="en-US" sz="2800" dirty="0"/>
              <a:t>安定。</a:t>
            </a:r>
            <a:endParaRPr kumimoji="1" lang="en-US" altLang="ja-JP" sz="2800" dirty="0"/>
          </a:p>
          <a:p>
            <a:endParaRPr lang="en-US" altLang="ja-JP" sz="2800" dirty="0"/>
          </a:p>
          <a:p>
            <a:r>
              <a:rPr kumimoji="1" lang="ja-JP" altLang="en-US" sz="2800" b="1" dirty="0">
                <a:solidFill>
                  <a:srgbClr val="0000FF"/>
                </a:solidFill>
              </a:rPr>
              <a:t>例</a:t>
            </a:r>
            <a:r>
              <a:rPr kumimoji="1" lang="ja-JP" altLang="en-US" sz="2800" dirty="0">
                <a:solidFill>
                  <a:srgbClr val="0000FF"/>
                </a:solidFill>
              </a:rPr>
              <a:t> </a:t>
            </a:r>
            <a:r>
              <a:rPr kumimoji="1" lang="en-US" altLang="ja-JP" sz="2800" dirty="0">
                <a:solidFill>
                  <a:srgbClr val="0000FF"/>
                </a:solidFill>
              </a:rPr>
              <a:t>: </a:t>
            </a:r>
            <a:r>
              <a:rPr kumimoji="1" lang="ja-JP" altLang="en-US" sz="2800" dirty="0">
                <a:solidFill>
                  <a:srgbClr val="0000FF"/>
                </a:solidFill>
              </a:rPr>
              <a:t>酸化鉄</a:t>
            </a:r>
            <a:r>
              <a:rPr kumimoji="1" lang="en-US" altLang="ja-JP" sz="2800" dirty="0">
                <a:solidFill>
                  <a:srgbClr val="0000FF"/>
                </a:solidFill>
              </a:rPr>
              <a:t>(Ⅲ)</a:t>
            </a:r>
            <a:r>
              <a:rPr kumimoji="1" lang="ja-JP" altLang="en-US" sz="2800" dirty="0">
                <a:solidFill>
                  <a:srgbClr val="0000FF"/>
                </a:solidFill>
              </a:rPr>
              <a:t>の場合  </a:t>
            </a:r>
            <a:r>
              <a:rPr kumimoji="1" lang="en-US" altLang="ja-JP" sz="2000" i="1" dirty="0"/>
              <a:t>G</a:t>
            </a:r>
            <a:r>
              <a:rPr kumimoji="1" lang="en-US" altLang="ja-JP" sz="2000" dirty="0"/>
              <a:t>(A)</a:t>
            </a:r>
            <a:r>
              <a:rPr kumimoji="1" lang="ja-JP" altLang="en-US" sz="2000" dirty="0"/>
              <a:t> </a:t>
            </a:r>
            <a:r>
              <a:rPr kumimoji="1" lang="en-US" altLang="ja-JP" sz="2000" dirty="0"/>
              <a:t>: A</a:t>
            </a:r>
            <a:r>
              <a:rPr kumimoji="1" lang="ja-JP" altLang="en-US" sz="2000" dirty="0"/>
              <a:t>のエネルギー</a:t>
            </a:r>
            <a:endParaRPr kumimoji="1" lang="en-US" altLang="ja-JP" sz="2800" dirty="0"/>
          </a:p>
          <a:p>
            <a:r>
              <a:rPr kumimoji="1" lang="en-US" altLang="ja-JP" sz="2800" i="1" dirty="0" err="1"/>
              <a:t>E</a:t>
            </a:r>
            <a:r>
              <a:rPr kumimoji="1" lang="en-US" altLang="ja-JP" sz="2800" i="1" baseline="-25000" dirty="0" err="1"/>
              <a:t>f</a:t>
            </a:r>
            <a:r>
              <a:rPr kumimoji="1" lang="en-US" altLang="ja-JP" sz="2800" dirty="0"/>
              <a:t>(Fe</a:t>
            </a:r>
            <a:r>
              <a:rPr kumimoji="1" lang="en-US" altLang="ja-JP" sz="2800" baseline="-25000" dirty="0"/>
              <a:t>2</a:t>
            </a:r>
            <a:r>
              <a:rPr kumimoji="1" lang="en-US" altLang="ja-JP" sz="2800" dirty="0"/>
              <a:t>O</a:t>
            </a:r>
            <a:r>
              <a:rPr kumimoji="1" lang="en-US" altLang="ja-JP" sz="2800" baseline="-25000" dirty="0"/>
              <a:t>3</a:t>
            </a:r>
            <a:r>
              <a:rPr kumimoji="1" lang="en-US" altLang="ja-JP" sz="2800" dirty="0"/>
              <a:t>) = {</a:t>
            </a:r>
            <a:r>
              <a:rPr kumimoji="1" lang="en-US" altLang="ja-JP" sz="2800" i="1" dirty="0"/>
              <a:t>G</a:t>
            </a:r>
            <a:r>
              <a:rPr lang="en-US" altLang="ja-JP" sz="2800" dirty="0"/>
              <a:t>(Fe</a:t>
            </a:r>
            <a:r>
              <a:rPr lang="en-US" altLang="ja-JP" sz="2800" baseline="-25000" dirty="0"/>
              <a:t>2</a:t>
            </a:r>
            <a:r>
              <a:rPr lang="en-US" altLang="ja-JP" sz="2800" dirty="0"/>
              <a:t>O</a:t>
            </a:r>
            <a:r>
              <a:rPr lang="en-US" altLang="ja-JP" sz="2800" baseline="-25000" dirty="0"/>
              <a:t>3</a:t>
            </a:r>
            <a:r>
              <a:rPr lang="en-US" altLang="ja-JP" sz="2800" dirty="0"/>
              <a:t>) – 2</a:t>
            </a:r>
            <a:r>
              <a:rPr lang="en-US" altLang="ja-JP" sz="2800" i="1" dirty="0"/>
              <a:t>G</a:t>
            </a:r>
            <a:r>
              <a:rPr lang="en-US" altLang="ja-JP" sz="2800" dirty="0"/>
              <a:t>(Fe) -3/2</a:t>
            </a:r>
            <a:r>
              <a:rPr lang="en-US" altLang="ja-JP" sz="2800" i="1" dirty="0"/>
              <a:t>G</a:t>
            </a:r>
            <a:r>
              <a:rPr lang="en-US" altLang="ja-JP" sz="2800" dirty="0"/>
              <a:t>(O</a:t>
            </a:r>
            <a:r>
              <a:rPr lang="en-US" altLang="ja-JP" sz="2800" baseline="-25000" dirty="0"/>
              <a:t>2</a:t>
            </a:r>
            <a:r>
              <a:rPr lang="en-US" altLang="ja-JP" sz="2800" dirty="0"/>
              <a:t>)}/5</a:t>
            </a:r>
          </a:p>
          <a:p>
            <a:r>
              <a:rPr lang="ja-JP" altLang="en-US" sz="2800" dirty="0"/>
              <a:t>　　　　　　　　</a:t>
            </a:r>
            <a:r>
              <a:rPr lang="ja-JP" altLang="en-US" sz="2000" dirty="0"/>
              <a:t>対象物質の　　　−　　単体のエネルギー</a:t>
            </a:r>
            <a:endParaRPr lang="en-US" altLang="ja-JP" sz="2000" dirty="0"/>
          </a:p>
          <a:p>
            <a:r>
              <a:rPr lang="ja-JP" altLang="en-US" sz="2000" dirty="0"/>
              <a:t>　　　　　　　　　　　　エネルギー</a:t>
            </a:r>
            <a:endParaRPr lang="en-US" altLang="ja-JP" sz="2000" dirty="0"/>
          </a:p>
          <a:p>
            <a:endParaRPr lang="en-US" altLang="ja-JP" sz="2800" dirty="0"/>
          </a:p>
          <a:p>
            <a:r>
              <a:rPr lang="ja-JP" altLang="en-US" sz="2800" b="1" dirty="0"/>
              <a:t>評価指標　：</a:t>
            </a:r>
            <a:endParaRPr lang="en-US" altLang="ja-JP" sz="2800" b="1" dirty="0"/>
          </a:p>
          <a:p>
            <a:endParaRPr lang="en-US" altLang="ja-JP" sz="2800" dirty="0"/>
          </a:p>
          <a:p>
            <a:endParaRPr lang="en-US" altLang="ja-JP" sz="2800" dirty="0"/>
          </a:p>
          <a:p>
            <a:endParaRPr kumimoji="1" lang="en-US" altLang="ja-JP" sz="2800" dirty="0"/>
          </a:p>
          <a:p>
            <a:endParaRPr kumimoji="1" lang="ja-JP" altLang="en-US" sz="2800" dirty="0"/>
          </a:p>
        </p:txBody>
      </p:sp>
      <p:pic>
        <p:nvPicPr>
          <p:cNvPr id="1028" name="Picture 4" descr="Tensorflow - RMSE">
            <a:extLst>
              <a:ext uri="{FF2B5EF4-FFF2-40B4-BE49-F238E27FC236}">
                <a16:creationId xmlns:a16="http://schemas.microsoft.com/office/drawing/2014/main" id="{E15C30C4-902D-4BA6-A431-21882D3B1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311" y="4948580"/>
            <a:ext cx="3766690" cy="154648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65BC9B3A-40B0-49CC-A5D1-ED61411AEEFA}"/>
              </a:ext>
            </a:extLst>
          </p:cNvPr>
          <p:cNvSpPr>
            <a:spLocks noGrp="1"/>
          </p:cNvSpPr>
          <p:nvPr>
            <p:ph type="title"/>
          </p:nvPr>
        </p:nvSpPr>
        <p:spPr>
          <a:xfrm>
            <a:off x="1000155" y="-299849"/>
            <a:ext cx="10515600" cy="1325563"/>
          </a:xfrm>
        </p:spPr>
        <p:txBody>
          <a:bodyPr/>
          <a:lstStyle/>
          <a:p>
            <a:pPr algn="ctr"/>
            <a:r>
              <a:rPr lang="ja-JP" altLang="en-US" dirty="0"/>
              <a:t>生成エネルギー</a:t>
            </a:r>
            <a:r>
              <a:rPr lang="en-US" altLang="ja-JP" dirty="0"/>
              <a:t>(</a:t>
            </a:r>
            <a:r>
              <a:rPr lang="ja-JP" altLang="en-US" dirty="0"/>
              <a:t>目的変数</a:t>
            </a:r>
            <a:r>
              <a:rPr lang="en-US" altLang="ja-JP" dirty="0"/>
              <a:t>)</a:t>
            </a:r>
            <a:r>
              <a:rPr lang="ja-JP" altLang="en-US" dirty="0"/>
              <a:t>について</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F576ED-A203-4374-A72E-45CB56F97CE4}"/>
                  </a:ext>
                </a:extLst>
              </p:cNvPr>
              <p:cNvSpPr txBox="1"/>
              <p:nvPr/>
            </p:nvSpPr>
            <p:spPr>
              <a:xfrm>
                <a:off x="6535887" y="5260158"/>
                <a:ext cx="1490134" cy="923330"/>
              </a:xfrm>
              <a:prstGeom prst="rect">
                <a:avLst/>
              </a:prstGeom>
              <a:noFill/>
            </p:spPr>
            <p:txBody>
              <a:bodyPr wrap="squar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oMath>
                </a14:m>
                <a:r>
                  <a:rPr lang="en-US" altLang="ja-JP" dirty="0"/>
                  <a:t>:  </a:t>
                </a:r>
                <a:r>
                  <a:rPr kumimoji="1" lang="ja-JP" altLang="en-US" dirty="0"/>
                  <a:t>予測値</a:t>
                </a:r>
                <a:endParaRPr kumimoji="1" lang="en-US" altLang="ja-JP" dirty="0"/>
              </a:p>
              <a:p>
                <a:endParaRPr lang="en-US" altLang="ja-JP" dirty="0"/>
              </a:p>
              <a:p>
                <a14:m>
                  <m:oMath xmlns:m="http://schemas.openxmlformats.org/officeDocument/2006/math">
                    <m:acc>
                      <m:accPr>
                        <m:chr m:val="̂"/>
                        <m:ctrlPr>
                          <a:rPr kumimoji="1" lang="ja-JP" altLang="en-US" i="1" smtClean="0">
                            <a:latin typeface="Cambria Math" panose="02040503050406030204" pitchFamily="18" charset="0"/>
                          </a:rPr>
                        </m:ctrlPr>
                      </m:accP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e>
                    </m:acc>
                  </m:oMath>
                </a14:m>
                <a:r>
                  <a:rPr kumimoji="1" lang="ja-JP" altLang="en-US" dirty="0"/>
                  <a:t> </a:t>
                </a:r>
                <a:r>
                  <a:rPr kumimoji="1" lang="en-US" altLang="ja-JP" dirty="0"/>
                  <a:t>: </a:t>
                </a:r>
                <a:r>
                  <a:rPr kumimoji="1" lang="ja-JP" altLang="en-US" dirty="0"/>
                  <a:t>真の値</a:t>
                </a:r>
              </a:p>
            </p:txBody>
          </p:sp>
        </mc:Choice>
        <mc:Fallback xmlns="">
          <p:sp>
            <p:nvSpPr>
              <p:cNvPr id="3" name="テキスト ボックス 2">
                <a:extLst>
                  <a:ext uri="{FF2B5EF4-FFF2-40B4-BE49-F238E27FC236}">
                    <a16:creationId xmlns:a16="http://schemas.microsoft.com/office/drawing/2014/main" id="{92F576ED-A203-4374-A72E-45CB56F97CE4}"/>
                  </a:ext>
                </a:extLst>
              </p:cNvPr>
              <p:cNvSpPr txBox="1">
                <a:spLocks noRot="1" noChangeAspect="1" noMove="1" noResize="1" noEditPoints="1" noAdjustHandles="1" noChangeArrowheads="1" noChangeShapeType="1" noTextEdit="1"/>
              </p:cNvSpPr>
              <p:nvPr/>
            </p:nvSpPr>
            <p:spPr>
              <a:xfrm>
                <a:off x="6535887" y="5260158"/>
                <a:ext cx="1490134" cy="923330"/>
              </a:xfrm>
              <a:prstGeom prst="rect">
                <a:avLst/>
              </a:prstGeom>
              <a:blipFill>
                <a:blip r:embed="rId4"/>
                <a:stretch>
                  <a:fillRect t="-5298" b="-105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340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2F010-5BED-419D-A435-80FE7E47D933}"/>
              </a:ext>
            </a:extLst>
          </p:cNvPr>
          <p:cNvSpPr>
            <a:spLocks noGrp="1"/>
          </p:cNvSpPr>
          <p:nvPr>
            <p:ph type="title"/>
          </p:nvPr>
        </p:nvSpPr>
        <p:spPr>
          <a:xfrm>
            <a:off x="838200" y="-121767"/>
            <a:ext cx="10515600" cy="1325563"/>
          </a:xfrm>
        </p:spPr>
        <p:txBody>
          <a:bodyPr/>
          <a:lstStyle/>
          <a:p>
            <a:pPr algn="ctr"/>
            <a:r>
              <a:rPr kumimoji="1" lang="ja-JP" altLang="en-US" dirty="0"/>
              <a:t>説明変数について</a:t>
            </a:r>
          </a:p>
        </p:txBody>
      </p:sp>
      <p:grpSp>
        <p:nvGrpSpPr>
          <p:cNvPr id="4" name="グループ化 3">
            <a:extLst>
              <a:ext uri="{FF2B5EF4-FFF2-40B4-BE49-F238E27FC236}">
                <a16:creationId xmlns:a16="http://schemas.microsoft.com/office/drawing/2014/main" id="{E6FDCB20-4B2B-4E51-A96D-A2D1CC342A18}"/>
              </a:ext>
            </a:extLst>
          </p:cNvPr>
          <p:cNvGrpSpPr/>
          <p:nvPr/>
        </p:nvGrpSpPr>
        <p:grpSpPr>
          <a:xfrm>
            <a:off x="92467" y="2517178"/>
            <a:ext cx="11989942" cy="3287721"/>
            <a:chOff x="0" y="0"/>
            <a:chExt cx="11055919" cy="2597283"/>
          </a:xfrm>
        </p:grpSpPr>
        <p:pic>
          <p:nvPicPr>
            <p:cNvPr id="5" name="図 4">
              <a:extLst>
                <a:ext uri="{FF2B5EF4-FFF2-40B4-BE49-F238E27FC236}">
                  <a16:creationId xmlns:a16="http://schemas.microsoft.com/office/drawing/2014/main" id="{FF1B6547-0935-4608-8EE8-F7FAF3BCEE3D}"/>
                </a:ext>
              </a:extLst>
            </p:cNvPr>
            <p:cNvPicPr>
              <a:picLocks noChangeAspect="1"/>
            </p:cNvPicPr>
            <p:nvPr/>
          </p:nvPicPr>
          <p:blipFill>
            <a:blip r:embed="rId3"/>
            <a:stretch>
              <a:fillRect/>
            </a:stretch>
          </p:blipFill>
          <p:spPr>
            <a:xfrm>
              <a:off x="0" y="47628"/>
              <a:ext cx="3435527" cy="2502029"/>
            </a:xfrm>
            <a:prstGeom prst="rect">
              <a:avLst/>
            </a:prstGeom>
          </p:spPr>
        </p:pic>
        <p:pic>
          <p:nvPicPr>
            <p:cNvPr id="6" name="図 5">
              <a:extLst>
                <a:ext uri="{FF2B5EF4-FFF2-40B4-BE49-F238E27FC236}">
                  <a16:creationId xmlns:a16="http://schemas.microsoft.com/office/drawing/2014/main" id="{C679E9FC-413B-4361-9465-156416B80AE7}"/>
                </a:ext>
              </a:extLst>
            </p:cNvPr>
            <p:cNvPicPr>
              <a:picLocks noChangeAspect="1"/>
            </p:cNvPicPr>
            <p:nvPr/>
          </p:nvPicPr>
          <p:blipFill>
            <a:blip r:embed="rId4"/>
            <a:stretch>
              <a:fillRect/>
            </a:stretch>
          </p:blipFill>
          <p:spPr>
            <a:xfrm>
              <a:off x="3435527" y="0"/>
              <a:ext cx="7620392" cy="2597283"/>
            </a:xfrm>
            <a:prstGeom prst="rect">
              <a:avLst/>
            </a:prstGeom>
          </p:spPr>
        </p:pic>
      </p:grpSp>
      <p:sp>
        <p:nvSpPr>
          <p:cNvPr id="21" name="テキスト ボックス 20">
            <a:extLst>
              <a:ext uri="{FF2B5EF4-FFF2-40B4-BE49-F238E27FC236}">
                <a16:creationId xmlns:a16="http://schemas.microsoft.com/office/drawing/2014/main" id="{D244B48E-01F1-4B3A-A73D-3B188C9A92C2}"/>
              </a:ext>
            </a:extLst>
          </p:cNvPr>
          <p:cNvSpPr txBox="1"/>
          <p:nvPr/>
        </p:nvSpPr>
        <p:spPr>
          <a:xfrm>
            <a:off x="1191388" y="6052230"/>
            <a:ext cx="1777208" cy="646331"/>
          </a:xfrm>
          <a:prstGeom prst="rect">
            <a:avLst/>
          </a:prstGeom>
          <a:noFill/>
        </p:spPr>
        <p:txBody>
          <a:bodyPr wrap="square" rtlCol="0">
            <a:spAutoFit/>
          </a:bodyPr>
          <a:lstStyle/>
          <a:p>
            <a:r>
              <a:rPr lang="ja-JP" altLang="en-US" dirty="0">
                <a:solidFill>
                  <a:srgbClr val="0000FF"/>
                </a:solidFill>
              </a:rPr>
              <a:t>組成式に含まれる</a:t>
            </a:r>
            <a:r>
              <a:rPr kumimoji="1" lang="ja-JP" altLang="en-US" dirty="0">
                <a:solidFill>
                  <a:srgbClr val="0000FF"/>
                </a:solidFill>
              </a:rPr>
              <a:t>各元素の数</a:t>
            </a:r>
          </a:p>
        </p:txBody>
      </p:sp>
      <p:sp>
        <p:nvSpPr>
          <p:cNvPr id="22" name="テキスト ボックス 21">
            <a:extLst>
              <a:ext uri="{FF2B5EF4-FFF2-40B4-BE49-F238E27FC236}">
                <a16:creationId xmlns:a16="http://schemas.microsoft.com/office/drawing/2014/main" id="{67AF9CFC-4ADA-48E4-A8C1-43DC774C4A32}"/>
              </a:ext>
            </a:extLst>
          </p:cNvPr>
          <p:cNvSpPr txBox="1"/>
          <p:nvPr/>
        </p:nvSpPr>
        <p:spPr>
          <a:xfrm>
            <a:off x="3231098" y="6052224"/>
            <a:ext cx="1777208" cy="646331"/>
          </a:xfrm>
          <a:prstGeom prst="rect">
            <a:avLst/>
          </a:prstGeom>
          <a:noFill/>
        </p:spPr>
        <p:txBody>
          <a:bodyPr wrap="square" rtlCol="0">
            <a:spAutoFit/>
          </a:bodyPr>
          <a:lstStyle/>
          <a:p>
            <a:r>
              <a:rPr kumimoji="1" lang="ja-JP" altLang="en-US" dirty="0">
                <a:solidFill>
                  <a:srgbClr val="00B050"/>
                </a:solidFill>
              </a:rPr>
              <a:t>組成式中の異なる元素数</a:t>
            </a:r>
          </a:p>
        </p:txBody>
      </p:sp>
      <p:sp>
        <p:nvSpPr>
          <p:cNvPr id="31" name="テキスト ボックス 30">
            <a:extLst>
              <a:ext uri="{FF2B5EF4-FFF2-40B4-BE49-F238E27FC236}">
                <a16:creationId xmlns:a16="http://schemas.microsoft.com/office/drawing/2014/main" id="{B6AD1FAA-1690-4894-BED4-AD23360968E8}"/>
              </a:ext>
            </a:extLst>
          </p:cNvPr>
          <p:cNvSpPr txBox="1"/>
          <p:nvPr/>
        </p:nvSpPr>
        <p:spPr>
          <a:xfrm>
            <a:off x="4997997" y="6052229"/>
            <a:ext cx="1349339" cy="646331"/>
          </a:xfrm>
          <a:prstGeom prst="rect">
            <a:avLst/>
          </a:prstGeom>
          <a:noFill/>
        </p:spPr>
        <p:txBody>
          <a:bodyPr wrap="square" rtlCol="0">
            <a:spAutoFit/>
          </a:bodyPr>
          <a:lstStyle/>
          <a:p>
            <a:r>
              <a:rPr kumimoji="1" lang="ja-JP" altLang="en-US" dirty="0">
                <a:solidFill>
                  <a:srgbClr val="7030A0"/>
                </a:solidFill>
              </a:rPr>
              <a:t>単位格子のサイト数</a:t>
            </a:r>
          </a:p>
        </p:txBody>
      </p:sp>
      <p:sp>
        <p:nvSpPr>
          <p:cNvPr id="3" name="テキスト ボックス 2">
            <a:extLst>
              <a:ext uri="{FF2B5EF4-FFF2-40B4-BE49-F238E27FC236}">
                <a16:creationId xmlns:a16="http://schemas.microsoft.com/office/drawing/2014/main" id="{50A527D6-96DB-4F06-ABE4-BA1719F6B1E8}"/>
              </a:ext>
            </a:extLst>
          </p:cNvPr>
          <p:cNvSpPr txBox="1"/>
          <p:nvPr/>
        </p:nvSpPr>
        <p:spPr>
          <a:xfrm>
            <a:off x="10305201" y="6165312"/>
            <a:ext cx="1777208" cy="369332"/>
          </a:xfrm>
          <a:prstGeom prst="rect">
            <a:avLst/>
          </a:prstGeom>
          <a:noFill/>
        </p:spPr>
        <p:txBody>
          <a:bodyPr wrap="square" rtlCol="0">
            <a:spAutoFit/>
          </a:bodyPr>
          <a:lstStyle/>
          <a:p>
            <a:r>
              <a:rPr kumimoji="1" lang="ja-JP" altLang="en-US" dirty="0"/>
              <a:t>目的変数</a:t>
            </a:r>
          </a:p>
        </p:txBody>
      </p:sp>
      <p:sp>
        <p:nvSpPr>
          <p:cNvPr id="9" name="テキスト ボックス 8">
            <a:extLst>
              <a:ext uri="{FF2B5EF4-FFF2-40B4-BE49-F238E27FC236}">
                <a16:creationId xmlns:a16="http://schemas.microsoft.com/office/drawing/2014/main" id="{EF38A3CD-3D5C-46CC-98EE-C4A64F6C9F4A}"/>
              </a:ext>
            </a:extLst>
          </p:cNvPr>
          <p:cNvSpPr txBox="1"/>
          <p:nvPr/>
        </p:nvSpPr>
        <p:spPr>
          <a:xfrm>
            <a:off x="6661111" y="1967624"/>
            <a:ext cx="10282844" cy="369332"/>
          </a:xfrm>
          <a:prstGeom prst="rect">
            <a:avLst/>
          </a:prstGeom>
          <a:noFill/>
        </p:spPr>
        <p:txBody>
          <a:bodyPr wrap="square" rtlCol="0">
            <a:spAutoFit/>
          </a:bodyPr>
          <a:lstStyle/>
          <a:p>
            <a:r>
              <a:rPr kumimoji="1" lang="ja-JP" altLang="en-US" dirty="0">
                <a:solidFill>
                  <a:srgbClr val="FF0000"/>
                </a:solidFill>
              </a:rPr>
              <a:t>今回の分析には主に</a:t>
            </a:r>
            <a:r>
              <a:rPr lang="en-US" altLang="ja-JP" dirty="0" err="1">
                <a:solidFill>
                  <a:srgbClr val="FF0000"/>
                </a:solidFill>
              </a:rPr>
              <a:t>cif</a:t>
            </a:r>
            <a:r>
              <a:rPr lang="ja-JP" altLang="en-US" dirty="0">
                <a:solidFill>
                  <a:srgbClr val="FF0000"/>
                </a:solidFill>
              </a:rPr>
              <a:t>列のみを使う。</a:t>
            </a:r>
            <a:endParaRPr lang="en-US" altLang="ja-JP" dirty="0">
              <a:solidFill>
                <a:srgbClr val="FF0000"/>
              </a:solidFill>
            </a:endParaRPr>
          </a:p>
        </p:txBody>
      </p:sp>
      <p:sp>
        <p:nvSpPr>
          <p:cNvPr id="10" name="テキスト ボックス 9">
            <a:extLst>
              <a:ext uri="{FF2B5EF4-FFF2-40B4-BE49-F238E27FC236}">
                <a16:creationId xmlns:a16="http://schemas.microsoft.com/office/drawing/2014/main" id="{5D7F3299-1737-4ECD-B391-5A32C77C0E53}"/>
              </a:ext>
            </a:extLst>
          </p:cNvPr>
          <p:cNvSpPr txBox="1"/>
          <p:nvPr/>
        </p:nvSpPr>
        <p:spPr>
          <a:xfrm>
            <a:off x="724139" y="2517177"/>
            <a:ext cx="3380106" cy="3287717"/>
          </a:xfrm>
          <a:prstGeom prst="rect">
            <a:avLst/>
          </a:prstGeom>
          <a:noFill/>
          <a:ln>
            <a:solidFill>
              <a:srgbClr val="0000FF"/>
            </a:solidFill>
          </a:ln>
        </p:spPr>
        <p:txBody>
          <a:bodyPr wrap="square" rtlCol="0">
            <a:spAutoFit/>
          </a:bodyPr>
          <a:lstStyle/>
          <a:p>
            <a:endParaRPr kumimoji="1" lang="ja-JP" altLang="en-US" dirty="0"/>
          </a:p>
        </p:txBody>
      </p:sp>
      <p:sp>
        <p:nvSpPr>
          <p:cNvPr id="20" name="テキスト ボックス 19">
            <a:extLst>
              <a:ext uri="{FF2B5EF4-FFF2-40B4-BE49-F238E27FC236}">
                <a16:creationId xmlns:a16="http://schemas.microsoft.com/office/drawing/2014/main" id="{91C51217-D0CB-4A34-8B71-A2F6A01EEDE7}"/>
              </a:ext>
            </a:extLst>
          </p:cNvPr>
          <p:cNvSpPr txBox="1"/>
          <p:nvPr/>
        </p:nvSpPr>
        <p:spPr>
          <a:xfrm>
            <a:off x="4104245" y="2517177"/>
            <a:ext cx="936941" cy="3287717"/>
          </a:xfrm>
          <a:prstGeom prst="rect">
            <a:avLst/>
          </a:prstGeom>
          <a:noFill/>
          <a:ln>
            <a:solidFill>
              <a:srgbClr val="00B050"/>
            </a:solidFill>
          </a:ln>
        </p:spPr>
        <p:txBody>
          <a:bodyPr wrap="square" rtlCol="0">
            <a:spAutoFit/>
          </a:bodyPr>
          <a:lstStyle/>
          <a:p>
            <a:endParaRPr kumimoji="1" lang="ja-JP" altLang="en-US" dirty="0"/>
          </a:p>
        </p:txBody>
      </p:sp>
      <p:sp>
        <p:nvSpPr>
          <p:cNvPr id="23" name="テキスト ボックス 22">
            <a:extLst>
              <a:ext uri="{FF2B5EF4-FFF2-40B4-BE49-F238E27FC236}">
                <a16:creationId xmlns:a16="http://schemas.microsoft.com/office/drawing/2014/main" id="{F50667FE-246B-4116-B986-93CAF82E2FBB}"/>
              </a:ext>
            </a:extLst>
          </p:cNvPr>
          <p:cNvSpPr txBox="1"/>
          <p:nvPr/>
        </p:nvSpPr>
        <p:spPr>
          <a:xfrm>
            <a:off x="5041186" y="2517172"/>
            <a:ext cx="631481" cy="3287717"/>
          </a:xfrm>
          <a:prstGeom prst="rect">
            <a:avLst/>
          </a:prstGeom>
          <a:noFill/>
          <a:ln>
            <a:solidFill>
              <a:srgbClr val="7030A0"/>
            </a:solidFill>
          </a:ln>
        </p:spPr>
        <p:txBody>
          <a:bodyPr wrap="square" rtlCol="0">
            <a:spAutoFit/>
          </a:bodyPr>
          <a:lstStyle/>
          <a:p>
            <a:endParaRPr kumimoji="1" lang="ja-JP" altLang="en-US" dirty="0"/>
          </a:p>
        </p:txBody>
      </p:sp>
      <p:sp>
        <p:nvSpPr>
          <p:cNvPr id="24" name="テキスト ボックス 23">
            <a:extLst>
              <a:ext uri="{FF2B5EF4-FFF2-40B4-BE49-F238E27FC236}">
                <a16:creationId xmlns:a16="http://schemas.microsoft.com/office/drawing/2014/main" id="{7DFDD4F6-A050-46E2-AB2B-9B2D693F7976}"/>
              </a:ext>
            </a:extLst>
          </p:cNvPr>
          <p:cNvSpPr txBox="1"/>
          <p:nvPr/>
        </p:nvSpPr>
        <p:spPr>
          <a:xfrm>
            <a:off x="5672666" y="2517172"/>
            <a:ext cx="1447801" cy="3287717"/>
          </a:xfrm>
          <a:prstGeom prst="rect">
            <a:avLst/>
          </a:prstGeom>
          <a:noFill/>
          <a:ln>
            <a:solidFill>
              <a:srgbClr val="FFC000"/>
            </a:solidFill>
          </a:ln>
        </p:spPr>
        <p:txBody>
          <a:bodyPr wrap="square" rtlCol="0">
            <a:spAutoFit/>
          </a:bodyPr>
          <a:lstStyle/>
          <a:p>
            <a:endParaRPr kumimoji="1" lang="ja-JP" altLang="en-US" dirty="0"/>
          </a:p>
        </p:txBody>
      </p:sp>
      <p:sp>
        <p:nvSpPr>
          <p:cNvPr id="25" name="テキスト ボックス 24">
            <a:extLst>
              <a:ext uri="{FF2B5EF4-FFF2-40B4-BE49-F238E27FC236}">
                <a16:creationId xmlns:a16="http://schemas.microsoft.com/office/drawing/2014/main" id="{BADE3963-1EBD-4D5F-BA0F-4B15EE9FB40A}"/>
              </a:ext>
            </a:extLst>
          </p:cNvPr>
          <p:cNvSpPr txBox="1"/>
          <p:nvPr/>
        </p:nvSpPr>
        <p:spPr>
          <a:xfrm>
            <a:off x="6274456" y="6190723"/>
            <a:ext cx="1349339" cy="369332"/>
          </a:xfrm>
          <a:prstGeom prst="rect">
            <a:avLst/>
          </a:prstGeom>
          <a:noFill/>
        </p:spPr>
        <p:txBody>
          <a:bodyPr wrap="square" rtlCol="0">
            <a:spAutoFit/>
          </a:bodyPr>
          <a:lstStyle/>
          <a:p>
            <a:r>
              <a:rPr kumimoji="1" lang="ja-JP" altLang="en-US" dirty="0">
                <a:solidFill>
                  <a:srgbClr val="FFC000"/>
                </a:solidFill>
              </a:rPr>
              <a:t>組成式</a:t>
            </a:r>
          </a:p>
        </p:txBody>
      </p:sp>
      <p:sp>
        <p:nvSpPr>
          <p:cNvPr id="26" name="テキスト ボックス 25">
            <a:extLst>
              <a:ext uri="{FF2B5EF4-FFF2-40B4-BE49-F238E27FC236}">
                <a16:creationId xmlns:a16="http://schemas.microsoft.com/office/drawing/2014/main" id="{4E2FFC9B-6105-40A0-BE94-AC1BEF7DCE65}"/>
              </a:ext>
            </a:extLst>
          </p:cNvPr>
          <p:cNvSpPr txBox="1"/>
          <p:nvPr/>
        </p:nvSpPr>
        <p:spPr>
          <a:xfrm>
            <a:off x="7122375" y="2517172"/>
            <a:ext cx="2817492" cy="3287717"/>
          </a:xfrm>
          <a:prstGeom prst="rect">
            <a:avLst/>
          </a:prstGeom>
          <a:noFill/>
          <a:ln w="38100">
            <a:solidFill>
              <a:srgbClr val="FF0000"/>
            </a:solidFill>
          </a:ln>
        </p:spPr>
        <p:txBody>
          <a:bodyPr wrap="square" rtlCol="0">
            <a:spAutoFit/>
          </a:bodyPr>
          <a:lstStyle/>
          <a:p>
            <a:endParaRPr kumimoji="1" lang="ja-JP" altLang="en-US" dirty="0"/>
          </a:p>
        </p:txBody>
      </p:sp>
      <p:sp>
        <p:nvSpPr>
          <p:cNvPr id="27" name="テキスト ボックス 26">
            <a:extLst>
              <a:ext uri="{FF2B5EF4-FFF2-40B4-BE49-F238E27FC236}">
                <a16:creationId xmlns:a16="http://schemas.microsoft.com/office/drawing/2014/main" id="{A7CC3E77-8295-4762-BEAB-9FB676E7CA59}"/>
              </a:ext>
            </a:extLst>
          </p:cNvPr>
          <p:cNvSpPr txBox="1"/>
          <p:nvPr/>
        </p:nvSpPr>
        <p:spPr>
          <a:xfrm>
            <a:off x="9939867" y="2517162"/>
            <a:ext cx="2159666" cy="3287717"/>
          </a:xfrm>
          <a:prstGeom prst="rect">
            <a:avLst/>
          </a:prstGeom>
          <a:noFill/>
          <a:ln>
            <a:solidFill>
              <a:schemeClr val="tx1"/>
            </a:solidFill>
          </a:ln>
        </p:spPr>
        <p:txBody>
          <a:bodyPr wrap="square" rtlCol="0">
            <a:spAutoFit/>
          </a:bodyPr>
          <a:lstStyle/>
          <a:p>
            <a:endParaRPr kumimoji="1" lang="ja-JP" altLang="en-US" dirty="0"/>
          </a:p>
        </p:txBody>
      </p:sp>
      <p:sp>
        <p:nvSpPr>
          <p:cNvPr id="12" name="テキスト ボックス 11">
            <a:extLst>
              <a:ext uri="{FF2B5EF4-FFF2-40B4-BE49-F238E27FC236}">
                <a16:creationId xmlns:a16="http://schemas.microsoft.com/office/drawing/2014/main" id="{5449EE56-BAF3-498B-905B-1FD7D8079749}"/>
              </a:ext>
            </a:extLst>
          </p:cNvPr>
          <p:cNvSpPr txBox="1"/>
          <p:nvPr/>
        </p:nvSpPr>
        <p:spPr>
          <a:xfrm>
            <a:off x="8376737" y="6190723"/>
            <a:ext cx="490440" cy="369332"/>
          </a:xfrm>
          <a:prstGeom prst="rect">
            <a:avLst/>
          </a:prstGeom>
          <a:noFill/>
        </p:spPr>
        <p:txBody>
          <a:bodyPr wrap="square" rtlCol="0">
            <a:spAutoFit/>
          </a:bodyPr>
          <a:lstStyle/>
          <a:p>
            <a:r>
              <a:rPr kumimoji="1" lang="en-US" altLang="ja-JP" b="1" dirty="0" err="1">
                <a:solidFill>
                  <a:srgbClr val="FF0000"/>
                </a:solidFill>
              </a:rPr>
              <a:t>cif</a:t>
            </a:r>
            <a:endParaRPr kumimoji="1" lang="ja-JP" altLang="en-US" b="1" dirty="0">
              <a:solidFill>
                <a:srgbClr val="FF0000"/>
              </a:solidFill>
            </a:endParaRPr>
          </a:p>
        </p:txBody>
      </p:sp>
      <p:sp>
        <p:nvSpPr>
          <p:cNvPr id="14" name="テキスト ボックス 13">
            <a:extLst>
              <a:ext uri="{FF2B5EF4-FFF2-40B4-BE49-F238E27FC236}">
                <a16:creationId xmlns:a16="http://schemas.microsoft.com/office/drawing/2014/main" id="{19D30C5D-0C91-46CF-928B-9084E082119E}"/>
              </a:ext>
            </a:extLst>
          </p:cNvPr>
          <p:cNvSpPr txBox="1"/>
          <p:nvPr/>
        </p:nvSpPr>
        <p:spPr>
          <a:xfrm>
            <a:off x="724139" y="1762016"/>
            <a:ext cx="5257800" cy="369332"/>
          </a:xfrm>
          <a:prstGeom prst="rect">
            <a:avLst/>
          </a:prstGeom>
          <a:noFill/>
        </p:spPr>
        <p:txBody>
          <a:bodyPr wrap="square" rtlCol="0">
            <a:spAutoFit/>
          </a:bodyPr>
          <a:lstStyle/>
          <a:p>
            <a:r>
              <a:rPr kumimoji="1" lang="ja-JP" altLang="en-US" dirty="0"/>
              <a:t>分析に使うデータは下に示す表で与えられた。</a:t>
            </a:r>
          </a:p>
        </p:txBody>
      </p:sp>
    </p:spTree>
    <p:extLst>
      <p:ext uri="{BB962C8B-B14F-4D97-AF65-F5344CB8AC3E}">
        <p14:creationId xmlns:p14="http://schemas.microsoft.com/office/powerpoint/2010/main" val="311399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BED3F-48F7-415C-8964-932FA99909FA}"/>
              </a:ext>
            </a:extLst>
          </p:cNvPr>
          <p:cNvSpPr>
            <a:spLocks noGrp="1"/>
          </p:cNvSpPr>
          <p:nvPr>
            <p:ph type="title"/>
          </p:nvPr>
        </p:nvSpPr>
        <p:spPr>
          <a:xfrm>
            <a:off x="838200" y="-257695"/>
            <a:ext cx="10515600" cy="1325563"/>
          </a:xfrm>
        </p:spPr>
        <p:txBody>
          <a:bodyPr/>
          <a:lstStyle/>
          <a:p>
            <a:pPr algn="ctr"/>
            <a:r>
              <a:rPr lang="en-US" altLang="ja-JP" dirty="0" err="1"/>
              <a:t>c</a:t>
            </a:r>
            <a:r>
              <a:rPr kumimoji="1" lang="en-US" altLang="ja-JP" dirty="0" err="1"/>
              <a:t>if</a:t>
            </a:r>
            <a:r>
              <a:rPr lang="ja-JP" altLang="en-US" dirty="0"/>
              <a:t>とは</a:t>
            </a:r>
            <a:endParaRPr kumimoji="1" lang="ja-JP" altLang="en-US" dirty="0"/>
          </a:p>
        </p:txBody>
      </p:sp>
      <p:grpSp>
        <p:nvGrpSpPr>
          <p:cNvPr id="8" name="グループ化 7">
            <a:extLst>
              <a:ext uri="{FF2B5EF4-FFF2-40B4-BE49-F238E27FC236}">
                <a16:creationId xmlns:a16="http://schemas.microsoft.com/office/drawing/2014/main" id="{5661D1D3-3D7A-41C7-B62E-F7B2734044FB}"/>
              </a:ext>
            </a:extLst>
          </p:cNvPr>
          <p:cNvGrpSpPr/>
          <p:nvPr/>
        </p:nvGrpSpPr>
        <p:grpSpPr>
          <a:xfrm>
            <a:off x="6468167" y="1531792"/>
            <a:ext cx="4519671" cy="3927420"/>
            <a:chOff x="183744" y="1238596"/>
            <a:chExt cx="4519671" cy="3927420"/>
          </a:xfrm>
        </p:grpSpPr>
        <p:pic>
          <p:nvPicPr>
            <p:cNvPr id="3" name="図 2">
              <a:extLst>
                <a:ext uri="{FF2B5EF4-FFF2-40B4-BE49-F238E27FC236}">
                  <a16:creationId xmlns:a16="http://schemas.microsoft.com/office/drawing/2014/main" id="{1FA47294-453F-49DF-9A56-CE1AFDB60C23}"/>
                </a:ext>
              </a:extLst>
            </p:cNvPr>
            <p:cNvPicPr>
              <a:picLocks noChangeAspect="1"/>
            </p:cNvPicPr>
            <p:nvPr/>
          </p:nvPicPr>
          <p:blipFill>
            <a:blip r:embed="rId3"/>
            <a:stretch>
              <a:fillRect/>
            </a:stretch>
          </p:blipFill>
          <p:spPr>
            <a:xfrm>
              <a:off x="1023374" y="1691983"/>
              <a:ext cx="3680041" cy="3474033"/>
            </a:xfrm>
            <a:prstGeom prst="rect">
              <a:avLst/>
            </a:prstGeom>
          </p:spPr>
        </p:pic>
        <p:pic>
          <p:nvPicPr>
            <p:cNvPr id="4" name="図 3">
              <a:extLst>
                <a:ext uri="{FF2B5EF4-FFF2-40B4-BE49-F238E27FC236}">
                  <a16:creationId xmlns:a16="http://schemas.microsoft.com/office/drawing/2014/main" id="{EFC2F58D-AE57-457B-91E6-55D64DBDFB29}"/>
                </a:ext>
              </a:extLst>
            </p:cNvPr>
            <p:cNvPicPr>
              <a:picLocks noChangeAspect="1"/>
            </p:cNvPicPr>
            <p:nvPr/>
          </p:nvPicPr>
          <p:blipFill>
            <a:blip r:embed="rId4"/>
            <a:stretch>
              <a:fillRect/>
            </a:stretch>
          </p:blipFill>
          <p:spPr>
            <a:xfrm>
              <a:off x="183744" y="4188066"/>
              <a:ext cx="914447" cy="977950"/>
            </a:xfrm>
            <a:prstGeom prst="rect">
              <a:avLst/>
            </a:prstGeom>
          </p:spPr>
        </p:pic>
        <p:sp>
          <p:nvSpPr>
            <p:cNvPr id="5" name="テキスト ボックス 4">
              <a:extLst>
                <a:ext uri="{FF2B5EF4-FFF2-40B4-BE49-F238E27FC236}">
                  <a16:creationId xmlns:a16="http://schemas.microsoft.com/office/drawing/2014/main" id="{4B2ADA91-85B0-4FDA-8877-CC6AED8C4718}"/>
                </a:ext>
              </a:extLst>
            </p:cNvPr>
            <p:cNvSpPr txBox="1"/>
            <p:nvPr/>
          </p:nvSpPr>
          <p:spPr>
            <a:xfrm>
              <a:off x="1836774" y="1238596"/>
              <a:ext cx="2053243" cy="646331"/>
            </a:xfrm>
            <a:prstGeom prst="rect">
              <a:avLst/>
            </a:prstGeom>
            <a:noFill/>
          </p:spPr>
          <p:txBody>
            <a:bodyPr wrap="square" rtlCol="0">
              <a:spAutoFit/>
            </a:bodyPr>
            <a:lstStyle/>
            <a:p>
              <a:r>
                <a:rPr kumimoji="1" lang="en-US" altLang="ja-JP" dirty="0"/>
                <a:t>Sb</a:t>
              </a:r>
              <a:r>
                <a:rPr kumimoji="1" lang="en-US" altLang="ja-JP" baseline="-25000" dirty="0"/>
                <a:t>2</a:t>
              </a:r>
              <a:r>
                <a:rPr kumimoji="1" lang="en-US" altLang="ja-JP" dirty="0"/>
                <a:t>Ru</a:t>
              </a:r>
              <a:r>
                <a:rPr kumimoji="1" lang="ja-JP" altLang="en-US" dirty="0"/>
                <a:t>の結晶構造</a:t>
              </a:r>
              <a:endParaRPr kumimoji="1" lang="en-US" altLang="ja-JP" dirty="0"/>
            </a:p>
            <a:p>
              <a:endParaRPr kumimoji="1" lang="ja-JP" altLang="en-US" dirty="0"/>
            </a:p>
          </p:txBody>
        </p:sp>
        <p:sp>
          <p:nvSpPr>
            <p:cNvPr id="6" name="テキスト ボックス 5">
              <a:extLst>
                <a:ext uri="{FF2B5EF4-FFF2-40B4-BE49-F238E27FC236}">
                  <a16:creationId xmlns:a16="http://schemas.microsoft.com/office/drawing/2014/main" id="{3312877F-9661-4A4E-8809-73692868A8C0}"/>
                </a:ext>
              </a:extLst>
            </p:cNvPr>
            <p:cNvSpPr txBox="1"/>
            <p:nvPr/>
          </p:nvSpPr>
          <p:spPr>
            <a:xfrm>
              <a:off x="1263196" y="2139710"/>
              <a:ext cx="573578" cy="369332"/>
            </a:xfrm>
            <a:prstGeom prst="rect">
              <a:avLst/>
            </a:prstGeom>
            <a:noFill/>
          </p:spPr>
          <p:txBody>
            <a:bodyPr wrap="square" rtlCol="0">
              <a:spAutoFit/>
            </a:bodyPr>
            <a:lstStyle/>
            <a:p>
              <a:r>
                <a:rPr kumimoji="1" lang="en-US" altLang="ja-JP" dirty="0"/>
                <a:t>Ru</a:t>
              </a:r>
              <a:endParaRPr kumimoji="1" lang="ja-JP" altLang="en-US" dirty="0"/>
            </a:p>
          </p:txBody>
        </p:sp>
        <p:sp>
          <p:nvSpPr>
            <p:cNvPr id="7" name="テキスト ボックス 6">
              <a:extLst>
                <a:ext uri="{FF2B5EF4-FFF2-40B4-BE49-F238E27FC236}">
                  <a16:creationId xmlns:a16="http://schemas.microsoft.com/office/drawing/2014/main" id="{8330F079-B329-4404-AA08-20E7E4878D59}"/>
                </a:ext>
              </a:extLst>
            </p:cNvPr>
            <p:cNvSpPr txBox="1"/>
            <p:nvPr/>
          </p:nvSpPr>
          <p:spPr>
            <a:xfrm>
              <a:off x="2576605" y="2699433"/>
              <a:ext cx="573578" cy="369332"/>
            </a:xfrm>
            <a:prstGeom prst="rect">
              <a:avLst/>
            </a:prstGeom>
            <a:noFill/>
          </p:spPr>
          <p:txBody>
            <a:bodyPr wrap="square" rtlCol="0">
              <a:spAutoFit/>
            </a:bodyPr>
            <a:lstStyle/>
            <a:p>
              <a:r>
                <a:rPr lang="en-US" altLang="ja-JP" dirty="0"/>
                <a:t>Sb</a:t>
              </a:r>
              <a:endParaRPr kumimoji="1" lang="ja-JP" altLang="en-US" dirty="0"/>
            </a:p>
          </p:txBody>
        </p:sp>
      </p:grpSp>
      <p:pic>
        <p:nvPicPr>
          <p:cNvPr id="10" name="図 9">
            <a:extLst>
              <a:ext uri="{FF2B5EF4-FFF2-40B4-BE49-F238E27FC236}">
                <a16:creationId xmlns:a16="http://schemas.microsoft.com/office/drawing/2014/main" id="{7A593521-7D53-4E7D-B347-17FD8E9CC3BF}"/>
              </a:ext>
            </a:extLst>
          </p:cNvPr>
          <p:cNvPicPr>
            <a:picLocks noChangeAspect="1"/>
          </p:cNvPicPr>
          <p:nvPr/>
        </p:nvPicPr>
        <p:blipFill>
          <a:blip r:embed="rId5"/>
          <a:stretch>
            <a:fillRect/>
          </a:stretch>
        </p:blipFill>
        <p:spPr>
          <a:xfrm>
            <a:off x="1035106" y="1067868"/>
            <a:ext cx="3619686" cy="5296172"/>
          </a:xfrm>
          <a:prstGeom prst="rect">
            <a:avLst/>
          </a:prstGeom>
        </p:spPr>
      </p:pic>
      <p:sp>
        <p:nvSpPr>
          <p:cNvPr id="11" name="テキスト ボックス 10">
            <a:extLst>
              <a:ext uri="{FF2B5EF4-FFF2-40B4-BE49-F238E27FC236}">
                <a16:creationId xmlns:a16="http://schemas.microsoft.com/office/drawing/2014/main" id="{09A594C6-4430-4D53-BE39-391B1A19A7B0}"/>
              </a:ext>
            </a:extLst>
          </p:cNvPr>
          <p:cNvSpPr txBox="1"/>
          <p:nvPr/>
        </p:nvSpPr>
        <p:spPr>
          <a:xfrm>
            <a:off x="52818" y="5709098"/>
            <a:ext cx="1964575" cy="338554"/>
          </a:xfrm>
          <a:prstGeom prst="rect">
            <a:avLst/>
          </a:prstGeom>
          <a:noFill/>
        </p:spPr>
        <p:txBody>
          <a:bodyPr wrap="square" rtlCol="0">
            <a:spAutoFit/>
          </a:bodyPr>
          <a:lstStyle/>
          <a:p>
            <a:r>
              <a:rPr kumimoji="1" lang="ja-JP" altLang="en-US" sz="1600" dirty="0"/>
              <a:t>原子座標</a:t>
            </a:r>
          </a:p>
        </p:txBody>
      </p:sp>
      <p:sp>
        <p:nvSpPr>
          <p:cNvPr id="17" name="テキスト ボックス 16">
            <a:extLst>
              <a:ext uri="{FF2B5EF4-FFF2-40B4-BE49-F238E27FC236}">
                <a16:creationId xmlns:a16="http://schemas.microsoft.com/office/drawing/2014/main" id="{35C855D1-E0D6-410F-8202-EC1FF5BB78A7}"/>
              </a:ext>
            </a:extLst>
          </p:cNvPr>
          <p:cNvSpPr txBox="1"/>
          <p:nvPr/>
        </p:nvSpPr>
        <p:spPr>
          <a:xfrm>
            <a:off x="977392" y="5336959"/>
            <a:ext cx="3747886" cy="1027081"/>
          </a:xfrm>
          <a:prstGeom prst="rect">
            <a:avLst/>
          </a:prstGeom>
          <a:noFill/>
          <a:ln>
            <a:solidFill>
              <a:schemeClr val="tx1"/>
            </a:solidFill>
          </a:ln>
        </p:spPr>
        <p:txBody>
          <a:bodyPr wrap="square" rtlCol="0">
            <a:spAutoFit/>
          </a:bodyPr>
          <a:lstStyle/>
          <a:p>
            <a:endParaRPr kumimoji="1" lang="ja-JP" altLang="en-US" dirty="0"/>
          </a:p>
        </p:txBody>
      </p:sp>
      <p:sp>
        <p:nvSpPr>
          <p:cNvPr id="19" name="テキスト ボックス 18">
            <a:extLst>
              <a:ext uri="{FF2B5EF4-FFF2-40B4-BE49-F238E27FC236}">
                <a16:creationId xmlns:a16="http://schemas.microsoft.com/office/drawing/2014/main" id="{8185F10F-885C-4352-AEFA-2BF2AD4A29FC}"/>
              </a:ext>
            </a:extLst>
          </p:cNvPr>
          <p:cNvSpPr txBox="1"/>
          <p:nvPr/>
        </p:nvSpPr>
        <p:spPr>
          <a:xfrm>
            <a:off x="1402165" y="625682"/>
            <a:ext cx="2377441" cy="369332"/>
          </a:xfrm>
          <a:prstGeom prst="rect">
            <a:avLst/>
          </a:prstGeom>
          <a:noFill/>
        </p:spPr>
        <p:txBody>
          <a:bodyPr wrap="square" rtlCol="0">
            <a:spAutoFit/>
          </a:bodyPr>
          <a:lstStyle/>
          <a:p>
            <a:r>
              <a:rPr kumimoji="1" lang="en-US" altLang="ja-JP" dirty="0" err="1"/>
              <a:t>cif</a:t>
            </a:r>
            <a:r>
              <a:rPr kumimoji="1" lang="ja-JP" altLang="en-US" dirty="0"/>
              <a:t>列の内容</a:t>
            </a:r>
          </a:p>
        </p:txBody>
      </p:sp>
      <p:sp>
        <p:nvSpPr>
          <p:cNvPr id="21" name="テキスト ボックス 20">
            <a:extLst>
              <a:ext uri="{FF2B5EF4-FFF2-40B4-BE49-F238E27FC236}">
                <a16:creationId xmlns:a16="http://schemas.microsoft.com/office/drawing/2014/main" id="{5241755C-D406-4058-8BD0-C89A0472A8A7}"/>
              </a:ext>
            </a:extLst>
          </p:cNvPr>
          <p:cNvSpPr txBox="1"/>
          <p:nvPr/>
        </p:nvSpPr>
        <p:spPr>
          <a:xfrm>
            <a:off x="977392" y="1381238"/>
            <a:ext cx="2802214" cy="2047761"/>
          </a:xfrm>
          <a:prstGeom prst="rect">
            <a:avLst/>
          </a:prstGeom>
          <a:noFill/>
          <a:ln>
            <a:solidFill>
              <a:schemeClr val="tx1"/>
            </a:solidFill>
          </a:ln>
        </p:spPr>
        <p:txBody>
          <a:bodyPr wrap="square" rtlCol="0">
            <a:spAutoFit/>
          </a:bodyPr>
          <a:lstStyle/>
          <a:p>
            <a:endParaRPr kumimoji="1" lang="ja-JP" altLang="en-US" dirty="0"/>
          </a:p>
        </p:txBody>
      </p:sp>
      <p:sp>
        <p:nvSpPr>
          <p:cNvPr id="23" name="テキスト ボックス 22">
            <a:extLst>
              <a:ext uri="{FF2B5EF4-FFF2-40B4-BE49-F238E27FC236}">
                <a16:creationId xmlns:a16="http://schemas.microsoft.com/office/drawing/2014/main" id="{292B2673-92C9-4CF4-88FA-12DA898E2803}"/>
              </a:ext>
            </a:extLst>
          </p:cNvPr>
          <p:cNvSpPr txBox="1"/>
          <p:nvPr/>
        </p:nvSpPr>
        <p:spPr>
          <a:xfrm>
            <a:off x="-28331" y="2128435"/>
            <a:ext cx="1133923" cy="584775"/>
          </a:xfrm>
          <a:prstGeom prst="rect">
            <a:avLst/>
          </a:prstGeom>
          <a:noFill/>
        </p:spPr>
        <p:txBody>
          <a:bodyPr wrap="square" rtlCol="0">
            <a:spAutoFit/>
          </a:bodyPr>
          <a:lstStyle/>
          <a:p>
            <a:r>
              <a:rPr kumimoji="1" lang="ja-JP" altLang="en-US" sz="1600" dirty="0"/>
              <a:t>単位格子</a:t>
            </a:r>
            <a:endParaRPr kumimoji="1" lang="en-US" altLang="ja-JP" sz="1600" dirty="0"/>
          </a:p>
          <a:p>
            <a:r>
              <a:rPr kumimoji="1" lang="ja-JP" altLang="en-US" sz="1600" dirty="0"/>
              <a:t>の情報</a:t>
            </a:r>
          </a:p>
        </p:txBody>
      </p:sp>
      <p:sp>
        <p:nvSpPr>
          <p:cNvPr id="24" name="矢印: 右 23">
            <a:extLst>
              <a:ext uri="{FF2B5EF4-FFF2-40B4-BE49-F238E27FC236}">
                <a16:creationId xmlns:a16="http://schemas.microsoft.com/office/drawing/2014/main" id="{25C65278-5E3A-4655-9041-8E09D4AF42DF}"/>
              </a:ext>
            </a:extLst>
          </p:cNvPr>
          <p:cNvSpPr/>
          <p:nvPr/>
        </p:nvSpPr>
        <p:spPr>
          <a:xfrm>
            <a:off x="4725278" y="3220645"/>
            <a:ext cx="2066220" cy="727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74C7F46-9BA2-4D77-B9FC-CAAECA347488}"/>
              </a:ext>
            </a:extLst>
          </p:cNvPr>
          <p:cNvSpPr txBox="1"/>
          <p:nvPr/>
        </p:nvSpPr>
        <p:spPr>
          <a:xfrm>
            <a:off x="5227121" y="2926127"/>
            <a:ext cx="980902" cy="369332"/>
          </a:xfrm>
          <a:prstGeom prst="rect">
            <a:avLst/>
          </a:prstGeom>
          <a:noFill/>
        </p:spPr>
        <p:txBody>
          <a:bodyPr wrap="square" rtlCol="0">
            <a:spAutoFit/>
          </a:bodyPr>
          <a:lstStyle/>
          <a:p>
            <a:r>
              <a:rPr kumimoji="1" lang="ja-JP" altLang="en-US" dirty="0"/>
              <a:t>可視化</a:t>
            </a:r>
          </a:p>
        </p:txBody>
      </p:sp>
      <p:sp>
        <p:nvSpPr>
          <p:cNvPr id="26" name="テキスト ボックス 25">
            <a:extLst>
              <a:ext uri="{FF2B5EF4-FFF2-40B4-BE49-F238E27FC236}">
                <a16:creationId xmlns:a16="http://schemas.microsoft.com/office/drawing/2014/main" id="{3F319F23-52C0-4A57-BBB3-4D8884A6EC0E}"/>
              </a:ext>
            </a:extLst>
          </p:cNvPr>
          <p:cNvSpPr txBox="1"/>
          <p:nvPr/>
        </p:nvSpPr>
        <p:spPr>
          <a:xfrm>
            <a:off x="5145980" y="5709098"/>
            <a:ext cx="6707969" cy="1107996"/>
          </a:xfrm>
          <a:prstGeom prst="rect">
            <a:avLst/>
          </a:prstGeom>
          <a:noFill/>
        </p:spPr>
        <p:txBody>
          <a:bodyPr wrap="square" rtlCol="0">
            <a:spAutoFit/>
          </a:bodyPr>
          <a:lstStyle/>
          <a:p>
            <a:r>
              <a:rPr lang="ja-JP" altLang="en-US" sz="2400" dirty="0">
                <a:solidFill>
                  <a:srgbClr val="FF0000"/>
                </a:solidFill>
              </a:rPr>
              <a:t>・</a:t>
            </a:r>
            <a:r>
              <a:rPr lang="en-US" altLang="ja-JP" sz="2400" dirty="0" err="1">
                <a:solidFill>
                  <a:srgbClr val="FF0000"/>
                </a:solidFill>
              </a:rPr>
              <a:t>cif</a:t>
            </a:r>
            <a:r>
              <a:rPr lang="ja-JP" altLang="en-US" sz="2400" dirty="0" err="1">
                <a:solidFill>
                  <a:srgbClr val="FF0000"/>
                </a:solidFill>
              </a:rPr>
              <a:t>には</a:t>
            </a:r>
            <a:r>
              <a:rPr lang="ja-JP" altLang="en-US" sz="2400" dirty="0">
                <a:solidFill>
                  <a:srgbClr val="FF0000"/>
                </a:solidFill>
              </a:rPr>
              <a:t>結晶構造の情報が記録されている。</a:t>
            </a:r>
            <a:endParaRPr lang="en-US" altLang="ja-JP" sz="2400" dirty="0">
              <a:solidFill>
                <a:srgbClr val="FF0000"/>
              </a:solidFill>
            </a:endParaRPr>
          </a:p>
          <a:p>
            <a:r>
              <a:rPr lang="ja-JP" altLang="en-US" sz="2400" dirty="0">
                <a:solidFill>
                  <a:srgbClr val="FF0000"/>
                </a:solidFill>
              </a:rPr>
              <a:t>・</a:t>
            </a:r>
            <a:r>
              <a:rPr lang="en-US" altLang="ja-JP" sz="2400" dirty="0" err="1">
                <a:solidFill>
                  <a:srgbClr val="FF0000"/>
                </a:solidFill>
              </a:rPr>
              <a:t>cif</a:t>
            </a:r>
            <a:r>
              <a:rPr lang="ja-JP" altLang="en-US" sz="2400" dirty="0">
                <a:solidFill>
                  <a:srgbClr val="FF0000"/>
                </a:solidFill>
              </a:rPr>
              <a:t>列は他の列に比べて圧倒的に情報量が多い</a:t>
            </a:r>
          </a:p>
          <a:p>
            <a:endParaRPr kumimoji="1" lang="ja-JP" altLang="en-US" dirty="0"/>
          </a:p>
        </p:txBody>
      </p:sp>
    </p:spTree>
    <p:extLst>
      <p:ext uri="{BB962C8B-B14F-4D97-AF65-F5344CB8AC3E}">
        <p14:creationId xmlns:p14="http://schemas.microsoft.com/office/powerpoint/2010/main" val="226766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A6807-A149-46D0-B55A-A6A8CE536642}"/>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1F44136B-9D68-487E-8C1B-24D966EB6E2A}"/>
              </a:ext>
            </a:extLst>
          </p:cNvPr>
          <p:cNvSpPr>
            <a:spLocks noGrp="1"/>
          </p:cNvSpPr>
          <p:nvPr>
            <p:ph idx="1"/>
          </p:nvPr>
        </p:nvSpPr>
        <p:spPr/>
        <p:txBody>
          <a:bodyPr/>
          <a:lstStyle/>
          <a:p>
            <a:pPr marL="0" indent="0">
              <a:buNone/>
            </a:pPr>
            <a:r>
              <a:rPr lang="en-US" altLang="ja-JP" dirty="0">
                <a:solidFill>
                  <a:schemeClr val="bg2"/>
                </a:solidFill>
              </a:rPr>
              <a:t>1</a:t>
            </a:r>
            <a:r>
              <a:rPr kumimoji="1" lang="en-US" altLang="ja-JP" dirty="0">
                <a:solidFill>
                  <a:schemeClr val="bg2"/>
                </a:solidFill>
              </a:rPr>
              <a:t>. </a:t>
            </a:r>
            <a:r>
              <a:rPr kumimoji="1" lang="ja-JP" altLang="en-US" dirty="0">
                <a:solidFill>
                  <a:schemeClr val="bg2"/>
                </a:solidFill>
              </a:rPr>
              <a:t>コンペ概要説明</a:t>
            </a:r>
            <a:endParaRPr kumimoji="1" lang="en-US" altLang="ja-JP" dirty="0">
              <a:solidFill>
                <a:schemeClr val="bg2"/>
              </a:solidFill>
            </a:endParaRPr>
          </a:p>
          <a:p>
            <a:pPr marL="0" indent="0">
              <a:buNone/>
            </a:pPr>
            <a:r>
              <a:rPr kumimoji="1" lang="en-US" altLang="ja-JP" dirty="0"/>
              <a:t>2. CGCNN(</a:t>
            </a:r>
            <a:r>
              <a:rPr kumimoji="1" lang="ja-JP" altLang="en-US" dirty="0"/>
              <a:t>結晶グラフ畳み込みニューラルネットワーク</a:t>
            </a:r>
            <a:r>
              <a:rPr kumimoji="1" lang="en-US" altLang="ja-JP" dirty="0"/>
              <a:t>)</a:t>
            </a:r>
          </a:p>
          <a:p>
            <a:pPr marL="0" indent="0">
              <a:buNone/>
            </a:pPr>
            <a:r>
              <a:rPr lang="en-US" altLang="ja-JP" dirty="0">
                <a:solidFill>
                  <a:schemeClr val="bg2"/>
                </a:solidFill>
              </a:rPr>
              <a:t>3. </a:t>
            </a:r>
            <a:r>
              <a:rPr lang="en-US" altLang="ja-JP" dirty="0" err="1">
                <a:solidFill>
                  <a:schemeClr val="bg2"/>
                </a:solidFill>
              </a:rPr>
              <a:t>GeO</a:t>
            </a:r>
            <a:r>
              <a:rPr lang="en-US" altLang="ja-JP" dirty="0">
                <a:solidFill>
                  <a:schemeClr val="bg2"/>
                </a:solidFill>
              </a:rPr>
              <a:t> CGNN</a:t>
            </a:r>
          </a:p>
          <a:p>
            <a:pPr marL="0" indent="0">
              <a:buNone/>
            </a:pPr>
            <a:r>
              <a:rPr lang="en-US" altLang="ja-JP" dirty="0">
                <a:solidFill>
                  <a:schemeClr val="bg2"/>
                </a:solidFill>
              </a:rPr>
              <a:t>4. </a:t>
            </a:r>
            <a:r>
              <a:rPr lang="ja-JP" altLang="en-US" dirty="0">
                <a:solidFill>
                  <a:schemeClr val="bg2"/>
                </a:solidFill>
              </a:rPr>
              <a:t>まとめ</a:t>
            </a:r>
            <a:endParaRPr lang="en-US" altLang="ja-JP" dirty="0">
              <a:solidFill>
                <a:schemeClr val="bg2"/>
              </a:solidFill>
            </a:endParaRPr>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519876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19444</TotalTime>
  <Words>3168</Words>
  <Application>Microsoft Office PowerPoint</Application>
  <PresentationFormat>ワイド画面</PresentationFormat>
  <Paragraphs>447</Paragraphs>
  <Slides>27</Slides>
  <Notes>20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游ゴシック</vt:lpstr>
      <vt:lpstr>游明朝</vt:lpstr>
      <vt:lpstr>Arial</vt:lpstr>
      <vt:lpstr>Cambria Math</vt:lpstr>
      <vt:lpstr>Times New Roman</vt:lpstr>
      <vt:lpstr>Office テーマ</vt:lpstr>
      <vt:lpstr>成果物発表会　 発表タイトル：材料の物性予測</vt:lpstr>
      <vt:lpstr>目次</vt:lpstr>
      <vt:lpstr>目次</vt:lpstr>
      <vt:lpstr>材料の物性予測　概要</vt:lpstr>
      <vt:lpstr>分析の背景、目的</vt:lpstr>
      <vt:lpstr>生成エネルギー(目的変数)について</vt:lpstr>
      <vt:lpstr>説明変数について</vt:lpstr>
      <vt:lpstr>cifとは</vt:lpstr>
      <vt:lpstr>目次</vt:lpstr>
      <vt:lpstr>モデル選択</vt:lpstr>
      <vt:lpstr>CGCNNのモデル構造</vt:lpstr>
      <vt:lpstr>結果</vt:lpstr>
      <vt:lpstr>目次</vt:lpstr>
      <vt:lpstr>GeO CGNN</vt:lpstr>
      <vt:lpstr>GeoCGNNの結晶グラフ</vt:lpstr>
      <vt:lpstr>GeOCGNNのモデル構造</vt:lpstr>
      <vt:lpstr>結果</vt:lpstr>
      <vt:lpstr>目次</vt:lpstr>
      <vt:lpstr>まとめ</vt:lpstr>
      <vt:lpstr>失敗原因の推測</vt:lpstr>
      <vt:lpstr>Attention mask</vt:lpstr>
      <vt:lpstr>PowerPoint プレゼンテーション</vt:lpstr>
      <vt:lpstr>目次</vt:lpstr>
      <vt:lpstr>PowerPoint プレゼンテーション</vt:lpstr>
      <vt:lpstr>PowerPoint プレゼンテーション</vt:lpstr>
      <vt:lpstr>PowerPoint プレゼンテーション</vt:lpstr>
      <vt:lpstr>KCl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007 ND</dc:creator>
  <cp:lastModifiedBy>shin tome</cp:lastModifiedBy>
  <cp:revision>429</cp:revision>
  <dcterms:created xsi:type="dcterms:W3CDTF">2023-06-28T03:02:01Z</dcterms:created>
  <dcterms:modified xsi:type="dcterms:W3CDTF">2025-01-22T15:38:35Z</dcterms:modified>
</cp:coreProperties>
</file>