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1" r:id="rId6"/>
    <p:sldId id="260" r:id="rId7"/>
    <p:sldId id="263" r:id="rId8"/>
    <p:sldId id="266" r:id="rId9"/>
    <p:sldId id="268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25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3E19-AB1B-41E5-BC9E-5E7A47974CDC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B953F-624A-430A-A62B-62E438E2192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569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IL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psychoacoustic principles </a:t>
            </a:r>
            <a:r>
              <a:rPr kumimoji="0" lang="en-US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IL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auditory masking </a:t>
            </a:r>
            <a:r>
              <a:rPr kumimoji="0" lang="en-US" altLang="en-I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B953F-624A-430A-A62B-62E438E21922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1373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B953F-624A-430A-A62B-62E438E21922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189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1D0E-8635-410F-6B34-73B95B6C4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69EA24-AA17-D0EF-56A6-6FF763830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9B807-14B9-3953-64BE-6097B8365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6C19-5198-7911-1584-64A75BA0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73916-5385-3584-9597-795CA812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301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8C3D-610C-DB1F-36EE-3CF380E9A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D1A0-6BA0-7F01-449F-86CDCB98B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8B4C2-6DCA-F886-3F0E-E4F88FFD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00B2A-36BF-1451-E21F-8F08AC409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A58D-477F-43FC-39BC-92A3632E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934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6EBCE-4134-D207-6217-D1D8848A8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C376B-9D7B-9709-1045-A6FA7D074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55DB7-47D3-B71B-7800-F0508DBB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FC19-3DD5-2843-C001-590F364D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199B4-1186-A63B-A0B8-B28BF0CA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446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87C1-AC67-481A-0ED3-8AB7CEC2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5AF2-98B2-FDA3-38F4-E95DB3F00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6AC2-7A9A-6DE4-D49B-FF39F931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E27BE-7BEE-3F12-1CE5-3FB0A327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DB57-069F-E029-4CE9-3B07934D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622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C377-0093-EA6A-EF29-0C7B3D96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92389-3034-827A-1F2F-2F078338A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9C0D-6D0E-E9AE-2EFD-702428BB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8C2DD-2E5B-C1C3-FAA9-945C6800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CE4D-7F27-2873-39A4-BBB61473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95406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2AB6-3E7D-477D-EDAC-0F49BEDB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1E164-4388-29CA-90D3-FA01E200D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774A3-E27C-0E6A-2BA1-C6EC7BE5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B83C0-43AA-B175-74C9-14BFA6E6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B261B-F62E-256C-5C18-09813CDF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63B34-5020-28B9-022F-D9EE48CE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0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303D-5652-4DAA-09A2-70C2AE80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AB455-13A6-0F9B-61D6-C8A1FB83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173BB-BDA1-8F23-A948-B6DB97A05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1E3CE-6B9A-594F-5497-9650CDA57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36B36-DDC7-3E24-4BD2-0461F2162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7C1D0-D3B1-2AB8-DE32-E08B94A4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42784-F4AE-823B-9B23-A03D51A4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67A92-FE4C-5D0C-6A5B-27E4EC25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146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3137-5CF9-1D9D-7E97-AFE3006D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801F5-2967-992E-D13E-7A009E4B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C6124-4ACA-D33E-95F3-30B72449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2F6F6-F1AE-691C-67B3-D128980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18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F945EC-CCF1-2902-F171-ED84AD22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E45B3-E50B-BF85-E2AC-E2B1CE736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29EE9-45B0-9D7A-212B-8BDDEBBA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137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2A78-48A4-726B-9457-19508C57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8453-CABD-3401-6F2C-8E3682335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05C87-8AA0-46CC-22D2-CEE98F64E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71216-BBB7-3CC4-46CF-925D0A06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17148-7F30-6AE7-DC73-5F8054F8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9D27C-4E66-F7DB-DF19-2F85A91B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923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B0F3-9AEE-0AC8-9597-06A5D89D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ECFA6-564F-B801-B407-3264BBFAB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F9DCC-E633-6B05-8D1D-0AF1B7C34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D4F5B-DD12-4606-111F-7D8438BC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08AAA-EF69-C520-FBF7-D8C0B2E8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7B361-79A9-F968-A667-F12EEA3A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579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D65D3-5BEA-EB76-3F7B-495AB564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91B1C-D2A6-E2D5-53A0-975BA2137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19E9-990B-3C2B-6B47-265932BB8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4486C-C47D-45A5-B7EF-4EE5A5451092}" type="datetimeFigureOut">
              <a:rPr lang="en-IL" smtClean="0"/>
              <a:t>09/01/2025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C89A2-AE6A-27A4-C175-4D5023CCD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1823B-72FE-70C9-A621-1048C4C6C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DEADE-7FBB-4B55-9B24-519C497BECD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323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CB38-E24F-5CC4-968C-AF4E31A8A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Psychoacoustically-Informed Adversarial Attacks on Speech Recognition Systems</a:t>
            </a:r>
            <a:endParaRPr lang="en-IL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62D015-16C1-ABEF-CBB1-EDBB4EE24FF6}"/>
              </a:ext>
            </a:extLst>
          </p:cNvPr>
          <p:cNvSpPr txBox="1">
            <a:spLocks/>
          </p:cNvSpPr>
          <p:nvPr/>
        </p:nvSpPr>
        <p:spPr>
          <a:xfrm>
            <a:off x="1371600" y="384651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Tomer Erez, Technion, February 2025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1696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9288-A6F7-6DF6-2C2E-A907369C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67B8-7229-0429-3969-BC1DCB90B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&lt;&lt;&lt;</a:t>
            </a:r>
            <a:r>
              <a:rPr lang="en-US" dirty="0" err="1">
                <a:highlight>
                  <a:srgbClr val="FFFF00"/>
                </a:highlight>
              </a:rPr>
              <a:t>original_sound</a:t>
            </a:r>
            <a:r>
              <a:rPr lang="en-US" dirty="0">
                <a:highlight>
                  <a:srgbClr val="FFFF00"/>
                </a:highlight>
              </a:rPr>
              <a:t>&gt;&gt;&gt;.mp4</a:t>
            </a:r>
          </a:p>
          <a:p>
            <a:r>
              <a:rPr lang="en-US" dirty="0">
                <a:highlight>
                  <a:srgbClr val="FFFF00"/>
                </a:highlight>
              </a:rPr>
              <a:t>&lt;&lt;&lt;</a:t>
            </a:r>
            <a:r>
              <a:rPr lang="en-US" dirty="0" err="1">
                <a:highlight>
                  <a:srgbClr val="FFFF00"/>
                </a:highlight>
              </a:rPr>
              <a:t>trained_perturbation</a:t>
            </a:r>
            <a:r>
              <a:rPr lang="en-US" dirty="0">
                <a:highlight>
                  <a:srgbClr val="FFFF00"/>
                </a:highlight>
              </a:rPr>
              <a:t>&gt;&gt;&gt;.mp4</a:t>
            </a:r>
          </a:p>
          <a:p>
            <a:r>
              <a:rPr lang="en-US" dirty="0">
                <a:highlight>
                  <a:srgbClr val="FFFF00"/>
                </a:highlight>
              </a:rPr>
              <a:t>&lt;&lt;&lt;</a:t>
            </a:r>
            <a:r>
              <a:rPr lang="en-US" dirty="0" err="1">
                <a:highlight>
                  <a:srgbClr val="FFFF00"/>
                </a:highlight>
              </a:rPr>
              <a:t>sound_with_perturbation</a:t>
            </a:r>
            <a:r>
              <a:rPr lang="en-US" dirty="0">
                <a:highlight>
                  <a:srgbClr val="FFFF00"/>
                </a:highlight>
              </a:rPr>
              <a:t>&gt;&gt;&gt;.mp4 (which is the model input)</a:t>
            </a:r>
            <a:endParaRPr lang="en-I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7407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D786-E403-0AED-74BA-9E95355C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 on Different ASR Models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DABE0-5B04-E750-88D8-280DF0644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" y="136080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Models Tested: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Whisper (OpenAI)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Wav2Vec 2.0 (Meta)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DeepSpeech</a:t>
            </a:r>
            <a:r>
              <a:rPr lang="en-US" dirty="0"/>
              <a:t> (Mozilla)</a:t>
            </a:r>
          </a:p>
          <a:p>
            <a:pPr marL="285750" indent="-285750">
              <a:buFont typeface="+mj-lt"/>
              <a:buAutoNum type="arabicPeriod"/>
            </a:pPr>
            <a:r>
              <a:rPr lang="en-US" dirty="0" err="1">
                <a:highlight>
                  <a:srgbClr val="FFFF00"/>
                </a:highlight>
              </a:rPr>
              <a:t>Dateset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Metrics for Comparison: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Word Error Rate (WER)</a:t>
            </a:r>
            <a:r>
              <a:rPr lang="en-US" dirty="0"/>
              <a:t>: Measure the accuracy of the transcription before and after perturbation.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Signal-to-Noise Ratio (SNR)</a:t>
            </a:r>
            <a:r>
              <a:rPr lang="en-US" dirty="0"/>
              <a:t>: Quantify the level of perturbation relative to the original speech.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PESQ (Perceptual Evaluation of Speech Quality)</a:t>
            </a:r>
            <a:r>
              <a:rPr lang="en-US" dirty="0"/>
              <a:t>: Evaluate audio quality after perturbation from a perceptual standpoint.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Graphs/Tables: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Plot WER across different models for varying levels of perturbation </a:t>
            </a:r>
            <a:r>
              <a:rPr lang="el-GR" dirty="0"/>
              <a:t>ϵ\</a:t>
            </a:r>
            <a:r>
              <a:rPr lang="en-US" dirty="0"/>
              <a:t>epsilon</a:t>
            </a:r>
            <a:r>
              <a:rPr lang="el-GR" dirty="0"/>
              <a:t>ϵ.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Show a table comparing PESQ scores and SNR for different psychoacoustic constraints (e.g., temporal vs. spectral masking).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Observations: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ASR models are highly sensitive to targeted perturbations in specific frequency bands.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Some models (e.g., Whisper) are more robust due to diverse training data.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93147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98FB-7026-AD16-C81C-555338A2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Future Directions</a:t>
            </a:r>
            <a:br>
              <a:rPr lang="en-US" dirty="0"/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2288F-5A44-F33F-A0F7-8FF506CE5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Summary: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Psychoacoustic principles (masking, JND) can effectively hide adversarial noise.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Perturbations designed with psychoacoustic constraints can trick ASR systems while remaining imperceptible to humans.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framework was evaluated on multiple ASR models with varying levels of robustness.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Challenges: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perturbations remain imperceptible across different environments.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Computational complexity of STFT/ISTFT-based attacks.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Future Work: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real-time perturbation generation for practical deployment.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Explore defenses, such as adversarial training with psychoacoustic noise augmentation.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Investigate multi-channel (binaural) attacks using spatial perturbations.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 perturbations under real-world conditions (e.g., reverberation, background noise).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5060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44D9-6996-263B-11CC-61AB8227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2" y="419292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L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941E187-83F2-2930-77CD-7B697667E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280" y="2098924"/>
            <a:ext cx="1148744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Speech recognition systems are vulnerable to adversarial attacks.</a:t>
            </a:r>
            <a:endParaRPr lang="en-US" altLang="en-IL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</a:t>
            </a: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imperceptible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IL" sz="2000" dirty="0">
                <a:latin typeface="Arial" panose="020B0604020202020204" pitchFamily="34" charset="0"/>
              </a:rPr>
              <a:t>perturbations 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recognition systems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Concept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Leverage psychoacoustic principles to hide adversarial noise</a:t>
            </a:r>
            <a:r>
              <a:rPr kumimoji="0" lang="en-US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human listeners</a:t>
            </a: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9450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45777-4BFC-E300-D96B-214D38CB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Applications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E937-EF7C-0143-4404-8B75B16E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74" y="1690688"/>
            <a:ext cx="5989983" cy="46672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b="1" dirty="0"/>
          </a:p>
          <a:p>
            <a:r>
              <a:rPr lang="fr-FR" b="1" dirty="0"/>
              <a:t>Smart </a:t>
            </a:r>
            <a:r>
              <a:rPr lang="fr-FR" b="1" dirty="0" err="1"/>
              <a:t>Devices</a:t>
            </a:r>
            <a:r>
              <a:rPr lang="fr-FR" b="1" dirty="0"/>
              <a:t> :</a:t>
            </a:r>
            <a:r>
              <a:rPr lang="fr-FR" dirty="0"/>
              <a:t>(e.g., Voice Assistants, Siri, Alexa).</a:t>
            </a:r>
          </a:p>
          <a:p>
            <a:endParaRPr lang="en-US" dirty="0"/>
          </a:p>
          <a:p>
            <a:r>
              <a:rPr lang="en-US" b="1" dirty="0"/>
              <a:t>Smart Homes and IoT Systems:</a:t>
            </a:r>
            <a:r>
              <a:rPr lang="en-US" dirty="0"/>
              <a:t>(Prevent adversarial commands from altering home automation e.g., "turn off alarm," "open door").</a:t>
            </a:r>
          </a:p>
          <a:p>
            <a:endParaRPr lang="en-US" dirty="0"/>
          </a:p>
          <a:p>
            <a:r>
              <a:rPr lang="en-US" b="1" dirty="0"/>
              <a:t>Transcription services: </a:t>
            </a:r>
            <a:r>
              <a:rPr lang="en-US" dirty="0"/>
              <a:t>defend or attack speech-to-text transcriptions(medical, legal).</a:t>
            </a:r>
            <a:endParaRPr lang="en-US" b="1" dirty="0"/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11" name="Picture 10" descr="A person sitting in a chair holding a phone">
            <a:extLst>
              <a:ext uri="{FF2B5EF4-FFF2-40B4-BE49-F238E27FC236}">
                <a16:creationId xmlns:a16="http://schemas.microsoft.com/office/drawing/2014/main" id="{24869D64-3080-3C09-7E70-7E7ADAD1B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416" y="3256899"/>
            <a:ext cx="5484584" cy="3134048"/>
          </a:xfrm>
          <a:prstGeom prst="rect">
            <a:avLst/>
          </a:prstGeom>
        </p:spPr>
      </p:pic>
      <p:pic>
        <p:nvPicPr>
          <p:cNvPr id="13" name="Graphic 12" descr="Stream outline">
            <a:extLst>
              <a:ext uri="{FF2B5EF4-FFF2-40B4-BE49-F238E27FC236}">
                <a16:creationId xmlns:a16="http://schemas.microsoft.com/office/drawing/2014/main" id="{8B7C35E7-9332-F5CB-E4D9-DDD35C01B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6476999" y="56773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9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21CF-FC7D-7335-F861-0690AB75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6312A-5224-1E04-39D8-8EF7F7F6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Adversarial Attacks in Audio</a:t>
            </a:r>
            <a:r>
              <a:rPr lang="en-US" dirty="0"/>
              <a:t>: Overview of past audio attack methods (CW, FGSM, PGD, PGDTRIM).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Addition of psychoacoustic constraints on perturbations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Focus on universal, untargeted 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Addition of my new attack </a:t>
            </a:r>
            <a:r>
              <a:rPr lang="en-US" dirty="0"/>
              <a:t>methods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9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6C8F-7D80-77B3-F4AD-58F31EF0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7" y="69574"/>
            <a:ext cx="10508974" cy="874643"/>
          </a:xfrm>
        </p:spPr>
        <p:txBody>
          <a:bodyPr>
            <a:normAutofit fontScale="90000"/>
          </a:bodyPr>
          <a:lstStyle/>
          <a:p>
            <a:r>
              <a:rPr kumimoji="0" lang="en-IL" altLang="en-IL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psychoacoustic principles</a:t>
            </a:r>
            <a:r>
              <a:rPr kumimoji="0" lang="en-US" altLang="en-IL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IL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IL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making an imperceptible perturbation for the human ear.</a:t>
            </a:r>
            <a:endParaRPr lang="en-IL" sz="2800" dirty="0">
              <a:solidFill>
                <a:schemeClr val="accent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C74DDA4-93E4-E8C1-B1B7-C2CB9701D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789649"/>
              </p:ext>
            </p:extLst>
          </p:nvPr>
        </p:nvGraphicFramePr>
        <p:xfrm>
          <a:off x="369958" y="944217"/>
          <a:ext cx="10626033" cy="5730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011">
                  <a:extLst>
                    <a:ext uri="{9D8B030D-6E8A-4147-A177-3AD203B41FA5}">
                      <a16:colId xmlns:a16="http://schemas.microsoft.com/office/drawing/2014/main" val="2411898996"/>
                    </a:ext>
                  </a:extLst>
                </a:gridCol>
                <a:gridCol w="3542011">
                  <a:extLst>
                    <a:ext uri="{9D8B030D-6E8A-4147-A177-3AD203B41FA5}">
                      <a16:colId xmlns:a16="http://schemas.microsoft.com/office/drawing/2014/main" val="3019961006"/>
                    </a:ext>
                  </a:extLst>
                </a:gridCol>
                <a:gridCol w="3542011">
                  <a:extLst>
                    <a:ext uri="{9D8B030D-6E8A-4147-A177-3AD203B41FA5}">
                      <a16:colId xmlns:a16="http://schemas.microsoft.com/office/drawing/2014/main" val="772376668"/>
                    </a:ext>
                  </a:extLst>
                </a:gridCol>
              </a:tblGrid>
              <a:tr h="279494">
                <a:tc>
                  <a:txBody>
                    <a:bodyPr/>
                    <a:lstStyle/>
                    <a:p>
                      <a:r>
                        <a:rPr lang="en-US" sz="1400" dirty="0"/>
                        <a:t>principle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explained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to leverage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25276"/>
                  </a:ext>
                </a:extLst>
              </a:tr>
              <a:tr h="605968">
                <a:tc>
                  <a:txBody>
                    <a:bodyPr/>
                    <a:lstStyle/>
                    <a:p>
                      <a:r>
                        <a:rPr lang="en-US" sz="1400" dirty="0"/>
                        <a:t>Spectral Masking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loud sound at a particular frequency can "mask" nearby frequencies.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hide </a:t>
                      </a:r>
                      <a:r>
                        <a:rPr lang="en-US" sz="1400" b="1" dirty="0"/>
                        <a:t>quieter</a:t>
                      </a:r>
                      <a:r>
                        <a:rPr lang="en-US" sz="1400" dirty="0"/>
                        <a:t> sounds in the same frequency of the speaker loud frequencies.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281825"/>
                  </a:ext>
                </a:extLst>
              </a:tr>
              <a:tr h="605968">
                <a:tc>
                  <a:txBody>
                    <a:bodyPr/>
                    <a:lstStyle/>
                    <a:p>
                      <a:r>
                        <a:rPr lang="en-US" sz="1400" dirty="0"/>
                        <a:t>Temporal Masking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sound immediately before or after a loud sound can be imperceptible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Find</a:t>
                      </a:r>
                      <a:r>
                        <a:rPr lang="en-US" sz="1400" dirty="0"/>
                        <a:t> these points in time and </a:t>
                      </a:r>
                      <a:r>
                        <a:rPr lang="en-US" sz="1400" b="1" dirty="0"/>
                        <a:t>immediately</a:t>
                      </a:r>
                      <a:r>
                        <a:rPr lang="en-US" sz="1400" dirty="0"/>
                        <a:t> perform noise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19943"/>
                  </a:ext>
                </a:extLst>
              </a:tr>
              <a:tr h="885646">
                <a:tc>
                  <a:txBody>
                    <a:bodyPr/>
                    <a:lstStyle/>
                    <a:p>
                      <a:r>
                        <a:rPr lang="en-US" sz="1400" dirty="0"/>
                        <a:t>Frequency Sensitivity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Humans are less sensitive to frequencies outside of the speech frequency (2kHz to 4kHz)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Place perturbations in frequency ranges where humans have reduced sensitivity (e.g., below 500 Hz or above 8 kHz) to remain imperceptible.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348357"/>
                  </a:ext>
                </a:extLst>
              </a:tr>
              <a:tr h="1165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Auditory Time Slicing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human brain processes sounds in small "chunks" of time (~10–20 ms).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Inject short, imperceptible bursts of noise (within 10 ms intervals) that disrupt the model’s input but do not register as separate sounds to human listeners.</a:t>
                      </a:r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38173"/>
                  </a:ext>
                </a:extLst>
              </a:tr>
              <a:tr h="866433">
                <a:tc>
                  <a:txBody>
                    <a:bodyPr/>
                    <a:lstStyle/>
                    <a:p>
                      <a:r>
                        <a:rPr lang="en-US" sz="1400" dirty="0"/>
                        <a:t>Critical Bands/bands quantization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human auditory system processes sounds in "bands" of frequencies rather than individual frequencies,</a:t>
                      </a:r>
                      <a:br>
                        <a:rPr lang="en-US" sz="1400" dirty="0"/>
                      </a:b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Add perturbations at frequencies that are not in the same band to avoid detection.</a:t>
                      </a:r>
                    </a:p>
                    <a:p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954934"/>
                  </a:ext>
                </a:extLst>
              </a:tr>
              <a:tr h="866433">
                <a:tc>
                  <a:txBody>
                    <a:bodyPr/>
                    <a:lstStyle/>
                    <a:p>
                      <a:r>
                        <a:rPr lang="en-US" sz="1400" dirty="0"/>
                        <a:t>JND: </a:t>
                      </a:r>
                      <a:r>
                        <a:rPr lang="en-US" sz="1400" b="0" dirty="0"/>
                        <a:t>Just Noticeable Difference</a:t>
                      </a:r>
                    </a:p>
                    <a:p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smallest change in a stimulus (e.g., sound intensity, frequency, or duration) that a human listener can detect. For audio, JND thresholds vary with frequency (e.g., ~1 dB for loudness, ~0.5% for frequency)</a:t>
                      </a:r>
                      <a:endParaRPr lang="en-I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Changes below the JND are imperceptible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to humans and can be used to hide adversarial perturbations.</a:t>
                      </a:r>
                    </a:p>
                    <a:p>
                      <a:endParaRPr lang="en-I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949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64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95C2-2CFA-BAC2-DCFF-6B4410FEC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10"/>
            <a:ext cx="10515600" cy="1472026"/>
          </a:xfrm>
        </p:spPr>
        <p:txBody>
          <a:bodyPr>
            <a:normAutofit fontScale="90000"/>
          </a:bodyPr>
          <a:lstStyle/>
          <a:p>
            <a:r>
              <a:rPr kumimoji="0" lang="en-IL" altLang="en-IL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psychoacoustic principles</a:t>
            </a:r>
            <a:r>
              <a:rPr kumimoji="0" lang="en-US" altLang="en-IL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perturbations constraints, motivations for the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6AA5-57C7-21B8-9615-D1974C1A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Bound the perturbation with JND!</a:t>
            </a:r>
            <a:r>
              <a:rPr lang="en-US" dirty="0"/>
              <a:t> (reminds us of the norm constraints from vision attacks</a:t>
            </a:r>
            <a:endParaRPr lang="en-US" b="1" dirty="0"/>
          </a:p>
          <a:p>
            <a:r>
              <a:rPr lang="en-US" dirty="0"/>
              <a:t>Increase loss for detectable sounds</a:t>
            </a:r>
          </a:p>
          <a:p>
            <a:r>
              <a:rPr lang="en-US" dirty="0"/>
              <a:t>Decrease for undetectable sounds</a:t>
            </a:r>
          </a:p>
          <a:p>
            <a:r>
              <a:rPr lang="en-US" dirty="0"/>
              <a:t>Apply constraint on the perturbation to adhere to </a:t>
            </a:r>
            <a:r>
              <a:rPr kumimoji="0" lang="en-IL" altLang="en-IL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psychoacoustic principles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Read ARTICLES and how they did it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11136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5C0A-DF40-0FC4-A5AE-46CF5D4C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Training algorithm for Generating Psychoacoustic Perturbations</a:t>
            </a:r>
            <a:endParaRPr lang="en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BB226-ED1A-E61B-6023-D6BA151A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783" y="147775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Key Points: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Input Audio + Perturbation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Original clean speech sample x.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 perturbation </a:t>
            </a:r>
            <a:r>
              <a:rPr lang="el-GR" dirty="0"/>
              <a:t>δ </a:t>
            </a:r>
            <a:r>
              <a:rPr lang="en-US" dirty="0"/>
              <a:t>such that the new audio x′=x+</a:t>
            </a:r>
            <a:r>
              <a:rPr lang="el-GR" dirty="0"/>
              <a:t>δ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STFT/ISTFT Preprocessing: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STFT (Short-Time Fourier Transform)</a:t>
            </a:r>
            <a:r>
              <a:rPr lang="en-US" dirty="0"/>
              <a:t>: Converts the waveform into time-frequency representation (spectrogram).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 perturbations to specific frequency bins using psychoacoustic constraints.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ISTFT (Inverse STFT)</a:t>
            </a:r>
            <a:r>
              <a:rPr lang="en-US" dirty="0"/>
              <a:t>: Convert perturbed spectrogram back to time-domain waveform x′.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Input: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Feed x′ (perturbed audio) into the speech recognition model (e.g., Whisper, Wav2Vec 2.0).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predict result y′ and compare it with the original transcription 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Loss Function: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CTC Loss (Connectionist Temporal Classification)</a:t>
            </a:r>
            <a:r>
              <a:rPr lang="en-US" dirty="0">
                <a:highlight>
                  <a:srgbClr val="FFFF00"/>
                </a:highlight>
              </a:rPr>
              <a:t>: Optimizes the perturbation to maximize the transcription error.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Norm Constraints:</a:t>
            </a:r>
            <a:r>
              <a:rPr lang="en-US" dirty="0">
                <a:highlight>
                  <a:srgbClr val="FFFF00"/>
                </a:highlight>
              </a:rPr>
              <a:t> Enforce imperceptibility using psychoacoustic thresholds (e.g., keep perturbations within Just Noticeable Difference (JND) limits).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Optimization Loop: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Minimize loss by adjusting the perturbation </a:t>
            </a:r>
            <a:r>
              <a:rPr lang="el-GR" dirty="0"/>
              <a:t>δ.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perturbations remain subtle (under psychoacoustic limits).</a:t>
            </a:r>
          </a:p>
        </p:txBody>
      </p:sp>
    </p:spTree>
    <p:extLst>
      <p:ext uri="{BB962C8B-B14F-4D97-AF65-F5344CB8AC3E}">
        <p14:creationId xmlns:p14="http://schemas.microsoft.com/office/powerpoint/2010/main" val="18918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BA909D6-5D33-B324-30C7-5505FE81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4" y="95250"/>
            <a:ext cx="10601325" cy="646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87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645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954</Words>
  <Application>Microsoft Office PowerPoint</Application>
  <PresentationFormat>Widescreen</PresentationFormat>
  <Paragraphs>107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Psychoacoustically-Informed Adversarial Attacks on Speech Recognition Systems</vt:lpstr>
      <vt:lpstr>Introduction</vt:lpstr>
      <vt:lpstr>Applications</vt:lpstr>
      <vt:lpstr>My research</vt:lpstr>
      <vt:lpstr>psychoacoustic principles: making an imperceptible perturbation for the human ear.</vt:lpstr>
      <vt:lpstr>psychoacoustic principles to perturbations constraints, motivations for the model</vt:lpstr>
      <vt:lpstr>Training algorithm for Generating Psychoacoustic Perturbations</vt:lpstr>
      <vt:lpstr>PowerPoint Presentation</vt:lpstr>
      <vt:lpstr>PowerPoint Presentation</vt:lpstr>
      <vt:lpstr>PowerPoint Presentation</vt:lpstr>
      <vt:lpstr>Evaluation Results on Different ASR Models</vt:lpstr>
      <vt:lpstr>Summary and Future Directions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Tomer Erez</dc:creator>
  <cp:lastModifiedBy>Tomer Erez</cp:lastModifiedBy>
  <cp:revision>8</cp:revision>
  <dcterms:created xsi:type="dcterms:W3CDTF">2025-01-09T12:04:04Z</dcterms:created>
  <dcterms:modified xsi:type="dcterms:W3CDTF">2025-01-09T20:02:46Z</dcterms:modified>
</cp:coreProperties>
</file>