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91" r:id="rId1"/>
  </p:sldMasterIdLst>
  <p:notesMasterIdLst>
    <p:notesMasterId r:id="rId23"/>
  </p:notesMasterIdLst>
  <p:sldIdLst>
    <p:sldId id="256" r:id="rId2"/>
    <p:sldId id="257" r:id="rId3"/>
    <p:sldId id="258" r:id="rId4"/>
    <p:sldId id="259" r:id="rId5"/>
    <p:sldId id="260" r:id="rId6"/>
    <p:sldId id="261" r:id="rId7"/>
    <p:sldId id="262" r:id="rId8"/>
    <p:sldId id="263" r:id="rId9"/>
    <p:sldId id="268" r:id="rId10"/>
    <p:sldId id="264" r:id="rId11"/>
    <p:sldId id="265" r:id="rId12"/>
    <p:sldId id="266" r:id="rId13"/>
    <p:sldId id="271" r:id="rId14"/>
    <p:sldId id="275" r:id="rId15"/>
    <p:sldId id="272" r:id="rId16"/>
    <p:sldId id="267" r:id="rId17"/>
    <p:sldId id="269" r:id="rId18"/>
    <p:sldId id="270" r:id="rId19"/>
    <p:sldId id="276" r:id="rId20"/>
    <p:sldId id="273" r:id="rId21"/>
    <p:sldId id="274" r:id="rId22"/>
  </p:sldIdLst>
  <p:sldSz cx="10080625" cy="5670550"/>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0" d="100"/>
          <a:sy n="130" d="100"/>
        </p:scale>
        <p:origin x="6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3559F2DD-86F5-475E-8AB8-A36D6F2C7C27}" type="datetimeFigureOut">
              <a:rPr lang="en-IL" smtClean="0"/>
              <a:t>20/02/2021</a:t>
            </a:fld>
            <a:endParaRPr lang="en-IL"/>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33EDB9A1-B27D-4C79-BFDF-CA769B57CD0C}" type="slidenum">
              <a:rPr lang="en-IL" smtClean="0"/>
              <a:t>‹#›</a:t>
            </a:fld>
            <a:endParaRPr lang="en-IL"/>
          </a:p>
        </p:txBody>
      </p:sp>
    </p:spTree>
    <p:extLst>
      <p:ext uri="{BB962C8B-B14F-4D97-AF65-F5344CB8AC3E}">
        <p14:creationId xmlns:p14="http://schemas.microsoft.com/office/powerpoint/2010/main" val="2641209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33EDB9A1-B27D-4C79-BFDF-CA769B57CD0C}" type="slidenum">
              <a:rPr lang="en-IL" smtClean="0"/>
              <a:t>5</a:t>
            </a:fld>
            <a:endParaRPr lang="en-IL"/>
          </a:p>
        </p:txBody>
      </p:sp>
    </p:spTree>
    <p:extLst>
      <p:ext uri="{BB962C8B-B14F-4D97-AF65-F5344CB8AC3E}">
        <p14:creationId xmlns:p14="http://schemas.microsoft.com/office/powerpoint/2010/main" val="3404535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5722" y="567055"/>
            <a:ext cx="6615410" cy="2457239"/>
          </a:xfrm>
        </p:spPr>
        <p:txBody>
          <a:bodyPr anchor="b">
            <a:normAutofit/>
          </a:bodyPr>
          <a:lstStyle>
            <a:lvl1pPr algn="l">
              <a:defRPr sz="3969">
                <a:effectLst/>
              </a:defRPr>
            </a:lvl1pPr>
          </a:lstStyle>
          <a:p>
            <a:r>
              <a:rPr lang="en-US"/>
              <a:t>Click to edit Master title style</a:t>
            </a:r>
            <a:endParaRPr lang="en-US" dirty="0"/>
          </a:p>
        </p:txBody>
      </p:sp>
      <p:sp>
        <p:nvSpPr>
          <p:cNvPr id="3" name="Subtitle 2"/>
          <p:cNvSpPr>
            <a:spLocks noGrp="1"/>
          </p:cNvSpPr>
          <p:nvPr>
            <p:ph type="subTitle" idx="1"/>
          </p:nvPr>
        </p:nvSpPr>
        <p:spPr>
          <a:xfrm>
            <a:off x="565722" y="3178309"/>
            <a:ext cx="5292328" cy="1610156"/>
          </a:xfrm>
        </p:spPr>
        <p:txBody>
          <a:bodyPr anchor="t">
            <a:normAutofit/>
          </a:bodyPr>
          <a:lstStyle>
            <a:lvl1pPr marL="0" indent="0" algn="l">
              <a:buNone/>
              <a:defRPr sz="1736">
                <a:solidFill>
                  <a:schemeClr val="bg2">
                    <a:lumMod val="75000"/>
                  </a:schemeClr>
                </a:solidFill>
              </a:defRPr>
            </a:lvl1pPr>
            <a:lvl2pPr marL="378013" indent="0" algn="ctr">
              <a:buNone/>
              <a:defRPr>
                <a:solidFill>
                  <a:schemeClr val="tx1">
                    <a:tint val="75000"/>
                  </a:schemeClr>
                </a:solidFill>
              </a:defRPr>
            </a:lvl2pPr>
            <a:lvl3pPr marL="756026" indent="0" algn="ctr">
              <a:buNone/>
              <a:defRPr>
                <a:solidFill>
                  <a:schemeClr val="tx1">
                    <a:tint val="75000"/>
                  </a:schemeClr>
                </a:solidFill>
              </a:defRPr>
            </a:lvl3pPr>
            <a:lvl4pPr marL="1134039" indent="0" algn="ctr">
              <a:buNone/>
              <a:defRPr>
                <a:solidFill>
                  <a:schemeClr val="tx1">
                    <a:tint val="75000"/>
                  </a:schemeClr>
                </a:solidFill>
              </a:defRPr>
            </a:lvl4pPr>
            <a:lvl5pPr marL="1512052" indent="0" algn="ctr">
              <a:buNone/>
              <a:defRPr>
                <a:solidFill>
                  <a:schemeClr val="tx1">
                    <a:tint val="75000"/>
                  </a:schemeClr>
                </a:solidFill>
              </a:defRPr>
            </a:lvl5pPr>
            <a:lvl6pPr marL="1890065" indent="0" algn="ctr">
              <a:buNone/>
              <a:defRPr>
                <a:solidFill>
                  <a:schemeClr val="tx1">
                    <a:tint val="75000"/>
                  </a:schemeClr>
                </a:solidFill>
              </a:defRPr>
            </a:lvl6pPr>
            <a:lvl7pPr marL="2268078" indent="0" algn="ctr">
              <a:buNone/>
              <a:defRPr>
                <a:solidFill>
                  <a:schemeClr val="tx1">
                    <a:tint val="75000"/>
                  </a:schemeClr>
                </a:solidFill>
              </a:defRPr>
            </a:lvl7pPr>
            <a:lvl8pPr marL="2646091" indent="0" algn="ctr">
              <a:buNone/>
              <a:defRPr>
                <a:solidFill>
                  <a:schemeClr val="tx1">
                    <a:tint val="75000"/>
                  </a:schemeClr>
                </a:solidFill>
              </a:defRPr>
            </a:lvl8pPr>
            <a:lvl9pPr marL="3024104"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flipH="1">
            <a:off x="6803109" y="7001"/>
            <a:ext cx="3150195" cy="3150306"/>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5050375" y="75694"/>
            <a:ext cx="5027625" cy="502780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982746" y="189018"/>
            <a:ext cx="4095254" cy="4095397"/>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6065438" y="26690"/>
            <a:ext cx="4012563" cy="4012703"/>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6486778" y="504050"/>
            <a:ext cx="3591222" cy="3591348"/>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75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567035" y="441043"/>
            <a:ext cx="8945242" cy="2583251"/>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a:t>Click icon to add picture</a:t>
            </a:r>
            <a:endParaRPr lang="en-US" dirty="0"/>
          </a:p>
        </p:txBody>
      </p:sp>
      <p:sp>
        <p:nvSpPr>
          <p:cNvPr id="16" name="Text Placeholder 9"/>
          <p:cNvSpPr>
            <a:spLocks noGrp="1"/>
          </p:cNvSpPr>
          <p:nvPr>
            <p:ph type="body" sz="quarter" idx="14"/>
          </p:nvPr>
        </p:nvSpPr>
        <p:spPr>
          <a:xfrm>
            <a:off x="756049" y="3178308"/>
            <a:ext cx="6866111" cy="378037"/>
          </a:xfrm>
        </p:spPr>
        <p:txBody>
          <a:bodyPr anchor="t">
            <a:normAutofit/>
          </a:bodyPr>
          <a:lstStyle>
            <a:lvl1pPr marL="0" indent="0">
              <a:buFontTx/>
              <a:buNone/>
              <a:defRPr sz="1323"/>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8624D31-43A5-475A-80CF-332C9F6DCF35}" type="datetimeFigureOut">
              <a:rPr lang="en-US" smtClean="0"/>
              <a:t>2/20/2021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6927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65723" y="567055"/>
            <a:ext cx="8316516" cy="2268220"/>
          </a:xfrm>
        </p:spPr>
        <p:txBody>
          <a:bodyPr anchor="ctr">
            <a:normAutofit/>
          </a:bodyPr>
          <a:lstStyle>
            <a:lvl1pPr algn="l">
              <a:defRPr sz="2646" b="0" cap="all"/>
            </a:lvl1pPr>
          </a:lstStyle>
          <a:p>
            <a:r>
              <a:rPr lang="en-US"/>
              <a:t>Click to edit Master title style</a:t>
            </a:r>
            <a:endParaRPr lang="en-US" dirty="0"/>
          </a:p>
        </p:txBody>
      </p:sp>
      <p:sp>
        <p:nvSpPr>
          <p:cNvPr id="3" name="Text Placeholder 2"/>
          <p:cNvSpPr>
            <a:spLocks noGrp="1"/>
          </p:cNvSpPr>
          <p:nvPr>
            <p:ph type="body" idx="1"/>
          </p:nvPr>
        </p:nvSpPr>
        <p:spPr>
          <a:xfrm>
            <a:off x="565722" y="3402330"/>
            <a:ext cx="7057750" cy="1554151"/>
          </a:xfrm>
        </p:spPr>
        <p:txBody>
          <a:bodyPr anchor="ctr">
            <a:normAutofit/>
          </a:bodyPr>
          <a:lstStyle>
            <a:lvl1pPr marL="0" indent="0" algn="l">
              <a:buNone/>
              <a:defRPr sz="1654">
                <a:solidFill>
                  <a:schemeClr val="bg2">
                    <a:lumMod val="7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0950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3745" y="567055"/>
            <a:ext cx="7560470" cy="2268220"/>
          </a:xfrm>
        </p:spPr>
        <p:txBody>
          <a:bodyPr anchor="ctr">
            <a:normAutofit/>
          </a:bodyPr>
          <a:lstStyle>
            <a:lvl1pPr algn="l">
              <a:defRPr sz="2646"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95761" y="2835275"/>
            <a:ext cx="7056438" cy="315031"/>
          </a:xfrm>
        </p:spPr>
        <p:txBody>
          <a:bodyPr anchor="ctr"/>
          <a:lstStyle>
            <a:lvl1pPr marL="0" indent="0">
              <a:buFontTx/>
              <a:buNone/>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5723" y="3556346"/>
            <a:ext cx="7056438" cy="1393134"/>
          </a:xfrm>
        </p:spPr>
        <p:txBody>
          <a:bodyPr anchor="ctr">
            <a:normAutofit/>
          </a:bodyPr>
          <a:lstStyle>
            <a:lvl1pPr marL="0" indent="0" algn="l">
              <a:buNone/>
              <a:defRPr sz="1654">
                <a:solidFill>
                  <a:schemeClr val="bg2">
                    <a:lumMod val="7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439714" y="671587"/>
            <a:ext cx="504031" cy="483523"/>
          </a:xfrm>
          <a:prstGeom prst="rect">
            <a:avLst/>
          </a:prstGeom>
        </p:spPr>
        <p:txBody>
          <a:bodyPr vert="horz" lIns="75605" tIns="37802" rIns="75605" bIns="37802" rtlCol="0" anchor="ctr">
            <a:noAutofit/>
          </a:bodyPr>
          <a:lstStyle/>
          <a:p>
            <a:pPr lvl="0"/>
            <a:r>
              <a:rPr lang="en-US" sz="6614" dirty="0">
                <a:solidFill>
                  <a:schemeClr val="tx1"/>
                </a:solidFill>
                <a:effectLst/>
              </a:rPr>
              <a:t>“</a:t>
            </a:r>
          </a:p>
        </p:txBody>
      </p:sp>
      <p:sp>
        <p:nvSpPr>
          <p:cNvPr id="15" name="TextBox 14"/>
          <p:cNvSpPr txBox="1"/>
          <p:nvPr/>
        </p:nvSpPr>
        <p:spPr>
          <a:xfrm>
            <a:off x="8504214" y="2289223"/>
            <a:ext cx="504031" cy="483523"/>
          </a:xfrm>
          <a:prstGeom prst="rect">
            <a:avLst/>
          </a:prstGeom>
        </p:spPr>
        <p:txBody>
          <a:bodyPr vert="horz" lIns="75605" tIns="37802" rIns="75605" bIns="37802" rtlCol="0" anchor="ctr">
            <a:noAutofit/>
          </a:bodyPr>
          <a:lstStyle/>
          <a:p>
            <a:pPr lvl="0" algn="r"/>
            <a:r>
              <a:rPr lang="en-US" sz="6614" dirty="0">
                <a:solidFill>
                  <a:schemeClr val="tx1"/>
                </a:solidFill>
                <a:effectLst/>
              </a:rPr>
              <a:t>”</a:t>
            </a:r>
          </a:p>
        </p:txBody>
      </p:sp>
    </p:spTree>
    <p:extLst>
      <p:ext uri="{BB962C8B-B14F-4D97-AF65-F5344CB8AC3E}">
        <p14:creationId xmlns:p14="http://schemas.microsoft.com/office/powerpoint/2010/main" val="1569626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65722" y="2835275"/>
            <a:ext cx="7056438" cy="1403498"/>
          </a:xfrm>
        </p:spPr>
        <p:txBody>
          <a:bodyPr anchor="b">
            <a:normAutofit/>
          </a:bodyPr>
          <a:lstStyle>
            <a:lvl1pPr algn="l">
              <a:defRPr sz="2646" b="0" cap="all"/>
            </a:lvl1pPr>
          </a:lstStyle>
          <a:p>
            <a:r>
              <a:rPr lang="en-US"/>
              <a:t>Click to edit Master title style</a:t>
            </a:r>
            <a:endParaRPr lang="en-US" dirty="0"/>
          </a:p>
        </p:txBody>
      </p:sp>
      <p:sp>
        <p:nvSpPr>
          <p:cNvPr id="3" name="Text Placeholder 2"/>
          <p:cNvSpPr>
            <a:spLocks noGrp="1"/>
          </p:cNvSpPr>
          <p:nvPr>
            <p:ph type="body" idx="1"/>
          </p:nvPr>
        </p:nvSpPr>
        <p:spPr>
          <a:xfrm>
            <a:off x="565721" y="4244215"/>
            <a:ext cx="7057752" cy="711423"/>
          </a:xfrm>
        </p:spPr>
        <p:txBody>
          <a:bodyPr anchor="t">
            <a:normAutofit/>
          </a:bodyPr>
          <a:lstStyle>
            <a:lvl1pPr marL="0" indent="0" algn="l">
              <a:buNone/>
              <a:defRPr sz="1654">
                <a:solidFill>
                  <a:schemeClr val="bg2">
                    <a:lumMod val="7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95688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43746" y="567055"/>
            <a:ext cx="7560469" cy="2268220"/>
          </a:xfrm>
        </p:spPr>
        <p:txBody>
          <a:bodyPr anchor="ctr">
            <a:normAutofit/>
          </a:bodyPr>
          <a:lstStyle>
            <a:lvl1pPr algn="l">
              <a:defRPr sz="2646"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65723" y="3248315"/>
            <a:ext cx="7056438" cy="868084"/>
          </a:xfrm>
        </p:spPr>
        <p:txBody>
          <a:bodyPr vert="horz" lIns="91440" tIns="45720" rIns="91440" bIns="45720" rtlCol="0" anchor="b">
            <a:normAutofit/>
          </a:bodyPr>
          <a:lstStyle>
            <a:lvl1pPr>
              <a:buNone/>
              <a:defRPr lang="en-US" sz="1984"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65722" y="4116400"/>
            <a:ext cx="7056438" cy="840081"/>
          </a:xfrm>
        </p:spPr>
        <p:txBody>
          <a:bodyPr anchor="t">
            <a:normAutofit/>
          </a:bodyPr>
          <a:lstStyle>
            <a:lvl1pPr marL="0" indent="0" algn="l">
              <a:buNone/>
              <a:defRPr sz="1488">
                <a:solidFill>
                  <a:schemeClr val="bg2">
                    <a:lumMod val="7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extBox 10"/>
          <p:cNvSpPr txBox="1"/>
          <p:nvPr/>
        </p:nvSpPr>
        <p:spPr>
          <a:xfrm>
            <a:off x="439714" y="671587"/>
            <a:ext cx="504031" cy="483523"/>
          </a:xfrm>
          <a:prstGeom prst="rect">
            <a:avLst/>
          </a:prstGeom>
        </p:spPr>
        <p:txBody>
          <a:bodyPr vert="horz" lIns="75605" tIns="37802" rIns="75605" bIns="37802" rtlCol="0" anchor="ctr">
            <a:noAutofit/>
          </a:bodyPr>
          <a:lstStyle/>
          <a:p>
            <a:pPr lvl="0"/>
            <a:r>
              <a:rPr lang="en-US" sz="6614" dirty="0">
                <a:solidFill>
                  <a:schemeClr val="tx1"/>
                </a:solidFill>
                <a:effectLst/>
              </a:rPr>
              <a:t>“</a:t>
            </a:r>
          </a:p>
        </p:txBody>
      </p:sp>
      <p:sp>
        <p:nvSpPr>
          <p:cNvPr id="12" name="TextBox 11"/>
          <p:cNvSpPr txBox="1"/>
          <p:nvPr/>
        </p:nvSpPr>
        <p:spPr>
          <a:xfrm>
            <a:off x="8504214" y="2289223"/>
            <a:ext cx="504031" cy="483523"/>
          </a:xfrm>
          <a:prstGeom prst="rect">
            <a:avLst/>
          </a:prstGeom>
        </p:spPr>
        <p:txBody>
          <a:bodyPr vert="horz" lIns="75605" tIns="37802" rIns="75605" bIns="37802" rtlCol="0" anchor="ctr">
            <a:noAutofit/>
          </a:bodyPr>
          <a:lstStyle/>
          <a:p>
            <a:pPr lvl="0" algn="r"/>
            <a:r>
              <a:rPr lang="en-US" sz="6614" dirty="0">
                <a:solidFill>
                  <a:schemeClr val="tx1"/>
                </a:solidFill>
                <a:effectLst/>
              </a:rPr>
              <a:t>”</a:t>
            </a:r>
          </a:p>
        </p:txBody>
      </p:sp>
    </p:spTree>
    <p:extLst>
      <p:ext uri="{BB962C8B-B14F-4D97-AF65-F5344CB8AC3E}">
        <p14:creationId xmlns:p14="http://schemas.microsoft.com/office/powerpoint/2010/main" val="132857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65723" y="567055"/>
            <a:ext cx="8316516" cy="226822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65722" y="3248316"/>
            <a:ext cx="7056438" cy="693067"/>
          </a:xfrm>
        </p:spPr>
        <p:txBody>
          <a:bodyPr vert="horz" lIns="91440" tIns="45720" rIns="91440" bIns="45720" rtlCol="0" anchor="b">
            <a:normAutofit/>
          </a:bodyPr>
          <a:lstStyle>
            <a:lvl1pPr>
              <a:buNone/>
              <a:defRPr lang="en-US" sz="1984"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65722" y="3941381"/>
            <a:ext cx="7056438" cy="1015099"/>
          </a:xfrm>
        </p:spPr>
        <p:txBody>
          <a:bodyPr anchor="t">
            <a:normAutofit/>
          </a:bodyPr>
          <a:lstStyle>
            <a:lvl1pPr marL="0" indent="0" algn="l">
              <a:buNone/>
              <a:defRPr sz="1488">
                <a:solidFill>
                  <a:schemeClr val="bg2">
                    <a:lumMod val="7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63615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52584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133" y="567055"/>
            <a:ext cx="1701105" cy="378036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67035" y="567055"/>
            <a:ext cx="6468401" cy="43894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67520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tIns="0" rIns="0" bIns="0" anchor="ctr">
            <a:noAutofit/>
          </a:bodyPr>
          <a:lstStyle/>
          <a:p>
            <a:pPr algn="ctr"/>
            <a:endParaRPr lang="en-US" sz="3200" b="0" strike="noStrike" spc="-1">
              <a:latin typeface="Arial"/>
            </a:endParaRPr>
          </a:p>
        </p:txBody>
      </p:sp>
    </p:spTree>
    <p:extLst>
      <p:ext uri="{BB962C8B-B14F-4D97-AF65-F5344CB8AC3E}">
        <p14:creationId xmlns:p14="http://schemas.microsoft.com/office/powerpoint/2010/main" val="1656246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321381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5722" y="1659161"/>
            <a:ext cx="7056438" cy="1886545"/>
          </a:xfrm>
        </p:spPr>
        <p:txBody>
          <a:bodyPr anchor="b">
            <a:normAutofit/>
          </a:bodyPr>
          <a:lstStyle>
            <a:lvl1pPr algn="l">
              <a:defRPr sz="2976" b="0" cap="all"/>
            </a:lvl1pPr>
          </a:lstStyle>
          <a:p>
            <a:r>
              <a:rPr lang="en-US"/>
              <a:t>Click to edit Master title style</a:t>
            </a:r>
            <a:endParaRPr lang="en-US" dirty="0"/>
          </a:p>
        </p:txBody>
      </p:sp>
      <p:sp>
        <p:nvSpPr>
          <p:cNvPr id="3" name="Text Placeholder 2"/>
          <p:cNvSpPr>
            <a:spLocks noGrp="1"/>
          </p:cNvSpPr>
          <p:nvPr>
            <p:ph type="body" idx="1"/>
          </p:nvPr>
        </p:nvSpPr>
        <p:spPr>
          <a:xfrm>
            <a:off x="565723" y="3717361"/>
            <a:ext cx="7056438" cy="1239120"/>
          </a:xfrm>
        </p:spPr>
        <p:txBody>
          <a:bodyPr anchor="t">
            <a:normAutofit/>
          </a:bodyPr>
          <a:lstStyle>
            <a:lvl1pPr marL="0" indent="0" algn="l">
              <a:buNone/>
              <a:defRPr sz="1488">
                <a:solidFill>
                  <a:schemeClr val="bg2">
                    <a:lumMod val="7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03626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5722" y="567056"/>
            <a:ext cx="4082566" cy="298929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298" y="567056"/>
            <a:ext cx="4079940" cy="298928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1498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03739" y="567055"/>
            <a:ext cx="3844550" cy="476483"/>
          </a:xfrm>
        </p:spPr>
        <p:txBody>
          <a:bodyPr anchor="b">
            <a:noAutofit/>
          </a:bodyPr>
          <a:lstStyle>
            <a:lvl1pPr marL="0" indent="0">
              <a:buNone/>
              <a:defRPr sz="2315" b="0">
                <a:solidFill>
                  <a:schemeClr val="tx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565722" y="1050539"/>
            <a:ext cx="4082566" cy="2505806"/>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26311" y="567055"/>
            <a:ext cx="3857240" cy="476483"/>
          </a:xfrm>
        </p:spPr>
        <p:txBody>
          <a:bodyPr anchor="b">
            <a:noAutofit/>
          </a:bodyPr>
          <a:lstStyle>
            <a:lvl1pPr marL="0" indent="0">
              <a:buNone/>
              <a:defRPr sz="2315" b="0">
                <a:solidFill>
                  <a:schemeClr val="tx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4800984" y="1043538"/>
            <a:ext cx="4075566" cy="2505806"/>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2/20/2021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19475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2/20/2021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2413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2/20/2021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09432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58050" y="567055"/>
            <a:ext cx="3024188" cy="1134110"/>
          </a:xfrm>
        </p:spPr>
        <p:txBody>
          <a:bodyPr anchor="b">
            <a:normAutofit/>
          </a:bodyPr>
          <a:lstStyle>
            <a:lvl1pPr algn="l">
              <a:defRPr sz="1984" b="0"/>
            </a:lvl1pPr>
          </a:lstStyle>
          <a:p>
            <a:r>
              <a:rPr lang="en-US"/>
              <a:t>Click to edit Master title style</a:t>
            </a:r>
            <a:endParaRPr lang="en-US" dirty="0"/>
          </a:p>
        </p:txBody>
      </p:sp>
      <p:sp>
        <p:nvSpPr>
          <p:cNvPr id="3" name="Content Placeholder 2"/>
          <p:cNvSpPr>
            <a:spLocks noGrp="1"/>
          </p:cNvSpPr>
          <p:nvPr>
            <p:ph idx="1"/>
          </p:nvPr>
        </p:nvSpPr>
        <p:spPr>
          <a:xfrm>
            <a:off x="565722" y="567055"/>
            <a:ext cx="4914306" cy="4389426"/>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858050" y="1827177"/>
            <a:ext cx="3024188" cy="1729168"/>
          </a:xfrm>
        </p:spPr>
        <p:txBody>
          <a:bodyPr anchor="t">
            <a:normAutofit/>
          </a:bodyPr>
          <a:lstStyle>
            <a:lvl1pPr marL="0" indent="0">
              <a:buNone/>
              <a:defRPr sz="1323"/>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6833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904929" y="1197116"/>
            <a:ext cx="4977309" cy="945092"/>
          </a:xfrm>
        </p:spPr>
        <p:txBody>
          <a:bodyPr anchor="b">
            <a:normAutofit/>
          </a:bodyPr>
          <a:lstStyle>
            <a:lvl1pPr algn="l">
              <a:defRPr sz="2315"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817738" y="756073"/>
            <a:ext cx="2712784" cy="3780367"/>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a:t>Click icon to add picture</a:t>
            </a:r>
            <a:endParaRPr lang="en-US" dirty="0"/>
          </a:p>
        </p:txBody>
      </p:sp>
      <p:sp>
        <p:nvSpPr>
          <p:cNvPr id="4" name="Text Placeholder 3"/>
          <p:cNvSpPr>
            <a:spLocks noGrp="1"/>
          </p:cNvSpPr>
          <p:nvPr>
            <p:ph type="body" sz="half" idx="2"/>
          </p:nvPr>
        </p:nvSpPr>
        <p:spPr>
          <a:xfrm>
            <a:off x="3904929" y="2296223"/>
            <a:ext cx="4978622" cy="1694164"/>
          </a:xfrm>
        </p:spPr>
        <p:txBody>
          <a:bodyPr anchor="t">
            <a:normAutofit/>
          </a:bodyPr>
          <a:lstStyle>
            <a:lvl1pPr marL="0" indent="0">
              <a:buNone/>
              <a:defRPr sz="148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6710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7612533" y="2450238"/>
            <a:ext cx="2465469" cy="2653258"/>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65722" y="3710359"/>
            <a:ext cx="7056438" cy="1246121"/>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5722" y="567056"/>
            <a:ext cx="7056438" cy="298929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189195" y="5103496"/>
            <a:ext cx="1323082" cy="301904"/>
          </a:xfrm>
          <a:prstGeom prst="rect">
            <a:avLst/>
          </a:prstGeom>
        </p:spPr>
        <p:txBody>
          <a:bodyPr vert="horz" lIns="91440" tIns="45720" rIns="91440" bIns="45720" rtlCol="0" anchor="t"/>
          <a:lstStyle>
            <a:lvl1pPr algn="r">
              <a:defRPr sz="827" b="0" i="0">
                <a:solidFill>
                  <a:schemeClr val="bg2">
                    <a:lumMod val="50000"/>
                  </a:schemeClr>
                </a:solidFill>
                <a:effectLst/>
                <a:latin typeface="+mn-lt"/>
              </a:defRPr>
            </a:lvl1pPr>
          </a:lstStyle>
          <a:p>
            <a:fld id="{98624D31-43A5-475A-80CF-332C9F6DCF35}" type="datetimeFigureOut">
              <a:rPr lang="en-US" smtClean="0"/>
              <a:t>2/20/2021</a:t>
            </a:fld>
            <a:endParaRPr lang="en-US" dirty="0"/>
          </a:p>
        </p:txBody>
      </p:sp>
      <p:sp>
        <p:nvSpPr>
          <p:cNvPr id="5" name="Footer Placeholder 4"/>
          <p:cNvSpPr>
            <a:spLocks noGrp="1"/>
          </p:cNvSpPr>
          <p:nvPr>
            <p:ph type="ftr" sz="quarter" idx="3"/>
          </p:nvPr>
        </p:nvSpPr>
        <p:spPr>
          <a:xfrm>
            <a:off x="565722" y="5103496"/>
            <a:ext cx="6237387" cy="301904"/>
          </a:xfrm>
          <a:prstGeom prst="rect">
            <a:avLst/>
          </a:prstGeom>
        </p:spPr>
        <p:txBody>
          <a:bodyPr vert="horz" lIns="91440" tIns="45720" rIns="91440" bIns="45720" rtlCol="0" anchor="t"/>
          <a:lstStyle>
            <a:lvl1pPr algn="l">
              <a:defRPr sz="827"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8568532" y="4612573"/>
            <a:ext cx="944434" cy="553929"/>
          </a:xfrm>
          <a:prstGeom prst="rect">
            <a:avLst/>
          </a:prstGeom>
        </p:spPr>
        <p:txBody>
          <a:bodyPr vert="horz" lIns="91440" tIns="45720" rIns="91440" bIns="45720" rtlCol="0" anchor="b"/>
          <a:lstStyle>
            <a:lvl1pPr algn="r">
              <a:defRPr sz="2646" b="0" i="0">
                <a:solidFill>
                  <a:schemeClr val="bg2">
                    <a:lumMod val="50000"/>
                  </a:schemeClr>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27036887"/>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 id="2147483809" r:id="rId18"/>
  </p:sldLayoutIdLst>
  <p:txStyles>
    <p:titleStyle>
      <a:lvl1pPr algn="l" defTabSz="378013" rtl="0" eaLnBrk="1" latinLnBrk="0" hangingPunct="1">
        <a:spcBef>
          <a:spcPct val="0"/>
        </a:spcBef>
        <a:buNone/>
        <a:defRPr sz="2976"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36258" indent="-236258" algn="l" defTabSz="378013" rtl="0" eaLnBrk="1" latinLnBrk="0" hangingPunct="1">
        <a:spcBef>
          <a:spcPct val="20000"/>
        </a:spcBef>
        <a:spcAft>
          <a:spcPts val="496"/>
        </a:spcAft>
        <a:buClr>
          <a:schemeClr val="tx1"/>
        </a:buClr>
        <a:buSzPct val="80000"/>
        <a:buFont typeface="Wingdings 3" panose="05040102010807070707" pitchFamily="18" charset="2"/>
        <a:buChar char=""/>
        <a:defRPr sz="1654" kern="1200" cap="none">
          <a:solidFill>
            <a:schemeClr val="bg2">
              <a:lumMod val="75000"/>
            </a:schemeClr>
          </a:solidFill>
          <a:effectLst/>
          <a:latin typeface="+mn-lt"/>
          <a:ea typeface="+mn-ea"/>
          <a:cs typeface="+mn-cs"/>
        </a:defRPr>
      </a:lvl1pPr>
      <a:lvl2pPr marL="614271" indent="-236258" algn="l" defTabSz="378013" rtl="0" eaLnBrk="1" latinLnBrk="0" hangingPunct="1">
        <a:spcBef>
          <a:spcPct val="20000"/>
        </a:spcBef>
        <a:spcAft>
          <a:spcPts val="496"/>
        </a:spcAft>
        <a:buClr>
          <a:schemeClr val="tx1"/>
        </a:buClr>
        <a:buSzPct val="80000"/>
        <a:buFont typeface="Wingdings 3" panose="05040102010807070707" pitchFamily="18" charset="2"/>
        <a:buChar char=""/>
        <a:defRPr sz="1488" kern="1200" cap="none">
          <a:solidFill>
            <a:schemeClr val="bg2">
              <a:lumMod val="75000"/>
            </a:schemeClr>
          </a:solidFill>
          <a:effectLst/>
          <a:latin typeface="+mn-lt"/>
          <a:ea typeface="+mn-ea"/>
          <a:cs typeface="+mn-cs"/>
        </a:defRPr>
      </a:lvl2pPr>
      <a:lvl3pPr marL="992284" indent="-236258" algn="l" defTabSz="378013" rtl="0" eaLnBrk="1" latinLnBrk="0" hangingPunct="1">
        <a:spcBef>
          <a:spcPct val="20000"/>
        </a:spcBef>
        <a:spcAft>
          <a:spcPts val="496"/>
        </a:spcAft>
        <a:buClr>
          <a:schemeClr val="tx1"/>
        </a:buClr>
        <a:buSzPct val="80000"/>
        <a:buFont typeface="Wingdings 3" panose="05040102010807070707" pitchFamily="18" charset="2"/>
        <a:buChar char=""/>
        <a:defRPr sz="1323" kern="1200" cap="none">
          <a:solidFill>
            <a:schemeClr val="bg2">
              <a:lumMod val="75000"/>
            </a:schemeClr>
          </a:solidFill>
          <a:effectLst/>
          <a:latin typeface="+mn-lt"/>
          <a:ea typeface="+mn-ea"/>
          <a:cs typeface="+mn-cs"/>
        </a:defRPr>
      </a:lvl3pPr>
      <a:lvl4pPr marL="1275794" indent="-141755" algn="l" defTabSz="378013" rtl="0" eaLnBrk="1" latinLnBrk="0" hangingPunct="1">
        <a:spcBef>
          <a:spcPct val="20000"/>
        </a:spcBef>
        <a:spcAft>
          <a:spcPts val="496"/>
        </a:spcAft>
        <a:buClr>
          <a:schemeClr val="tx1"/>
        </a:buClr>
        <a:buSzPct val="80000"/>
        <a:buFont typeface="Wingdings 3" panose="05040102010807070707" pitchFamily="18" charset="2"/>
        <a:buChar char=""/>
        <a:defRPr sz="1158" kern="1200" cap="none">
          <a:solidFill>
            <a:schemeClr val="bg2">
              <a:lumMod val="75000"/>
            </a:schemeClr>
          </a:solidFill>
          <a:effectLst/>
          <a:latin typeface="+mn-lt"/>
          <a:ea typeface="+mn-ea"/>
          <a:cs typeface="+mn-cs"/>
        </a:defRPr>
      </a:lvl4pPr>
      <a:lvl5pPr marL="1653807" indent="-141755" algn="l" defTabSz="378013" rtl="0" eaLnBrk="1" latinLnBrk="0" hangingPunct="1">
        <a:spcBef>
          <a:spcPct val="20000"/>
        </a:spcBef>
        <a:spcAft>
          <a:spcPts val="496"/>
        </a:spcAft>
        <a:buClr>
          <a:schemeClr val="tx1"/>
        </a:buClr>
        <a:buSzPct val="80000"/>
        <a:buFont typeface="Wingdings 3" panose="05040102010807070707" pitchFamily="18" charset="2"/>
        <a:buChar char=""/>
        <a:defRPr sz="1158" kern="1200" cap="none">
          <a:solidFill>
            <a:schemeClr val="bg2">
              <a:lumMod val="75000"/>
            </a:schemeClr>
          </a:solidFill>
          <a:effectLst/>
          <a:latin typeface="+mn-lt"/>
          <a:ea typeface="+mn-ea"/>
          <a:cs typeface="+mn-cs"/>
        </a:defRPr>
      </a:lvl5pPr>
      <a:lvl6pPr marL="2079071" indent="-189006" algn="l" defTabSz="378013" rtl="0" eaLnBrk="1" latinLnBrk="0" hangingPunct="1">
        <a:spcBef>
          <a:spcPct val="20000"/>
        </a:spcBef>
        <a:spcAft>
          <a:spcPts val="496"/>
        </a:spcAft>
        <a:buClr>
          <a:schemeClr val="tx1"/>
        </a:buClr>
        <a:buSzPct val="80000"/>
        <a:buFont typeface="Wingdings 3" panose="05040102010807070707" pitchFamily="18" charset="2"/>
        <a:buChar char=""/>
        <a:defRPr sz="1158" kern="1200" cap="none">
          <a:solidFill>
            <a:schemeClr val="bg2">
              <a:lumMod val="75000"/>
            </a:schemeClr>
          </a:solidFill>
          <a:effectLst/>
          <a:latin typeface="+mn-lt"/>
          <a:ea typeface="+mn-ea"/>
          <a:cs typeface="+mn-cs"/>
        </a:defRPr>
      </a:lvl6pPr>
      <a:lvl7pPr marL="2457084" indent="-189006" algn="l" defTabSz="378013" rtl="0" eaLnBrk="1" latinLnBrk="0" hangingPunct="1">
        <a:spcBef>
          <a:spcPct val="20000"/>
        </a:spcBef>
        <a:spcAft>
          <a:spcPts val="496"/>
        </a:spcAft>
        <a:buClr>
          <a:schemeClr val="tx1"/>
        </a:buClr>
        <a:buSzPct val="80000"/>
        <a:buFont typeface="Wingdings 3" panose="05040102010807070707" pitchFamily="18" charset="2"/>
        <a:buChar char=""/>
        <a:defRPr sz="1158" kern="1200" cap="none">
          <a:solidFill>
            <a:schemeClr val="bg2">
              <a:lumMod val="75000"/>
            </a:schemeClr>
          </a:solidFill>
          <a:effectLst/>
          <a:latin typeface="+mn-lt"/>
          <a:ea typeface="+mn-ea"/>
          <a:cs typeface="+mn-cs"/>
        </a:defRPr>
      </a:lvl7pPr>
      <a:lvl8pPr marL="2835097" indent="-189006" algn="l" defTabSz="378013" rtl="0" eaLnBrk="1" latinLnBrk="0" hangingPunct="1">
        <a:spcBef>
          <a:spcPct val="20000"/>
        </a:spcBef>
        <a:spcAft>
          <a:spcPts val="496"/>
        </a:spcAft>
        <a:buClr>
          <a:schemeClr val="tx1"/>
        </a:buClr>
        <a:buSzPct val="80000"/>
        <a:buFont typeface="Wingdings 3" panose="05040102010807070707" pitchFamily="18" charset="2"/>
        <a:buChar char=""/>
        <a:defRPr sz="1158" kern="1200" cap="none">
          <a:solidFill>
            <a:schemeClr val="bg2">
              <a:lumMod val="75000"/>
            </a:schemeClr>
          </a:solidFill>
          <a:effectLst/>
          <a:latin typeface="+mn-lt"/>
          <a:ea typeface="+mn-ea"/>
          <a:cs typeface="+mn-cs"/>
        </a:defRPr>
      </a:lvl8pPr>
      <a:lvl9pPr marL="3213110" indent="-189006" algn="l" defTabSz="378013" rtl="0" eaLnBrk="1" latinLnBrk="0" hangingPunct="1">
        <a:spcBef>
          <a:spcPct val="20000"/>
        </a:spcBef>
        <a:spcAft>
          <a:spcPts val="496"/>
        </a:spcAft>
        <a:buClr>
          <a:schemeClr val="tx1"/>
        </a:buClr>
        <a:buSzPct val="80000"/>
        <a:buFont typeface="Wingdings 3" panose="05040102010807070707" pitchFamily="18" charset="2"/>
        <a:buChar char=""/>
        <a:defRPr sz="1158" kern="1200" cap="none">
          <a:solidFill>
            <a:schemeClr val="bg2">
              <a:lumMod val="75000"/>
            </a:schemeClr>
          </a:solidFill>
          <a:effectLst/>
          <a:latin typeface="+mn-lt"/>
          <a:ea typeface="+mn-ea"/>
          <a:cs typeface="+mn-cs"/>
        </a:defRPr>
      </a:lvl9pPr>
    </p:bodyStyle>
    <p:otherStyle>
      <a:defPPr>
        <a:defRPr lang="en-US"/>
      </a:defPPr>
      <a:lvl1pPr marL="0" algn="l" defTabSz="378013" rtl="0" eaLnBrk="1" latinLnBrk="0" hangingPunct="1">
        <a:defRPr sz="1488" kern="1200">
          <a:solidFill>
            <a:schemeClr val="tx1"/>
          </a:solidFill>
          <a:latin typeface="+mn-lt"/>
          <a:ea typeface="+mn-ea"/>
          <a:cs typeface="+mn-cs"/>
        </a:defRPr>
      </a:lvl1pPr>
      <a:lvl2pPr marL="378013" algn="l" defTabSz="378013" rtl="0" eaLnBrk="1" latinLnBrk="0" hangingPunct="1">
        <a:defRPr sz="1488" kern="1200">
          <a:solidFill>
            <a:schemeClr val="tx1"/>
          </a:solidFill>
          <a:latin typeface="+mn-lt"/>
          <a:ea typeface="+mn-ea"/>
          <a:cs typeface="+mn-cs"/>
        </a:defRPr>
      </a:lvl2pPr>
      <a:lvl3pPr marL="756026" algn="l" defTabSz="378013" rtl="0" eaLnBrk="1" latinLnBrk="0" hangingPunct="1">
        <a:defRPr sz="1488" kern="1200">
          <a:solidFill>
            <a:schemeClr val="tx1"/>
          </a:solidFill>
          <a:latin typeface="+mn-lt"/>
          <a:ea typeface="+mn-ea"/>
          <a:cs typeface="+mn-cs"/>
        </a:defRPr>
      </a:lvl3pPr>
      <a:lvl4pPr marL="1134039" algn="l" defTabSz="378013" rtl="0" eaLnBrk="1" latinLnBrk="0" hangingPunct="1">
        <a:defRPr sz="1488" kern="1200">
          <a:solidFill>
            <a:schemeClr val="tx1"/>
          </a:solidFill>
          <a:latin typeface="+mn-lt"/>
          <a:ea typeface="+mn-ea"/>
          <a:cs typeface="+mn-cs"/>
        </a:defRPr>
      </a:lvl4pPr>
      <a:lvl5pPr marL="1512052" algn="l" defTabSz="378013" rtl="0" eaLnBrk="1" latinLnBrk="0" hangingPunct="1">
        <a:defRPr sz="1488" kern="1200">
          <a:solidFill>
            <a:schemeClr val="tx1"/>
          </a:solidFill>
          <a:latin typeface="+mn-lt"/>
          <a:ea typeface="+mn-ea"/>
          <a:cs typeface="+mn-cs"/>
        </a:defRPr>
      </a:lvl5pPr>
      <a:lvl6pPr marL="1890065" algn="l" defTabSz="378013" rtl="0" eaLnBrk="1" latinLnBrk="0" hangingPunct="1">
        <a:defRPr sz="1488" kern="1200">
          <a:solidFill>
            <a:schemeClr val="tx1"/>
          </a:solidFill>
          <a:latin typeface="+mn-lt"/>
          <a:ea typeface="+mn-ea"/>
          <a:cs typeface="+mn-cs"/>
        </a:defRPr>
      </a:lvl6pPr>
      <a:lvl7pPr marL="2268078" algn="l" defTabSz="378013" rtl="0" eaLnBrk="1" latinLnBrk="0" hangingPunct="1">
        <a:defRPr sz="1488" kern="1200">
          <a:solidFill>
            <a:schemeClr val="tx1"/>
          </a:solidFill>
          <a:latin typeface="+mn-lt"/>
          <a:ea typeface="+mn-ea"/>
          <a:cs typeface="+mn-cs"/>
        </a:defRPr>
      </a:lvl7pPr>
      <a:lvl8pPr marL="2646091" algn="l" defTabSz="378013" rtl="0" eaLnBrk="1" latinLnBrk="0" hangingPunct="1">
        <a:defRPr sz="1488" kern="1200">
          <a:solidFill>
            <a:schemeClr val="tx1"/>
          </a:solidFill>
          <a:latin typeface="+mn-lt"/>
          <a:ea typeface="+mn-ea"/>
          <a:cs typeface="+mn-cs"/>
        </a:defRPr>
      </a:lvl8pPr>
      <a:lvl9pPr marL="3024104" algn="l" defTabSz="378013"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8.xml"/><Relationship Id="rId5" Type="http://schemas.openxmlformats.org/officeDocument/2006/relationships/image" Target="../media/image7.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Picture 151"/>
          <p:cNvPicPr/>
          <p:nvPr/>
        </p:nvPicPr>
        <p:blipFill>
          <a:blip r:embed="rId2"/>
          <a:stretch/>
        </p:blipFill>
        <p:spPr>
          <a:xfrm>
            <a:off x="10800" y="0"/>
            <a:ext cx="10046160" cy="548496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2809440" y="511560"/>
            <a:ext cx="5038920" cy="402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2000" b="1" i="1" strike="noStrike" spc="-1" dirty="0">
                <a:solidFill>
                  <a:schemeClr val="bg1"/>
                </a:solidFill>
                <a:latin typeface="Arial"/>
              </a:rPr>
              <a:t>What did we do with our Dataframe ?</a:t>
            </a:r>
            <a:endParaRPr lang="en-US" sz="2000" b="0" strike="noStrike" spc="-1" dirty="0">
              <a:solidFill>
                <a:schemeClr val="bg1"/>
              </a:solidFill>
              <a:latin typeface="Arial"/>
            </a:endParaRPr>
          </a:p>
        </p:txBody>
      </p:sp>
      <p:sp>
        <p:nvSpPr>
          <p:cNvPr id="171" name="CustomShape 2"/>
          <p:cNvSpPr/>
          <p:nvPr/>
        </p:nvSpPr>
        <p:spPr>
          <a:xfrm>
            <a:off x="1143000" y="1143000"/>
            <a:ext cx="7315560" cy="1023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1600" b="0" strike="noStrike" spc="-1" dirty="0">
                <a:solidFill>
                  <a:schemeClr val="bg1"/>
                </a:solidFill>
                <a:latin typeface="Arial"/>
              </a:rPr>
              <a:t>After we had a dataframe with all of the coordinates of the points from the file </a:t>
            </a:r>
          </a:p>
          <a:p>
            <a:pPr>
              <a:lnSpc>
                <a:spcPct val="100000"/>
              </a:lnSpc>
            </a:pPr>
            <a:r>
              <a:rPr lang="en-US" sz="1600" b="0" strike="noStrike" spc="-1" dirty="0">
                <a:solidFill>
                  <a:schemeClr val="bg1"/>
                </a:solidFill>
                <a:latin typeface="Arial"/>
              </a:rPr>
              <a:t>That we mentioned earlier called “face landmarks” , we searched for specific </a:t>
            </a:r>
          </a:p>
          <a:p>
            <a:pPr>
              <a:lnSpc>
                <a:spcPct val="100000"/>
              </a:lnSpc>
            </a:pPr>
            <a:r>
              <a:rPr lang="en-US" sz="1600" b="0" strike="noStrike" spc="-1" dirty="0">
                <a:solidFill>
                  <a:schemeClr val="bg1"/>
                </a:solidFill>
                <a:latin typeface="Arial"/>
              </a:rPr>
              <a:t>Distances between the points that can give us and the model useful information</a:t>
            </a:r>
          </a:p>
          <a:p>
            <a:pPr>
              <a:lnSpc>
                <a:spcPct val="100000"/>
              </a:lnSpc>
            </a:pPr>
            <a:r>
              <a:rPr lang="en-US" sz="1600" spc="-1" dirty="0">
                <a:solidFill>
                  <a:schemeClr val="bg1"/>
                </a:solidFill>
                <a:latin typeface="Arial"/>
              </a:rPr>
              <a:t>s</a:t>
            </a:r>
            <a:r>
              <a:rPr lang="en-US" sz="1600" b="0" strike="noStrike" spc="-1" dirty="0">
                <a:solidFill>
                  <a:schemeClr val="bg1"/>
                </a:solidFill>
                <a:latin typeface="Arial"/>
              </a:rPr>
              <a:t>o he can recognize gender by image.</a:t>
            </a:r>
            <a:r>
              <a:rPr lang="en-US" sz="1800" b="0" strike="noStrike" spc="-1" dirty="0">
                <a:solidFill>
                  <a:schemeClr val="bg1"/>
                </a:solidFill>
                <a:latin typeface="Arial"/>
              </a:rPr>
              <a:t> </a:t>
            </a:r>
          </a:p>
        </p:txBody>
      </p:sp>
      <p:sp>
        <p:nvSpPr>
          <p:cNvPr id="172" name="CustomShape 3"/>
          <p:cNvSpPr/>
          <p:nvPr/>
        </p:nvSpPr>
        <p:spPr>
          <a:xfrm>
            <a:off x="2514600" y="2514600"/>
            <a:ext cx="5202000"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1800" b="1" i="1" strike="noStrike" spc="-1" dirty="0">
                <a:solidFill>
                  <a:schemeClr val="bg1"/>
                </a:solidFill>
                <a:latin typeface="Arial"/>
              </a:rPr>
              <a:t>Expanding our data from points to Distances :</a:t>
            </a:r>
            <a:endParaRPr lang="en-US" sz="1800" b="0" strike="noStrike" spc="-1" dirty="0">
              <a:solidFill>
                <a:schemeClr val="bg1"/>
              </a:solidFill>
              <a:latin typeface="Arial"/>
            </a:endParaRPr>
          </a:p>
        </p:txBody>
      </p:sp>
      <p:sp>
        <p:nvSpPr>
          <p:cNvPr id="173" name="CustomShape 4"/>
          <p:cNvSpPr/>
          <p:nvPr/>
        </p:nvSpPr>
        <p:spPr>
          <a:xfrm>
            <a:off x="1371600" y="3050640"/>
            <a:ext cx="7425360" cy="220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500" b="0" strike="noStrike" spc="-1" dirty="0">
                <a:solidFill>
                  <a:schemeClr val="bg1"/>
                </a:solidFill>
                <a:latin typeface="Arial"/>
              </a:rPr>
              <a:t>In this section, we hooked up points to calculate their distances and tried to look for patterns that can distinguish between the genders, we found out various </a:t>
            </a:r>
          </a:p>
          <a:p>
            <a:pPr>
              <a:lnSpc>
                <a:spcPct val="100000"/>
              </a:lnSpc>
            </a:pPr>
            <a:r>
              <a:rPr lang="en-US" sz="1500" spc="-1" dirty="0">
                <a:solidFill>
                  <a:schemeClr val="bg1"/>
                </a:solidFill>
                <a:latin typeface="Arial"/>
              </a:rPr>
              <a:t>o</a:t>
            </a:r>
            <a:r>
              <a:rPr lang="en-US" sz="1500" b="0" strike="noStrike" spc="-1" dirty="0">
                <a:solidFill>
                  <a:schemeClr val="bg1"/>
                </a:solidFill>
                <a:latin typeface="Arial"/>
              </a:rPr>
              <a:t>f distances that can help, we collected a few </a:t>
            </a:r>
            <a:r>
              <a:rPr lang="en-US" sz="1500" spc="-1" dirty="0">
                <a:solidFill>
                  <a:schemeClr val="bg1"/>
                </a:solidFill>
                <a:latin typeface="Arial"/>
              </a:rPr>
              <a:t>d</a:t>
            </a:r>
            <a:r>
              <a:rPr lang="en-US" sz="1500" b="0" strike="noStrike" spc="-1" dirty="0">
                <a:solidFill>
                  <a:schemeClr val="bg1"/>
                </a:solidFill>
                <a:latin typeface="Arial"/>
              </a:rPr>
              <a:t>istances and we made a new dataframe </a:t>
            </a:r>
            <a:r>
              <a:rPr lang="en-US" sz="1500" spc="-1" dirty="0">
                <a:solidFill>
                  <a:schemeClr val="bg1"/>
                </a:solidFill>
                <a:latin typeface="Arial"/>
              </a:rPr>
              <a:t>which every column represent the distance between two specific points,</a:t>
            </a:r>
            <a:endParaRPr lang="en-US" sz="1500" b="0" strike="noStrike" spc="-1" dirty="0">
              <a:solidFill>
                <a:schemeClr val="bg1"/>
              </a:solidFill>
              <a:latin typeface="Arial"/>
            </a:endParaRPr>
          </a:p>
          <a:p>
            <a:pPr>
              <a:lnSpc>
                <a:spcPct val="100000"/>
              </a:lnSpc>
            </a:pPr>
            <a:r>
              <a:rPr lang="en-US" sz="1500" b="0" strike="noStrike" spc="-1" dirty="0">
                <a:solidFill>
                  <a:schemeClr val="bg1"/>
                </a:solidFill>
                <a:latin typeface="Arial"/>
              </a:rPr>
              <a:t>and every row was an image that we got from our crawler.</a:t>
            </a:r>
          </a:p>
          <a:p>
            <a:pPr>
              <a:lnSpc>
                <a:spcPct val="100000"/>
              </a:lnSpc>
            </a:pPr>
            <a:r>
              <a:rPr lang="en-US" sz="1500" b="0" strike="noStrike" spc="-1" dirty="0">
                <a:solidFill>
                  <a:schemeClr val="bg1"/>
                </a:solidFill>
                <a:latin typeface="Arial"/>
              </a:rPr>
              <a:t>We looked on the internet for a linear framing method to distinguish faces</a:t>
            </a:r>
            <a:r>
              <a:rPr lang="en-GB" sz="1500" b="0" strike="noStrike" spc="-1" dirty="0">
                <a:solidFill>
                  <a:schemeClr val="bg1"/>
                </a:solidFill>
                <a:latin typeface="Arial"/>
              </a:rPr>
              <a:t>.</a:t>
            </a:r>
            <a:endParaRPr lang="en-US" sz="1500" b="0" strike="noStrike" spc="-1" dirty="0">
              <a:solidFill>
                <a:schemeClr val="bg1"/>
              </a:solidFill>
              <a:latin typeface="Arial"/>
            </a:endParaRPr>
          </a:p>
          <a:p>
            <a:pPr>
              <a:lnSpc>
                <a:spcPct val="100000"/>
              </a:lnSpc>
            </a:pPr>
            <a:r>
              <a:rPr lang="en-US" sz="1500" b="0" strike="noStrike" spc="-1" dirty="0">
                <a:solidFill>
                  <a:schemeClr val="bg1"/>
                </a:solidFill>
                <a:latin typeface="Arial"/>
              </a:rPr>
              <a:t>We found </a:t>
            </a:r>
            <a:r>
              <a:rPr lang="en-US" sz="1500" spc="-1" dirty="0">
                <a:solidFill>
                  <a:schemeClr val="bg1"/>
                </a:solidFill>
                <a:latin typeface="Arial"/>
              </a:rPr>
              <a:t>an image</a:t>
            </a:r>
            <a:r>
              <a:rPr lang="en-US" sz="1500" b="0" strike="noStrike" spc="-1" dirty="0">
                <a:solidFill>
                  <a:schemeClr val="bg1"/>
                </a:solidFill>
                <a:latin typeface="Arial"/>
              </a:rPr>
              <a:t> of sets of points and lines which every line represents a facial feature</a:t>
            </a:r>
            <a:r>
              <a:rPr lang="en-US" sz="1500" spc="-1" dirty="0">
                <a:solidFill>
                  <a:schemeClr val="bg1"/>
                </a:solidFill>
                <a:latin typeface="Arial"/>
              </a:rPr>
              <a:t>, eventually we had </a:t>
            </a:r>
            <a:r>
              <a:rPr lang="en-US" sz="1500" b="0" strike="noStrike" spc="-1" dirty="0">
                <a:solidFill>
                  <a:schemeClr val="bg1"/>
                </a:solidFill>
                <a:latin typeface="Arial"/>
              </a:rPr>
              <a:t>175 distances on the face , we sent those distances to our machine learning model </a:t>
            </a:r>
            <a:r>
              <a:rPr lang="en-US" sz="1500" spc="-1" dirty="0">
                <a:solidFill>
                  <a:schemeClr val="bg1"/>
                </a:solidFill>
                <a:latin typeface="Arial"/>
              </a:rPr>
              <a:t>s</a:t>
            </a:r>
            <a:r>
              <a:rPr lang="en-US" sz="1500" b="0" strike="noStrike" spc="-1" dirty="0">
                <a:solidFill>
                  <a:schemeClr val="bg1"/>
                </a:solidFill>
                <a:latin typeface="Arial"/>
              </a:rPr>
              <a:t>o it can learn the differences of the distances between a females and males faces.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3987B3-498E-426E-9BAE-980F9AB14F4C}"/>
              </a:ext>
            </a:extLst>
          </p:cNvPr>
          <p:cNvSpPr txBox="1"/>
          <p:nvPr/>
        </p:nvSpPr>
        <p:spPr>
          <a:xfrm>
            <a:off x="1681316" y="1275736"/>
            <a:ext cx="6150078" cy="1708160"/>
          </a:xfrm>
          <a:prstGeom prst="rect">
            <a:avLst/>
          </a:prstGeom>
          <a:noFill/>
        </p:spPr>
        <p:txBody>
          <a:bodyPr wrap="square" rtlCol="0">
            <a:spAutoFit/>
          </a:bodyPr>
          <a:lstStyle/>
          <a:p>
            <a:r>
              <a:rPr lang="en-GB" sz="1500" spc="-1" dirty="0">
                <a:solidFill>
                  <a:schemeClr val="bg1"/>
                </a:solidFill>
                <a:latin typeface="Arial"/>
              </a:rPr>
              <a:t>At the start of the process we tried different distances between points and the results of the model wasn’t accurate enough in our opinion, so we searched the internet and we found an image with all the distances between specific points on the face that we need, when we implement those distances in our model we got better accuracy results than before.</a:t>
            </a:r>
          </a:p>
          <a:p>
            <a:endParaRPr lang="en-IL" sz="1500" spc="-1" dirty="0">
              <a:solidFill>
                <a:schemeClr val="bg1"/>
              </a:solidFill>
              <a:latin typeface="Arial"/>
            </a:endParaRPr>
          </a:p>
        </p:txBody>
      </p:sp>
      <p:sp>
        <p:nvSpPr>
          <p:cNvPr id="6" name="TextBox 5">
            <a:extLst>
              <a:ext uri="{FF2B5EF4-FFF2-40B4-BE49-F238E27FC236}">
                <a16:creationId xmlns:a16="http://schemas.microsoft.com/office/drawing/2014/main" id="{5806DFD9-8372-472A-8ABC-A03FD3D50EFC}"/>
              </a:ext>
            </a:extLst>
          </p:cNvPr>
          <p:cNvSpPr txBox="1"/>
          <p:nvPr/>
        </p:nvSpPr>
        <p:spPr>
          <a:xfrm>
            <a:off x="1946786" y="398207"/>
            <a:ext cx="5198807" cy="523220"/>
          </a:xfrm>
          <a:prstGeom prst="rect">
            <a:avLst/>
          </a:prstGeom>
          <a:noFill/>
        </p:spPr>
        <p:txBody>
          <a:bodyPr wrap="square" rtlCol="0">
            <a:spAutoFit/>
          </a:bodyPr>
          <a:lstStyle/>
          <a:p>
            <a:pPr algn="ctr"/>
            <a:r>
              <a:rPr lang="en-GB" sz="2800" b="1" i="1" dirty="0">
                <a:solidFill>
                  <a:schemeClr val="bg1"/>
                </a:solidFill>
                <a:latin typeface="Arial" panose="020B0604020202020204" pitchFamily="34" charset="0"/>
                <a:cs typeface="Arial" panose="020B0604020202020204" pitchFamily="34" charset="0"/>
              </a:rPr>
              <a:t>Distances between points :</a:t>
            </a:r>
            <a:endParaRPr lang="en-IL" sz="2800" b="1" i="1"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6103F8B-9992-4AD4-AF8A-A0D12270C9C1}"/>
              </a:ext>
            </a:extLst>
          </p:cNvPr>
          <p:cNvSpPr txBox="1"/>
          <p:nvPr/>
        </p:nvSpPr>
        <p:spPr>
          <a:xfrm>
            <a:off x="2070304" y="2783841"/>
            <a:ext cx="5372101" cy="400110"/>
          </a:xfrm>
          <a:prstGeom prst="rect">
            <a:avLst/>
          </a:prstGeom>
          <a:noFill/>
        </p:spPr>
        <p:txBody>
          <a:bodyPr wrap="square" rtlCol="0">
            <a:spAutoFit/>
          </a:bodyPr>
          <a:lstStyle/>
          <a:p>
            <a:r>
              <a:rPr lang="en-GB" sz="2000" b="1" i="1" dirty="0">
                <a:solidFill>
                  <a:schemeClr val="bg1"/>
                </a:solidFill>
                <a:latin typeface="Arial" panose="020B0604020202020204" pitchFamily="34" charset="0"/>
                <a:cs typeface="Arial" panose="020B0604020202020204" pitchFamily="34" charset="0"/>
              </a:rPr>
              <a:t>An examples of what we tried at the start :</a:t>
            </a:r>
            <a:endParaRPr lang="en-IL" sz="2000" b="1" i="1" dirty="0">
              <a:solidFill>
                <a:schemeClr val="bg1"/>
              </a:solidFill>
              <a:latin typeface="Arial" panose="020B0604020202020204" pitchFamily="34" charset="0"/>
              <a:cs typeface="Arial" panose="020B0604020202020204" pitchFamily="34" charset="0"/>
            </a:endParaRPr>
          </a:p>
        </p:txBody>
      </p:sp>
      <p:pic>
        <p:nvPicPr>
          <p:cNvPr id="9" name="Picture 8" descr="A picture containing diagram&#10;&#10;Description automatically generated">
            <a:extLst>
              <a:ext uri="{FF2B5EF4-FFF2-40B4-BE49-F238E27FC236}">
                <a16:creationId xmlns:a16="http://schemas.microsoft.com/office/drawing/2014/main" id="{372AD109-AB95-4F51-A2D7-67904145B1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6193" y="3474359"/>
            <a:ext cx="4968240" cy="2196192"/>
          </a:xfrm>
          <a:prstGeom prst="rect">
            <a:avLst/>
          </a:prstGeom>
        </p:spPr>
      </p:pic>
      <p:pic>
        <p:nvPicPr>
          <p:cNvPr id="12" name="Picture 11" descr="Diagram&#10;&#10;Description automatically generated">
            <a:extLst>
              <a:ext uri="{FF2B5EF4-FFF2-40B4-BE49-F238E27FC236}">
                <a16:creationId xmlns:a16="http://schemas.microsoft.com/office/drawing/2014/main" id="{A2044FEC-7740-49C8-9071-7DF076EA6D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034" y="3474359"/>
            <a:ext cx="4853940" cy="219619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 name="Picture 173"/>
          <p:cNvPicPr/>
          <p:nvPr/>
        </p:nvPicPr>
        <p:blipFill>
          <a:blip r:embed="rId2"/>
          <a:stretch/>
        </p:blipFill>
        <p:spPr>
          <a:xfrm>
            <a:off x="2175386" y="1002890"/>
            <a:ext cx="5977173" cy="4188542"/>
          </a:xfrm>
          <a:prstGeom prst="rect">
            <a:avLst/>
          </a:prstGeom>
          <a:ln w="0">
            <a:noFill/>
          </a:ln>
        </p:spPr>
      </p:pic>
      <p:sp>
        <p:nvSpPr>
          <p:cNvPr id="175" name="CustomShape 1"/>
          <p:cNvSpPr/>
          <p:nvPr/>
        </p:nvSpPr>
        <p:spPr>
          <a:xfrm>
            <a:off x="1735200" y="280486"/>
            <a:ext cx="6739560" cy="37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2000" b="1" i="1" strike="noStrike" spc="-1" dirty="0">
                <a:solidFill>
                  <a:schemeClr val="bg1"/>
                </a:solidFill>
                <a:latin typeface="Arial"/>
              </a:rPr>
              <a:t>The image of the distances that we found on the internet as we mentioned earlier :</a:t>
            </a:r>
            <a:endParaRPr lang="en-US" sz="2000" b="0" strike="noStrike" spc="-1" dirty="0">
              <a:solidFill>
                <a:schemeClr val="bg1"/>
              </a:solidFill>
              <a:latin typeface="Arial"/>
            </a:endParaRPr>
          </a:p>
        </p:txBody>
      </p:sp>
      <p:sp>
        <p:nvSpPr>
          <p:cNvPr id="2" name="TextBox 1">
            <a:extLst>
              <a:ext uri="{FF2B5EF4-FFF2-40B4-BE49-F238E27FC236}">
                <a16:creationId xmlns:a16="http://schemas.microsoft.com/office/drawing/2014/main" id="{0877544F-5CF5-449A-ACA6-323573A2107A}"/>
              </a:ext>
            </a:extLst>
          </p:cNvPr>
          <p:cNvSpPr txBox="1"/>
          <p:nvPr/>
        </p:nvSpPr>
        <p:spPr>
          <a:xfrm>
            <a:off x="259080" y="5059680"/>
            <a:ext cx="3663991" cy="461665"/>
          </a:xfrm>
          <a:prstGeom prst="rect">
            <a:avLst/>
          </a:prstGeom>
          <a:noFill/>
        </p:spPr>
        <p:txBody>
          <a:bodyPr wrap="square" rtlCol="0">
            <a:spAutoFit/>
          </a:bodyPr>
          <a:lstStyle/>
          <a:p>
            <a:r>
              <a:rPr lang="en-GB" sz="1200" dirty="0"/>
              <a:t>Source : </a:t>
            </a:r>
            <a:r>
              <a:rPr lang="en-GB" sz="1200" dirty="0">
                <a:solidFill>
                  <a:srgbClr val="002060"/>
                </a:solidFill>
              </a:rPr>
              <a:t>http://redlcv.blogspot.com/2017/12/red-and-dlib-for-face-processing.html</a:t>
            </a:r>
            <a:endParaRPr lang="en-IL" sz="1200" dirty="0">
              <a:solidFill>
                <a:srgbClr val="00206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9E5201-9BED-46A5-93A9-0285C9CA38B9}"/>
              </a:ext>
            </a:extLst>
          </p:cNvPr>
          <p:cNvSpPr txBox="1"/>
          <p:nvPr/>
        </p:nvSpPr>
        <p:spPr>
          <a:xfrm>
            <a:off x="2020527" y="317090"/>
            <a:ext cx="6164827" cy="707886"/>
          </a:xfrm>
          <a:prstGeom prst="rect">
            <a:avLst/>
          </a:prstGeom>
          <a:noFill/>
        </p:spPr>
        <p:txBody>
          <a:bodyPr wrap="square" rtlCol="0">
            <a:spAutoFit/>
          </a:bodyPr>
          <a:lstStyle/>
          <a:p>
            <a:pPr algn="ctr"/>
            <a:r>
              <a:rPr lang="en-US" sz="2000" b="1" i="1" dirty="0">
                <a:solidFill>
                  <a:schemeClr val="bg1"/>
                </a:solidFill>
                <a:latin typeface="Arial" panose="020B0604020202020204" pitchFamily="34" charset="0"/>
                <a:cs typeface="Arial" panose="020B0604020202020204" pitchFamily="34" charset="0"/>
              </a:rPr>
              <a:t>Here we can see the ratio of specific distances between a female face and male face :  </a:t>
            </a:r>
            <a:endParaRPr lang="en-IL" sz="2000" b="1" i="1" dirty="0">
              <a:solidFill>
                <a:schemeClr val="bg1"/>
              </a:solidFill>
              <a:latin typeface="Arial" panose="020B0604020202020204" pitchFamily="34" charset="0"/>
              <a:cs typeface="Arial" panose="020B0604020202020204" pitchFamily="34" charset="0"/>
            </a:endParaRPr>
          </a:p>
        </p:txBody>
      </p:sp>
      <p:pic>
        <p:nvPicPr>
          <p:cNvPr id="4" name="Picture 3" descr="Chart, bar chart&#10;&#10;Description automatically generated">
            <a:extLst>
              <a:ext uri="{FF2B5EF4-FFF2-40B4-BE49-F238E27FC236}">
                <a16:creationId xmlns:a16="http://schemas.microsoft.com/office/drawing/2014/main" id="{18461653-BFFF-4B58-AF13-582F6697F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148" y="1357176"/>
            <a:ext cx="2816154" cy="1877436"/>
          </a:xfrm>
          <a:prstGeom prst="rect">
            <a:avLst/>
          </a:prstGeom>
        </p:spPr>
      </p:pic>
      <p:sp>
        <p:nvSpPr>
          <p:cNvPr id="5" name="TextBox 4">
            <a:extLst>
              <a:ext uri="{FF2B5EF4-FFF2-40B4-BE49-F238E27FC236}">
                <a16:creationId xmlns:a16="http://schemas.microsoft.com/office/drawing/2014/main" id="{B207EE09-BB15-4D97-8445-96CCCAA3AEE3}"/>
              </a:ext>
            </a:extLst>
          </p:cNvPr>
          <p:cNvSpPr txBox="1"/>
          <p:nvPr/>
        </p:nvSpPr>
        <p:spPr>
          <a:xfrm>
            <a:off x="361335" y="3443748"/>
            <a:ext cx="277269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In this bar plot we can see that the average of the lips size of females was bigger than the males.</a:t>
            </a:r>
            <a:endParaRPr lang="en-IL" dirty="0"/>
          </a:p>
        </p:txBody>
      </p:sp>
      <p:pic>
        <p:nvPicPr>
          <p:cNvPr id="7" name="Picture 6" descr="Chart, bar chart&#10;&#10;Description automatically generated">
            <a:extLst>
              <a:ext uri="{FF2B5EF4-FFF2-40B4-BE49-F238E27FC236}">
                <a16:creationId xmlns:a16="http://schemas.microsoft.com/office/drawing/2014/main" id="{3D07FD48-4F34-4818-9B3F-0C8A4B09A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504" y="1357176"/>
            <a:ext cx="2816154" cy="1877436"/>
          </a:xfrm>
          <a:prstGeom prst="rect">
            <a:avLst/>
          </a:prstGeom>
        </p:spPr>
      </p:pic>
      <p:sp>
        <p:nvSpPr>
          <p:cNvPr id="9" name="TextBox 8">
            <a:extLst>
              <a:ext uri="{FF2B5EF4-FFF2-40B4-BE49-F238E27FC236}">
                <a16:creationId xmlns:a16="http://schemas.microsoft.com/office/drawing/2014/main" id="{4E0FA5DB-44F3-4E81-9CCB-31AFDC477D34}"/>
              </a:ext>
            </a:extLst>
          </p:cNvPr>
          <p:cNvSpPr txBox="1"/>
          <p:nvPr/>
        </p:nvSpPr>
        <p:spPr>
          <a:xfrm>
            <a:off x="3632235" y="3362226"/>
            <a:ext cx="254469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In this bar plot we can see that the average distance between the eyes of the females was bigger than the males.</a:t>
            </a:r>
            <a:endParaRPr lang="en-IL" dirty="0"/>
          </a:p>
          <a:p>
            <a:endParaRPr lang="en-IL" dirty="0"/>
          </a:p>
        </p:txBody>
      </p:sp>
      <p:pic>
        <p:nvPicPr>
          <p:cNvPr id="14" name="Picture 13" descr="Chart, bar chart&#10;&#10;Description automatically generated">
            <a:extLst>
              <a:ext uri="{FF2B5EF4-FFF2-40B4-BE49-F238E27FC236}">
                <a16:creationId xmlns:a16="http://schemas.microsoft.com/office/drawing/2014/main" id="{4E56ADA6-C2D2-46F1-87F9-85D0B30C4A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7696" y="1361891"/>
            <a:ext cx="2816154" cy="1877436"/>
          </a:xfrm>
          <a:prstGeom prst="rect">
            <a:avLst/>
          </a:prstGeom>
        </p:spPr>
      </p:pic>
      <p:sp>
        <p:nvSpPr>
          <p:cNvPr id="15" name="TextBox 14">
            <a:extLst>
              <a:ext uri="{FF2B5EF4-FFF2-40B4-BE49-F238E27FC236}">
                <a16:creationId xmlns:a16="http://schemas.microsoft.com/office/drawing/2014/main" id="{49B0213B-DBC6-4E0D-995F-876B60395EA6}"/>
              </a:ext>
            </a:extLst>
          </p:cNvPr>
          <p:cNvSpPr txBox="1"/>
          <p:nvPr/>
        </p:nvSpPr>
        <p:spPr>
          <a:xfrm>
            <a:off x="6828503" y="3443748"/>
            <a:ext cx="281615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In this bar plot we can see that the average of the face size of the males was bigger than the females.</a:t>
            </a:r>
            <a:endParaRPr lang="en-IL" dirty="0"/>
          </a:p>
          <a:p>
            <a:endParaRPr lang="en-IL" dirty="0"/>
          </a:p>
        </p:txBody>
      </p:sp>
    </p:spTree>
    <p:extLst>
      <p:ext uri="{BB962C8B-B14F-4D97-AF65-F5344CB8AC3E}">
        <p14:creationId xmlns:p14="http://schemas.microsoft.com/office/powerpoint/2010/main" val="3144642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10;&#10;Description automatically generated">
            <a:extLst>
              <a:ext uri="{FF2B5EF4-FFF2-40B4-BE49-F238E27FC236}">
                <a16:creationId xmlns:a16="http://schemas.microsoft.com/office/drawing/2014/main" id="{7E28CEB6-0735-4555-BDA0-C8687997E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542" y="1055000"/>
            <a:ext cx="6621538" cy="4402189"/>
          </a:xfrm>
          <a:prstGeom prst="rect">
            <a:avLst/>
          </a:prstGeom>
        </p:spPr>
      </p:pic>
      <p:sp>
        <p:nvSpPr>
          <p:cNvPr id="4" name="TextBox 3">
            <a:extLst>
              <a:ext uri="{FF2B5EF4-FFF2-40B4-BE49-F238E27FC236}">
                <a16:creationId xmlns:a16="http://schemas.microsoft.com/office/drawing/2014/main" id="{0E78C38C-3D76-4EC2-B775-0F8A303EDD6E}"/>
              </a:ext>
            </a:extLst>
          </p:cNvPr>
          <p:cNvSpPr txBox="1"/>
          <p:nvPr/>
        </p:nvSpPr>
        <p:spPr>
          <a:xfrm>
            <a:off x="3059553" y="213361"/>
            <a:ext cx="4747260" cy="584775"/>
          </a:xfrm>
          <a:prstGeom prst="rect">
            <a:avLst/>
          </a:prstGeom>
          <a:noFill/>
        </p:spPr>
        <p:txBody>
          <a:bodyPr wrap="square" rtlCol="0">
            <a:spAutoFit/>
          </a:bodyPr>
          <a:lstStyle/>
          <a:p>
            <a:r>
              <a:rPr lang="en-GB" sz="3200" b="1" i="1" dirty="0">
                <a:solidFill>
                  <a:schemeClr val="bg1"/>
                </a:solidFill>
                <a:latin typeface="Arial" panose="020B0604020202020204" pitchFamily="34" charset="0"/>
                <a:cs typeface="Arial" panose="020B0604020202020204" pitchFamily="34" charset="0"/>
              </a:rPr>
              <a:t>Step 3 : Model</a:t>
            </a:r>
            <a:endParaRPr lang="en-IL" sz="3200" b="1" i="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3968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44B3E4-530E-42D8-AE43-46DE2DA38D74}"/>
              </a:ext>
            </a:extLst>
          </p:cNvPr>
          <p:cNvSpPr txBox="1"/>
          <p:nvPr/>
        </p:nvSpPr>
        <p:spPr>
          <a:xfrm>
            <a:off x="2927554" y="317090"/>
            <a:ext cx="3399503" cy="461665"/>
          </a:xfrm>
          <a:prstGeom prst="rect">
            <a:avLst/>
          </a:prstGeom>
          <a:noFill/>
        </p:spPr>
        <p:txBody>
          <a:bodyPr wrap="square" rtlCol="0">
            <a:spAutoFit/>
          </a:bodyPr>
          <a:lstStyle/>
          <a:p>
            <a:pPr algn="ctr"/>
            <a:r>
              <a:rPr lang="en-US" sz="2400" dirty="0">
                <a:solidFill>
                  <a:schemeClr val="bg1"/>
                </a:solidFill>
                <a:latin typeface="Arial" panose="020B0604020202020204" pitchFamily="34" charset="0"/>
                <a:cs typeface="Arial" panose="020B0604020202020204" pitchFamily="34" charset="0"/>
              </a:rPr>
              <a:t>Step 3 : Model </a:t>
            </a:r>
            <a:endParaRPr lang="en-IL" sz="24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FC408A0-5699-4CE0-A763-288B8AEF9D27}"/>
              </a:ext>
            </a:extLst>
          </p:cNvPr>
          <p:cNvSpPr txBox="1"/>
          <p:nvPr/>
        </p:nvSpPr>
        <p:spPr>
          <a:xfrm>
            <a:off x="1002890" y="1290484"/>
            <a:ext cx="7624916" cy="1569660"/>
          </a:xfrm>
          <a:prstGeom prst="rect">
            <a:avLst/>
          </a:prstGeom>
          <a:noFill/>
        </p:spPr>
        <p:txBody>
          <a:bodyPr wrap="square" rtlCol="0">
            <a:spAutoFit/>
          </a:bodyPr>
          <a:lstStyle/>
          <a:p>
            <a:r>
              <a:rPr lang="en-GB" sz="1600" dirty="0">
                <a:solidFill>
                  <a:schemeClr val="bg1"/>
                </a:solidFill>
                <a:latin typeface="Arial" panose="020B0604020202020204" pitchFamily="34" charset="0"/>
                <a:cs typeface="Arial" panose="020B0604020202020204" pitchFamily="34" charset="0"/>
              </a:rPr>
              <a:t>In this part of the project we looked for model which will give us the best accuracy score on the data that we have, we started from a few models who didn’t gave us enough accuracy as we expected and we chose to search for another model in order to get higher accuracy score ,eventually we found a model called SVM who gave us the best accuracy score in comparison to the other models, so we decided that the machine learning model that will lead the project will be SVM.</a:t>
            </a:r>
            <a:endParaRPr lang="en-IL"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6957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DD82FD-5939-4AAD-9784-55F7569D7D4E}"/>
              </a:ext>
            </a:extLst>
          </p:cNvPr>
          <p:cNvSpPr txBox="1"/>
          <p:nvPr/>
        </p:nvSpPr>
        <p:spPr>
          <a:xfrm>
            <a:off x="1558411" y="321296"/>
            <a:ext cx="7194756" cy="707886"/>
          </a:xfrm>
          <a:prstGeom prst="rect">
            <a:avLst/>
          </a:prstGeom>
          <a:noFill/>
        </p:spPr>
        <p:txBody>
          <a:bodyPr wrap="square" rtlCol="0">
            <a:spAutoFit/>
          </a:bodyPr>
          <a:lstStyle/>
          <a:p>
            <a:r>
              <a:rPr lang="en-GB" sz="2000" b="1" i="1" dirty="0">
                <a:solidFill>
                  <a:schemeClr val="bg1"/>
                </a:solidFill>
                <a:latin typeface="Arial" panose="020B0604020202020204" pitchFamily="34" charset="0"/>
                <a:cs typeface="Arial" panose="020B0604020202020204" pitchFamily="34" charset="0"/>
              </a:rPr>
              <a:t>We tried few models on our dataset and we chose the one who gave us the best accuracy score on our data :</a:t>
            </a:r>
            <a:endParaRPr lang="en-IL" sz="2000" b="1" i="1"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95A22C2-64BE-4D19-A18B-38734BBDAA54}"/>
              </a:ext>
            </a:extLst>
          </p:cNvPr>
          <p:cNvSpPr txBox="1"/>
          <p:nvPr/>
        </p:nvSpPr>
        <p:spPr>
          <a:xfrm>
            <a:off x="449826" y="1482213"/>
            <a:ext cx="3414251" cy="646331"/>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Logistic regression :</a:t>
            </a:r>
          </a:p>
          <a:p>
            <a:endParaRPr lang="en-IL" dirty="0">
              <a:solidFill>
                <a:schemeClr val="bg1"/>
              </a:solidFill>
            </a:endParaRPr>
          </a:p>
        </p:txBody>
      </p:sp>
      <p:pic>
        <p:nvPicPr>
          <p:cNvPr id="5" name="Picture 4">
            <a:extLst>
              <a:ext uri="{FF2B5EF4-FFF2-40B4-BE49-F238E27FC236}">
                <a16:creationId xmlns:a16="http://schemas.microsoft.com/office/drawing/2014/main" id="{BA52974F-709C-4600-B8C7-630AD736E461}"/>
              </a:ext>
            </a:extLst>
          </p:cNvPr>
          <p:cNvPicPr>
            <a:picLocks noChangeAspect="1"/>
          </p:cNvPicPr>
          <p:nvPr/>
        </p:nvPicPr>
        <p:blipFill>
          <a:blip r:embed="rId2"/>
          <a:stretch>
            <a:fillRect/>
          </a:stretch>
        </p:blipFill>
        <p:spPr>
          <a:xfrm>
            <a:off x="822051" y="2002575"/>
            <a:ext cx="3200847" cy="2638793"/>
          </a:xfrm>
          <a:prstGeom prst="rect">
            <a:avLst/>
          </a:prstGeom>
        </p:spPr>
      </p:pic>
      <p:sp>
        <p:nvSpPr>
          <p:cNvPr id="7" name="TextBox 6">
            <a:extLst>
              <a:ext uri="{FF2B5EF4-FFF2-40B4-BE49-F238E27FC236}">
                <a16:creationId xmlns:a16="http://schemas.microsoft.com/office/drawing/2014/main" id="{E8BB2D3A-8380-47C8-8CBE-4AFE83A233FC}"/>
              </a:ext>
            </a:extLst>
          </p:cNvPr>
          <p:cNvSpPr txBox="1"/>
          <p:nvPr/>
        </p:nvSpPr>
        <p:spPr>
          <a:xfrm>
            <a:off x="4785360" y="1482213"/>
            <a:ext cx="2331720" cy="365760"/>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Decision Tree :</a:t>
            </a:r>
            <a:endParaRPr lang="en-IL" dirty="0">
              <a:solidFill>
                <a:schemeClr val="bg1"/>
              </a:solidFill>
            </a:endParaRPr>
          </a:p>
        </p:txBody>
      </p:sp>
      <p:pic>
        <p:nvPicPr>
          <p:cNvPr id="9" name="Picture 8">
            <a:extLst>
              <a:ext uri="{FF2B5EF4-FFF2-40B4-BE49-F238E27FC236}">
                <a16:creationId xmlns:a16="http://schemas.microsoft.com/office/drawing/2014/main" id="{021250DB-541C-4D3A-82DA-BBCCCA5E65B6}"/>
              </a:ext>
            </a:extLst>
          </p:cNvPr>
          <p:cNvPicPr>
            <a:picLocks noChangeAspect="1"/>
          </p:cNvPicPr>
          <p:nvPr/>
        </p:nvPicPr>
        <p:blipFill>
          <a:blip r:embed="rId3"/>
          <a:stretch>
            <a:fillRect/>
          </a:stretch>
        </p:blipFill>
        <p:spPr>
          <a:xfrm>
            <a:off x="4911211" y="2002575"/>
            <a:ext cx="3534268" cy="17528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BBB2F3-2A22-4EE4-B00E-C70D2B1C13AD}"/>
              </a:ext>
            </a:extLst>
          </p:cNvPr>
          <p:cNvSpPr txBox="1"/>
          <p:nvPr/>
        </p:nvSpPr>
        <p:spPr>
          <a:xfrm>
            <a:off x="980768" y="435077"/>
            <a:ext cx="2957051" cy="369332"/>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SVM2 : </a:t>
            </a:r>
            <a:endParaRPr lang="en-IL" dirty="0">
              <a:solidFill>
                <a:schemeClr val="bg1"/>
              </a:solidFill>
            </a:endParaRPr>
          </a:p>
        </p:txBody>
      </p:sp>
      <p:pic>
        <p:nvPicPr>
          <p:cNvPr id="6" name="Picture 5">
            <a:extLst>
              <a:ext uri="{FF2B5EF4-FFF2-40B4-BE49-F238E27FC236}">
                <a16:creationId xmlns:a16="http://schemas.microsoft.com/office/drawing/2014/main" id="{1D3C44CE-0047-4C4B-BF5F-77E54FB3C999}"/>
              </a:ext>
            </a:extLst>
          </p:cNvPr>
          <p:cNvPicPr>
            <a:picLocks noChangeAspect="1"/>
          </p:cNvPicPr>
          <p:nvPr/>
        </p:nvPicPr>
        <p:blipFill>
          <a:blip r:embed="rId2"/>
          <a:stretch>
            <a:fillRect/>
          </a:stretch>
        </p:blipFill>
        <p:spPr>
          <a:xfrm>
            <a:off x="980768" y="933459"/>
            <a:ext cx="3381847" cy="2800741"/>
          </a:xfrm>
          <a:prstGeom prst="rect">
            <a:avLst/>
          </a:prstGeom>
        </p:spPr>
      </p:pic>
      <p:sp>
        <p:nvSpPr>
          <p:cNvPr id="7" name="TextBox 6">
            <a:extLst>
              <a:ext uri="{FF2B5EF4-FFF2-40B4-BE49-F238E27FC236}">
                <a16:creationId xmlns:a16="http://schemas.microsoft.com/office/drawing/2014/main" id="{203B2CD0-B4FA-4814-A98A-4DEFEB4D1926}"/>
              </a:ext>
            </a:extLst>
          </p:cNvPr>
          <p:cNvSpPr txBox="1"/>
          <p:nvPr/>
        </p:nvSpPr>
        <p:spPr>
          <a:xfrm>
            <a:off x="5040312" y="435077"/>
            <a:ext cx="2362200" cy="369332"/>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Neural network : </a:t>
            </a:r>
            <a:endParaRPr lang="en-IL" dirty="0">
              <a:solidFill>
                <a:schemeClr val="bg1"/>
              </a:solidFill>
            </a:endParaRPr>
          </a:p>
        </p:txBody>
      </p:sp>
      <p:pic>
        <p:nvPicPr>
          <p:cNvPr id="9" name="Picture 8">
            <a:extLst>
              <a:ext uri="{FF2B5EF4-FFF2-40B4-BE49-F238E27FC236}">
                <a16:creationId xmlns:a16="http://schemas.microsoft.com/office/drawing/2014/main" id="{59442C33-8A3B-48DF-81DA-23BB7455289E}"/>
              </a:ext>
            </a:extLst>
          </p:cNvPr>
          <p:cNvPicPr>
            <a:picLocks noChangeAspect="1"/>
          </p:cNvPicPr>
          <p:nvPr/>
        </p:nvPicPr>
        <p:blipFill>
          <a:blip r:embed="rId3"/>
          <a:stretch>
            <a:fillRect/>
          </a:stretch>
        </p:blipFill>
        <p:spPr>
          <a:xfrm>
            <a:off x="5040312" y="933459"/>
            <a:ext cx="4763165" cy="3048425"/>
          </a:xfrm>
          <a:prstGeom prst="rect">
            <a:avLst/>
          </a:prstGeom>
        </p:spPr>
      </p:pic>
    </p:spTree>
    <p:extLst>
      <p:ext uri="{BB962C8B-B14F-4D97-AF65-F5344CB8AC3E}">
        <p14:creationId xmlns:p14="http://schemas.microsoft.com/office/powerpoint/2010/main" val="2489429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7AA677-278E-4E0E-9CE7-47A2CA82F1DE}"/>
              </a:ext>
            </a:extLst>
          </p:cNvPr>
          <p:cNvSpPr txBox="1"/>
          <p:nvPr/>
        </p:nvSpPr>
        <p:spPr>
          <a:xfrm>
            <a:off x="2278728" y="302342"/>
            <a:ext cx="5265175" cy="923330"/>
          </a:xfrm>
          <a:prstGeom prst="rect">
            <a:avLst/>
          </a:prstGeom>
          <a:noFill/>
        </p:spPr>
        <p:txBody>
          <a:bodyPr wrap="square" rtlCol="0">
            <a:spAutoFit/>
          </a:bodyPr>
          <a:lstStyle/>
          <a:p>
            <a:r>
              <a:rPr lang="en-US" dirty="0">
                <a:solidFill>
                  <a:schemeClr val="bg1"/>
                </a:solidFill>
              </a:rPr>
              <a:t>In this slide we can see the accuracy of the train score and the test score for each model that we have tried presented in a bar plot :</a:t>
            </a:r>
            <a:endParaRPr lang="en-IL" dirty="0">
              <a:solidFill>
                <a:schemeClr val="bg1"/>
              </a:solidFill>
            </a:endParaRPr>
          </a:p>
        </p:txBody>
      </p:sp>
      <p:pic>
        <p:nvPicPr>
          <p:cNvPr id="6" name="Picture 5" descr="Chart, bar chart&#10;&#10;Description automatically generated">
            <a:extLst>
              <a:ext uri="{FF2B5EF4-FFF2-40B4-BE49-F238E27FC236}">
                <a16:creationId xmlns:a16="http://schemas.microsoft.com/office/drawing/2014/main" id="{60517CBB-F667-4E23-9720-74DFD518D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9892" y="1389569"/>
            <a:ext cx="6397308" cy="3838385"/>
          </a:xfrm>
          <a:prstGeom prst="rect">
            <a:avLst/>
          </a:prstGeom>
        </p:spPr>
      </p:pic>
    </p:spTree>
    <p:extLst>
      <p:ext uri="{BB962C8B-B14F-4D97-AF65-F5344CB8AC3E}">
        <p14:creationId xmlns:p14="http://schemas.microsoft.com/office/powerpoint/2010/main" val="931326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D504BA-2AA4-4FEA-8661-D20E29FAD9F3}"/>
              </a:ext>
            </a:extLst>
          </p:cNvPr>
          <p:cNvSpPr txBox="1"/>
          <p:nvPr/>
        </p:nvSpPr>
        <p:spPr>
          <a:xfrm>
            <a:off x="3119285" y="228601"/>
            <a:ext cx="4476135" cy="461665"/>
          </a:xfrm>
          <a:prstGeom prst="rect">
            <a:avLst/>
          </a:prstGeom>
          <a:noFill/>
        </p:spPr>
        <p:txBody>
          <a:bodyPr wrap="square" rtlCol="0">
            <a:spAutoFit/>
          </a:bodyPr>
          <a:lstStyle/>
          <a:p>
            <a:r>
              <a:rPr lang="en-GB" sz="2400" b="1" i="1" dirty="0">
                <a:solidFill>
                  <a:schemeClr val="bg1"/>
                </a:solidFill>
                <a:latin typeface="Arial" panose="020B0604020202020204" pitchFamily="34" charset="0"/>
                <a:cs typeface="Arial" panose="020B0604020202020204" pitchFamily="34" charset="0"/>
              </a:rPr>
              <a:t>Step 4 : Interpretation</a:t>
            </a:r>
            <a:endParaRPr lang="en-IL" sz="2400" b="1" i="1" dirty="0">
              <a:solidFill>
                <a:schemeClr val="bg1"/>
              </a:solidFill>
              <a:latin typeface="Arial" panose="020B0604020202020204" pitchFamily="34" charset="0"/>
              <a:cs typeface="Arial" panose="020B0604020202020204" pitchFamily="34" charset="0"/>
            </a:endParaRPr>
          </a:p>
        </p:txBody>
      </p:sp>
      <p:pic>
        <p:nvPicPr>
          <p:cNvPr id="6" name="Picture 5" descr="A picture containing text, electronics&#10;&#10;Description automatically generated">
            <a:extLst>
              <a:ext uri="{FF2B5EF4-FFF2-40B4-BE49-F238E27FC236}">
                <a16:creationId xmlns:a16="http://schemas.microsoft.com/office/drawing/2014/main" id="{148EB380-7915-4EEC-B35A-78D4C2699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1" y="1127760"/>
            <a:ext cx="7726680" cy="4113371"/>
          </a:xfrm>
          <a:prstGeom prst="rect">
            <a:avLst/>
          </a:prstGeom>
        </p:spPr>
      </p:pic>
    </p:spTree>
    <p:extLst>
      <p:ext uri="{BB962C8B-B14F-4D97-AF65-F5344CB8AC3E}">
        <p14:creationId xmlns:p14="http://schemas.microsoft.com/office/powerpoint/2010/main" val="2334410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504000" y="226080"/>
            <a:ext cx="9070200" cy="945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i="1" strike="noStrike" spc="-1">
                <a:solidFill>
                  <a:srgbClr val="000000"/>
                </a:solidFill>
                <a:latin typeface="Arial"/>
                <a:ea typeface="DejaVu Sans"/>
              </a:rPr>
              <a:t>Students :</a:t>
            </a:r>
            <a:r>
              <a:rPr lang="en-US" sz="4400" b="0" strike="noStrike" spc="-1">
                <a:solidFill>
                  <a:srgbClr val="000000"/>
                </a:solidFill>
                <a:latin typeface="Arial"/>
                <a:ea typeface="DejaVu Sans"/>
              </a:rPr>
              <a:t> </a:t>
            </a:r>
            <a:endParaRPr lang="en-US" sz="4400" b="0" strike="noStrike" spc="-1">
              <a:latin typeface="Arial"/>
            </a:endParaRPr>
          </a:p>
        </p:txBody>
      </p:sp>
      <p:sp>
        <p:nvSpPr>
          <p:cNvPr id="154" name="CustomShape 2"/>
          <p:cNvSpPr/>
          <p:nvPr/>
        </p:nvSpPr>
        <p:spPr>
          <a:xfrm>
            <a:off x="504000" y="1326600"/>
            <a:ext cx="9070200" cy="328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432000" indent="-322560">
              <a:lnSpc>
                <a:spcPct val="100000"/>
              </a:lnSpc>
              <a:spcBef>
                <a:spcPts val="1417"/>
              </a:spcBef>
              <a:buClr>
                <a:srgbClr val="000000"/>
              </a:buClr>
              <a:buSzPct val="45000"/>
              <a:buFont typeface="Wingdings" charset="2"/>
              <a:buChar char=""/>
            </a:pPr>
            <a:r>
              <a:rPr lang="en-US" sz="3200" b="0" strike="noStrike" spc="-1" dirty="0">
                <a:solidFill>
                  <a:srgbClr val="000000"/>
                </a:solidFill>
                <a:latin typeface="Arial"/>
                <a:ea typeface="DejaVu Sans"/>
              </a:rPr>
              <a:t>Tomer </a:t>
            </a:r>
            <a:r>
              <a:rPr lang="en-US" sz="3200" b="0" strike="noStrike" spc="-1" dirty="0" err="1">
                <a:solidFill>
                  <a:srgbClr val="000000"/>
                </a:solidFill>
                <a:latin typeface="Arial"/>
                <a:ea typeface="DejaVu Sans"/>
              </a:rPr>
              <a:t>Haina</a:t>
            </a:r>
            <a:r>
              <a:rPr lang="en-US" sz="3200" b="0" strike="noStrike" spc="-1" dirty="0">
                <a:solidFill>
                  <a:srgbClr val="000000"/>
                </a:solidFill>
                <a:latin typeface="Arial"/>
                <a:ea typeface="DejaVu Sans"/>
              </a:rPr>
              <a:t> – 315806968</a:t>
            </a:r>
            <a:endParaRPr lang="en-US" sz="3200" b="0" strike="noStrike" spc="-1" dirty="0">
              <a:latin typeface="Arial"/>
            </a:endParaRPr>
          </a:p>
          <a:p>
            <a:pPr marL="432000" indent="-322560">
              <a:lnSpc>
                <a:spcPct val="100000"/>
              </a:lnSpc>
              <a:spcBef>
                <a:spcPts val="1417"/>
              </a:spcBef>
              <a:buClr>
                <a:srgbClr val="000000"/>
              </a:buClr>
              <a:buSzPct val="45000"/>
              <a:buFont typeface="Wingdings" charset="2"/>
              <a:buChar char=""/>
            </a:pPr>
            <a:r>
              <a:rPr lang="en-US" sz="3200" b="0" strike="noStrike" spc="-1" dirty="0">
                <a:solidFill>
                  <a:srgbClr val="000000"/>
                </a:solidFill>
                <a:latin typeface="Arial"/>
                <a:ea typeface="DejaVu Sans"/>
              </a:rPr>
              <a:t>Adir </a:t>
            </a:r>
            <a:r>
              <a:rPr lang="en-US" sz="3200" b="0" strike="noStrike" spc="-1" dirty="0" err="1">
                <a:solidFill>
                  <a:srgbClr val="000000"/>
                </a:solidFill>
                <a:latin typeface="Arial"/>
                <a:ea typeface="DejaVu Sans"/>
              </a:rPr>
              <a:t>Digmi</a:t>
            </a:r>
            <a:r>
              <a:rPr lang="en-US" sz="3200" b="0" strike="noStrike" spc="-1" dirty="0">
                <a:solidFill>
                  <a:srgbClr val="000000"/>
                </a:solidFill>
                <a:latin typeface="Arial"/>
                <a:ea typeface="DejaVu Sans"/>
              </a:rPr>
              <a:t> - 209187038</a:t>
            </a:r>
            <a:endParaRPr lang="en-US" sz="32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01B9B8-ACF1-4434-8189-34036E8FC9FD}"/>
              </a:ext>
            </a:extLst>
          </p:cNvPr>
          <p:cNvSpPr txBox="1"/>
          <p:nvPr/>
        </p:nvSpPr>
        <p:spPr>
          <a:xfrm>
            <a:off x="2662084" y="405581"/>
            <a:ext cx="3856703" cy="830997"/>
          </a:xfrm>
          <a:prstGeom prst="rect">
            <a:avLst/>
          </a:prstGeom>
          <a:noFill/>
        </p:spPr>
        <p:txBody>
          <a:bodyPr wrap="square" rtlCol="0">
            <a:spAutoFit/>
          </a:bodyPr>
          <a:lstStyle/>
          <a:p>
            <a:pPr algn="ctr"/>
            <a:r>
              <a:rPr lang="en-US" sz="2400" dirty="0">
                <a:solidFill>
                  <a:schemeClr val="bg1"/>
                </a:solidFill>
                <a:latin typeface="Arial" panose="020B0604020202020204" pitchFamily="34" charset="0"/>
                <a:cs typeface="Arial" panose="020B0604020202020204" pitchFamily="34" charset="0"/>
              </a:rPr>
              <a:t>Step 4 : interpretation</a:t>
            </a:r>
            <a:endParaRPr lang="en-IL" sz="2400" dirty="0">
              <a:solidFill>
                <a:schemeClr val="bg1"/>
              </a:solidFill>
              <a:latin typeface="Arial" panose="020B0604020202020204" pitchFamily="34" charset="0"/>
              <a:cs typeface="Arial" panose="020B0604020202020204" pitchFamily="34" charset="0"/>
            </a:endParaRPr>
          </a:p>
          <a:p>
            <a:pPr algn="ctr"/>
            <a:endParaRPr lang="en-IL" sz="2400" dirty="0">
              <a:solidFill>
                <a:schemeClr val="bg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9E02AB5-2217-4EF4-8B72-9AFA516E285E}"/>
              </a:ext>
            </a:extLst>
          </p:cNvPr>
          <p:cNvSpPr txBox="1"/>
          <p:nvPr/>
        </p:nvSpPr>
        <p:spPr>
          <a:xfrm>
            <a:off x="840658" y="1364226"/>
            <a:ext cx="8222226"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We found out that it is possible to recognize gender by </a:t>
            </a:r>
            <a:r>
              <a:rPr lang="en-GB" dirty="0">
                <a:solidFill>
                  <a:schemeClr val="bg1"/>
                </a:solidFill>
                <a:latin typeface="Arial" panose="020B0604020202020204" pitchFamily="34" charset="0"/>
                <a:cs typeface="Arial" panose="020B0604020202020204" pitchFamily="34" charset="0"/>
              </a:rPr>
              <a:t>facial features.</a:t>
            </a:r>
          </a:p>
          <a:p>
            <a:pPr marL="285750" indent="-285750">
              <a:buFont typeface="Arial" panose="020B0604020202020204" pitchFamily="34" charset="0"/>
              <a:buChar char="•"/>
            </a:pPr>
            <a:endParaRPr lang="en-GB"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We found that there is a difference in specific facial features between male and female for example the size of the face in males images was bigger than the females ,and the lips size of the females was bigger than the males as we mentioned earlier.</a:t>
            </a:r>
          </a:p>
          <a:p>
            <a:pPr marL="285750" indent="-285750">
              <a:buFont typeface="Arial" panose="020B0604020202020204" pitchFamily="34" charset="0"/>
              <a:buChar char="•"/>
            </a:pPr>
            <a:endParaRPr lang="en-GB"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For summary we enjoyed doing that project ,the project was challenging, and we had to learn new things and expand horizons in order to answer the main question of the project.</a:t>
            </a:r>
            <a:endParaRPr lang="en-IL"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5521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5932C1-AD51-4242-BE99-9550295FB0DE}"/>
              </a:ext>
            </a:extLst>
          </p:cNvPr>
          <p:cNvSpPr txBox="1"/>
          <p:nvPr/>
        </p:nvSpPr>
        <p:spPr>
          <a:xfrm>
            <a:off x="1489587" y="1260986"/>
            <a:ext cx="6939116" cy="769441"/>
          </a:xfrm>
          <a:prstGeom prst="rect">
            <a:avLst/>
          </a:prstGeom>
          <a:noFill/>
        </p:spPr>
        <p:txBody>
          <a:bodyPr wrap="square" rtlCol="0">
            <a:spAutoFit/>
          </a:bodyPr>
          <a:lstStyle/>
          <a:p>
            <a:pPr algn="ctr"/>
            <a:r>
              <a:rPr lang="en-GB" sz="4400" dirty="0">
                <a:solidFill>
                  <a:schemeClr val="bg1"/>
                </a:solidFill>
                <a:latin typeface="Aharoni" panose="02010803020104030203" pitchFamily="2" charset="-79"/>
                <a:cs typeface="Aharoni" panose="02010803020104030203" pitchFamily="2" charset="-79"/>
              </a:rPr>
              <a:t>Thank you for watching </a:t>
            </a:r>
            <a:endParaRPr lang="en-IL" sz="4400"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021146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685800" y="81116"/>
            <a:ext cx="8576187" cy="484484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2400" b="1" i="1" u="sng" strike="noStrike" spc="-1" dirty="0">
                <a:solidFill>
                  <a:srgbClr val="000000"/>
                </a:solidFill>
                <a:latin typeface="Arial"/>
                <a:ea typeface="DejaVu Sans"/>
              </a:rPr>
              <a:t>The main question of the project </a:t>
            </a:r>
          </a:p>
          <a:p>
            <a:pPr algn="ctr">
              <a:lnSpc>
                <a:spcPct val="100000"/>
              </a:lnSpc>
            </a:pPr>
            <a:endParaRPr lang="en-US" sz="2400" b="0" strike="noStrike" spc="-1" dirty="0">
              <a:latin typeface="Arial"/>
            </a:endParaRPr>
          </a:p>
          <a:p>
            <a:pPr algn="ctr">
              <a:lnSpc>
                <a:spcPct val="100000"/>
              </a:lnSpc>
            </a:pPr>
            <a:r>
              <a:rPr lang="en-US" sz="2400" b="1" i="1" strike="noStrike" spc="-1" dirty="0">
                <a:solidFill>
                  <a:schemeClr val="bg1"/>
                </a:solidFill>
                <a:latin typeface="Arial"/>
              </a:rPr>
              <a:t>Is it possible to identify gender by facial features?</a:t>
            </a:r>
          </a:p>
          <a:p>
            <a:pPr>
              <a:lnSpc>
                <a:spcPct val="100000"/>
              </a:lnSpc>
            </a:pPr>
            <a:r>
              <a:rPr lang="en-US" sz="2400" b="0" i="1" strike="noStrike" spc="-1" dirty="0">
                <a:solidFill>
                  <a:schemeClr val="bg1"/>
                </a:solidFill>
                <a:latin typeface="Arial"/>
                <a:ea typeface="DejaVu Sans"/>
              </a:rPr>
              <a:t> </a:t>
            </a:r>
            <a:endParaRPr lang="en-US" sz="2400" b="0" strike="noStrike" spc="-1" dirty="0">
              <a:solidFill>
                <a:schemeClr val="bg1"/>
              </a:solidFill>
              <a:latin typeface="Arial"/>
            </a:endParaRPr>
          </a:p>
          <a:p>
            <a:pPr>
              <a:lnSpc>
                <a:spcPct val="100000"/>
              </a:lnSpc>
            </a:pPr>
            <a:endParaRPr lang="en-US" sz="2400" b="0" strike="noStrike" spc="-1" dirty="0">
              <a:latin typeface="Arial"/>
            </a:endParaRPr>
          </a:p>
          <a:p>
            <a:pPr>
              <a:lnSpc>
                <a:spcPct val="100000"/>
              </a:lnSpc>
            </a:pPr>
            <a:r>
              <a:rPr lang="en-US" sz="1600" b="0" strike="noStrike" spc="-1" dirty="0">
                <a:solidFill>
                  <a:srgbClr val="000000"/>
                </a:solidFill>
                <a:latin typeface="Arial"/>
                <a:ea typeface="DejaVu Sans"/>
              </a:rPr>
              <a:t>Our goal in this project is to know if its possible to recognize a gender through an image by using  facial features</a:t>
            </a:r>
            <a:r>
              <a:rPr lang="en-US" sz="1600" spc="-1" dirty="0">
                <a:solidFill>
                  <a:srgbClr val="000000"/>
                </a:solidFill>
                <a:latin typeface="Arial"/>
                <a:ea typeface="DejaVu Sans"/>
              </a:rPr>
              <a:t> w</a:t>
            </a:r>
            <a:r>
              <a:rPr lang="en-US" sz="1600" b="0" strike="noStrike" spc="-1" dirty="0">
                <a:solidFill>
                  <a:srgbClr val="000000"/>
                </a:solidFill>
                <a:latin typeface="Arial"/>
                <a:ea typeface="DejaVu Sans"/>
              </a:rPr>
              <a:t>ith the help of machine learning models and methods that we have learned, moreover, we want to evaluate the results that we are getting from the computer in order to decide</a:t>
            </a:r>
            <a:r>
              <a:rPr lang="en-US" sz="1600" spc="-1" dirty="0">
                <a:latin typeface="Arial"/>
              </a:rPr>
              <a:t> </a:t>
            </a:r>
            <a:r>
              <a:rPr lang="en-US" sz="1600" spc="-1" dirty="0">
                <a:solidFill>
                  <a:schemeClr val="bg1"/>
                </a:solidFill>
                <a:latin typeface="Arial"/>
              </a:rPr>
              <a:t>whether </a:t>
            </a:r>
            <a:r>
              <a:rPr lang="en-US" sz="1600" b="0" strike="noStrike" spc="-1" dirty="0">
                <a:solidFill>
                  <a:srgbClr val="000000"/>
                </a:solidFill>
                <a:latin typeface="Arial"/>
                <a:ea typeface="DejaVu Sans"/>
              </a:rPr>
              <a:t>the results are good enough to determine if its possible to recognize a gender by the images that we analyzed. </a:t>
            </a:r>
            <a:endParaRPr lang="en-US" sz="16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504000" y="226080"/>
            <a:ext cx="9070200" cy="945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1" i="1" strike="noStrike" spc="-1" dirty="0">
                <a:solidFill>
                  <a:srgbClr val="000000"/>
                </a:solidFill>
                <a:latin typeface="Arial"/>
                <a:ea typeface="DejaVu Sans"/>
              </a:rPr>
              <a:t>Project Breakdown</a:t>
            </a:r>
            <a:endParaRPr lang="en-US" sz="4400" b="0" strike="noStrike" spc="-1" dirty="0">
              <a:latin typeface="Arial"/>
            </a:endParaRPr>
          </a:p>
        </p:txBody>
      </p:sp>
      <p:sp>
        <p:nvSpPr>
          <p:cNvPr id="157" name="CustomShape 2"/>
          <p:cNvSpPr/>
          <p:nvPr/>
        </p:nvSpPr>
        <p:spPr>
          <a:xfrm>
            <a:off x="269640" y="1326600"/>
            <a:ext cx="2919240" cy="3503497"/>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432000" indent="-322560">
              <a:lnSpc>
                <a:spcPct val="100000"/>
              </a:lnSpc>
              <a:spcBef>
                <a:spcPts val="1417"/>
              </a:spcBef>
              <a:buClr>
                <a:srgbClr val="000000"/>
              </a:buClr>
              <a:buSzPct val="45000"/>
              <a:buFont typeface="Wingdings" charset="2"/>
              <a:buChar char=""/>
            </a:pPr>
            <a:r>
              <a:rPr lang="en-US" sz="1400" b="1" i="1" u="sng" strike="noStrike" spc="-1" dirty="0">
                <a:solidFill>
                  <a:srgbClr val="000000"/>
                </a:solidFill>
                <a:latin typeface="Arial"/>
                <a:ea typeface="DejaVu Sans"/>
              </a:rPr>
              <a:t>Step 1: Scraping</a:t>
            </a:r>
            <a:endParaRPr lang="en-US" sz="1400" b="1" i="1" u="sng" strike="noStrike" spc="-1" dirty="0">
              <a:latin typeface="Arial"/>
            </a:endParaRPr>
          </a:p>
          <a:p>
            <a:pPr marL="432000" indent="-322560">
              <a:lnSpc>
                <a:spcPct val="100000"/>
              </a:lnSpc>
              <a:spcBef>
                <a:spcPts val="1417"/>
              </a:spcBef>
              <a:buClr>
                <a:srgbClr val="000000"/>
              </a:buClr>
              <a:buSzPct val="45000"/>
              <a:buFont typeface="Wingdings" charset="2"/>
              <a:buChar char=""/>
            </a:pPr>
            <a:r>
              <a:rPr lang="en-US" sz="1200" b="0" i="1" strike="noStrike" spc="-1" dirty="0">
                <a:solidFill>
                  <a:srgbClr val="FF0000"/>
                </a:solidFill>
                <a:latin typeface="Arial"/>
                <a:ea typeface="DejaVu Sans"/>
              </a:rPr>
              <a:t>crawling.py</a:t>
            </a:r>
            <a:r>
              <a:rPr lang="en-US" sz="1200" b="0" strike="noStrike" spc="-1" dirty="0">
                <a:solidFill>
                  <a:srgbClr val="000000"/>
                </a:solidFill>
                <a:latin typeface="Arial"/>
                <a:ea typeface="DejaVu Sans"/>
              </a:rPr>
              <a:t> – Our database contained over 70,000 images that we scraped from shutterstock.com</a:t>
            </a:r>
            <a:endParaRPr lang="en-US" sz="1200" b="0" strike="noStrike" spc="-1" dirty="0">
              <a:latin typeface="Arial"/>
            </a:endParaRPr>
          </a:p>
          <a:p>
            <a:pPr marL="432000" indent="-322560">
              <a:lnSpc>
                <a:spcPct val="100000"/>
              </a:lnSpc>
              <a:buClr>
                <a:srgbClr val="000000"/>
              </a:buClr>
              <a:buSzPct val="45000"/>
              <a:buFont typeface="Wingdings" charset="2"/>
              <a:buChar char=""/>
            </a:pPr>
            <a:r>
              <a:rPr lang="en-US" sz="1200" b="0" strike="noStrike" spc="-1" dirty="0">
                <a:solidFill>
                  <a:srgbClr val="000000"/>
                </a:solidFill>
                <a:latin typeface="Arial"/>
                <a:ea typeface="DejaVu Sans"/>
              </a:rPr>
              <a:t>For each gender and age category we have downloaded more than a 100 pages.</a:t>
            </a:r>
            <a:endParaRPr lang="en-US" sz="1200" b="0" strike="noStrike" spc="-1" dirty="0">
              <a:latin typeface="Arial"/>
            </a:endParaRPr>
          </a:p>
          <a:p>
            <a:pPr marL="432000" indent="-322560">
              <a:lnSpc>
                <a:spcPct val="100000"/>
              </a:lnSpc>
              <a:buClr>
                <a:srgbClr val="000000"/>
              </a:buClr>
              <a:buSzPct val="45000"/>
              <a:buFont typeface="Wingdings" charset="2"/>
              <a:buChar char=""/>
            </a:pPr>
            <a:r>
              <a:rPr lang="en-US" sz="1200" b="0" strike="noStrike" spc="-1" dirty="0">
                <a:solidFill>
                  <a:srgbClr val="000000"/>
                </a:solidFill>
                <a:latin typeface="Arial"/>
                <a:ea typeface="DejaVu Sans"/>
              </a:rPr>
              <a:t>Using our crawler, we ran our code for 4 days from 4 different computers to establish our database.</a:t>
            </a:r>
            <a:endParaRPr lang="en-US" sz="1200" b="0" strike="noStrike" spc="-1" dirty="0">
              <a:latin typeface="Arial"/>
            </a:endParaRPr>
          </a:p>
          <a:p>
            <a:pPr>
              <a:lnSpc>
                <a:spcPct val="100000"/>
              </a:lnSpc>
              <a:spcBef>
                <a:spcPts val="1417"/>
              </a:spcBef>
            </a:pPr>
            <a:endParaRPr lang="en-US" sz="3200" b="0" strike="noStrike" spc="-1" dirty="0">
              <a:latin typeface="Arial"/>
            </a:endParaRPr>
          </a:p>
        </p:txBody>
      </p:sp>
      <p:sp>
        <p:nvSpPr>
          <p:cNvPr id="158" name="CustomShape 3"/>
          <p:cNvSpPr/>
          <p:nvPr/>
        </p:nvSpPr>
        <p:spPr>
          <a:xfrm>
            <a:off x="3423240" y="1321920"/>
            <a:ext cx="2919240" cy="324396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fontScale="94000"/>
          </a:bodyPr>
          <a:lstStyle/>
          <a:p>
            <a:pPr marL="432000" indent="-322560">
              <a:lnSpc>
                <a:spcPct val="100000"/>
              </a:lnSpc>
              <a:spcBef>
                <a:spcPts val="1417"/>
              </a:spcBef>
              <a:buClr>
                <a:srgbClr val="000000"/>
              </a:buClr>
              <a:buSzPct val="45000"/>
              <a:buFont typeface="Wingdings" charset="2"/>
              <a:buChar char=""/>
            </a:pPr>
            <a:r>
              <a:rPr lang="en-US" sz="1400" b="1" i="1" u="sng" strike="noStrike" spc="-1" dirty="0">
                <a:solidFill>
                  <a:srgbClr val="000000"/>
                </a:solidFill>
                <a:latin typeface="Arial"/>
                <a:ea typeface="DejaVu Sans"/>
              </a:rPr>
              <a:t>Step 2: Data</a:t>
            </a:r>
            <a:endParaRPr lang="en-US" sz="1400" b="1" i="1" u="sng" strike="noStrike" spc="-1" dirty="0">
              <a:latin typeface="Arial"/>
            </a:endParaRPr>
          </a:p>
          <a:p>
            <a:pPr marL="432000" indent="-322560">
              <a:lnSpc>
                <a:spcPct val="100000"/>
              </a:lnSpc>
              <a:spcBef>
                <a:spcPts val="1417"/>
              </a:spcBef>
              <a:buClr>
                <a:srgbClr val="000000"/>
              </a:buClr>
              <a:buSzPct val="45000"/>
              <a:buFont typeface="Wingdings" charset="2"/>
              <a:buChar char=""/>
            </a:pPr>
            <a:r>
              <a:rPr lang="en-US" sz="1400" b="0" i="1" strike="noStrike" spc="-1" dirty="0">
                <a:solidFill>
                  <a:srgbClr val="FF0000"/>
                </a:solidFill>
                <a:latin typeface="Arial"/>
                <a:ea typeface="DejaVu Sans"/>
              </a:rPr>
              <a:t>create_df.py</a:t>
            </a:r>
            <a:r>
              <a:rPr lang="en-US" sz="1400" b="0" strike="noStrike" spc="-1" dirty="0">
                <a:solidFill>
                  <a:srgbClr val="000000"/>
                </a:solidFill>
                <a:latin typeface="Arial"/>
                <a:ea typeface="DejaVu Sans"/>
              </a:rPr>
              <a:t> – </a:t>
            </a:r>
            <a:r>
              <a:rPr lang="en-US" sz="1200" spc="-1" dirty="0">
                <a:solidFill>
                  <a:srgbClr val="000000"/>
                </a:solidFill>
                <a:latin typeface="Arial"/>
                <a:ea typeface="DejaVu Sans"/>
              </a:rPr>
              <a:t>In this part of the project we were required to take our data and store it in a labeled dataframe, which in every row held the details of an image, and the the columns in the dataframe were the distance between two specific points on the face that we recognized in the image (with the help of our model that we will talk about in the next paragraph).</a:t>
            </a:r>
          </a:p>
          <a:p>
            <a:pPr marL="432000" indent="-322560">
              <a:lnSpc>
                <a:spcPct val="100000"/>
              </a:lnSpc>
              <a:spcBef>
                <a:spcPts val="1417"/>
              </a:spcBef>
              <a:buClr>
                <a:srgbClr val="000000"/>
              </a:buClr>
              <a:buSzPct val="45000"/>
              <a:buFont typeface="Wingdings" charset="2"/>
              <a:buChar char=""/>
            </a:pPr>
            <a:r>
              <a:rPr lang="en-US" sz="1200" b="0" strike="noStrike" spc="-1" dirty="0">
                <a:solidFill>
                  <a:srgbClr val="000000"/>
                </a:solidFill>
                <a:latin typeface="Arial"/>
                <a:ea typeface="DejaVu Sans"/>
              </a:rPr>
              <a:t>Expanding our data from points into specific distances between points that can be a significant factor to recognize between images of male and female faces.</a:t>
            </a:r>
            <a:endParaRPr lang="en-US" sz="1200" b="0" strike="noStrike" spc="-1" dirty="0">
              <a:latin typeface="Arial"/>
            </a:endParaRPr>
          </a:p>
          <a:p>
            <a:pPr>
              <a:lnSpc>
                <a:spcPct val="100000"/>
              </a:lnSpc>
              <a:spcBef>
                <a:spcPts val="1417"/>
              </a:spcBef>
            </a:pPr>
            <a:endParaRPr lang="en-US" sz="1200" b="0" strike="noStrike" spc="-1" dirty="0">
              <a:latin typeface="Arial"/>
            </a:endParaRPr>
          </a:p>
        </p:txBody>
      </p:sp>
      <p:sp>
        <p:nvSpPr>
          <p:cNvPr id="159" name="CustomShape 4"/>
          <p:cNvSpPr/>
          <p:nvPr/>
        </p:nvSpPr>
        <p:spPr>
          <a:xfrm>
            <a:off x="6638040" y="1326600"/>
            <a:ext cx="2919240" cy="1566720"/>
          </a:xfrm>
          <a:prstGeom prst="rect">
            <a:avLst/>
          </a:prstGeom>
          <a:noFill/>
          <a:ln w="0">
            <a:noFill/>
          </a:ln>
        </p:spPr>
        <p:style>
          <a:lnRef idx="0">
            <a:scrgbClr r="0" g="0" b="0"/>
          </a:lnRef>
          <a:fillRef idx="0">
            <a:scrgbClr r="0" g="0" b="0"/>
          </a:fillRef>
          <a:effectRef idx="0">
            <a:scrgbClr r="0" g="0" b="0"/>
          </a:effectRef>
          <a:fontRef idx="minor"/>
        </p:style>
      </p:sp>
      <p:sp>
        <p:nvSpPr>
          <p:cNvPr id="160" name="CustomShape 5"/>
          <p:cNvSpPr/>
          <p:nvPr/>
        </p:nvSpPr>
        <p:spPr>
          <a:xfrm>
            <a:off x="504000" y="3044160"/>
            <a:ext cx="2919240" cy="1566720"/>
          </a:xfrm>
          <a:prstGeom prst="rect">
            <a:avLst/>
          </a:prstGeom>
          <a:noFill/>
          <a:ln w="0">
            <a:noFill/>
          </a:ln>
        </p:spPr>
        <p:style>
          <a:lnRef idx="0">
            <a:scrgbClr r="0" g="0" b="0"/>
          </a:lnRef>
          <a:fillRef idx="0">
            <a:scrgbClr r="0" g="0" b="0"/>
          </a:fillRef>
          <a:effectRef idx="0">
            <a:scrgbClr r="0" g="0" b="0"/>
          </a:effectRef>
          <a:fontRef idx="minor"/>
        </p:style>
      </p:sp>
      <p:sp>
        <p:nvSpPr>
          <p:cNvPr id="161" name="CustomShape 6"/>
          <p:cNvSpPr/>
          <p:nvPr/>
        </p:nvSpPr>
        <p:spPr>
          <a:xfrm>
            <a:off x="6638040" y="3044160"/>
            <a:ext cx="2919240" cy="1566720"/>
          </a:xfrm>
          <a:prstGeom prst="rect">
            <a:avLst/>
          </a:prstGeom>
          <a:noFill/>
          <a:ln w="0">
            <a:noFill/>
          </a:ln>
        </p:spPr>
        <p:style>
          <a:lnRef idx="0">
            <a:scrgbClr r="0" g="0" b="0"/>
          </a:lnRef>
          <a:fillRef idx="0">
            <a:scrgbClr r="0" g="0" b="0"/>
          </a:fillRef>
          <a:effectRef idx="0">
            <a:scrgbClr r="0" g="0" b="0"/>
          </a:effectRef>
          <a:fontRef idx="minor"/>
        </p:style>
      </p:sp>
      <p:sp>
        <p:nvSpPr>
          <p:cNvPr id="2" name="TextBox 1">
            <a:extLst>
              <a:ext uri="{FF2B5EF4-FFF2-40B4-BE49-F238E27FC236}">
                <a16:creationId xmlns:a16="http://schemas.microsoft.com/office/drawing/2014/main" id="{2DE03508-775B-42D9-BD4C-E1BCA1AEC2F5}"/>
              </a:ext>
            </a:extLst>
          </p:cNvPr>
          <p:cNvSpPr txBox="1"/>
          <p:nvPr/>
        </p:nvSpPr>
        <p:spPr>
          <a:xfrm>
            <a:off x="6638039" y="1321920"/>
            <a:ext cx="2483837" cy="3247043"/>
          </a:xfrm>
          <a:prstGeom prst="rect">
            <a:avLst/>
          </a:prstGeom>
          <a:noFill/>
        </p:spPr>
        <p:txBody>
          <a:bodyPr wrap="square" rtlCol="0">
            <a:spAutoFit/>
          </a:bodyPr>
          <a:lstStyle/>
          <a:p>
            <a:pPr marL="285750" indent="-285750">
              <a:buFont typeface="Arial" panose="020B0604020202020204" pitchFamily="34" charset="0"/>
              <a:buChar char="•"/>
            </a:pPr>
            <a:r>
              <a:rPr lang="en-US" sz="1400" b="1" i="1" u="sng" dirty="0">
                <a:solidFill>
                  <a:schemeClr val="bg1"/>
                </a:solidFill>
                <a:latin typeface="Arial" panose="020B0604020202020204" pitchFamily="34" charset="0"/>
                <a:cs typeface="Arial" panose="020B0604020202020204" pitchFamily="34" charset="0"/>
              </a:rPr>
              <a:t>Step 3: Model</a:t>
            </a:r>
          </a:p>
          <a:p>
            <a:endParaRPr lang="en-US" sz="1400" dirty="0"/>
          </a:p>
          <a:p>
            <a:pPr marL="285750" indent="-285750">
              <a:buFont typeface="Arial" panose="020B0604020202020204" pitchFamily="34" charset="0"/>
              <a:buChar char="•"/>
            </a:pPr>
            <a:r>
              <a:rPr lang="en-US" sz="1200" i="1" dirty="0">
                <a:solidFill>
                  <a:schemeClr val="bg1"/>
                </a:solidFill>
              </a:rPr>
              <a:t> </a:t>
            </a:r>
            <a:r>
              <a:rPr lang="en-US" sz="1300" i="1" spc="-1" dirty="0">
                <a:solidFill>
                  <a:srgbClr val="FF0000"/>
                </a:solidFill>
                <a:latin typeface="Arial"/>
                <a:ea typeface="DejaVu Sans"/>
              </a:rPr>
              <a:t>build_model.py </a:t>
            </a:r>
            <a:r>
              <a:rPr lang="en-US" sz="1400" dirty="0">
                <a:solidFill>
                  <a:schemeClr val="bg1"/>
                </a:solidFill>
              </a:rPr>
              <a:t>- </a:t>
            </a:r>
            <a:r>
              <a:rPr lang="en-US" sz="1100" spc="-1" dirty="0">
                <a:solidFill>
                  <a:srgbClr val="000000"/>
                </a:solidFill>
                <a:latin typeface="Arial"/>
                <a:ea typeface="DejaVu Sans"/>
              </a:rPr>
              <a:t>In this step we tried out a myriad of models and we took the one who had the best accuracy.</a:t>
            </a:r>
          </a:p>
          <a:p>
            <a:endParaRPr lang="en-US" sz="1400" dirty="0">
              <a:latin typeface="Whitney"/>
            </a:endParaRPr>
          </a:p>
          <a:p>
            <a:pPr marL="285750" indent="-285750">
              <a:buFont typeface="Arial" panose="020B0604020202020204" pitchFamily="34" charset="0"/>
              <a:buChar char="•"/>
            </a:pPr>
            <a:endParaRPr lang="en-US" sz="1400" b="1" i="1" u="sng" dirty="0"/>
          </a:p>
          <a:p>
            <a:pPr marL="285750" indent="-285750">
              <a:buFont typeface="Arial" panose="020B0604020202020204" pitchFamily="34" charset="0"/>
              <a:buChar char="•"/>
            </a:pPr>
            <a:r>
              <a:rPr lang="en-US" sz="1400" b="1" i="1" u="sng" dirty="0">
                <a:solidFill>
                  <a:schemeClr val="bg1"/>
                </a:solidFill>
                <a:latin typeface="Arial" panose="020B0604020202020204" pitchFamily="34" charset="0"/>
                <a:cs typeface="Arial" panose="020B0604020202020204" pitchFamily="34" charset="0"/>
              </a:rPr>
              <a:t>Step 4 : Interpretation</a:t>
            </a:r>
          </a:p>
          <a:p>
            <a:endParaRPr lang="en-US" sz="14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At this section of the presentation, we will talk about our conclusions from the project, and our feelings about the project.</a:t>
            </a:r>
          </a:p>
          <a:p>
            <a:pPr marL="285750" indent="-285750">
              <a:buFont typeface="Arial" panose="020B0604020202020204" pitchFamily="34" charset="0"/>
              <a:buChar char="•"/>
            </a:pPr>
            <a:endParaRPr lang="en-US" sz="1400" b="0" i="0" dirty="0">
              <a:effectLst/>
              <a:latin typeface="Whitney"/>
            </a:endParaRPr>
          </a:p>
        </p:txBody>
      </p:sp>
      <p:sp>
        <p:nvSpPr>
          <p:cNvPr id="3" name="TextBox 2">
            <a:extLst>
              <a:ext uri="{FF2B5EF4-FFF2-40B4-BE49-F238E27FC236}">
                <a16:creationId xmlns:a16="http://schemas.microsoft.com/office/drawing/2014/main" id="{FC00FD4B-C42D-43F8-A5EC-3CE761029012}"/>
              </a:ext>
            </a:extLst>
          </p:cNvPr>
          <p:cNvSpPr txBox="1"/>
          <p:nvPr/>
        </p:nvSpPr>
        <p:spPr>
          <a:xfrm>
            <a:off x="6940382" y="5075138"/>
            <a:ext cx="3036902" cy="369332"/>
          </a:xfrm>
          <a:prstGeom prst="rect">
            <a:avLst/>
          </a:prstGeom>
          <a:noFill/>
        </p:spPr>
        <p:txBody>
          <a:bodyPr wrap="square" rtlCol="0">
            <a:spAutoFit/>
          </a:bodyPr>
          <a:lstStyle/>
          <a:p>
            <a:pPr algn="ctr"/>
            <a:r>
              <a:rPr lang="en-US" b="1" i="1" dirty="0">
                <a:solidFill>
                  <a:schemeClr val="bg1"/>
                </a:solidFill>
              </a:rPr>
              <a:t>Step 4 in the next page :</a:t>
            </a:r>
            <a:endParaRPr lang="en-IL" b="1" i="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2743200" y="541440"/>
            <a:ext cx="5028480" cy="829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200" b="1" i="1" strike="noStrike" spc="-1" dirty="0">
                <a:solidFill>
                  <a:srgbClr val="000000"/>
                </a:solidFill>
                <a:latin typeface="Arial"/>
                <a:ea typeface="DejaVu Sans"/>
              </a:rPr>
              <a:t>Step 1 : Scraping</a:t>
            </a:r>
            <a:endParaRPr lang="en-US" sz="3200" b="0" strike="noStrike" spc="-1" dirty="0">
              <a:latin typeface="Arial"/>
            </a:endParaRPr>
          </a:p>
        </p:txBody>
      </p:sp>
      <p:pic>
        <p:nvPicPr>
          <p:cNvPr id="163" name="Picture 162"/>
          <p:cNvPicPr/>
          <p:nvPr/>
        </p:nvPicPr>
        <p:blipFill>
          <a:blip r:embed="rId3"/>
          <a:stretch/>
        </p:blipFill>
        <p:spPr>
          <a:xfrm>
            <a:off x="752168" y="1496960"/>
            <a:ext cx="8472948" cy="3632149"/>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1828800" y="428400"/>
            <a:ext cx="5647320" cy="48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600" b="1" i="1" strike="noStrike" spc="-1" dirty="0">
                <a:solidFill>
                  <a:srgbClr val="000000"/>
                </a:solidFill>
                <a:latin typeface="Arial"/>
                <a:ea typeface="DejaVu Sans"/>
              </a:rPr>
              <a:t>How did we create our database ?</a:t>
            </a:r>
            <a:r>
              <a:rPr lang="en-US" sz="700" b="1" i="1" strike="noStrike" spc="-1" dirty="0">
                <a:solidFill>
                  <a:srgbClr val="00A933"/>
                </a:solidFill>
                <a:latin typeface="Arial"/>
                <a:ea typeface="DejaVu Sans"/>
              </a:rPr>
              <a:t>   </a:t>
            </a:r>
            <a:endParaRPr lang="en-US" sz="700" b="0" strike="noStrike" spc="-1" dirty="0">
              <a:latin typeface="Arial"/>
            </a:endParaRPr>
          </a:p>
        </p:txBody>
      </p:sp>
      <p:sp>
        <p:nvSpPr>
          <p:cNvPr id="165" name="CustomShape 2"/>
          <p:cNvSpPr/>
          <p:nvPr/>
        </p:nvSpPr>
        <p:spPr>
          <a:xfrm>
            <a:off x="768600" y="1226520"/>
            <a:ext cx="8602560" cy="2648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200" b="0" strike="noStrike" spc="-1" dirty="0">
                <a:solidFill>
                  <a:srgbClr val="000000"/>
                </a:solidFill>
                <a:latin typeface="Arial"/>
                <a:ea typeface="DejaVu Sans"/>
              </a:rPr>
              <a:t>At first, we tried to fetch images with </a:t>
            </a:r>
            <a:r>
              <a:rPr lang="en-US" sz="1200" b="0" i="1" strike="noStrike" spc="-1" dirty="0" err="1">
                <a:solidFill>
                  <a:srgbClr val="000000"/>
                </a:solidFill>
                <a:latin typeface="Arial"/>
                <a:ea typeface="DejaVu Sans"/>
              </a:rPr>
              <a:t>BeautifulSoup</a:t>
            </a:r>
            <a:r>
              <a:rPr lang="en-US" sz="1200" b="0" strike="noStrike" spc="-1" dirty="0">
                <a:solidFill>
                  <a:srgbClr val="000000"/>
                </a:solidFill>
                <a:latin typeface="Arial"/>
                <a:ea typeface="DejaVu Sans"/>
              </a:rPr>
              <a:t> </a:t>
            </a:r>
            <a:r>
              <a:rPr lang="en-US" sz="1200" spc="-1" dirty="0">
                <a:solidFill>
                  <a:srgbClr val="000000"/>
                </a:solidFill>
                <a:latin typeface="Arial"/>
                <a:ea typeface="DejaVu Sans"/>
              </a:rPr>
              <a:t>from</a:t>
            </a:r>
            <a:r>
              <a:rPr lang="en-US" sz="1200" b="0" strike="noStrike" spc="-1" dirty="0">
                <a:solidFill>
                  <a:srgbClr val="000000"/>
                </a:solidFill>
                <a:latin typeface="Arial"/>
                <a:ea typeface="DejaVu Sans"/>
              </a:rPr>
              <a:t> </a:t>
            </a:r>
            <a:r>
              <a:rPr lang="en-US" sz="1200" b="0" strike="noStrike" spc="-1" dirty="0" err="1">
                <a:solidFill>
                  <a:srgbClr val="000000"/>
                </a:solidFill>
                <a:latin typeface="Arial"/>
                <a:ea typeface="DejaVu Sans"/>
              </a:rPr>
              <a:t>ShutterStock</a:t>
            </a:r>
            <a:r>
              <a:rPr lang="en-US" sz="1200" b="0" strike="noStrike" spc="-1" dirty="0">
                <a:solidFill>
                  <a:srgbClr val="000000"/>
                </a:solidFill>
                <a:latin typeface="Arial"/>
                <a:ea typeface="DejaVu Sans"/>
              </a:rPr>
              <a:t> since it contains a great amount of categorized images  but we were </a:t>
            </a:r>
            <a:r>
              <a:rPr lang="en-US" sz="1200" spc="-1" dirty="0">
                <a:solidFill>
                  <a:srgbClr val="000000"/>
                </a:solidFill>
                <a:latin typeface="Arial"/>
                <a:ea typeface="DejaVu Sans"/>
              </a:rPr>
              <a:t>halted because the site had crawling protections, and </a:t>
            </a:r>
            <a:r>
              <a:rPr lang="en-US" sz="1200" b="0" strike="noStrike" spc="-1" dirty="0">
                <a:solidFill>
                  <a:srgbClr val="000000"/>
                </a:solidFill>
                <a:latin typeface="Arial"/>
                <a:ea typeface="DejaVu Sans"/>
              </a:rPr>
              <a:t>was loading images dynamically</a:t>
            </a:r>
            <a:endParaRPr lang="en-US" sz="1200" b="0" strike="noStrike" spc="-1" dirty="0">
              <a:latin typeface="Arial"/>
            </a:endParaRPr>
          </a:p>
          <a:p>
            <a:pPr>
              <a:lnSpc>
                <a:spcPct val="100000"/>
              </a:lnSpc>
            </a:pPr>
            <a:r>
              <a:rPr lang="en-US" sz="1200" b="0" strike="noStrike" spc="-1" dirty="0">
                <a:solidFill>
                  <a:srgbClr val="000000"/>
                </a:solidFill>
                <a:latin typeface="Arial"/>
                <a:ea typeface="DejaVu Sans"/>
              </a:rPr>
              <a:t>(only images that show on the front could be scraped), which forced us to use other methods,</a:t>
            </a:r>
            <a:endParaRPr lang="en-US" sz="1200" b="0" strike="noStrike" spc="-1" dirty="0">
              <a:latin typeface="Arial"/>
            </a:endParaRPr>
          </a:p>
          <a:p>
            <a:pPr>
              <a:lnSpc>
                <a:spcPct val="100000"/>
              </a:lnSpc>
            </a:pPr>
            <a:r>
              <a:rPr lang="en-US" sz="1200" b="0" strike="noStrike" spc="-1" dirty="0">
                <a:solidFill>
                  <a:srgbClr val="000000"/>
                </a:solidFill>
                <a:latin typeface="Arial"/>
                <a:ea typeface="DejaVu Sans"/>
              </a:rPr>
              <a:t>the best option that we found was using Selenium.</a:t>
            </a:r>
          </a:p>
          <a:p>
            <a:pPr>
              <a:lnSpc>
                <a:spcPct val="100000"/>
              </a:lnSpc>
            </a:pPr>
            <a:r>
              <a:rPr lang="en-US" sz="1200" b="0" strike="noStrike" spc="-1" dirty="0">
                <a:solidFill>
                  <a:srgbClr val="000000"/>
                </a:solidFill>
                <a:latin typeface="Arial"/>
                <a:ea typeface="DejaVu Sans"/>
              </a:rPr>
              <a:t>   </a:t>
            </a:r>
            <a:endParaRPr lang="en-US" sz="1200" b="0" strike="noStrike" spc="-1" dirty="0">
              <a:latin typeface="Arial"/>
            </a:endParaRPr>
          </a:p>
          <a:p>
            <a:pPr>
              <a:lnSpc>
                <a:spcPct val="100000"/>
              </a:lnSpc>
            </a:pPr>
            <a:r>
              <a:rPr lang="en-US" sz="1200" b="0" strike="noStrike" spc="-1" dirty="0">
                <a:solidFill>
                  <a:srgbClr val="000000"/>
                </a:solidFill>
                <a:latin typeface="Arial"/>
                <a:ea typeface="DejaVu Sans"/>
              </a:rPr>
              <a:t>Our crawler saved images from the website to our local storage only if a face could be recognized in the image, a method which allowed us to work with cleaner data. </a:t>
            </a:r>
            <a:endParaRPr lang="en-US" sz="1200" b="0" strike="noStrike" spc="-1" dirty="0">
              <a:latin typeface="Arial"/>
            </a:endParaRPr>
          </a:p>
          <a:p>
            <a:pPr>
              <a:lnSpc>
                <a:spcPct val="100000"/>
              </a:lnSpc>
            </a:pPr>
            <a:r>
              <a:rPr lang="en-US" sz="1200" spc="-1" dirty="0">
                <a:solidFill>
                  <a:srgbClr val="000000"/>
                </a:solidFill>
                <a:latin typeface="Arial"/>
                <a:ea typeface="DejaVu Sans"/>
              </a:rPr>
              <a:t>We saved </a:t>
            </a:r>
            <a:r>
              <a:rPr lang="en-US" sz="1200" b="0" strike="noStrike" spc="-1" dirty="0">
                <a:solidFill>
                  <a:srgbClr val="000000"/>
                </a:solidFill>
                <a:latin typeface="Arial"/>
                <a:ea typeface="DejaVu Sans"/>
              </a:rPr>
              <a:t>every image with </a:t>
            </a:r>
            <a:r>
              <a:rPr lang="en-US" sz="1200" spc="-1" dirty="0">
                <a:solidFill>
                  <a:srgbClr val="000000"/>
                </a:solidFill>
                <a:latin typeface="Arial"/>
                <a:ea typeface="DejaVu Sans"/>
              </a:rPr>
              <a:t>a name which allowed us to know the gender of the person.</a:t>
            </a:r>
          </a:p>
          <a:p>
            <a:pPr>
              <a:lnSpc>
                <a:spcPct val="100000"/>
              </a:lnSpc>
            </a:pPr>
            <a:r>
              <a:rPr lang="en-US" sz="1200" spc="-1" dirty="0">
                <a:solidFill>
                  <a:srgbClr val="000000"/>
                </a:solidFill>
                <a:latin typeface="Arial"/>
                <a:ea typeface="DejaVu Sans"/>
              </a:rPr>
              <a:t>I</a:t>
            </a:r>
            <a:r>
              <a:rPr lang="en-US" sz="1200" b="0" strike="noStrike" spc="-1" dirty="0">
                <a:solidFill>
                  <a:srgbClr val="000000"/>
                </a:solidFill>
                <a:latin typeface="Arial"/>
                <a:ea typeface="DejaVu Sans"/>
              </a:rPr>
              <a:t>n order to avoid duplicates our crawler checks whether an image with the exact name was saved before,</a:t>
            </a:r>
            <a:r>
              <a:rPr lang="en-US" sz="1200" spc="-1" dirty="0">
                <a:latin typeface="Arial"/>
              </a:rPr>
              <a:t> </a:t>
            </a:r>
            <a:r>
              <a:rPr lang="en-US" sz="1200" spc="-1" dirty="0">
                <a:solidFill>
                  <a:srgbClr val="000000"/>
                </a:solidFill>
                <a:latin typeface="Arial"/>
                <a:ea typeface="DejaVu Sans"/>
              </a:rPr>
              <a:t>s</a:t>
            </a:r>
            <a:r>
              <a:rPr lang="en-US" sz="1200" b="0" strike="noStrike" spc="-1" dirty="0">
                <a:solidFill>
                  <a:srgbClr val="000000"/>
                </a:solidFill>
                <a:latin typeface="Arial"/>
                <a:ea typeface="DejaVu Sans"/>
              </a:rPr>
              <a:t>o it won’t save it again.</a:t>
            </a:r>
          </a:p>
          <a:p>
            <a:pPr>
              <a:lnSpc>
                <a:spcPct val="100000"/>
              </a:lnSpc>
            </a:pPr>
            <a:endParaRPr lang="en-US" sz="1200" b="0" strike="noStrike" spc="-1" dirty="0">
              <a:solidFill>
                <a:srgbClr val="000000"/>
              </a:solidFill>
              <a:latin typeface="Arial"/>
              <a:ea typeface="DejaVu Sans"/>
            </a:endParaRPr>
          </a:p>
          <a:p>
            <a:pPr>
              <a:lnSpc>
                <a:spcPct val="100000"/>
              </a:lnSpc>
            </a:pPr>
            <a:r>
              <a:rPr lang="en-US" sz="1200" b="0" strike="noStrike" spc="-1" dirty="0">
                <a:solidFill>
                  <a:srgbClr val="0000FF"/>
                </a:solidFill>
                <a:latin typeface="Arial"/>
                <a:ea typeface="DejaVu Sans"/>
              </a:rPr>
              <a:t>                   </a:t>
            </a:r>
            <a:endParaRPr lang="en-US" sz="1200" b="0" strike="noStrike" spc="-1" dirty="0">
              <a:latin typeface="Arial"/>
            </a:endParaRPr>
          </a:p>
          <a:p>
            <a:pPr>
              <a:lnSpc>
                <a:spcPct val="100000"/>
              </a:lnSpc>
            </a:pPr>
            <a:r>
              <a:rPr lang="en-US" sz="1200" b="0" strike="noStrike" spc="-1" dirty="0">
                <a:solidFill>
                  <a:srgbClr val="0000FF"/>
                </a:solidFill>
                <a:latin typeface="Arial"/>
                <a:ea typeface="DejaVu Sans"/>
              </a:rPr>
              <a:t> </a:t>
            </a:r>
            <a:endParaRPr lang="en-US" sz="1200" b="0" strike="noStrike" spc="-1" dirty="0">
              <a:latin typeface="Arial"/>
            </a:endParaRPr>
          </a:p>
          <a:p>
            <a:pPr>
              <a:lnSpc>
                <a:spcPct val="100000"/>
              </a:lnSpc>
            </a:pPr>
            <a:endParaRPr lang="en-US" sz="12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3484212" y="368688"/>
            <a:ext cx="3112200" cy="656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200" b="1" i="1" strike="noStrike" spc="-1" dirty="0">
                <a:solidFill>
                  <a:srgbClr val="000000"/>
                </a:solidFill>
                <a:latin typeface="Arial"/>
                <a:ea typeface="DejaVu Sans"/>
              </a:rPr>
              <a:t>Step 2: Data</a:t>
            </a:r>
            <a:endParaRPr lang="en-US" sz="3200" b="0" strike="noStrike" spc="-1" dirty="0">
              <a:latin typeface="Arial"/>
            </a:endParaRPr>
          </a:p>
        </p:txBody>
      </p:sp>
      <p:pic>
        <p:nvPicPr>
          <p:cNvPr id="167" name="Picture 166"/>
          <p:cNvPicPr/>
          <p:nvPr/>
        </p:nvPicPr>
        <p:blipFill>
          <a:blip r:embed="rId2"/>
          <a:stretch/>
        </p:blipFill>
        <p:spPr>
          <a:xfrm>
            <a:off x="781664" y="1209369"/>
            <a:ext cx="8229600" cy="3789352"/>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111960" y="1591200"/>
            <a:ext cx="9945720" cy="152808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300" spc="-1" dirty="0">
                <a:solidFill>
                  <a:srgbClr val="000000"/>
                </a:solidFill>
                <a:latin typeface="Arial"/>
                <a:ea typeface="DejaVu Sans"/>
              </a:rPr>
              <a:t>A</a:t>
            </a:r>
            <a:r>
              <a:rPr lang="en-US" sz="1300" b="0" strike="noStrike" spc="-1" dirty="0">
                <a:solidFill>
                  <a:srgbClr val="000000"/>
                </a:solidFill>
                <a:latin typeface="Arial"/>
                <a:ea typeface="DejaVu Sans"/>
              </a:rPr>
              <a:t>fter we filled </a:t>
            </a:r>
            <a:r>
              <a:rPr lang="en-US" sz="1300" spc="-1" dirty="0">
                <a:solidFill>
                  <a:srgbClr val="000000"/>
                </a:solidFill>
                <a:latin typeface="Arial"/>
                <a:ea typeface="DejaVu Sans"/>
              </a:rPr>
              <a:t>our folder with </a:t>
            </a:r>
            <a:r>
              <a:rPr lang="en-US" sz="1300" b="0" strike="noStrike" spc="-1" dirty="0">
                <a:solidFill>
                  <a:srgbClr val="000000"/>
                </a:solidFill>
                <a:latin typeface="Arial"/>
                <a:ea typeface="DejaVu Sans"/>
              </a:rPr>
              <a:t>labeled images, we load each one using </a:t>
            </a:r>
            <a:r>
              <a:rPr lang="en-US" sz="1300" b="0" i="1" strike="noStrike" spc="-1" dirty="0">
                <a:solidFill>
                  <a:srgbClr val="000000"/>
                </a:solidFill>
                <a:latin typeface="Arial"/>
                <a:ea typeface="DejaVu Sans"/>
              </a:rPr>
              <a:t>openCV</a:t>
            </a:r>
            <a:r>
              <a:rPr lang="en-US" sz="1300" b="0" strike="noStrike" spc="-1" dirty="0">
                <a:solidFill>
                  <a:srgbClr val="000000"/>
                </a:solidFill>
                <a:latin typeface="Arial"/>
                <a:ea typeface="DejaVu Sans"/>
              </a:rPr>
              <a:t> and recognized the face in the image using </a:t>
            </a:r>
            <a:r>
              <a:rPr lang="en-US" sz="1300" b="0" i="1" strike="noStrike" spc="-1" dirty="0" err="1">
                <a:solidFill>
                  <a:srgbClr val="000000"/>
                </a:solidFill>
                <a:latin typeface="Arial"/>
                <a:ea typeface="DejaVu Sans"/>
              </a:rPr>
              <a:t>dlib</a:t>
            </a:r>
            <a:r>
              <a:rPr lang="en-US" sz="1300" b="0" strike="noStrike" spc="-1" dirty="0">
                <a:solidFill>
                  <a:srgbClr val="000000"/>
                </a:solidFill>
                <a:latin typeface="Arial"/>
                <a:ea typeface="DejaVu Sans"/>
              </a:rPr>
              <a:t>, </a:t>
            </a:r>
            <a:endParaRPr lang="en-US" sz="1300" b="0" strike="noStrike" spc="-1" dirty="0">
              <a:latin typeface="Arial"/>
            </a:endParaRPr>
          </a:p>
          <a:p>
            <a:r>
              <a:rPr lang="en-US" sz="1300" b="0" strike="noStrike" spc="-1" dirty="0">
                <a:solidFill>
                  <a:srgbClr val="000000"/>
                </a:solidFill>
                <a:latin typeface="Arial"/>
                <a:ea typeface="DejaVu Sans"/>
              </a:rPr>
              <a:t>In order to recognize specific coordinates on the face</a:t>
            </a:r>
            <a:r>
              <a:rPr lang="en-US" sz="1300" spc="-1" dirty="0">
                <a:latin typeface="Arial"/>
              </a:rPr>
              <a:t> </a:t>
            </a:r>
            <a:r>
              <a:rPr lang="en-US" sz="1300" b="0" strike="noStrike" spc="-1" dirty="0">
                <a:solidFill>
                  <a:srgbClr val="000000"/>
                </a:solidFill>
                <a:latin typeface="Arial"/>
                <a:ea typeface="DejaVu Sans"/>
              </a:rPr>
              <a:t>we used a face landmarks model with 68 points since it was the most accurate of the other models we found.</a:t>
            </a:r>
          </a:p>
          <a:p>
            <a:endParaRPr lang="en-GB" dirty="0"/>
          </a:p>
          <a:p>
            <a:r>
              <a:rPr lang="en-GB" sz="1300" spc="-1" dirty="0">
                <a:solidFill>
                  <a:srgbClr val="000000"/>
                </a:solidFill>
                <a:latin typeface="Arial"/>
                <a:ea typeface="DejaVu Sans"/>
              </a:rPr>
              <a:t>We have exported the coordinates for each image to our </a:t>
            </a:r>
            <a:r>
              <a:rPr lang="en-GB" sz="1300" spc="-1" dirty="0" err="1">
                <a:solidFill>
                  <a:srgbClr val="000000"/>
                </a:solidFill>
                <a:latin typeface="Arial"/>
                <a:ea typeface="DejaVu Sans"/>
              </a:rPr>
              <a:t>dataframe</a:t>
            </a:r>
            <a:r>
              <a:rPr lang="en-GB" sz="1300" spc="-1" dirty="0">
                <a:solidFill>
                  <a:srgbClr val="000000"/>
                </a:solidFill>
                <a:latin typeface="Arial"/>
                <a:ea typeface="DejaVu Sans"/>
              </a:rPr>
              <a:t>, we then normalized each point according to the axes and the height and width of the face</a:t>
            </a:r>
            <a:r>
              <a:rPr lang="en-US" sz="1300" spc="-1" dirty="0">
                <a:solidFill>
                  <a:srgbClr val="000000"/>
                </a:solidFill>
                <a:latin typeface="Arial"/>
                <a:ea typeface="DejaVu Sans"/>
              </a:rPr>
              <a:t>. </a:t>
            </a:r>
          </a:p>
          <a:p>
            <a:r>
              <a:rPr lang="en-US" sz="1300" spc="-1" dirty="0">
                <a:solidFill>
                  <a:srgbClr val="000000"/>
                </a:solidFill>
                <a:latin typeface="Arial"/>
                <a:ea typeface="DejaVu Sans"/>
              </a:rPr>
              <a:t>W</a:t>
            </a:r>
            <a:r>
              <a:rPr lang="en-US" sz="1300" b="0" strike="noStrike" spc="-1" dirty="0">
                <a:solidFill>
                  <a:srgbClr val="000000"/>
                </a:solidFill>
                <a:latin typeface="Arial"/>
                <a:ea typeface="DejaVu Sans"/>
              </a:rPr>
              <a:t>e assigned an ID  for each landmark, each image represented as a row in our dataframe and the columns were location of the points on the face.</a:t>
            </a:r>
            <a:endParaRPr lang="en-US" sz="1300" b="0" strike="noStrike" spc="-1" dirty="0">
              <a:latin typeface="Arial"/>
            </a:endParaRPr>
          </a:p>
        </p:txBody>
      </p:sp>
      <p:sp>
        <p:nvSpPr>
          <p:cNvPr id="169" name="CustomShape 2"/>
          <p:cNvSpPr/>
          <p:nvPr/>
        </p:nvSpPr>
        <p:spPr>
          <a:xfrm>
            <a:off x="1371600" y="312120"/>
            <a:ext cx="7193520" cy="601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i="1" strike="noStrike" spc="-1" dirty="0">
                <a:solidFill>
                  <a:srgbClr val="000000"/>
                </a:solidFill>
                <a:latin typeface="Arial"/>
                <a:ea typeface="DejaVu Sans"/>
              </a:rPr>
              <a:t>Exporting the data into dataframe :</a:t>
            </a:r>
            <a:endParaRPr lang="en-US" sz="36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with green hair&#10;&#10;Description automatically generated with low confidence">
            <a:extLst>
              <a:ext uri="{FF2B5EF4-FFF2-40B4-BE49-F238E27FC236}">
                <a16:creationId xmlns:a16="http://schemas.microsoft.com/office/drawing/2014/main" id="{746F8112-3E37-4691-B070-63618E991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4941" y="1364361"/>
            <a:ext cx="2130742" cy="1893993"/>
          </a:xfrm>
          <a:prstGeom prst="rect">
            <a:avLst/>
          </a:prstGeom>
        </p:spPr>
      </p:pic>
      <p:pic>
        <p:nvPicPr>
          <p:cNvPr id="7" name="Picture 6" descr="A picture containing indoor, person, hair, posing&#10;&#10;Description automatically generated">
            <a:extLst>
              <a:ext uri="{FF2B5EF4-FFF2-40B4-BE49-F238E27FC236}">
                <a16:creationId xmlns:a16="http://schemas.microsoft.com/office/drawing/2014/main" id="{0F05C53B-B198-41AD-8F60-692D2AD683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208" y="1364361"/>
            <a:ext cx="2134072" cy="1896953"/>
          </a:xfrm>
          <a:prstGeom prst="rect">
            <a:avLst/>
          </a:prstGeom>
        </p:spPr>
      </p:pic>
      <p:pic>
        <p:nvPicPr>
          <p:cNvPr id="9" name="Picture 8" descr="A picture containing colorful, decorated&#10;&#10;Description automatically generated">
            <a:extLst>
              <a:ext uri="{FF2B5EF4-FFF2-40B4-BE49-F238E27FC236}">
                <a16:creationId xmlns:a16="http://schemas.microsoft.com/office/drawing/2014/main" id="{505E1C55-9918-4805-B504-B63A8E8EDC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5335" y="1364361"/>
            <a:ext cx="2206308" cy="1961163"/>
          </a:xfrm>
          <a:prstGeom prst="rect">
            <a:avLst/>
          </a:prstGeom>
        </p:spPr>
      </p:pic>
      <p:pic>
        <p:nvPicPr>
          <p:cNvPr id="11" name="Picture 10">
            <a:extLst>
              <a:ext uri="{FF2B5EF4-FFF2-40B4-BE49-F238E27FC236}">
                <a16:creationId xmlns:a16="http://schemas.microsoft.com/office/drawing/2014/main" id="{F9AB3E13-0A05-4903-A106-5D3E37EF23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208" y="3659297"/>
            <a:ext cx="2134072" cy="1896953"/>
          </a:xfrm>
          <a:prstGeom prst="rect">
            <a:avLst/>
          </a:prstGeom>
        </p:spPr>
      </p:pic>
      <p:sp>
        <p:nvSpPr>
          <p:cNvPr id="12" name="TextBox 11">
            <a:extLst>
              <a:ext uri="{FF2B5EF4-FFF2-40B4-BE49-F238E27FC236}">
                <a16:creationId xmlns:a16="http://schemas.microsoft.com/office/drawing/2014/main" id="{ECC7BB83-1D89-400A-BD12-A535EFFF42B1}"/>
              </a:ext>
            </a:extLst>
          </p:cNvPr>
          <p:cNvSpPr txBox="1"/>
          <p:nvPr/>
        </p:nvSpPr>
        <p:spPr>
          <a:xfrm>
            <a:off x="1981318" y="114300"/>
            <a:ext cx="6247171" cy="646331"/>
          </a:xfrm>
          <a:prstGeom prst="rect">
            <a:avLst/>
          </a:prstGeom>
          <a:noFill/>
        </p:spPr>
        <p:txBody>
          <a:bodyPr wrap="square" rtlCol="0">
            <a:spAutoFit/>
          </a:bodyPr>
          <a:lstStyle/>
          <a:p>
            <a:r>
              <a:rPr lang="en-US" b="1" i="1" dirty="0">
                <a:solidFill>
                  <a:schemeClr val="bg1"/>
                </a:solidFill>
                <a:latin typeface="Arial" panose="020B0604020202020204" pitchFamily="34" charset="0"/>
                <a:cs typeface="Arial" panose="020B0604020202020204" pitchFamily="34" charset="0"/>
              </a:rPr>
              <a:t>In this slide you can see the process that the image is going through using our face recognition algorithm :</a:t>
            </a:r>
            <a:endParaRPr lang="en-IL" b="1" i="1"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0D4A0DEA-B263-4170-956B-95C3BE6D3F26}"/>
              </a:ext>
            </a:extLst>
          </p:cNvPr>
          <p:cNvSpPr txBox="1"/>
          <p:nvPr/>
        </p:nvSpPr>
        <p:spPr>
          <a:xfrm>
            <a:off x="737153" y="1022562"/>
            <a:ext cx="1725562" cy="369332"/>
          </a:xfrm>
          <a:prstGeom prst="rect">
            <a:avLst/>
          </a:prstGeom>
          <a:noFill/>
        </p:spPr>
        <p:txBody>
          <a:bodyPr wrap="square" rtlCol="0">
            <a:spAutoFit/>
          </a:bodyPr>
          <a:lstStyle/>
          <a:p>
            <a:r>
              <a:rPr lang="en-US" dirty="0">
                <a:solidFill>
                  <a:schemeClr val="bg1"/>
                </a:solidFill>
              </a:rPr>
              <a:t>Step 1 :</a:t>
            </a:r>
            <a:endParaRPr lang="en-IL" dirty="0">
              <a:solidFill>
                <a:schemeClr val="bg1"/>
              </a:solidFill>
            </a:endParaRPr>
          </a:p>
        </p:txBody>
      </p:sp>
      <p:sp>
        <p:nvSpPr>
          <p:cNvPr id="15" name="TextBox 14">
            <a:extLst>
              <a:ext uri="{FF2B5EF4-FFF2-40B4-BE49-F238E27FC236}">
                <a16:creationId xmlns:a16="http://schemas.microsoft.com/office/drawing/2014/main" id="{2A3E40CC-7BE2-43F4-AF55-7106D40F2F66}"/>
              </a:ext>
            </a:extLst>
          </p:cNvPr>
          <p:cNvSpPr txBox="1"/>
          <p:nvPr/>
        </p:nvSpPr>
        <p:spPr>
          <a:xfrm>
            <a:off x="4272777" y="1022562"/>
            <a:ext cx="1327355" cy="369332"/>
          </a:xfrm>
          <a:prstGeom prst="rect">
            <a:avLst/>
          </a:prstGeom>
          <a:noFill/>
        </p:spPr>
        <p:txBody>
          <a:bodyPr wrap="square" rtlCol="0">
            <a:spAutoFit/>
          </a:bodyPr>
          <a:lstStyle/>
          <a:p>
            <a:r>
              <a:rPr lang="en-US" dirty="0">
                <a:solidFill>
                  <a:schemeClr val="bg1"/>
                </a:solidFill>
              </a:rPr>
              <a:t>Step 2 :</a:t>
            </a:r>
            <a:endParaRPr lang="en-IL" dirty="0">
              <a:solidFill>
                <a:schemeClr val="bg1"/>
              </a:solidFill>
            </a:endParaRPr>
          </a:p>
        </p:txBody>
      </p:sp>
      <p:sp>
        <p:nvSpPr>
          <p:cNvPr id="16" name="TextBox 15">
            <a:extLst>
              <a:ext uri="{FF2B5EF4-FFF2-40B4-BE49-F238E27FC236}">
                <a16:creationId xmlns:a16="http://schemas.microsoft.com/office/drawing/2014/main" id="{1974BF81-6A55-4E71-A507-2ABF2BB6B1A2}"/>
              </a:ext>
            </a:extLst>
          </p:cNvPr>
          <p:cNvSpPr txBox="1"/>
          <p:nvPr/>
        </p:nvSpPr>
        <p:spPr>
          <a:xfrm>
            <a:off x="7364776" y="1032144"/>
            <a:ext cx="1039762" cy="369332"/>
          </a:xfrm>
          <a:prstGeom prst="rect">
            <a:avLst/>
          </a:prstGeom>
          <a:noFill/>
        </p:spPr>
        <p:txBody>
          <a:bodyPr wrap="square" rtlCol="0">
            <a:spAutoFit/>
          </a:bodyPr>
          <a:lstStyle/>
          <a:p>
            <a:r>
              <a:rPr lang="en-US" dirty="0">
                <a:solidFill>
                  <a:schemeClr val="bg1"/>
                </a:solidFill>
              </a:rPr>
              <a:t>Step 3 :</a:t>
            </a:r>
            <a:endParaRPr lang="en-IL" dirty="0">
              <a:solidFill>
                <a:schemeClr val="bg1"/>
              </a:solidFill>
            </a:endParaRPr>
          </a:p>
        </p:txBody>
      </p:sp>
      <p:sp>
        <p:nvSpPr>
          <p:cNvPr id="17" name="TextBox 16">
            <a:extLst>
              <a:ext uri="{FF2B5EF4-FFF2-40B4-BE49-F238E27FC236}">
                <a16:creationId xmlns:a16="http://schemas.microsoft.com/office/drawing/2014/main" id="{221179BC-768D-4083-89A7-175D6CC0EEC5}"/>
              </a:ext>
            </a:extLst>
          </p:cNvPr>
          <p:cNvSpPr txBox="1"/>
          <p:nvPr/>
        </p:nvSpPr>
        <p:spPr>
          <a:xfrm>
            <a:off x="633914" y="3311850"/>
            <a:ext cx="1054510" cy="369332"/>
          </a:xfrm>
          <a:prstGeom prst="rect">
            <a:avLst/>
          </a:prstGeom>
          <a:noFill/>
        </p:spPr>
        <p:txBody>
          <a:bodyPr wrap="square" rtlCol="0">
            <a:spAutoFit/>
          </a:bodyPr>
          <a:lstStyle/>
          <a:p>
            <a:r>
              <a:rPr lang="en-US" dirty="0">
                <a:solidFill>
                  <a:schemeClr val="bg1"/>
                </a:solidFill>
              </a:rPr>
              <a:t>Step 4 :</a:t>
            </a:r>
            <a:endParaRPr lang="en-IL" dirty="0">
              <a:solidFill>
                <a:schemeClr val="bg1"/>
              </a:solidFill>
            </a:endParaRPr>
          </a:p>
        </p:txBody>
      </p:sp>
    </p:spTree>
    <p:extLst>
      <p:ext uri="{BB962C8B-B14F-4D97-AF65-F5344CB8AC3E}">
        <p14:creationId xmlns:p14="http://schemas.microsoft.com/office/powerpoint/2010/main" val="212841879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720</TotalTime>
  <Words>1324</Words>
  <Application>Microsoft Office PowerPoint</Application>
  <PresentationFormat>Custom</PresentationFormat>
  <Paragraphs>88</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Aharoni</vt:lpstr>
      <vt:lpstr>Arial</vt:lpstr>
      <vt:lpstr>Calibri</vt:lpstr>
      <vt:lpstr>Century Gothic</vt:lpstr>
      <vt:lpstr>Whitney</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אדיר דגמי</cp:lastModifiedBy>
  <cp:revision>58</cp:revision>
  <dcterms:created xsi:type="dcterms:W3CDTF">2021-02-10T14:31:03Z</dcterms:created>
  <dcterms:modified xsi:type="dcterms:W3CDTF">2021-02-20T15:58:26Z</dcterms:modified>
  <dc:language>en-US</dc:language>
</cp:coreProperties>
</file>