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9" r:id="rId8"/>
    <p:sldId id="262" r:id="rId9"/>
    <p:sldId id="267" r:id="rId10"/>
    <p:sldId id="263" r:id="rId11"/>
    <p:sldId id="264" r:id="rId12"/>
    <p:sldId id="265" r:id="rId13"/>
    <p:sldId id="266" r:id="rId14"/>
    <p:sldId id="268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cs.huji.ac.il/~shais/UnderstandingMachineLearning/understanding-machine-learning-theory-algorithms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holar.google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mml-book.github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penu.ac.il/cs/computer/Pages/seminarsEx.aspx" TargetMode="External"/><Relationship Id="rId2" Type="http://schemas.openxmlformats.org/officeDocument/2006/relationships/hyperlink" Target="https://www.openu.ac.il/lists/mediaserver_documents/academic/cs/CSSeminar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סמינר באבטחת המרחב המקוון</a:t>
            </a:r>
            <a:br>
              <a:rPr lang="he-IL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20927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פרופ' לאוניד </a:t>
            </a:r>
            <a:r>
              <a:rPr lang="he-IL" dirty="0" err="1"/>
              <a:t>ברנבוים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86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5"/>
                </a:solidFill>
              </a:rPr>
              <a:t>רשתות </a:t>
            </a:r>
            <a:r>
              <a:rPr lang="he-IL" dirty="0" err="1">
                <a:solidFill>
                  <a:schemeClr val="accent5"/>
                </a:solidFill>
              </a:rPr>
              <a:t>ניורונים</a:t>
            </a:r>
            <a:endParaRPr lang="he-IL" dirty="0">
              <a:solidFill>
                <a:schemeClr val="accent5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18" y="1309370"/>
            <a:ext cx="3215217" cy="16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2" y="6194544"/>
            <a:ext cx="9836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source: https://www.analyticsvidhya.com/blog/2022/01/convolutional-neural-network-an-overview/</a:t>
            </a:r>
            <a:endParaRPr lang="he-IL" dirty="0"/>
          </a:p>
        </p:txBody>
      </p:sp>
      <p:pic>
        <p:nvPicPr>
          <p:cNvPr id="1028" name="Picture 4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77" y="2916979"/>
            <a:ext cx="6743700" cy="31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18" y="1309370"/>
            <a:ext cx="3215217" cy="1607609"/>
          </a:xfrm>
          <a:prstGeom prst="rect">
            <a:avLst/>
          </a:prstGeom>
        </p:spPr>
      </p:pic>
      <p:sp>
        <p:nvSpPr>
          <p:cNvPr id="9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5"/>
                </a:solidFill>
              </a:rPr>
              <a:t>רשתות </a:t>
            </a:r>
            <a:r>
              <a:rPr lang="he-IL" dirty="0" err="1">
                <a:solidFill>
                  <a:schemeClr val="accent5"/>
                </a:solidFill>
              </a:rPr>
              <a:t>ניורונים</a:t>
            </a:r>
            <a:endParaRPr lang="he-I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5"/>
                </a:solidFill>
              </a:rPr>
              <a:t>זיהוי קוד זדוני באמצעות רשתות </a:t>
            </a:r>
            <a:r>
              <a:rPr lang="he-IL" dirty="0" err="1">
                <a:solidFill>
                  <a:schemeClr val="accent5"/>
                </a:solidFill>
              </a:rPr>
              <a:t>ניורונים</a:t>
            </a:r>
            <a:r>
              <a:rPr lang="he-IL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37" y="2060296"/>
            <a:ext cx="6476380" cy="3493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6096000"/>
            <a:ext cx="11023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https://hub.packtpub.com/how-to-build-a-convolution-neural-network-based-malware-detector-using-malware-visualization-tutorial/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64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זיהוי אתרים זדוניים באמצעות </a:t>
            </a:r>
            <a:r>
              <a:rPr lang="en-US" dirty="0">
                <a:solidFill>
                  <a:srgbClr val="002060"/>
                </a:solidFill>
              </a:rPr>
              <a:t>URL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127" y="3820756"/>
            <a:ext cx="7721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www.openu.ac.il</a:t>
            </a:r>
            <a:endParaRPr lang="he-IL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91199" y="5240589"/>
            <a:ext cx="3911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??</a:t>
            </a:r>
            <a:endParaRPr lang="he-I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81261" y="2171263"/>
            <a:ext cx="975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www.sasdadfd.com/</a:t>
            </a:r>
            <a:r>
              <a:rPr lang="en-US" sz="3200" dirty="0" err="1"/>
              <a:t>api</a:t>
            </a:r>
            <a:r>
              <a:rPr lang="en-US" sz="3200" dirty="0"/>
              <a:t>=</a:t>
            </a:r>
            <a:r>
              <a:rPr lang="en-US" sz="3200" dirty="0" err="1"/>
              <a:t>cppp?sdc</a:t>
            </a:r>
            <a:r>
              <a:rPr lang="en-US" sz="3200" dirty="0"/>
              <a:t>=“</a:t>
            </a:r>
            <a:r>
              <a:rPr lang="en-US" sz="3200" dirty="0" err="1"/>
              <a:t>sadfaaaa</a:t>
            </a:r>
            <a:r>
              <a:rPr lang="en-US" sz="3200" dirty="0"/>
              <a:t>...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5507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זיהוי אתרים זדוניים באמצעות </a:t>
            </a:r>
            <a:r>
              <a:rPr lang="en-US" dirty="0">
                <a:solidFill>
                  <a:srgbClr val="002060"/>
                </a:solidFill>
              </a:rPr>
              <a:t>URL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127" y="3820756"/>
            <a:ext cx="7721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www.openu.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c.il</a:t>
            </a:r>
            <a:endParaRPr lang="he-IL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91199" y="5240589"/>
            <a:ext cx="3911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??</a:t>
            </a:r>
            <a:endParaRPr lang="he-I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89726" y="2171263"/>
            <a:ext cx="975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www.sasdadfd.com/</a:t>
            </a:r>
            <a:r>
              <a:rPr lang="en-US" sz="3200" dirty="0" err="1"/>
              <a:t>api</a:t>
            </a:r>
            <a:r>
              <a:rPr lang="en-US" sz="3200" dirty="0"/>
              <a:t>=</a:t>
            </a:r>
            <a:r>
              <a:rPr lang="en-US" sz="3200" dirty="0" err="1"/>
              <a:t>cppp?sdc</a:t>
            </a:r>
            <a:r>
              <a:rPr lang="en-US" sz="3200" dirty="0"/>
              <a:t>=“</a:t>
            </a:r>
            <a:r>
              <a:rPr lang="en-US" sz="3200" dirty="0" err="1"/>
              <a:t>sadfaaaa</a:t>
            </a:r>
            <a:r>
              <a:rPr lang="en-US" sz="3200" dirty="0"/>
              <a:t>...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292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מקורות מידע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133" y="1691322"/>
            <a:ext cx="965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hlinkClick r:id="rId2"/>
              </a:rPr>
              <a:t>https://www.cs.huji.ac.il/~shais/UnderstandingMachineLearning/understanding-machine-learning-theory-algorithms.pdf</a:t>
            </a:r>
            <a:endParaRPr lang="he-IL" dirty="0"/>
          </a:p>
        </p:txBody>
      </p:sp>
      <p:pic>
        <p:nvPicPr>
          <p:cNvPr id="1026" name="Picture 2" descr="https://www.cs.huji.ac.il/w~shais/UnderstandingMachineLearning/images/UnderstandingMachineLear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33" y="1691322"/>
            <a:ext cx="1143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671714" y="4311134"/>
            <a:ext cx="2856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https://mml-book.github.io/</a:t>
            </a:r>
            <a:endParaRPr lang="en-US" dirty="0"/>
          </a:p>
          <a:p>
            <a:endParaRPr lang="he-IL" dirty="0"/>
          </a:p>
        </p:txBody>
      </p:sp>
      <p:pic>
        <p:nvPicPr>
          <p:cNvPr id="1028" name="Picture 4" descr="book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663215"/>
            <a:ext cx="1714500" cy="1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671714" y="5987534"/>
            <a:ext cx="2792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https://scholar.google.com/</a:t>
            </a:r>
            <a:endParaRPr lang="en-US" dirty="0"/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74133" y="2448480"/>
            <a:ext cx="8669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 with Chapters 1-4, 9   (</a:t>
            </a:r>
            <a:r>
              <a:rPr lang="en-US"/>
              <a:t>except 9.1.1)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199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5">
                    <a:lumMod val="50000"/>
                  </a:schemeClr>
                </a:solidFill>
              </a:rPr>
              <a:t>מקורות מידע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94522"/>
            <a:ext cx="10584065" cy="41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קישורים שימושיים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3067" y="2743200"/>
            <a:ext cx="9787466" cy="22182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09600" y="2259449"/>
            <a:ext cx="1075112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0"/>
              </a:spcAft>
            </a:pPr>
            <a:r>
              <a:rPr lang="he-IL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he-IL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הסבר על הכנת עבודה סמינריונית במדעי המחשב מופיע כאן: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en-US" sz="2400" u="sng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https://www.openu.ac.il/lists/mediaserver_documents/academic/cs/CSSeminar.pdf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he-IL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endParaRPr lang="he-IL" sz="2400" dirty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he-IL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דוגמאות לעבדות סמינריוניות בנושאים שונים מופיעות כאן: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 rtl="1">
              <a:spcAft>
                <a:spcPts val="0"/>
              </a:spcAft>
            </a:pPr>
            <a:r>
              <a:rPr lang="en-US" sz="2400" u="sng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https://academic.openu.ac.il/cs/computer/Pages/seminarsEx.aspx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21306362">
            <a:off x="3486727" y="2668693"/>
            <a:ext cx="10515600" cy="132556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5"/>
                </a:solidFill>
              </a:rPr>
              <a:t>Thank you!</a:t>
            </a:r>
            <a:endParaRPr lang="he-IL" sz="8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מטרות הסמינר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127" y="2421467"/>
            <a:ext cx="1014460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לימוד מעמיק של נושא חדש מתוך מאמרים וספרים</a:t>
            </a:r>
          </a:p>
          <a:p>
            <a:pPr algn="r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כתיבת עבודה סמינריונית בנושא זה</a:t>
            </a:r>
          </a:p>
          <a:p>
            <a:pPr algn="r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הרצאה סמינריונית על הנושא</a:t>
            </a:r>
          </a:p>
        </p:txBody>
      </p:sp>
    </p:spTree>
    <p:extLst>
      <p:ext uri="{BB962C8B-B14F-4D97-AF65-F5344CB8AC3E}">
        <p14:creationId xmlns:p14="http://schemas.microsoft.com/office/powerpoint/2010/main" val="8970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מהלך הסמסטר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12644"/>
            <a:ext cx="1100666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פגישות זום לתכנון מהלך הסמינר בתחילת הסמסטר</a:t>
            </a:r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הגשת מסמך תכנון – בעוד כחודש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ייעוץ בדואר האלקטרוני, תיאום שיחות ייעוץ – במידת הצורך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הגשת טיוטה של העבודה – לקראת סוף הסמסטר</a:t>
            </a:r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קבלת משוב על העבודה, הגשת גרסה סופית ותאום הרצאה סמינריונית</a:t>
            </a:r>
          </a:p>
        </p:txBody>
      </p:sp>
    </p:spTree>
    <p:extLst>
      <p:ext uri="{BB962C8B-B14F-4D97-AF65-F5344CB8AC3E}">
        <p14:creationId xmlns:p14="http://schemas.microsoft.com/office/powerpoint/2010/main" val="40222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1260" y="230293"/>
            <a:ext cx="10515600" cy="132556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שלבי העבודה בסמינר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593" y="1239420"/>
            <a:ext cx="10583334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/>
              <a:t>                    </a:t>
            </a:r>
            <a:r>
              <a:rPr lang="he-IL" sz="2800" dirty="0">
                <a:solidFill>
                  <a:srgbClr val="002060"/>
                </a:solidFill>
              </a:rPr>
              <a:t>טכניקות למידת מכונה לזיהוי איומי אבטחה</a:t>
            </a:r>
          </a:p>
          <a:p>
            <a:pPr algn="ctr"/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 חיפוש מאמרים אקדמיים רלוונטיים, פרקי ספרים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בחירת מאמרים ופרקים מתאימים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הכנת מסמך תכנון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קריאת ולמידה של המאמרים והפרקים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כתיבת העבודה הסמינריונית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הרצאה סמינריונית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9282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61" y="1352654"/>
            <a:ext cx="10347806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ctr"/>
            <a:r>
              <a:rPr lang="he-IL" sz="2400" dirty="0">
                <a:solidFill>
                  <a:srgbClr val="002060"/>
                </a:solidFill>
              </a:rPr>
              <a:t>טכניקות למידת מכונה לזיהוי איומי התקפה</a:t>
            </a:r>
            <a:endParaRPr lang="en-US" sz="2400" dirty="0">
              <a:solidFill>
                <a:srgbClr val="002060"/>
              </a:solidFill>
            </a:endParaRPr>
          </a:p>
          <a:p>
            <a:pPr lvl="1" algn="ctr"/>
            <a:endParaRPr lang="he-IL" sz="2400" dirty="0">
              <a:solidFill>
                <a:srgbClr val="002060"/>
              </a:solidFill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למידת מכונה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למידה מפוקחת</a:t>
            </a:r>
          </a:p>
          <a:p>
            <a:pPr lvl="2" algn="r" rtl="1"/>
            <a:r>
              <a:rPr lang="he-IL" sz="2400" dirty="0"/>
              <a:t>    -</a:t>
            </a:r>
          </a:p>
          <a:p>
            <a:pPr lvl="2" algn="r" rtl="1"/>
            <a:r>
              <a:rPr lang="he-IL" sz="2400" dirty="0"/>
              <a:t>    -</a:t>
            </a:r>
          </a:p>
          <a:p>
            <a:pPr lvl="2" algn="r" rtl="1"/>
            <a:r>
              <a:rPr lang="he-IL" sz="2400" dirty="0"/>
              <a:t>    -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למידה לא מפוקחת</a:t>
            </a:r>
          </a:p>
          <a:p>
            <a:pPr lvl="1" algn="r" rtl="1"/>
            <a:r>
              <a:rPr lang="he-IL" sz="2400" dirty="0"/>
              <a:t>         -</a:t>
            </a:r>
          </a:p>
          <a:p>
            <a:pPr lvl="1" algn="r" rtl="1"/>
            <a:r>
              <a:rPr lang="he-IL" sz="2400" dirty="0"/>
              <a:t>         -</a:t>
            </a:r>
          </a:p>
          <a:p>
            <a:pPr lvl="1" algn="r" rtl="1"/>
            <a:r>
              <a:rPr lang="he-IL" sz="2400" dirty="0"/>
              <a:t>         -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זיהוי איומי אבטחה באמצעות למידת מכונה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נושא של מאמר 1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נושא של מאמר 2</a:t>
            </a:r>
          </a:p>
          <a:p>
            <a:pPr algn="r" rtl="1"/>
            <a:r>
              <a:rPr lang="he-IL" sz="2400" dirty="0"/>
              <a:t>   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מבנה העבודה הסמינריונית</a:t>
            </a:r>
          </a:p>
        </p:txBody>
      </p:sp>
    </p:spTree>
    <p:extLst>
      <p:ext uri="{BB962C8B-B14F-4D97-AF65-F5344CB8AC3E}">
        <p14:creationId xmlns:p14="http://schemas.microsoft.com/office/powerpoint/2010/main" val="16219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מבנה מסמך התכנון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45066" y="1946327"/>
            <a:ext cx="1093893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פרק 1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- תאור של פסקה אחת על הפרק</a:t>
            </a:r>
          </a:p>
          <a:p>
            <a:pPr algn="r" rtl="1"/>
            <a:endParaRPr lang="he-IL" sz="2400" dirty="0"/>
          </a:p>
          <a:p>
            <a:pPr indent="-285750" algn="r" rtl="1">
              <a:buFontTx/>
              <a:buChar char="-"/>
            </a:pPr>
            <a:r>
              <a:rPr lang="he-IL" sz="2400" dirty="0"/>
              <a:t>פרטי המאמר\המאמרים\הספרים עליהם הפרק יתבסס</a:t>
            </a:r>
          </a:p>
          <a:p>
            <a:pPr indent="-285750" algn="r" rtl="1">
              <a:buFontTx/>
              <a:buChar char="-"/>
            </a:pPr>
            <a:endParaRPr lang="he-IL" sz="2400" dirty="0"/>
          </a:p>
          <a:p>
            <a:pPr algn="r" rtl="1"/>
            <a:r>
              <a:rPr lang="he-IL" sz="2400" dirty="0"/>
              <a:t>פרק 2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- תאור של פסקה אחת על הפרק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- פרטי המאמר\המאמרים\הספרים עליהם הפרק יתבסס </a:t>
            </a:r>
          </a:p>
          <a:p>
            <a:pPr algn="r" rtl="1"/>
            <a:r>
              <a:rPr lang="he-IL" sz="2400" dirty="0"/>
              <a:t> 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666" y="1506656"/>
            <a:ext cx="82973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היקף: עמוד אחד  - שני עמודים</a:t>
            </a:r>
          </a:p>
        </p:txBody>
      </p:sp>
    </p:spTree>
    <p:extLst>
      <p:ext uri="{BB962C8B-B14F-4D97-AF65-F5344CB8AC3E}">
        <p14:creationId xmlns:p14="http://schemas.microsoft.com/office/powerpoint/2010/main" val="129165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9127" y="2346960"/>
            <a:ext cx="10515600" cy="132556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נושאי הסמינר</a:t>
            </a:r>
          </a:p>
        </p:txBody>
      </p:sp>
    </p:spTree>
    <p:extLst>
      <p:ext uri="{BB962C8B-B14F-4D97-AF65-F5344CB8AC3E}">
        <p14:creationId xmlns:p14="http://schemas.microsoft.com/office/powerpoint/2010/main" val="8975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5"/>
                </a:solidFill>
              </a:rPr>
              <a:t>סוגי למידת מכונה</a:t>
            </a:r>
          </a:p>
        </p:txBody>
      </p:sp>
      <p:sp>
        <p:nvSpPr>
          <p:cNvPr id="3" name="מלבן 2"/>
          <p:cNvSpPr/>
          <p:nvPr/>
        </p:nvSpPr>
        <p:spPr>
          <a:xfrm>
            <a:off x="2564731" y="6488668"/>
            <a:ext cx="728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http://www.cognub.com/index.php/cognitive-platform/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58" y="1671530"/>
            <a:ext cx="7062537" cy="44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5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5927" y="1913467"/>
            <a:ext cx="10515600" cy="1742121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דוגמאות לזיהוי איומי אבטחה</a:t>
            </a:r>
            <a:br>
              <a:rPr lang="he-IL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he-IL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באמצעות למידת מכונה</a:t>
            </a:r>
          </a:p>
        </p:txBody>
      </p:sp>
    </p:spTree>
    <p:extLst>
      <p:ext uri="{BB962C8B-B14F-4D97-AF65-F5344CB8AC3E}">
        <p14:creationId xmlns:p14="http://schemas.microsoft.com/office/powerpoint/2010/main" val="31669440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302</TotalTime>
  <Words>438</Words>
  <Application>Microsoft Office PowerPoint</Application>
  <PresentationFormat>מסך רחב</PresentationFormat>
  <Paragraphs>97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2</vt:lpstr>
      <vt:lpstr>HDOfficeLightV0</vt:lpstr>
      <vt:lpstr>סמינר באבטחת המרחב המקוון 20927</vt:lpstr>
      <vt:lpstr>מטרות הסמינר</vt:lpstr>
      <vt:lpstr>מהלך הסמסטר</vt:lpstr>
      <vt:lpstr>שלבי העבודה בסמינר</vt:lpstr>
      <vt:lpstr>מבנה העבודה הסמינריונית</vt:lpstr>
      <vt:lpstr>מבנה מסמך התכנון</vt:lpstr>
      <vt:lpstr>נושאי הסמינר</vt:lpstr>
      <vt:lpstr>סוגי למידת מכונה</vt:lpstr>
      <vt:lpstr>דוגמאות לזיהוי איומי אבטחה   באמצעות למידת מכונה</vt:lpstr>
      <vt:lpstr>רשתות ניורונים</vt:lpstr>
      <vt:lpstr>רשתות ניורונים</vt:lpstr>
      <vt:lpstr>זיהוי קוד זדוני באמצעות רשתות ניורונים </vt:lpstr>
      <vt:lpstr>זיהוי אתרים זדוניים באמצעות URL</vt:lpstr>
      <vt:lpstr>זיהוי אתרים זדוניים באמצעות URL</vt:lpstr>
      <vt:lpstr>מקורות מידע</vt:lpstr>
      <vt:lpstr>מקורות מידע</vt:lpstr>
      <vt:lpstr>קישורים שימושיים</vt:lpstr>
      <vt:lpstr>Thank you!</vt:lpstr>
    </vt:vector>
  </TitlesOfParts>
  <Company>Open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סמינר באבטחת המרחב המקוון 20927</dc:title>
  <dc:creator>leonidb</dc:creator>
  <cp:lastModifiedBy>Leonid Barenboim</cp:lastModifiedBy>
  <cp:revision>22</cp:revision>
  <dcterms:created xsi:type="dcterms:W3CDTF">2022-06-23T10:39:42Z</dcterms:created>
  <dcterms:modified xsi:type="dcterms:W3CDTF">2024-11-04T16:46:23Z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246575785</vt:i4>
  </property>
  <property fmtid="{D5CDD505-2E9C-101B-9397-08002B2CF9AE}" pid="3" name="_NewReviewCycle">
    <vt:lpwstr/>
  </property>
  <property fmtid="{D5CDD505-2E9C-101B-9397-08002B2CF9AE}" pid="4" name="_EmailSubject">
    <vt:lpwstr>מפגש ראשון בסמינר 20927 בסמסטר 2025א בקבוצה של פרופ לאוניד ברנבוים</vt:lpwstr>
  </property>
  <property fmtid="{D5CDD505-2E9C-101B-9397-08002B2CF9AE}" pid="5" name="_AuthorEmail">
    <vt:lpwstr>leonidb@openu.ac.il</vt:lpwstr>
  </property>
  <property fmtid="{D5CDD505-2E9C-101B-9397-08002B2CF9AE}" pid="6" name="_AuthorEmailDisplayName">
    <vt:lpwstr>Leonid Barenboim</vt:lpwstr>
  </property>
  <property fmtid="{D5CDD505-2E9C-101B-9397-08002B2CF9AE}" pid="7" name="_PreviousAdHocReviewCycleID">
    <vt:i4>750596669</vt:i4>
  </property>
</Properties>
</file>