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92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93" r:id="rId13"/>
    <p:sldId id="266" r:id="rId14"/>
    <p:sldId id="294" r:id="rId15"/>
    <p:sldId id="268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305" r:id="rId26"/>
    <p:sldId id="30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95" r:id="rId38"/>
    <p:sldId id="287" r:id="rId39"/>
    <p:sldId id="288" r:id="rId40"/>
    <p:sldId id="289" r:id="rId41"/>
    <p:sldId id="296" r:id="rId42"/>
    <p:sldId id="290" r:id="rId43"/>
    <p:sldId id="291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5pPr>
    <a:lvl6pPr marL="22860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6pPr>
    <a:lvl7pPr marL="27432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7pPr>
    <a:lvl8pPr marL="32004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8pPr>
    <a:lvl9pPr marL="3657600" algn="r" defTabSz="914400" rtl="1" eaLnBrk="1" latinLnBrk="0" hangingPunct="1">
      <a:defRPr sz="1600" kern="1200">
        <a:solidFill>
          <a:schemeClr val="tx1"/>
        </a:solidFill>
        <a:latin typeface="Helvetica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5246" autoAdjust="0"/>
  </p:normalViewPr>
  <p:slideViewPr>
    <p:cSldViewPr snapToGrid="0">
      <p:cViewPr varScale="1">
        <p:scale>
          <a:sx n="76" d="100"/>
          <a:sy n="76" d="100"/>
        </p:scale>
        <p:origin x="-98" y="-543"/>
      </p:cViewPr>
      <p:guideLst>
        <p:guide orient="horz" pos="4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39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994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9941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942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9943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581102-D1AB-4124-90E5-A62DBCA02C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0770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237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4482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729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2751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1634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9954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57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56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124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3645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7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4734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67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40800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73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46309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3342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2037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198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776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109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20865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97929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7920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56467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9797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5019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7206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30080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20003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464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038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5804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27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3889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81102-D1AB-4124-90E5-A62DBCA02C9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789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F87739-84DE-46D4-B0D0-80F6034AE3ED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C4B6E7-D610-464E-802A-3C72C91F00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51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21073C-8BC4-4B36-9F9B-57036FA89203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F7D67-2F7A-493B-85E9-AD21ECFF4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85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0960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0960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E5BD73-9770-4158-9E66-A2C653C796A6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E802F-12CA-42A9-92FF-ED387FD130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76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B5C7C3-21BB-4C42-B763-B9326144F51A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F3DC3-7EFD-4E1A-BB4E-7FF88F5D55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40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18320-CE6E-4D66-B50E-3E04AF3933DE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BE9E0-0748-4A9B-9322-7D416542DC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64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9162AC-4DFE-4A9A-9BA3-6D2A72A0DA7E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8ADF-993E-41B0-9FFB-6EF5A14C64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07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C75D1C-B5BD-460F-AB35-EBCD3B21F001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25896-FE4F-45AA-997F-D619F95F44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363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13293-445D-41F6-B2C5-03BF81F8DB00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2A02B-A53E-4670-A6FB-B74088CCD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630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17E688-C99F-4BC1-B303-FE199E1EABF2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F8B7E-A2AA-42BD-A9D7-78CB7C8E10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131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EF803E-9DBE-4C8D-A7FD-4E8F0CB1755E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0581A4-4E14-41C1-A9B9-B337B17841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87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5A528E-0C1E-4766-AF8A-C517206ACA3D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DB98A-EE30-48E5-BF5F-9CC9F17ED6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17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FD3F41AD-AA62-4A6B-83C8-61E8497BFDA8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650133" y="6502400"/>
            <a:ext cx="541867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9392B6E3-9889-48BF-94F6-6BACAFA7951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EFBD-8EF2-4263-B8AC-8AEBF8B284C3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879600"/>
            <a:ext cx="77724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6850" y="774701"/>
            <a:ext cx="6400800" cy="887413"/>
          </a:xfrm>
        </p:spPr>
        <p:txBody>
          <a:bodyPr/>
          <a:lstStyle/>
          <a:p>
            <a:r>
              <a:rPr lang="en-US" sz="4400" dirty="0"/>
              <a:t>Chapter 1</a:t>
            </a:r>
            <a:endParaRPr lang="en-US" dirty="0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946526" y="3355975"/>
            <a:ext cx="419217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1.1 What is an operating system</a:t>
            </a:r>
          </a:p>
          <a:p>
            <a:r>
              <a:rPr lang="en-US" sz="2400" dirty="0">
                <a:latin typeface="Times New Roman" pitchFamily="18" charset="0"/>
              </a:rPr>
              <a:t>1.2 History of operating systems</a:t>
            </a:r>
          </a:p>
          <a:p>
            <a:r>
              <a:rPr lang="en-US" sz="2400" dirty="0">
                <a:latin typeface="Times New Roman" pitchFamily="18" charset="0"/>
              </a:rPr>
              <a:t>1.3 The operating system zoo</a:t>
            </a:r>
          </a:p>
          <a:p>
            <a:r>
              <a:rPr lang="en-US" sz="2400" dirty="0">
                <a:latin typeface="Times New Roman" pitchFamily="18" charset="0"/>
              </a:rPr>
              <a:t>1.4 Computer hardware review</a:t>
            </a:r>
          </a:p>
          <a:p>
            <a:r>
              <a:rPr lang="en-US" sz="2400" dirty="0">
                <a:latin typeface="Times New Roman" pitchFamily="18" charset="0"/>
              </a:rPr>
              <a:t>1.5 Operating system concepts</a:t>
            </a:r>
          </a:p>
          <a:p>
            <a:r>
              <a:rPr lang="en-US" sz="2400" dirty="0">
                <a:latin typeface="Times New Roman" pitchFamily="18" charset="0"/>
              </a:rPr>
              <a:t>1.6 System calls</a:t>
            </a:r>
          </a:p>
          <a:p>
            <a:r>
              <a:rPr lang="en-US" sz="2400" dirty="0">
                <a:latin typeface="Times New Roman" pitchFamily="18" charset="0"/>
              </a:rPr>
              <a:t>1.7 Operating system structure </a:t>
            </a:r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A346-7272-4EDA-819E-37B4DA4EC35C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0180E-71E3-439C-8F6E-0A75ADE9575D}" type="slidenum">
              <a:rPr lang="en-US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7772400" cy="1143000"/>
          </a:xfrm>
        </p:spPr>
        <p:txBody>
          <a:bodyPr/>
          <a:lstStyle/>
          <a:p>
            <a:r>
              <a:rPr lang="en-US"/>
              <a:t>Computer Hardware Review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486400"/>
            <a:ext cx="7772400" cy="609600"/>
          </a:xfrm>
        </p:spPr>
        <p:txBody>
          <a:bodyPr/>
          <a:lstStyle/>
          <a:p>
            <a:r>
              <a:rPr lang="en-US"/>
              <a:t>Components of a simple personal computer</a:t>
            </a:r>
          </a:p>
        </p:txBody>
      </p:sp>
      <p:pic>
        <p:nvPicPr>
          <p:cNvPr id="10245" name="Picture 5" descr="C:\B\b4\JPG\foo\1-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2675" y="1612900"/>
            <a:ext cx="760095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114926" y="1533526"/>
            <a:ext cx="733425" cy="195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080000" y="1458913"/>
            <a:ext cx="774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Monitor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9521826" y="4570413"/>
            <a:ext cx="328613" cy="165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051925" y="4494213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Bus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CE552-9F1C-441A-A41C-4CF8F252A72A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11" name="מציין מיקום של כותרת תחתונה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3705-CE0B-493B-8803-7BFE4C946E79}" type="slidenum">
              <a:rPr lang="en-US"/>
              <a:pPr/>
              <a:t>11</a:t>
            </a:fld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0"/>
            <a:ext cx="7772400" cy="1143000"/>
          </a:xfrm>
        </p:spPr>
        <p:txBody>
          <a:bodyPr/>
          <a:lstStyle/>
          <a:p>
            <a:r>
              <a:rPr lang="en-US"/>
              <a:t>Computer Hardware Review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24326" y="5114926"/>
            <a:ext cx="5857875" cy="9810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(a) A three-stage pipeline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(b) A superscalar CPU</a:t>
            </a:r>
            <a:endParaRPr lang="en-US" sz="280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55801"/>
            <a:ext cx="8801100" cy="266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69A7-2FB5-4FD9-A298-B4915A038356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152400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Figure 1-8. (a) A quad-core chip with a shared L2 cache. 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(b) A quad-core chip with separate L2 caches.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Multithreaded and Multicore Chips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123909" name="Picture 5" descr="01-0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814514"/>
            <a:ext cx="5105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BF392-3DA4-4504-A81C-0F277D5690EA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7E-A2AA-42BD-A9D7-78CB7C8E10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13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74D32-7808-4AA7-911E-ABA4943FCB4D}" type="slidenum">
              <a:rPr lang="en-US"/>
              <a:pPr/>
              <a:t>13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0"/>
            <a:ext cx="7772400" cy="1143000"/>
          </a:xfrm>
        </p:spPr>
        <p:txBody>
          <a:bodyPr/>
          <a:lstStyle/>
          <a:p>
            <a:r>
              <a:rPr lang="en-US"/>
              <a:t>Computer Hardware Review (3)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2800" y="54864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Typical memory hierarchy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/>
              <a:t>numbers shown are rough approximations</a:t>
            </a:r>
            <a:endParaRPr lang="en-US" sz="2400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214439"/>
            <a:ext cx="834390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01-0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570039"/>
            <a:ext cx="83058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5FDC-F4FE-4AC0-8332-6A9C61C942E6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026"/>
          <p:cNvSpPr>
            <a:spLocks noChangeArrowheads="1"/>
          </p:cNvSpPr>
          <p:nvPr/>
        </p:nvSpPr>
        <p:spPr bwMode="auto">
          <a:xfrm>
            <a:off x="2082800" y="1501776"/>
            <a:ext cx="8585200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800" dirty="0">
                <a:latin typeface="Arial" pitchFamily="34" charset="0"/>
              </a:rPr>
              <a:t>Questions when dealing with cache:</a:t>
            </a:r>
          </a:p>
          <a:p>
            <a:pPr marL="609600" indent="-609600" eaLnBrk="0" hangingPunct="0">
              <a:spcBef>
                <a:spcPct val="20000"/>
              </a:spcBef>
            </a:pPr>
            <a:endParaRPr lang="en-US" sz="2800" dirty="0">
              <a:latin typeface="Arial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When to put a new item into the cache.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Which cache line to put the new item in.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Which item to remove from the cache when a slot is needed.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Where to put a newly evicted item in the larger memory.</a:t>
            </a:r>
          </a:p>
        </p:txBody>
      </p:sp>
      <p:sp>
        <p:nvSpPr>
          <p:cNvPr id="128003" name="Rectangle 1027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Memory (2)</a:t>
            </a:r>
          </a:p>
        </p:txBody>
      </p:sp>
      <p:sp>
        <p:nvSpPr>
          <p:cNvPr id="128004" name="Rectangle 1028"/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A3DDE-65B2-43DF-A249-83278F2DA114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7E-A2AA-42BD-A9D7-78CB7C8E10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114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1615-34CD-455A-A595-1D4C0543A19D}" type="slidenum">
              <a:rPr lang="en-US"/>
              <a:pPr/>
              <a:t>15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0"/>
            <a:ext cx="7772400" cy="1143000"/>
          </a:xfrm>
        </p:spPr>
        <p:txBody>
          <a:bodyPr/>
          <a:lstStyle/>
          <a:p>
            <a:r>
              <a:rPr lang="en-US"/>
              <a:t>Computer Hardware Review (5)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675" y="5743575"/>
            <a:ext cx="7772400" cy="685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One base-limit pair and two base-limit pairs</a:t>
            </a: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6576" y="1079500"/>
            <a:ext cx="6296025" cy="451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582F-CAE7-41D8-AFF7-E8A7C682BB91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9086-84A6-4FCE-B70B-C576D67A5C95}" type="slidenum">
              <a:rPr lang="en-US"/>
              <a:pPr/>
              <a:t>16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0"/>
            <a:ext cx="7772400" cy="1143000"/>
          </a:xfrm>
        </p:spPr>
        <p:txBody>
          <a:bodyPr/>
          <a:lstStyle/>
          <a:p>
            <a:r>
              <a:rPr lang="en-US"/>
              <a:t>Computer Hardware Review (4)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267326"/>
            <a:ext cx="7772400" cy="828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a disk drive</a:t>
            </a:r>
          </a:p>
        </p:txBody>
      </p:sp>
      <p:pic>
        <p:nvPicPr>
          <p:cNvPr id="13317" name="Picture 5" descr="C:\B\b4\JPG\foo\1-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327151"/>
            <a:ext cx="6375400" cy="366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FA59-333C-4CC1-BA3F-B303FFF0F8EB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42CC-E76C-47A4-8B6A-4DCF2F8F483C}" type="slidenum">
              <a:rPr lang="en-US"/>
              <a:pPr/>
              <a:t>17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0"/>
            <a:ext cx="7772400" cy="1143000"/>
          </a:xfrm>
        </p:spPr>
        <p:txBody>
          <a:bodyPr/>
          <a:lstStyle/>
          <a:p>
            <a:r>
              <a:rPr lang="en-US"/>
              <a:t>Computer Hardware Review (6)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1800" y="5556250"/>
            <a:ext cx="10134600" cy="68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(a) Steps in starting an I/O device and getting interrupt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000" dirty="0"/>
              <a:t>(b) How the CPU is interrupted</a:t>
            </a:r>
            <a:endParaRPr lang="en-US" sz="2800" dirty="0"/>
          </a:p>
        </p:txBody>
      </p:sp>
      <p:pic>
        <p:nvPicPr>
          <p:cNvPr id="15366" name="Picture 6" descr="C:\B\b4\JPG\foo\1-1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8011" y="1642897"/>
            <a:ext cx="7831138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835400" y="4787900"/>
            <a:ext cx="584200" cy="520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8915400" y="4965700"/>
            <a:ext cx="393700" cy="177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6417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(a)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8759825" y="5002213"/>
            <a:ext cx="4333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00800" y="2928258"/>
            <a:ext cx="128451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Hardware interrupt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5900058" y="4234544"/>
            <a:ext cx="170905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Vector interrupt</a:t>
            </a:r>
          </a:p>
          <a:p>
            <a:endParaRPr lang="en-US" dirty="0"/>
          </a:p>
          <a:p>
            <a:r>
              <a:rPr lang="en-US" dirty="0"/>
              <a:t>PC=*</a:t>
            </a:r>
            <a:r>
              <a:rPr lang="en-US" dirty="0" err="1"/>
              <a:t>int_handler</a:t>
            </a:r>
            <a:endParaRPr lang="he-IL" dirty="0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51B18-38B1-469F-BA5F-BD86EF56DBD2}" type="datetime9">
              <a:rPr lang="en-US" smtClean="0"/>
              <a:pPr/>
              <a:t>10-Sep-23 7:10:59 PM</a:t>
            </a:fld>
            <a:endParaRPr lang="en-US" dirty="0"/>
          </a:p>
        </p:txBody>
      </p:sp>
      <p:sp>
        <p:nvSpPr>
          <p:cNvPr id="13" name="מציין מיקום של כותרת תחתונה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CA041-66CB-4C00-BB21-5121DEA6BC07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0"/>
            <a:ext cx="7772400" cy="1143000"/>
          </a:xfrm>
        </p:spPr>
        <p:txBody>
          <a:bodyPr/>
          <a:lstStyle/>
          <a:p>
            <a:r>
              <a:rPr lang="en-US"/>
              <a:t>Computer Hardware Review (7)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5263" y="5981700"/>
            <a:ext cx="6978650" cy="8763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a large Pentium system</a:t>
            </a:r>
          </a:p>
        </p:txBody>
      </p:sp>
      <p:pic>
        <p:nvPicPr>
          <p:cNvPr id="16389" name="Picture 5" descr="C:\B\b4\JPG\foo\1-1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97214" y="1246188"/>
            <a:ext cx="6097587" cy="43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9D587-1686-48C3-A4EC-832AB2DA6439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5DF4-9B64-4332-969A-9BC5DE471946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410076"/>
            <a:ext cx="7772400" cy="1685925"/>
          </a:xfrm>
        </p:spPr>
        <p:txBody>
          <a:bodyPr/>
          <a:lstStyle/>
          <a:p>
            <a:r>
              <a:rPr lang="en-US"/>
              <a:t>A process tree</a:t>
            </a:r>
          </a:p>
          <a:p>
            <a:pPr lvl="1"/>
            <a:r>
              <a:rPr lang="en-US"/>
              <a:t>A created two child processes, B and C</a:t>
            </a:r>
          </a:p>
          <a:p>
            <a:pPr lvl="1"/>
            <a:r>
              <a:rPr lang="en-US"/>
              <a:t>B created three child processes, D, E, and F</a:t>
            </a:r>
          </a:p>
        </p:txBody>
      </p:sp>
      <p:pic>
        <p:nvPicPr>
          <p:cNvPr id="17413" name="Picture 5" descr="C:\B\b4\JPG\foo\1-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1789" y="1373189"/>
            <a:ext cx="39846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A49C-0F84-403D-8BEB-5548F105B0D5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AD2E6-F257-4574-A878-C767E58421E3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7772400" cy="114300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0200" y="4419600"/>
            <a:ext cx="5613400" cy="1828800"/>
          </a:xfrm>
        </p:spPr>
        <p:txBody>
          <a:bodyPr/>
          <a:lstStyle/>
          <a:p>
            <a:r>
              <a:rPr lang="en-US" dirty="0"/>
              <a:t>A computer system consists of</a:t>
            </a:r>
            <a:endParaRPr lang="en-US" sz="2400" dirty="0"/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system programs</a:t>
            </a:r>
          </a:p>
          <a:p>
            <a:pPr lvl="1"/>
            <a:r>
              <a:rPr lang="en-US" dirty="0"/>
              <a:t>application programs</a:t>
            </a:r>
            <a:endParaRPr lang="en-US" sz="2000" dirty="0"/>
          </a:p>
        </p:txBody>
      </p:sp>
      <p:pic>
        <p:nvPicPr>
          <p:cNvPr id="3078" name="Picture 6" descr="C:\B\b4\JPG\foo\1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22700" y="1228725"/>
            <a:ext cx="55054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59800" y="1714500"/>
            <a:ext cx="1905000" cy="40934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חוצצת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מסתירה</a:t>
            </a:r>
          </a:p>
          <a:p>
            <a:pPr algn="r" rtl="1"/>
            <a:endParaRPr lang="he-IL" sz="2000" dirty="0">
              <a:solidFill>
                <a:schemeClr val="accent2"/>
              </a:solidFill>
              <a:latin typeface="+mn-lt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ממשק נח למשתמש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</a:rPr>
              <a:t>אי תלות בחומרה, (מ"ה כן תלויה בחומרה)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ניהול משאבים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he-IL" sz="2000" dirty="0">
                <a:solidFill>
                  <a:schemeClr val="accent2"/>
                </a:solidFill>
                <a:latin typeface="+mn-lt"/>
              </a:rPr>
              <a:t>הגנה על החומרה (התקנים)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1228725"/>
            <a:ext cx="15113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User mode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Kernel mode</a:t>
            </a:r>
            <a:endParaRPr lang="he-IL" dirty="0"/>
          </a:p>
        </p:txBody>
      </p:sp>
      <p:sp>
        <p:nvSpPr>
          <p:cNvPr id="4" name="סוגר מסולסל שמאלי 3"/>
          <p:cNvSpPr/>
          <p:nvPr/>
        </p:nvSpPr>
        <p:spPr bwMode="auto">
          <a:xfrm>
            <a:off x="3505200" y="1422400"/>
            <a:ext cx="201928" cy="7239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1" name="סוגר מסולסל שמאלי 10"/>
          <p:cNvSpPr/>
          <p:nvPr/>
        </p:nvSpPr>
        <p:spPr bwMode="auto">
          <a:xfrm>
            <a:off x="3521710" y="2400300"/>
            <a:ext cx="185419" cy="622300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A787-F137-48B4-ACF8-92D6142D92D8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AC2-9C19-4A3E-A497-95E4C3CC6182}" type="slidenum">
              <a:rPr lang="en-US"/>
              <a:pPr/>
              <a:t>20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6850" y="5641976"/>
            <a:ext cx="9201150" cy="7143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(a) A potential deadlock. (b) an actual deadlock.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97076" y="1500188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EEB2-EB77-48E3-839A-C202EDDCDC12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10340-2206-4273-98DF-CAA4ABD32F09}" type="slidenum">
              <a:rPr lang="en-US"/>
              <a:pPr/>
              <a:t>21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924551"/>
            <a:ext cx="7772400" cy="542925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File system for a university department</a:t>
            </a:r>
          </a:p>
        </p:txBody>
      </p:sp>
      <p:pic>
        <p:nvPicPr>
          <p:cNvPr id="19461" name="Picture 5" descr="C:\B\b4\JPG\foo\1-1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97175" y="1246188"/>
            <a:ext cx="62738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2ECE-D212-452D-8ED1-8E8BA8EDA5E7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B7EC8-2C07-4014-9D7E-1A7CE56B37D5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(4)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8363" y="4681539"/>
            <a:ext cx="7772400" cy="771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Before mounting,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files on floppy are inaccessible</a:t>
            </a:r>
          </a:p>
          <a:p>
            <a:pPr>
              <a:lnSpc>
                <a:spcPct val="90000"/>
              </a:lnSpc>
            </a:pPr>
            <a:r>
              <a:rPr lang="en-US" sz="2800"/>
              <a:t>After mounting floppy on b,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files on floppy are part of file hierarchy</a:t>
            </a:r>
          </a:p>
        </p:txBody>
      </p:sp>
      <p:pic>
        <p:nvPicPr>
          <p:cNvPr id="20486" name="Picture 6" descr="C:\B\b4\JPG\foo\1-1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524000"/>
            <a:ext cx="73215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098E4-26CF-4AA6-ACB8-ACEAF7091FA3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A1223-758F-47B5-A375-A694D2461379}" type="slidenum">
              <a:rPr lang="en-US"/>
              <a:pPr/>
              <a:t>23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Concepts (5)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124450"/>
            <a:ext cx="7772400" cy="97155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Two processes connected by a pipe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901" y="2286001"/>
            <a:ext cx="4746625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AB2-5D3B-4A44-B097-540CBCD4B365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0D8D-945D-4EEA-B0ED-4B54229DEA88}" type="slidenum">
              <a:rPr lang="en-US"/>
              <a:pPr/>
              <a:t>24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Steps in Making a System Call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651500"/>
            <a:ext cx="7772400" cy="9398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There are 11 steps in making the system call</a:t>
            </a:r>
          </a:p>
          <a:p>
            <a:pPr>
              <a:buFontTx/>
              <a:buNone/>
            </a:pPr>
            <a:r>
              <a:rPr lang="en-US" sz="2800" dirty="0">
                <a:latin typeface="Tahoma" pitchFamily="34" charset="0"/>
              </a:rPr>
              <a:t>                 read (</a:t>
            </a:r>
            <a:r>
              <a:rPr lang="en-US" sz="2800" dirty="0" err="1">
                <a:latin typeface="Tahoma" pitchFamily="34" charset="0"/>
              </a:rPr>
              <a:t>fd</a:t>
            </a:r>
            <a:r>
              <a:rPr lang="en-US" sz="2800" dirty="0">
                <a:latin typeface="Tahoma" pitchFamily="34" charset="0"/>
              </a:rPr>
              <a:t>, buffer, </a:t>
            </a:r>
            <a:r>
              <a:rPr lang="en-US" sz="2800" dirty="0" err="1">
                <a:latin typeface="Tahoma" pitchFamily="34" charset="0"/>
              </a:rPr>
              <a:t>nbytes</a:t>
            </a:r>
            <a:r>
              <a:rPr lang="en-US" sz="2800" dirty="0">
                <a:latin typeface="Tahoma" pitchFamily="34" charset="0"/>
              </a:rPr>
              <a:t>)</a:t>
            </a:r>
          </a:p>
        </p:txBody>
      </p:sp>
      <p:pic>
        <p:nvPicPr>
          <p:cNvPr id="22533" name="Picture 5" descr="C:\B\b4\JPG\foo\1-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38514" y="1187450"/>
            <a:ext cx="5335587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242457" y="3875314"/>
            <a:ext cx="153488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User mode</a:t>
            </a:r>
          </a:p>
          <a:p>
            <a:r>
              <a:rPr lang="en-US" dirty="0"/>
              <a:t>Kernel mode</a:t>
            </a:r>
          </a:p>
          <a:p>
            <a:endParaRPr lang="en-US" dirty="0"/>
          </a:p>
          <a:p>
            <a:r>
              <a:rPr lang="en-US" dirty="0"/>
              <a:t>PSW</a:t>
            </a:r>
          </a:p>
          <a:p>
            <a:endParaRPr lang="en-US" dirty="0"/>
          </a:p>
          <a:p>
            <a:r>
              <a:rPr lang="en-US" dirty="0"/>
              <a:t>PC==IP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8392886" y="6279530"/>
            <a:ext cx="14042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sz="1800" kern="0" dirty="0">
                <a:solidFill>
                  <a:srgbClr val="3333CC"/>
                </a:solidFill>
                <a:latin typeface="Tahoma" pitchFamily="34" charset="0"/>
              </a:rPr>
              <a:t>-&gt; block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98173" y="1706335"/>
            <a:ext cx="2394857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 call</a:t>
            </a:r>
          </a:p>
          <a:p>
            <a:endParaRPr lang="en-US" dirty="0"/>
          </a:p>
          <a:p>
            <a:r>
              <a:rPr lang="en-US" dirty="0"/>
              <a:t>Trap to kernel ==</a:t>
            </a:r>
          </a:p>
          <a:p>
            <a:r>
              <a:rPr lang="en-US" dirty="0"/>
              <a:t>Kernel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74100" y="1706335"/>
            <a:ext cx="15367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ההבדל בין קריאה לפונקציה לבין קריאת מערכת?</a:t>
            </a:r>
          </a:p>
        </p:txBody>
      </p:sp>
      <p:sp>
        <p:nvSpPr>
          <p:cNvPr id="13" name="מציין מיקום של תאריך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3DA0-0BF9-4EFB-A016-102F5AAF59F2}" type="datetime9">
              <a:rPr lang="en-US" smtClean="0"/>
              <a:pPr/>
              <a:t>10-Sep-23 7:10:59 PM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471C89F-E90F-4592-AE7C-981B022C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1DAD9228-010D-42D4-A866-F6856CA1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398" y="1276165"/>
            <a:ext cx="9290647" cy="4114800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#include &lt;</a:t>
            </a:r>
            <a:r>
              <a:rPr lang="en-US" sz="1800" b="0" i="0" u="none" strike="noStrike" baseline="0" dirty="0" err="1">
                <a:latin typeface="TimesNewRoman"/>
              </a:rPr>
              <a:t>unistd.h</a:t>
            </a:r>
            <a:r>
              <a:rPr lang="en-US" sz="1800" b="0" i="0" u="none" strike="noStrike" baseline="0" dirty="0">
                <a:latin typeface="TimesNewRoman"/>
              </a:rPr>
              <a:t>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#include &lt;</a:t>
            </a:r>
            <a:r>
              <a:rPr lang="en-US" sz="1800" b="0" i="0" u="none" strike="noStrike" baseline="0" dirty="0" err="1">
                <a:latin typeface="TimesNewRoman"/>
              </a:rPr>
              <a:t>string.h</a:t>
            </a:r>
            <a:r>
              <a:rPr lang="en-US" sz="1800" b="0" i="0" u="none" strike="noStrike" baseline="0" dirty="0">
                <a:latin typeface="TimesNewRoman"/>
              </a:rPr>
              <a:t>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#deine STDOUT 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int main(){ 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	char msg[] = "Hello, world\n";    </a:t>
            </a:r>
            <a:r>
              <a:rPr lang="en-US" sz="1800" b="0" i="0" u="none" strike="noStrike" baseline="0" dirty="0" err="1">
                <a:latin typeface="TimesNewRoman"/>
              </a:rPr>
              <a:t>len</a:t>
            </a:r>
            <a:r>
              <a:rPr lang="en-US" sz="1800" b="0" i="0" u="none" strike="noStrike" baseline="0" dirty="0">
                <a:latin typeface="TimesNewRoman"/>
              </a:rPr>
              <a:t>=</a:t>
            </a:r>
            <a:r>
              <a:rPr lang="en-US" sz="1800" b="0" i="0" u="none" strike="noStrike" baseline="0" dirty="0" err="1">
                <a:latin typeface="TimesNewRoman"/>
              </a:rPr>
              <a:t>sizeof</a:t>
            </a:r>
            <a:r>
              <a:rPr lang="en-US" sz="1800" b="0" i="0" u="none" strike="noStrike" baseline="0" dirty="0">
                <a:latin typeface="TimesNewRoman"/>
              </a:rPr>
              <a:t>(msg)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	if (write(STDOUT, msg, </a:t>
            </a:r>
            <a:r>
              <a:rPr lang="en-US" sz="1800" b="0" i="0" u="none" strike="noStrike" baseline="0" dirty="0" err="1">
                <a:latin typeface="TimesNewRoman"/>
              </a:rPr>
              <a:t>strlen</a:t>
            </a:r>
            <a:r>
              <a:rPr lang="en-US" sz="1800" b="0" i="0" u="none" strike="noStrike" baseline="0" dirty="0">
                <a:latin typeface="TimesNewRoman"/>
              </a:rPr>
              <a:t>(msg)) &lt; 0)   //</a:t>
            </a:r>
            <a:r>
              <a:rPr lang="en-US" sz="1800" b="0" i="0" u="none" strike="noStrike" baseline="0" dirty="0" err="1">
                <a:latin typeface="TimesNewRoman"/>
              </a:rPr>
              <a:t>printf</a:t>
            </a:r>
            <a:r>
              <a:rPr lang="en-US" sz="1800" b="0" i="0" u="none" strike="noStrike" baseline="0" dirty="0">
                <a:latin typeface="TimesNewRoman"/>
              </a:rPr>
              <a:t>(“%s %d”, msg, 17)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		exit(1); // </a:t>
            </a:r>
            <a:r>
              <a:rPr lang="en-US" sz="1800" b="0" i="0" u="none" strike="noStrike" baseline="0" dirty="0" err="1">
                <a:latin typeface="TimesNewRoman"/>
              </a:rPr>
              <a:t>printf</a:t>
            </a:r>
            <a:r>
              <a:rPr lang="en-US" sz="1800" b="0" i="0" u="none" strike="noStrike" baseline="0" dirty="0">
                <a:latin typeface="TimesNewRoman"/>
              </a:rPr>
              <a:t> is failed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"/>
              </a:rPr>
              <a:t>	return(0); // success</a:t>
            </a:r>
          </a:p>
          <a:p>
            <a:pPr marL="0" indent="0" algn="l">
              <a:buNone/>
            </a:pPr>
            <a:r>
              <a:rPr lang="he-IL" sz="1800" b="0" i="0" u="none" strike="noStrike" baseline="0" dirty="0">
                <a:latin typeface="TimesNewRoman"/>
              </a:rPr>
              <a:t>{</a:t>
            </a:r>
            <a:endParaRPr lang="he-IL" dirty="0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ADE1B197-A4A4-4B6B-90D4-3DC87B34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7C3-21BB-4C42-B763-B9326144F51A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31AEA32E-EF1A-488E-BF71-C07B0373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576CA89C-8CFD-4FDC-BCF5-B6AB4C81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DC3-7EFD-4E1A-BB4E-7FF88F5D55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007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B51737A2-FF40-4164-B4AE-CF80E35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E64F8633-4C22-43AF-A110-EF84DC3E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221" y="79899"/>
            <a:ext cx="7682144" cy="5660994"/>
          </a:xfrm>
        </p:spPr>
        <p:txBody>
          <a:bodyPr/>
          <a:lstStyle/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1: .data # Data section</a:t>
            </a:r>
          </a:p>
          <a:p>
            <a:pPr marL="0" indent="0">
              <a:buNone/>
            </a:pPr>
            <a:r>
              <a:rPr lang="he-IL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3: msg: .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asciz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"Hello, world.\n" # The string to print.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. - msg - 1 # The length of the string.</a:t>
            </a:r>
          </a:p>
          <a:p>
            <a:pPr marL="0" indent="0">
              <a:buNone/>
            </a:pPr>
            <a:r>
              <a:rPr lang="he-IL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5: .text # Code section.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6: .global _start</a:t>
            </a:r>
          </a:p>
          <a:p>
            <a:pPr marL="0" indent="0">
              <a:buNone/>
            </a:pPr>
            <a:r>
              <a:rPr lang="he-IL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8: _start: # Entry point.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10: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pushl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#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3 to write: length of string.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11: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pushl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$msg #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2: pointer to string.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12: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pushl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$1 #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Arg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1: file descriptor.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13: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$4, %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# Write.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14: call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do_syscall</a:t>
            </a: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15: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addl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$12, %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# Clean stack.</a:t>
            </a:r>
          </a:p>
          <a:p>
            <a:pPr marL="0" indent="0">
              <a:buNone/>
            </a:pPr>
            <a:r>
              <a:rPr lang="he-IL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16: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17: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pushl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$0 # Exit status.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18: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$1, %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# Exit.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19: call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do_syscall</a:t>
            </a:r>
            <a:endParaRPr lang="en-US" sz="16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21: </a:t>
            </a:r>
            <a:r>
              <a:rPr lang="en-US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do_syscall</a:t>
            </a: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22: int $0x80 # Call kernel.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23: ret</a:t>
            </a:r>
            <a:endParaRPr lang="he-I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943C7541-0B96-4E79-BEB5-4724AA29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C7C3-21BB-4C42-B763-B9326144F51A}" type="datetime9">
              <a:rPr lang="en-US" smtClean="0"/>
              <a:pPr/>
              <a:t>10-Sep-23 7:11:02 PM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FB16F61E-F6BF-49CF-83A5-216F632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2BC1E08E-5B13-47FA-BA57-D72BDCDB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F3DC3-7EFD-4E1A-BB4E-7FF88F5D55D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xmlns="" id="{6CB34B48-2462-403D-B21D-CC46508842A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00621" y="152400"/>
            <a:ext cx="7306321" cy="69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32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A38D-D2D2-49C1-9462-43A1A224512F}" type="slidenum">
              <a:rPr lang="en-US"/>
              <a:pPr/>
              <a:t>27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975" y="0"/>
            <a:ext cx="8534400" cy="1143000"/>
          </a:xfrm>
        </p:spPr>
        <p:txBody>
          <a:bodyPr/>
          <a:lstStyle/>
          <a:p>
            <a:r>
              <a:rPr lang="en-US" sz="3600"/>
              <a:t>Some System Calls For Process Management</a:t>
            </a:r>
            <a:endParaRPr lang="en-US" sz="400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3600"/>
          </a:p>
          <a:p>
            <a:pPr>
              <a:buFontTx/>
              <a:buNone/>
            </a:pPr>
            <a:endParaRPr lang="en-US" sz="3600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843"/>
          <a:stretch>
            <a:fillRect/>
          </a:stretch>
        </p:blipFill>
        <p:spPr bwMode="auto">
          <a:xfrm>
            <a:off x="1762125" y="1631951"/>
            <a:ext cx="853440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682E-EF46-40CA-B36B-E3111D039F88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D980-84BC-44A7-9D0A-C0D6344CD37C}" type="slidenum">
              <a:rPr lang="en-US"/>
              <a:pPr/>
              <a:t>28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0075" y="0"/>
            <a:ext cx="8509000" cy="1143000"/>
          </a:xfrm>
        </p:spPr>
        <p:txBody>
          <a:bodyPr/>
          <a:lstStyle/>
          <a:p>
            <a:r>
              <a:rPr lang="en-US" sz="3600"/>
              <a:t>Some System Calls For File Management</a:t>
            </a:r>
            <a:endParaRPr lang="en-US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1257" b="47963"/>
          <a:stretch>
            <a:fillRect/>
          </a:stretch>
        </p:blipFill>
        <p:spPr bwMode="auto">
          <a:xfrm>
            <a:off x="1774825" y="1504951"/>
            <a:ext cx="85344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5D6A-2026-4DF6-8BC2-F41369391BD1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FDDA-9A9E-44DD-BC39-FD91707465EF}" type="slidenum">
              <a:rPr lang="en-US"/>
              <a:pPr/>
              <a:t>29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r>
              <a:rPr lang="en-US" sz="3600"/>
              <a:t>Some System Calls For Directory Management</a:t>
            </a:r>
            <a:endParaRPr lang="en-US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1289" b="19279"/>
          <a:stretch>
            <a:fillRect/>
          </a:stretch>
        </p:blipFill>
        <p:spPr bwMode="auto">
          <a:xfrm>
            <a:off x="1924050" y="1536701"/>
            <a:ext cx="8534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F7DCC-AC41-41A0-9E02-E38AFF7F6AC4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07227-9152-4F4C-8A67-92B418329AF7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0"/>
            <a:ext cx="7772400" cy="1143000"/>
          </a:xfrm>
        </p:spPr>
        <p:txBody>
          <a:bodyPr/>
          <a:lstStyle/>
          <a:p>
            <a:r>
              <a:rPr lang="en-US"/>
              <a:t>What is an Operating System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458200" cy="4114800"/>
          </a:xfrm>
        </p:spPr>
        <p:txBody>
          <a:bodyPr/>
          <a:lstStyle/>
          <a:p>
            <a:r>
              <a:rPr lang="en-US" dirty="0"/>
              <a:t>It is an extended machine</a:t>
            </a:r>
          </a:p>
          <a:p>
            <a:pPr lvl="1"/>
            <a:r>
              <a:rPr lang="en-US" dirty="0"/>
              <a:t>Hides the messy details which must be performed</a:t>
            </a:r>
          </a:p>
          <a:p>
            <a:pPr lvl="1"/>
            <a:r>
              <a:rPr lang="en-US" dirty="0"/>
              <a:t>Presents user with a virtual machine, easier to use</a:t>
            </a:r>
          </a:p>
          <a:p>
            <a:pPr lvl="1"/>
            <a:endParaRPr lang="en-US" dirty="0"/>
          </a:p>
          <a:p>
            <a:r>
              <a:rPr lang="en-US" dirty="0"/>
              <a:t>It is a resource manager</a:t>
            </a:r>
          </a:p>
          <a:p>
            <a:pPr lvl="1"/>
            <a:r>
              <a:rPr lang="en-US" dirty="0"/>
              <a:t>Each program gets time with the resource</a:t>
            </a:r>
          </a:p>
          <a:p>
            <a:pPr lvl="1"/>
            <a:r>
              <a:rPr lang="en-US" dirty="0"/>
              <a:t>Each program gets space on the resource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91500" y="3568700"/>
            <a:ext cx="176530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System calls</a:t>
            </a:r>
            <a:endParaRPr lang="he-IL" dirty="0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027C-BEE1-49DD-9297-92969520F2BD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531A-E292-4871-AC59-DF4D627E0D2E}" type="slidenum">
              <a:rPr lang="en-US"/>
              <a:pPr/>
              <a:t>30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6575" y="0"/>
            <a:ext cx="8559800" cy="1143000"/>
          </a:xfrm>
        </p:spPr>
        <p:txBody>
          <a:bodyPr/>
          <a:lstStyle/>
          <a:p>
            <a:r>
              <a:rPr lang="en-US" sz="3600"/>
              <a:t>Some System Calls For Miscellaneous Tasks</a:t>
            </a:r>
            <a:endParaRPr lang="en-US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295" b="-5016"/>
          <a:stretch>
            <a:fillRect/>
          </a:stretch>
        </p:blipFill>
        <p:spPr bwMode="auto">
          <a:xfrm>
            <a:off x="1924050" y="1647825"/>
            <a:ext cx="8534400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B064-AB9C-4FE0-B2D3-571640F841CD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7801-E0AF-4EC8-BAEB-43925A15FDC6}" type="slidenum">
              <a:rPr lang="en-US"/>
              <a:pPr/>
              <a:t>31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(1)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9463" y="1308101"/>
            <a:ext cx="8458200" cy="4449763"/>
          </a:xfrm>
        </p:spPr>
        <p:txBody>
          <a:bodyPr/>
          <a:lstStyle/>
          <a:p>
            <a:r>
              <a:rPr lang="en-US" dirty="0"/>
              <a:t>A stripped down shell: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while (TRUE) {					/* repeat forever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type_prompt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( );				/* display prompt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read_command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(command, parameters)		/* input from terminal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if (fork() != 0) {					/* fork off child process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/* Parent code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waitpid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( -1, &amp;status, 0);				/* wait for child to exit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} else {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/* Child code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Tahoma" pitchFamily="34" charset="0"/>
              </a:rPr>
              <a:t>execve</a:t>
            </a: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(command, parameters, 0);		/* execute command */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Tahoma" pitchFamily="34" charset="0"/>
              </a:rPr>
              <a:t> }</a:t>
            </a:r>
          </a:p>
          <a:p>
            <a:pPr>
              <a:buFontTx/>
              <a:buNone/>
            </a:pPr>
            <a:r>
              <a:rPr lang="en-US" sz="1800" dirty="0">
                <a:latin typeface="Tahoma" pitchFamily="34" charset="0"/>
              </a:rPr>
              <a:t>} 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6D57-73C7-4F05-9039-388DB7E82151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3F60-EEB9-47E9-B4EC-FDEB27D700FE}" type="slidenum">
              <a:rPr lang="en-US"/>
              <a:pPr/>
              <a:t>32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0" y="5883276"/>
            <a:ext cx="9156700" cy="708025"/>
          </a:xfrm>
        </p:spPr>
        <p:txBody>
          <a:bodyPr/>
          <a:lstStyle/>
          <a:p>
            <a:r>
              <a:rPr lang="en-US"/>
              <a:t>Processes have three segments: text, data, stack</a:t>
            </a:r>
          </a:p>
        </p:txBody>
      </p:sp>
      <p:pic>
        <p:nvPicPr>
          <p:cNvPr id="28677" name="Picture 5" descr="C:\B\b4\JPG\foo\1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128713"/>
            <a:ext cx="455295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03BE5-1DFF-4F1A-BB88-B402ACD12753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CD8F-2791-417F-8D9D-D70F25CF42C1}" type="slidenum">
              <a:rPr lang="en-US"/>
              <a:pPr/>
              <a:t>33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5675" y="4308476"/>
            <a:ext cx="8001000" cy="13430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(a) Two directories before linking</a:t>
            </a:r>
            <a:br>
              <a:rPr lang="en-US"/>
            </a:br>
            <a:r>
              <a:rPr lang="en-US" i="1"/>
              <a:t>/usr/jim/memo</a:t>
            </a:r>
            <a:r>
              <a:rPr lang="en-US"/>
              <a:t> to ast's directory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(b) The same directories after linking</a:t>
            </a:r>
            <a:endParaRPr lang="en-US" sz="2800"/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553" t="48711" r="21428" b="38509"/>
          <a:stretch>
            <a:fillRect/>
          </a:stretch>
        </p:blipFill>
        <p:spPr bwMode="auto">
          <a:xfrm>
            <a:off x="2286001" y="1466851"/>
            <a:ext cx="8024813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4A5D-65DF-46B9-BC62-6A9245E72568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A8ED-B15E-4DBC-8C89-69B976EB6409}" type="slidenum">
              <a:rPr lang="en-US"/>
              <a:pPr/>
              <a:t>34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Calls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8525" y="4381501"/>
            <a:ext cx="5943600" cy="1057275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(a) File system before the mount</a:t>
            </a:r>
          </a:p>
          <a:p>
            <a:pPr>
              <a:buFontTx/>
              <a:buNone/>
            </a:pPr>
            <a:r>
              <a:rPr lang="en-US"/>
              <a:t>(b) File system after the mount</a:t>
            </a:r>
            <a:endParaRPr lang="en-US" sz="2800"/>
          </a:p>
        </p:txBody>
      </p:sp>
      <p:pic>
        <p:nvPicPr>
          <p:cNvPr id="30725" name="Picture 5" descr="C:\B\b4\JPG\foo\1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11351" y="1730375"/>
            <a:ext cx="8302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80C49-5D58-4AB1-85EA-1038F67B4686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B4544-3BD6-4528-8FAF-D9232A33F2A5}" type="slidenum">
              <a:rPr lang="en-US"/>
              <a:pPr/>
              <a:t>35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0"/>
            <a:ext cx="7772400" cy="1143000"/>
          </a:xfrm>
        </p:spPr>
        <p:txBody>
          <a:bodyPr/>
          <a:lstStyle/>
          <a:p>
            <a:r>
              <a:rPr lang="en-US"/>
              <a:t>System Calls (5)</a:t>
            </a:r>
            <a:endParaRPr 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2575" y="5994400"/>
            <a:ext cx="4165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Some Win32 API calls</a:t>
            </a:r>
          </a:p>
        </p:txBody>
      </p:sp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6414" y="1127126"/>
            <a:ext cx="6376987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BA1DB-85E2-41E5-86F5-58415FBCD4EC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91FB-3849-4719-A172-D645150C1527}" type="slidenum">
              <a:rPr lang="en-US"/>
              <a:pPr/>
              <a:t>36</a:t>
            </a:fld>
            <a:endParaRPr 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Structure (1)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5724526"/>
            <a:ext cx="8356600" cy="3714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Simple structuring model for a monolithic system</a:t>
            </a:r>
            <a:endParaRPr lang="en-US" sz="2800" dirty="0"/>
          </a:p>
        </p:txBody>
      </p:sp>
      <p:pic>
        <p:nvPicPr>
          <p:cNvPr id="32773" name="Picture 5" descr="C:\B\b4\JPG\foo\1-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2663" y="1611314"/>
            <a:ext cx="7581900" cy="34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69635" y="1110344"/>
            <a:ext cx="259148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אוסף של פרוצדורות שכל אחת יכולה לקרא לשנייה. </a:t>
            </a:r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1943100" y="1701801"/>
            <a:ext cx="2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אין הסתרת מידע אין מבנים. קשה לעדכן, קשה לבזר, </a:t>
            </a:r>
            <a:r>
              <a:rPr lang="he-IL" dirty="0" err="1"/>
              <a:t>תלויית</a:t>
            </a:r>
            <a:r>
              <a:rPr lang="he-IL" dirty="0"/>
              <a:t> מימוש , לא ניידת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F62F-89FC-494E-AE3A-46A62105C20D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2370138" y="1733550"/>
            <a:ext cx="8297862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800" dirty="0">
                <a:latin typeface="Arial" pitchFamily="34" charset="0"/>
              </a:rPr>
              <a:t>Monolithic systems – basic  structure:</a:t>
            </a:r>
          </a:p>
          <a:p>
            <a:pPr marL="609600" indent="-609600" eaLnBrk="0" hangingPunct="0">
              <a:spcBef>
                <a:spcPct val="20000"/>
              </a:spcBef>
            </a:pPr>
            <a:endParaRPr lang="en-US" sz="2800" dirty="0">
              <a:latin typeface="Arial" pitchFamily="34" charset="0"/>
            </a:endParaRP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main program that invokes the requested service procedure.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set of service procedures that carry out the system calls.</a:t>
            </a:r>
          </a:p>
          <a:p>
            <a:pPr marL="609600" indent="-609600" eaLnBrk="0" hangingPunct="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800" dirty="0">
                <a:latin typeface="Arial" pitchFamily="34" charset="0"/>
              </a:rPr>
              <a:t>A set of utility procedures that help the service procedures.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Operating Systems Structure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08DF-6792-431B-B6A0-5AE65B147600}" type="datetime9">
              <a:rPr lang="en-US" smtClean="0"/>
              <a:pPr/>
              <a:t>10-Sep-23 7:11:02 PM</a:t>
            </a:fld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7E-A2AA-42BD-A9D7-78CB7C8E10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770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9A92-C8D6-4644-A3B1-5797F5192F0A}" type="slidenum">
              <a:rPr lang="en-US"/>
              <a:pPr/>
              <a:t>38</a:t>
            </a:fld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(2)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895975"/>
            <a:ext cx="7772400" cy="51435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/>
              <a:t>Structure of the THE operating system</a:t>
            </a:r>
            <a:endParaRPr lang="en-US" sz="2800"/>
          </a:p>
        </p:txBody>
      </p:sp>
      <p:pic>
        <p:nvPicPr>
          <p:cNvPr id="33829" name="Picture 3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5563" y="2155825"/>
            <a:ext cx="70485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9813" y="5225144"/>
            <a:ext cx="244724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שכבות/טבעות , יש מספר רמות הרשאה 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3C98-67A0-47C8-97EE-E0E2DFC5A910}" type="datetime9">
              <a:rPr lang="en-US" smtClean="0"/>
              <a:pPr/>
              <a:t>10-Sep-23 7:11:06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D7AB6-F6E0-4760-8A83-5EADEC6A8967}" type="slidenum">
              <a:rPr lang="en-US"/>
              <a:pPr/>
              <a:t>39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153026"/>
            <a:ext cx="7772400" cy="9429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/>
              <a:t>Structure of VM/370 with CMS</a:t>
            </a:r>
          </a:p>
        </p:txBody>
      </p:sp>
      <p:pic>
        <p:nvPicPr>
          <p:cNvPr id="34822" name="Picture 6" descr="C:\B\b4\JPG\foo\1-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6414" y="1719264"/>
            <a:ext cx="8624887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730344" y="4114801"/>
            <a:ext cx="154577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כאילו משכפלת את החומרה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9C8E-D9C2-4135-A004-183597761B7C}" type="datetime9">
              <a:rPr lang="en-US" smtClean="0"/>
              <a:pPr/>
              <a:t>10-Sep-23 7:11:06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1524000" y="309563"/>
            <a:ext cx="9144000" cy="133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The Operating System as a Resource Manager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2387600" y="2138364"/>
            <a:ext cx="7507288" cy="44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Allow multiple programs to run at the same time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Manage and protect memory, I/O devices, and other resources</a:t>
            </a:r>
          </a:p>
          <a:p>
            <a:pPr marL="609600" indent="-609600">
              <a:spcBef>
                <a:spcPct val="20000"/>
              </a:spcBef>
              <a:buClr>
                <a:schemeClr val="accent2"/>
              </a:buClr>
              <a:buFontTx/>
              <a:buChar char="•"/>
            </a:pPr>
            <a:r>
              <a:rPr lang="en-US" sz="2400" dirty="0">
                <a:latin typeface="Arial" pitchFamily="34" charset="0"/>
              </a:rPr>
              <a:t>Includes multiplexing (sharing) resources in two different ways: </a:t>
            </a:r>
          </a:p>
          <a:p>
            <a:pPr marL="990600" lvl="1" indent="-2667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In time</a:t>
            </a:r>
          </a:p>
          <a:p>
            <a:pPr marL="990600" lvl="1" indent="-266700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In space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1524000" y="6632576"/>
            <a:ext cx="9144000" cy="17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0-13-6006639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74AF-C5E2-46B0-A528-492EA4972CDA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7E-A2AA-42BD-A9D7-78CB7C8E10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745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A6BE7-A734-46E5-9816-CA8741C46B51}" type="slidenum">
              <a:rPr lang="en-US"/>
              <a:pPr/>
              <a:t>40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(4)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0300" y="5407026"/>
            <a:ext cx="5892800" cy="8286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client-server model</a:t>
            </a:r>
          </a:p>
        </p:txBody>
      </p:sp>
      <p:pic>
        <p:nvPicPr>
          <p:cNvPr id="36869" name="Picture 5" descr="C:\B\b4\JPG\foo\1-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078039"/>
            <a:ext cx="8259762" cy="22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84388" y="3690257"/>
            <a:ext cx="194332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גרעין מינימאלי </a:t>
            </a:r>
          </a:p>
          <a:p>
            <a:pPr algn="r"/>
            <a:endParaRPr lang="he-IL" dirty="0"/>
          </a:p>
          <a:p>
            <a:pPr algn="r"/>
            <a:r>
              <a:rPr lang="he-IL" dirty="0"/>
              <a:t>קל לבזר, לעדכן , להרחיב. 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4086-5406-451F-9AE7-340EC5F51B37}" type="datetime9">
              <a:rPr lang="en-US" smtClean="0"/>
              <a:pPr/>
              <a:t>10-Sep-23 7:11:06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52400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0" hangingPunct="0">
              <a:spcBef>
                <a:spcPct val="20000"/>
              </a:spcBef>
            </a:pPr>
            <a:r>
              <a:rPr lang="en-US" sz="2400">
                <a:latin typeface="Arial" pitchFamily="34" charset="0"/>
              </a:rPr>
              <a:t>Figure 1-26. Structure of the MINIX 3 system.</a:t>
            </a:r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r>
              <a:rPr lang="en-US" sz="3600">
                <a:solidFill>
                  <a:srgbClr val="FF0000"/>
                </a:solidFill>
                <a:latin typeface="Arial" pitchFamily="34" charset="0"/>
              </a:rPr>
              <a:t>Microkernels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01800" y="6565901"/>
            <a:ext cx="87122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r>
              <a:rPr lang="en-US" sz="1200">
                <a:solidFill>
                  <a:srgbClr val="898989"/>
                </a:solidFill>
              </a:rPr>
              <a:t>Tanenbaum, Modern Operating Systems 3 e, (c) 2008 Prentice-Hall, Inc. All rights reserved. 0-13-</a:t>
            </a:r>
            <a:r>
              <a:rPr lang="en-US" sz="1200" b="1">
                <a:solidFill>
                  <a:srgbClr val="898989"/>
                </a:solidFill>
              </a:rPr>
              <a:t>6006639</a:t>
            </a:r>
          </a:p>
        </p:txBody>
      </p:sp>
      <p:pic>
        <p:nvPicPr>
          <p:cNvPr id="86022" name="Picture 6" descr="01-2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389" y="1433514"/>
            <a:ext cx="8277225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8FF6-4E31-4FD7-A81E-D292B31B0158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F8B7E-A2AA-42BD-A9D7-78CB7C8E108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84260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127FB-2203-405F-9743-462C9FC2315E}" type="slidenum">
              <a:rPr lang="en-US"/>
              <a:pPr/>
              <a:t>42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System Structure (5)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2650" y="5067300"/>
            <a:ext cx="8458200" cy="10287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The client-server model in a distributed system</a:t>
            </a:r>
          </a:p>
        </p:txBody>
      </p:sp>
      <p:pic>
        <p:nvPicPr>
          <p:cNvPr id="37893" name="Picture 5" descr="C:\B\b4\JPG\foo\1-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9501" y="1976439"/>
            <a:ext cx="7789863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70715" y="4506687"/>
            <a:ext cx="349431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ממוקם במרחק פיזי שונה.  הפרדה  בין השירותים השונים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3EB-8461-40C9-9A2A-52BF379C4152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942D-576D-4943-ABA8-13EAD51FC310}" type="slidenum">
              <a:rPr lang="en-US"/>
              <a:pPr/>
              <a:t>43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 Units</a:t>
            </a:r>
          </a:p>
        </p:txBody>
      </p:sp>
      <p:pic>
        <p:nvPicPr>
          <p:cNvPr id="40965" name="Picture 5" descr="C:\1-2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39939" y="1727201"/>
            <a:ext cx="83026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276725" y="5022850"/>
            <a:ext cx="3367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  <a:latin typeface="Times New Roman" pitchFamily="18" charset="0"/>
              </a:rPr>
              <a:t>The metric prefixes</a:t>
            </a:r>
            <a:endParaRPr lang="en-US"/>
          </a:p>
        </p:txBody>
      </p:sp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D064-32BB-4586-8B63-6EB70556FA59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1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476130" y="1359763"/>
            <a:ext cx="7772400" cy="41148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כאשר מדובר על מבנה מערכת הפעלה לפי מודל שרת-לקוח </a:t>
            </a:r>
            <a:r>
              <a:rPr lang="en-US" sz="2000" dirty="0"/>
              <a:t>(client server model )</a:t>
            </a:r>
            <a:r>
              <a:rPr lang="he-IL" sz="2000" dirty="0"/>
              <a:t> מהי התכונה אשר מהווה חסרון מובהק של המודל?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א. העדר מבנה כלשהו – המודל נכתב כאוסף שגרות אשר כל אחת יכולה לקרוא לשגרה כלשהי באוסף.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ב. חוסר אפשרות התאמה למערכות מבוזרות </a:t>
            </a:r>
            <a:r>
              <a:rPr lang="en-US" sz="2000" dirty="0"/>
              <a:t>(distributed system) </a:t>
            </a:r>
          </a:p>
          <a:p>
            <a:pPr marL="0" indent="0" algn="r" rtl="1">
              <a:buNone/>
            </a:pPr>
            <a:r>
              <a:rPr lang="he-IL" sz="2000" dirty="0"/>
              <a:t>ג. </a:t>
            </a:r>
            <a:r>
              <a:rPr lang="he-IL" sz="2000" dirty="0" err="1"/>
              <a:t>תקורת</a:t>
            </a:r>
            <a:r>
              <a:rPr lang="he-IL" sz="2000" dirty="0"/>
              <a:t> </a:t>
            </a:r>
            <a:r>
              <a:rPr lang="en-US" sz="2000" dirty="0"/>
              <a:t>(overhead)</a:t>
            </a:r>
            <a:r>
              <a:rPr lang="he-IL" sz="2000" dirty="0"/>
              <a:t> התקשרות בין רכיבי המערכת.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ד. תלות המודל בחמרה.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0" indent="0" algn="r" rtl="1">
              <a:buNone/>
            </a:pPr>
            <a:endParaRPr lang="he-IL" sz="200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2E99-81FB-42F7-86CD-83FE9CC6BA4F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3206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2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440620" y="1368641"/>
            <a:ext cx="7772400" cy="41148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כיום מעבד מרכזי (</a:t>
            </a:r>
            <a:r>
              <a:rPr lang="en-US" sz="2000" dirty="0" err="1"/>
              <a:t>cpu</a:t>
            </a:r>
            <a:r>
              <a:rPr lang="he-IL" sz="2000" dirty="0"/>
              <a:t>) יכול להימצא באחד משני המצבים: מצב ראשוני </a:t>
            </a:r>
            <a:r>
              <a:rPr lang="en-US" sz="2000" dirty="0"/>
              <a:t>(kernel mode)</a:t>
            </a:r>
            <a:r>
              <a:rPr lang="he-IL" sz="2000" dirty="0"/>
              <a:t> או מצב משתמש (</a:t>
            </a:r>
            <a:r>
              <a:rPr lang="en-US" sz="2000" dirty="0"/>
              <a:t>user mode</a:t>
            </a:r>
            <a:r>
              <a:rPr lang="he-IL" sz="2000" dirty="0"/>
              <a:t>) קיום מצבים הללו נועד לאפשר מימוש של הגנה על פעילותה של מערכת ההפעלה. בחר/י מתוך הרשימה את מודל המבנה של מערכת ההפעלה </a:t>
            </a:r>
            <a:r>
              <a:rPr lang="en-US" sz="2000" dirty="0"/>
              <a:t>(operating system architecture)</a:t>
            </a:r>
            <a:r>
              <a:rPr lang="he-IL" sz="2000" dirty="0"/>
              <a:t> בו (במודל שבחרת) אין שום אפשרות לממש הגנה שכזו?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א. מודל </a:t>
            </a:r>
            <a:r>
              <a:rPr lang="he-IL" sz="2000" dirty="0" err="1"/>
              <a:t>מונולוטי</a:t>
            </a:r>
            <a:r>
              <a:rPr lang="he-IL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monolitic</a:t>
            </a:r>
            <a:r>
              <a:rPr lang="en-US" sz="2000" dirty="0"/>
              <a:t> structure)</a:t>
            </a:r>
          </a:p>
          <a:p>
            <a:pPr marL="0" indent="0" algn="r" rtl="1">
              <a:buNone/>
            </a:pPr>
            <a:r>
              <a:rPr lang="he-IL" sz="2000" dirty="0"/>
              <a:t>ב. מודל שרת-לקוח </a:t>
            </a:r>
            <a:r>
              <a:rPr lang="en-US" sz="2000" dirty="0"/>
              <a:t>(client-server structure)</a:t>
            </a:r>
          </a:p>
          <a:p>
            <a:pPr marL="0" indent="0" algn="r" rtl="1">
              <a:buNone/>
            </a:pPr>
            <a:r>
              <a:rPr lang="he-IL" sz="2000" dirty="0"/>
              <a:t>ג. מודל הקליפות </a:t>
            </a:r>
            <a:r>
              <a:rPr lang="en-US" sz="2000" dirty="0"/>
              <a:t>(ring structure)</a:t>
            </a:r>
          </a:p>
          <a:p>
            <a:pPr marL="0" indent="0" algn="r" rtl="1">
              <a:buNone/>
            </a:pPr>
            <a:r>
              <a:rPr lang="he-IL" sz="2000" dirty="0"/>
              <a:t>ד. מודל שרת לקוח ומודל הקליפות 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ה. אף אחד מהמודלים הנ"ל</a:t>
            </a:r>
            <a:endParaRPr lang="en-US" sz="200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B2C5-F4C6-44A8-9D4A-21FCAFDE5D83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90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3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>
          <a:xfrm>
            <a:off x="2271944" y="1581705"/>
            <a:ext cx="7772400" cy="4114800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לפניך טענות העוסקות בהשוואת אוסף השירותים הניתן ע"י מכונה מורחבת </a:t>
            </a:r>
            <a:r>
              <a:rPr lang="en-US" sz="2000" dirty="0"/>
              <a:t>(extended machine)</a:t>
            </a:r>
            <a:r>
              <a:rPr lang="he-IL" sz="2000" dirty="0"/>
              <a:t> לאוסף השירותים שמסופק ע"י מכונה מדומה </a:t>
            </a:r>
            <a:r>
              <a:rPr lang="en-US" sz="2000" dirty="0"/>
              <a:t>(virtual machine)</a:t>
            </a:r>
            <a:r>
              <a:rPr lang="he-IL" sz="2000" dirty="0"/>
              <a:t> בחר טענה נכונה.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א. כל השירותים של מכונה מורחבת יכולים להיות ממומשים במכונה מדומה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ב. כל השירותים של מכונה מדומה יכולים להיות ממומשים במכונה מורחבת 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ג.</a:t>
            </a:r>
            <a:r>
              <a:rPr lang="en-US" sz="2000" dirty="0"/>
              <a:t> </a:t>
            </a:r>
            <a:r>
              <a:rPr lang="he-IL" sz="2000" dirty="0"/>
              <a:t>אוסף שירותים של מכונה מדומה שקול לחלוטין לאוסף שירותים של מכונה מורחבת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ד. המושגים "מכונה מדומה" ו "מכונה מורחבת" מתייחסים לשני דברים שונים בתכלית לכן אין להשוות את הפונקציונאליות שלהם.</a:t>
            </a:r>
            <a:endParaRPr lang="en-US" sz="2000" dirty="0"/>
          </a:p>
          <a:p>
            <a:pPr marL="266700" indent="-266700" algn="r" rtl="1">
              <a:buNone/>
            </a:pPr>
            <a:r>
              <a:rPr lang="he-IL" sz="2000" dirty="0"/>
              <a:t> </a:t>
            </a:r>
            <a:endParaRPr lang="en-US" sz="200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C372-560B-4733-A398-A4CA87821CD0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909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4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גרעין מינימאלי</a:t>
            </a:r>
            <a:r>
              <a:rPr lang="en-US" sz="2000" dirty="0"/>
              <a:t>(minimal kernel) </a:t>
            </a:r>
            <a:r>
              <a:rPr lang="he-IL" sz="2000" dirty="0"/>
              <a:t> מאפיין בד"כ את מערכות ההפעלה  הבנויות לפי המודל: 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א. </a:t>
            </a:r>
            <a:r>
              <a:rPr lang="he-IL" sz="2000" dirty="0" err="1"/>
              <a:t>המונולוטי</a:t>
            </a:r>
            <a:r>
              <a:rPr lang="he-IL" sz="20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monolitic</a:t>
            </a:r>
            <a:r>
              <a:rPr lang="en-US" sz="2000" dirty="0"/>
              <a:t>)</a:t>
            </a:r>
          </a:p>
          <a:p>
            <a:pPr marL="0" indent="0" algn="r" rtl="1">
              <a:buNone/>
            </a:pPr>
            <a:r>
              <a:rPr lang="he-IL" sz="2000" dirty="0"/>
              <a:t>ב. שרת-לקוח </a:t>
            </a:r>
            <a:r>
              <a:rPr lang="en-US" sz="2000" dirty="0"/>
              <a:t>(client-server)</a:t>
            </a:r>
          </a:p>
          <a:p>
            <a:pPr marL="0" indent="0" algn="r" rtl="1">
              <a:buNone/>
            </a:pPr>
            <a:r>
              <a:rPr lang="he-IL" sz="2000" dirty="0"/>
              <a:t>ג. מכונה מורחבת </a:t>
            </a:r>
            <a:r>
              <a:rPr lang="en-US" sz="2000" dirty="0"/>
              <a:t>(extended machine)</a:t>
            </a:r>
          </a:p>
          <a:p>
            <a:pPr marL="0" indent="0" algn="r" rtl="1">
              <a:buNone/>
            </a:pPr>
            <a:r>
              <a:rPr lang="he-IL" sz="2000" dirty="0"/>
              <a:t>ד. כל התשובות נכונות</a:t>
            </a:r>
            <a:endParaRPr lang="en-US" sz="2000" dirty="0"/>
          </a:p>
          <a:p>
            <a:pPr marL="0" indent="0" algn="r" rtl="1">
              <a:buNone/>
            </a:pPr>
            <a:r>
              <a:rPr lang="en-US" sz="2000" dirty="0"/>
              <a:t> 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F901-5477-4323-A5D2-87A41AA2146C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90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5</a:t>
            </a:r>
          </a:p>
        </p:txBody>
      </p:sp>
      <p:sp>
        <p:nvSpPr>
          <p:cNvPr id="7" name="מציין מיקום תוכן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000" dirty="0"/>
              <a:t>איזו פעולה יש לאפשר רק ב</a:t>
            </a:r>
            <a:r>
              <a:rPr lang="en-US" sz="2000" dirty="0"/>
              <a:t>Kernel Mode -</a:t>
            </a:r>
            <a:r>
              <a:rPr lang="he-IL" sz="2000" dirty="0"/>
              <a:t> ?</a:t>
            </a:r>
            <a:endParaRPr lang="en-US" sz="2000" dirty="0"/>
          </a:p>
          <a:p>
            <a:pPr marL="0" indent="0" algn="r" rtl="1">
              <a:buNone/>
            </a:pPr>
            <a:r>
              <a:rPr lang="he-IL" sz="2000" dirty="0"/>
              <a:t>א. עדכון </a:t>
            </a:r>
            <a:r>
              <a:rPr lang="he-IL" sz="2000" dirty="0" err="1"/>
              <a:t>טבלאת</a:t>
            </a:r>
            <a:r>
              <a:rPr lang="he-IL" sz="2000" dirty="0"/>
              <a:t> </a:t>
            </a:r>
            <a:r>
              <a:rPr lang="he-IL" sz="2000" dirty="0" err="1"/>
              <a:t>סיגמנטים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ב. ביטול כל פסיקות החומרה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ג. להתחיל</a:t>
            </a:r>
            <a:r>
              <a:rPr lang="en-US" sz="2000" dirty="0"/>
              <a:t> thread </a:t>
            </a:r>
            <a:r>
              <a:rPr lang="he-IL" sz="2000" dirty="0"/>
              <a:t>חדש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he-IL" sz="2000" dirty="0"/>
              <a:t>ד. להרוג </a:t>
            </a:r>
            <a:r>
              <a:rPr lang="en-US" sz="2000" dirty="0"/>
              <a:t> thread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EEBC-25C0-4AF7-B005-E93C0A34AEA6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90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6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AA0F-F22E-4A14-98F9-5E3E1BA982A5}" type="datetime9">
              <a:rPr lang="en-US" smtClean="0"/>
              <a:pPr/>
              <a:t>10-Sep-23 7:11:07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57"/>
          <a:stretch>
            <a:fillRect/>
          </a:stretch>
        </p:blipFill>
        <p:spPr bwMode="auto">
          <a:xfrm>
            <a:off x="1620083" y="936978"/>
            <a:ext cx="9745110" cy="460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xmlns="" id="{7593F93E-409C-4957-A53D-3A34ED9786B9}"/>
              </a:ext>
            </a:extLst>
          </p:cNvPr>
          <p:cNvSpPr txBox="1"/>
          <p:nvPr/>
        </p:nvSpPr>
        <p:spPr>
          <a:xfrm>
            <a:off x="7724560" y="3613212"/>
            <a:ext cx="83351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גורמת</a:t>
            </a:r>
          </a:p>
        </p:txBody>
      </p:sp>
    </p:spTree>
    <p:extLst>
      <p:ext uri="{BB962C8B-B14F-4D97-AF65-F5344CB8AC3E}">
        <p14:creationId xmlns:p14="http://schemas.microsoft.com/office/powerpoint/2010/main" xmlns="" val="173779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7580-7A17-4BFF-B4EF-BDA558F29B3D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0"/>
            <a:ext cx="7772400" cy="1143000"/>
          </a:xfrm>
        </p:spPr>
        <p:txBody>
          <a:bodyPr/>
          <a:lstStyle/>
          <a:p>
            <a:r>
              <a:rPr lang="en-US"/>
              <a:t>History of Operating Systems (2)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First generation 1945 - 1955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vacuum tubes, plug boards</a:t>
            </a:r>
          </a:p>
          <a:p>
            <a:pPr>
              <a:lnSpc>
                <a:spcPct val="90000"/>
              </a:lnSpc>
            </a:pPr>
            <a:r>
              <a:rPr lang="en-US" dirty="0"/>
              <a:t>Second generation 1955 - 1965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transistors, batch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Third generation  1965 – 1980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ICs and multiprogramming</a:t>
            </a:r>
          </a:p>
          <a:p>
            <a:pPr>
              <a:lnSpc>
                <a:spcPct val="90000"/>
              </a:lnSpc>
            </a:pPr>
            <a:r>
              <a:rPr lang="en-US" dirty="0"/>
              <a:t>Fourth generation 1980 – present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personal computers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2EDB-02F1-4FBB-BBD5-F63D186D4664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7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05E7-CFCE-4143-9B5A-8E43D129C604}" type="datetime9">
              <a:rPr lang="en-US" smtClean="0"/>
              <a:pPr/>
              <a:t>10-Sep-23 7:11:08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1433" r="22153" b="5716"/>
          <a:stretch>
            <a:fillRect/>
          </a:stretch>
        </p:blipFill>
        <p:spPr bwMode="auto">
          <a:xfrm>
            <a:off x="1721018" y="932156"/>
            <a:ext cx="8611936" cy="500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76445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תשובות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ג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ה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ב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ב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ב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א</a:t>
            </a:r>
            <a:endParaRPr lang="en-US" sz="2400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ג</a:t>
            </a:r>
            <a:endParaRPr lang="en-US" sz="2400" dirty="0"/>
          </a:p>
          <a:p>
            <a:pPr marL="514350" indent="-514350" algn="r">
              <a:buFont typeface="+mj-lt"/>
              <a:buAutoNum type="arabicPeriod"/>
            </a:pPr>
            <a:endParaRPr lang="he-IL" sz="2400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E5F3-5F77-4310-864F-4D4E1C137B83}" type="datetime9">
              <a:rPr lang="en-US" smtClean="0"/>
              <a:pPr/>
              <a:t>10-Sep-23 7:11:08 PM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A02B-A53E-4670-A6FB-B74088CCD7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80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C2DF-15EB-41AD-8640-0227AA153E64}" type="slidenum">
              <a:rPr lang="en-US"/>
              <a:pPr/>
              <a:t>6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0"/>
            <a:ext cx="7772400" cy="1143000"/>
          </a:xfrm>
        </p:spPr>
        <p:txBody>
          <a:bodyPr/>
          <a:lstStyle/>
          <a:p>
            <a:r>
              <a:rPr lang="en-US"/>
              <a:t>History of Operating Systems (1)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0" y="4483100"/>
            <a:ext cx="7772400" cy="1600200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/>
              <a:t>Early batch system</a:t>
            </a:r>
            <a:endParaRPr lang="en-US" sz="2800"/>
          </a:p>
          <a:p>
            <a:pPr lvl="1">
              <a:lnSpc>
                <a:spcPct val="70000"/>
              </a:lnSpc>
            </a:pPr>
            <a:r>
              <a:rPr lang="en-US"/>
              <a:t>bring cards to 1401</a:t>
            </a:r>
          </a:p>
          <a:p>
            <a:pPr lvl="1">
              <a:lnSpc>
                <a:spcPct val="70000"/>
              </a:lnSpc>
            </a:pPr>
            <a:r>
              <a:rPr lang="en-US"/>
              <a:t>read cards to tape</a:t>
            </a:r>
          </a:p>
          <a:p>
            <a:pPr lvl="1">
              <a:lnSpc>
                <a:spcPct val="70000"/>
              </a:lnSpc>
            </a:pPr>
            <a:r>
              <a:rPr lang="en-US"/>
              <a:t>put tape on 7094 which does computing</a:t>
            </a:r>
          </a:p>
          <a:p>
            <a:pPr lvl="1">
              <a:lnSpc>
                <a:spcPct val="70000"/>
              </a:lnSpc>
            </a:pPr>
            <a:r>
              <a:rPr lang="en-US"/>
              <a:t>put tape on 1401 which prints output</a:t>
            </a: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2126" y="1371600"/>
            <a:ext cx="8905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97487" y="4506686"/>
            <a:ext cx="247105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ללא מגע יד אדם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DB713-A4D8-46AD-A68F-7D9719C4E534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C7EA-DDE7-45FD-BDF3-4B5157F92E90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0"/>
            <a:ext cx="7772400" cy="1143000"/>
          </a:xfrm>
        </p:spPr>
        <p:txBody>
          <a:bodyPr/>
          <a:lstStyle/>
          <a:p>
            <a:r>
              <a:rPr lang="en-US"/>
              <a:t>History of Operating Systems (3)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5930900"/>
            <a:ext cx="8915400" cy="685800"/>
          </a:xfrm>
        </p:spPr>
        <p:txBody>
          <a:bodyPr/>
          <a:lstStyle/>
          <a:p>
            <a:r>
              <a:rPr lang="en-US"/>
              <a:t>Structure of a typical FMS job – 2</a:t>
            </a:r>
            <a:r>
              <a:rPr lang="en-US" baseline="30000"/>
              <a:t>nd</a:t>
            </a:r>
            <a:r>
              <a:rPr lang="en-US"/>
              <a:t> generation</a:t>
            </a:r>
            <a:endParaRPr lang="en-US" sz="280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656" t="39720" r="13995" b="33592"/>
          <a:stretch>
            <a:fillRect/>
          </a:stretch>
        </p:blipFill>
        <p:spPr bwMode="auto">
          <a:xfrm>
            <a:off x="2971800" y="1600200"/>
            <a:ext cx="68580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מציין מיקום של תאריך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6B88-FA7A-4689-97D1-33576602BC01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7" name="מציין מיקום של כותרת תחתונה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73CA-A766-40AD-AF74-5B7443BBA203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0"/>
            <a:ext cx="7772400" cy="1143000"/>
          </a:xfrm>
        </p:spPr>
        <p:txBody>
          <a:bodyPr/>
          <a:lstStyle/>
          <a:p>
            <a:r>
              <a:rPr lang="en-US" dirty="0"/>
              <a:t>History of Operating Systems (4)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5486400"/>
            <a:ext cx="7772400" cy="68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Multiprogramming system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three jobs in memory – 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  <a:endParaRPr lang="en-US" sz="2400" dirty="0"/>
          </a:p>
        </p:txBody>
      </p:sp>
      <p:pic>
        <p:nvPicPr>
          <p:cNvPr id="8197" name="Picture 5" descr="C:\B\b4\JPG\foo\1-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455738"/>
            <a:ext cx="4394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00943" y="1455739"/>
            <a:ext cx="1600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94% idle i/o</a:t>
            </a:r>
          </a:p>
          <a:p>
            <a:r>
              <a:rPr lang="en-US" dirty="0"/>
              <a:t>6%  </a:t>
            </a:r>
            <a:r>
              <a:rPr lang="en-US" dirty="0" err="1"/>
              <a:t>cpu</a:t>
            </a:r>
            <a:r>
              <a:rPr lang="en-US" dirty="0"/>
              <a:t> usage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632858" y="2634343"/>
            <a:ext cx="236764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(</a:t>
            </a:r>
            <a:r>
              <a:rPr lang="he-IL" dirty="0" err="1"/>
              <a:t>הדמייה</a:t>
            </a:r>
            <a:r>
              <a:rPr lang="he-IL" dirty="0"/>
              <a:t>)מקבליות </a:t>
            </a:r>
            <a:r>
              <a:rPr lang="he-IL" dirty="0" err="1"/>
              <a:t>אמיתית</a:t>
            </a:r>
            <a:endParaRPr lang="en-US" dirty="0"/>
          </a:p>
          <a:p>
            <a:pPr algn="r" rtl="1"/>
            <a:r>
              <a:rPr lang="he-IL" dirty="0"/>
              <a:t>מקבליות מדומה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(</a:t>
            </a:r>
            <a:r>
              <a:rPr lang="he-IL" dirty="0" err="1"/>
              <a:t>הדמייה</a:t>
            </a:r>
            <a:r>
              <a:rPr lang="he-IL" dirty="0"/>
              <a:t>)מקבליות </a:t>
            </a:r>
            <a:r>
              <a:rPr lang="he-IL" dirty="0" err="1"/>
              <a:t>אמיתית</a:t>
            </a:r>
            <a:r>
              <a:rPr lang="he-IL" dirty="0"/>
              <a:t>:</a:t>
            </a:r>
            <a:endParaRPr lang="en-US" dirty="0"/>
          </a:p>
          <a:p>
            <a:pPr algn="r" rtl="1"/>
            <a:r>
              <a:rPr lang="he-IL" dirty="0" err="1"/>
              <a:t>אמיתית</a:t>
            </a:r>
            <a:r>
              <a:rPr lang="he-IL" dirty="0"/>
              <a:t> בזמן המתנה ל </a:t>
            </a:r>
            <a:r>
              <a:rPr lang="en-US" dirty="0"/>
              <a:t>IO</a:t>
            </a:r>
            <a:endParaRPr lang="he-IL" dirty="0"/>
          </a:p>
          <a:p>
            <a:pPr algn="l"/>
            <a:endParaRPr lang="he-IL" dirty="0"/>
          </a:p>
          <a:p>
            <a:pPr algn="r" rtl="1"/>
            <a:r>
              <a:rPr lang="he-IL"/>
              <a:t>מקבליות </a:t>
            </a:r>
            <a:r>
              <a:rPr lang="he-IL" dirty="0"/>
              <a:t>מדומה:</a:t>
            </a:r>
          </a:p>
          <a:p>
            <a:pPr algn="r" rtl="1"/>
            <a:r>
              <a:rPr lang="he-IL" dirty="0"/>
              <a:t>מתקבלת מהחלפה מהירה בין תהליכים.</a:t>
            </a:r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F747-B9E5-4FCE-B27B-AE3720C5DDB0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9" name="מציין מיקום של כותרת תחתונה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3235-0780-4C8E-930B-3C58C664C740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4075" y="0"/>
            <a:ext cx="7772400" cy="1143000"/>
          </a:xfrm>
        </p:spPr>
        <p:txBody>
          <a:bodyPr/>
          <a:lstStyle/>
          <a:p>
            <a:r>
              <a:rPr lang="en-US"/>
              <a:t>The Operating System Zoo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52550"/>
            <a:ext cx="7772400" cy="4743450"/>
          </a:xfrm>
        </p:spPr>
        <p:txBody>
          <a:bodyPr/>
          <a:lstStyle/>
          <a:p>
            <a:r>
              <a:rPr lang="en-US" dirty="0"/>
              <a:t>Mainframe operating systems</a:t>
            </a:r>
          </a:p>
          <a:p>
            <a:r>
              <a:rPr lang="en-US" dirty="0"/>
              <a:t>Server operating systems</a:t>
            </a:r>
          </a:p>
          <a:p>
            <a:r>
              <a:rPr lang="en-US" dirty="0"/>
              <a:t>Multiprocessor operating systems</a:t>
            </a:r>
          </a:p>
          <a:p>
            <a:r>
              <a:rPr lang="en-US" dirty="0"/>
              <a:t>Personal computer operating systems</a:t>
            </a:r>
          </a:p>
          <a:p>
            <a:r>
              <a:rPr lang="en-US" dirty="0"/>
              <a:t>Real-time operating systems</a:t>
            </a:r>
          </a:p>
          <a:p>
            <a:r>
              <a:rPr lang="en-US" dirty="0"/>
              <a:t>Embedded operating systems</a:t>
            </a:r>
          </a:p>
          <a:p>
            <a:r>
              <a:rPr lang="en-US" dirty="0"/>
              <a:t>Smart card operating systems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97B3-8B77-4A58-94BB-BE7EACCC2F44}" type="datetime9">
              <a:rPr lang="en-US" smtClean="0"/>
              <a:pPr/>
              <a:t>10-Sep-23 7:10:59 PM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2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1562</Words>
  <Application>Microsoft Office PowerPoint</Application>
  <PresentationFormat>מותאם אישית</PresentationFormat>
  <Paragraphs>435</Paragraphs>
  <Slides>51</Slides>
  <Notes>49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51</vt:i4>
      </vt:variant>
    </vt:vector>
  </HeadingPairs>
  <TitlesOfParts>
    <vt:vector size="52" baseType="lpstr">
      <vt:lpstr>Default Design</vt:lpstr>
      <vt:lpstr>Introduction</vt:lpstr>
      <vt:lpstr>Introduction</vt:lpstr>
      <vt:lpstr>What is an Operating System</vt:lpstr>
      <vt:lpstr>שקופית 4</vt:lpstr>
      <vt:lpstr>History of Operating Systems (2)</vt:lpstr>
      <vt:lpstr>History of Operating Systems (1)</vt:lpstr>
      <vt:lpstr>History of Operating Systems (3)</vt:lpstr>
      <vt:lpstr>History of Operating Systems (4)</vt:lpstr>
      <vt:lpstr>The Operating System Zoo</vt:lpstr>
      <vt:lpstr>Computer Hardware Review (1)</vt:lpstr>
      <vt:lpstr>Computer Hardware Review (2)</vt:lpstr>
      <vt:lpstr>שקופית 12</vt:lpstr>
      <vt:lpstr>Computer Hardware Review (3)</vt:lpstr>
      <vt:lpstr>שקופית 14</vt:lpstr>
      <vt:lpstr>Computer Hardware Review (5)</vt:lpstr>
      <vt:lpstr>Computer Hardware Review (4)</vt:lpstr>
      <vt:lpstr>Computer Hardware Review (6)</vt:lpstr>
      <vt:lpstr>Computer Hardware Review (7)</vt:lpstr>
      <vt:lpstr>Operating System Concepts (1)</vt:lpstr>
      <vt:lpstr>Operating System Concepts (2)</vt:lpstr>
      <vt:lpstr>Operating System Concepts (3)</vt:lpstr>
      <vt:lpstr>Operating System Concepts (4)</vt:lpstr>
      <vt:lpstr>Operating System Concepts (5)</vt:lpstr>
      <vt:lpstr>Steps in Making a System Call </vt:lpstr>
      <vt:lpstr>שקופית 25</vt:lpstr>
      <vt:lpstr>שקופית 26</vt:lpstr>
      <vt:lpstr>Some System Calls For Process Management</vt:lpstr>
      <vt:lpstr>Some System Calls For File Management</vt:lpstr>
      <vt:lpstr>Some System Calls For Directory Management</vt:lpstr>
      <vt:lpstr>Some System Calls For Miscellaneous Tasks</vt:lpstr>
      <vt:lpstr>System Calls (1)</vt:lpstr>
      <vt:lpstr>System Calls (2)</vt:lpstr>
      <vt:lpstr>System Calls (3)</vt:lpstr>
      <vt:lpstr>System Calls (4)</vt:lpstr>
      <vt:lpstr>System Calls (5)</vt:lpstr>
      <vt:lpstr>Operating System Structure (1)</vt:lpstr>
      <vt:lpstr>שקופית 37</vt:lpstr>
      <vt:lpstr>Operating System Structure (2)</vt:lpstr>
      <vt:lpstr>Operating System Structure (3)</vt:lpstr>
      <vt:lpstr>Operating System Structure (4)</vt:lpstr>
      <vt:lpstr>שקופית 41</vt:lpstr>
      <vt:lpstr>Operating System Structure (5)</vt:lpstr>
      <vt:lpstr>Metric Units</vt:lpstr>
      <vt:lpstr>שאלה 1</vt:lpstr>
      <vt:lpstr>שאלה 2</vt:lpstr>
      <vt:lpstr>שאלה 3</vt:lpstr>
      <vt:lpstr>שאלה 4</vt:lpstr>
      <vt:lpstr>שאלה 5</vt:lpstr>
      <vt:lpstr>שאלה 6</vt:lpstr>
      <vt:lpstr>שאלה 7</vt:lpstr>
      <vt:lpstr>תשובות</vt:lpstr>
    </vt:vector>
  </TitlesOfParts>
  <Company>East Texas Data Service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 Armstrong</dc:creator>
  <cp:lastModifiedBy>Aryeh</cp:lastModifiedBy>
  <cp:revision>92</cp:revision>
  <cp:lastPrinted>2001-01-13T18:08:51Z</cp:lastPrinted>
  <dcterms:created xsi:type="dcterms:W3CDTF">2000-11-18T17:50:49Z</dcterms:created>
  <dcterms:modified xsi:type="dcterms:W3CDTF">2023-09-10T16:12:05Z</dcterms:modified>
</cp:coreProperties>
</file>