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8EF848-2978-6D06-7BB7-3387755B5ED5}" name="ענבר גרמה" initials="עג" userId="S::1002864239@office.eduil.org::2082e505-5c33-4daa-adca-6660d01565b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51F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jobInt\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70083418752135"/>
          <c:y val="0.13389839424293637"/>
          <c:w val="0.89329923416737778"/>
          <c:h val="0.73534372428499517"/>
        </c:manualLayout>
      </c:layout>
      <c:barChart>
        <c:barDir val="col"/>
        <c:grouping val="stacked"/>
        <c:varyColors val="0"/>
        <c:ser>
          <c:idx val="0"/>
          <c:order val="0"/>
          <c:tx>
            <c:strRef>
              <c:f>data!$F$3</c:f>
              <c:strCache>
                <c:ptCount val="1"/>
                <c:pt idx="0">
                  <c:v>הכנסות</c:v>
                </c:pt>
              </c:strCache>
            </c:strRef>
          </c:tx>
          <c:spPr>
            <a:solidFill>
              <a:schemeClr val="accent1">
                <a:lumMod val="40000"/>
                <a:lumOff val="60000"/>
              </a:schemeClr>
            </a:solidFill>
            <a:ln>
              <a:noFill/>
            </a:ln>
            <a:effectLst/>
          </c:spPr>
          <c:invertIfNegative val="0"/>
          <c:dPt>
            <c:idx val="0"/>
            <c:invertIfNegative val="0"/>
            <c:bubble3D val="0"/>
            <c:spPr>
              <a:solidFill>
                <a:schemeClr val="tx1">
                  <a:lumMod val="95000"/>
                  <a:lumOff val="5000"/>
                </a:schemeClr>
              </a:solidFill>
              <a:ln>
                <a:noFill/>
              </a:ln>
              <a:effectLst/>
            </c:spPr>
            <c:extLst>
              <c:ext xmlns:c16="http://schemas.microsoft.com/office/drawing/2014/chart" uri="{C3380CC4-5D6E-409C-BE32-E72D297353CC}">
                <c16:uniqueId val="{00000001-BE83-4728-98A5-7DE417786EB7}"/>
              </c:ext>
            </c:extLst>
          </c:dPt>
          <c:dPt>
            <c:idx val="1"/>
            <c:invertIfNegative val="0"/>
            <c:bubble3D val="0"/>
            <c:spPr>
              <a:solidFill>
                <a:schemeClr val="tx1">
                  <a:lumMod val="95000"/>
                  <a:lumOff val="5000"/>
                </a:schemeClr>
              </a:solidFill>
              <a:ln>
                <a:noFill/>
              </a:ln>
              <a:effectLst/>
            </c:spPr>
            <c:extLst>
              <c:ext xmlns:c16="http://schemas.microsoft.com/office/drawing/2014/chart" uri="{C3380CC4-5D6E-409C-BE32-E72D297353CC}">
                <c16:uniqueId val="{00000003-BE83-4728-98A5-7DE417786EB7}"/>
              </c:ext>
            </c:extLst>
          </c:dPt>
          <c:dPt>
            <c:idx val="2"/>
            <c:invertIfNegative val="0"/>
            <c:bubble3D val="0"/>
            <c:spPr>
              <a:solidFill>
                <a:schemeClr val="tx1"/>
              </a:solidFill>
              <a:ln>
                <a:noFill/>
              </a:ln>
              <a:effectLst/>
            </c:spPr>
            <c:extLst>
              <c:ext xmlns:c16="http://schemas.microsoft.com/office/drawing/2014/chart" uri="{C3380CC4-5D6E-409C-BE32-E72D297353CC}">
                <c16:uniqueId val="{00000005-BE83-4728-98A5-7DE417786EB7}"/>
              </c:ext>
            </c:extLst>
          </c:dPt>
          <c:dPt>
            <c:idx val="3"/>
            <c:invertIfNegative val="0"/>
            <c:bubble3D val="0"/>
            <c:spPr>
              <a:solidFill>
                <a:schemeClr val="tx1"/>
              </a:solidFill>
              <a:ln>
                <a:noFill/>
              </a:ln>
              <a:effectLst/>
            </c:spPr>
            <c:extLst>
              <c:ext xmlns:c16="http://schemas.microsoft.com/office/drawing/2014/chart" uri="{C3380CC4-5D6E-409C-BE32-E72D297353CC}">
                <c16:uniqueId val="{00000007-BE83-4728-98A5-7DE417786EB7}"/>
              </c:ext>
            </c:extLst>
          </c:dPt>
          <c:dPt>
            <c:idx val="4"/>
            <c:invertIfNegative val="0"/>
            <c:bubble3D val="0"/>
            <c:spPr>
              <a:solidFill>
                <a:schemeClr val="tx1"/>
              </a:solidFill>
              <a:ln>
                <a:noFill/>
              </a:ln>
              <a:effectLst/>
            </c:spPr>
            <c:extLst>
              <c:ext xmlns:c16="http://schemas.microsoft.com/office/drawing/2014/chart" uri="{C3380CC4-5D6E-409C-BE32-E72D297353CC}">
                <c16:uniqueId val="{00000009-BE83-4728-98A5-7DE417786EB7}"/>
              </c:ext>
            </c:extLst>
          </c:dPt>
          <c:dPt>
            <c:idx val="5"/>
            <c:invertIfNegative val="0"/>
            <c:bubble3D val="0"/>
            <c:spPr>
              <a:solidFill>
                <a:schemeClr val="tx1"/>
              </a:solidFill>
              <a:ln>
                <a:noFill/>
              </a:ln>
              <a:effectLst/>
            </c:spPr>
            <c:extLst>
              <c:ext xmlns:c16="http://schemas.microsoft.com/office/drawing/2014/chart" uri="{C3380CC4-5D6E-409C-BE32-E72D297353CC}">
                <c16:uniqueId val="{0000000B-BE83-4728-98A5-7DE417786EB7}"/>
              </c:ext>
            </c:extLst>
          </c:dPt>
          <c:dPt>
            <c:idx val="6"/>
            <c:invertIfNegative val="0"/>
            <c:bubble3D val="0"/>
            <c:spPr>
              <a:solidFill>
                <a:schemeClr val="tx1"/>
              </a:solidFill>
              <a:ln>
                <a:noFill/>
              </a:ln>
              <a:effectLst/>
            </c:spPr>
            <c:extLst>
              <c:ext xmlns:c16="http://schemas.microsoft.com/office/drawing/2014/chart" uri="{C3380CC4-5D6E-409C-BE32-E72D297353CC}">
                <c16:uniqueId val="{0000000D-BE83-4728-98A5-7DE417786EB7}"/>
              </c:ext>
            </c:extLst>
          </c:dPt>
          <c:dPt>
            <c:idx val="7"/>
            <c:invertIfNegative val="0"/>
            <c:bubble3D val="0"/>
            <c:spPr>
              <a:solidFill>
                <a:schemeClr val="tx1"/>
              </a:solidFill>
              <a:ln>
                <a:noFill/>
              </a:ln>
              <a:effectLst/>
            </c:spPr>
            <c:extLst>
              <c:ext xmlns:c16="http://schemas.microsoft.com/office/drawing/2014/chart" uri="{C3380CC4-5D6E-409C-BE32-E72D297353CC}">
                <c16:uniqueId val="{0000000F-BE83-4728-98A5-7DE417786EB7}"/>
              </c:ext>
            </c:extLst>
          </c:dPt>
          <c:dPt>
            <c:idx val="8"/>
            <c:invertIfNegative val="0"/>
            <c:bubble3D val="0"/>
            <c:spPr>
              <a:solidFill>
                <a:schemeClr val="tx1"/>
              </a:solidFill>
              <a:ln>
                <a:noFill/>
              </a:ln>
              <a:effectLst/>
            </c:spPr>
            <c:extLst>
              <c:ext xmlns:c16="http://schemas.microsoft.com/office/drawing/2014/chart" uri="{C3380CC4-5D6E-409C-BE32-E72D297353CC}">
                <c16:uniqueId val="{00000011-BE83-4728-98A5-7DE417786EB7}"/>
              </c:ext>
            </c:extLst>
          </c:dPt>
          <c:dPt>
            <c:idx val="9"/>
            <c:invertIfNegative val="0"/>
            <c:bubble3D val="0"/>
            <c:spPr>
              <a:solidFill>
                <a:schemeClr val="tx1"/>
              </a:solidFill>
              <a:ln>
                <a:noFill/>
              </a:ln>
              <a:effectLst/>
            </c:spPr>
            <c:extLst>
              <c:ext xmlns:c16="http://schemas.microsoft.com/office/drawing/2014/chart" uri="{C3380CC4-5D6E-409C-BE32-E72D297353CC}">
                <c16:uniqueId val="{00000012-BE83-4728-98A5-7DE417786EB7}"/>
              </c:ext>
            </c:extLst>
          </c:dPt>
          <c:val>
            <c:numRef>
              <c:f>data!$F$4:$F$43</c:f>
              <c:numCache>
                <c:formatCode>General</c:formatCode>
                <c:ptCount val="40"/>
                <c:pt idx="0">
                  <c:v>17797</c:v>
                </c:pt>
                <c:pt idx="1">
                  <c:v>24019</c:v>
                </c:pt>
                <c:pt idx="2">
                  <c:v>15545</c:v>
                </c:pt>
                <c:pt idx="3">
                  <c:v>44544</c:v>
                </c:pt>
                <c:pt idx="4">
                  <c:v>34199</c:v>
                </c:pt>
                <c:pt idx="5">
                  <c:v>48330</c:v>
                </c:pt>
                <c:pt idx="6">
                  <c:v>3865</c:v>
                </c:pt>
                <c:pt idx="7">
                  <c:v>29929</c:v>
                </c:pt>
                <c:pt idx="8">
                  <c:v>48311</c:v>
                </c:pt>
                <c:pt idx="9">
                  <c:v>14217</c:v>
                </c:pt>
                <c:pt idx="10">
                  <c:v>26562</c:v>
                </c:pt>
                <c:pt idx="11">
                  <c:v>28832</c:v>
                </c:pt>
                <c:pt idx="12">
                  <c:v>26010</c:v>
                </c:pt>
                <c:pt idx="13">
                  <c:v>26386</c:v>
                </c:pt>
                <c:pt idx="14">
                  <c:v>24472</c:v>
                </c:pt>
                <c:pt idx="15">
                  <c:v>25081</c:v>
                </c:pt>
                <c:pt idx="16">
                  <c:v>27627</c:v>
                </c:pt>
                <c:pt idx="17">
                  <c:v>27173</c:v>
                </c:pt>
                <c:pt idx="18">
                  <c:v>24606</c:v>
                </c:pt>
                <c:pt idx="19">
                  <c:v>23384</c:v>
                </c:pt>
                <c:pt idx="20">
                  <c:v>21094</c:v>
                </c:pt>
                <c:pt idx="21">
                  <c:v>25859</c:v>
                </c:pt>
                <c:pt idx="22">
                  <c:v>27118</c:v>
                </c:pt>
                <c:pt idx="23">
                  <c:v>21164</c:v>
                </c:pt>
                <c:pt idx="24">
                  <c:v>25036</c:v>
                </c:pt>
                <c:pt idx="25">
                  <c:v>24575</c:v>
                </c:pt>
                <c:pt idx="26">
                  <c:v>26417</c:v>
                </c:pt>
                <c:pt idx="27">
                  <c:v>25530</c:v>
                </c:pt>
                <c:pt idx="28">
                  <c:v>28970</c:v>
                </c:pt>
                <c:pt idx="29">
                  <c:v>20373</c:v>
                </c:pt>
                <c:pt idx="30">
                  <c:v>26080</c:v>
                </c:pt>
                <c:pt idx="31">
                  <c:v>21738</c:v>
                </c:pt>
                <c:pt idx="32">
                  <c:v>24849</c:v>
                </c:pt>
                <c:pt idx="33">
                  <c:v>22798</c:v>
                </c:pt>
                <c:pt idx="34">
                  <c:v>27517</c:v>
                </c:pt>
                <c:pt idx="35">
                  <c:v>22639</c:v>
                </c:pt>
                <c:pt idx="36">
                  <c:v>24254</c:v>
                </c:pt>
                <c:pt idx="37">
                  <c:v>29281</c:v>
                </c:pt>
                <c:pt idx="38">
                  <c:v>27615</c:v>
                </c:pt>
                <c:pt idx="39">
                  <c:v>24356</c:v>
                </c:pt>
              </c:numCache>
            </c:numRef>
          </c:val>
          <c:extLst>
            <c:ext xmlns:c16="http://schemas.microsoft.com/office/drawing/2014/chart" uri="{C3380CC4-5D6E-409C-BE32-E72D297353CC}">
              <c16:uniqueId val="{00000013-BE83-4728-98A5-7DE417786EB7}"/>
            </c:ext>
          </c:extLst>
        </c:ser>
        <c:ser>
          <c:idx val="1"/>
          <c:order val="1"/>
          <c:tx>
            <c:strRef>
              <c:f>data!$G$3</c:f>
              <c:strCache>
                <c:ptCount val="1"/>
                <c:pt idx="0">
                  <c:v>סכום הלוואה</c:v>
                </c:pt>
              </c:strCache>
            </c:strRef>
          </c:tx>
          <c:spPr>
            <a:solidFill>
              <a:schemeClr val="accent2"/>
            </a:solidFill>
            <a:ln>
              <a:noFill/>
            </a:ln>
            <a:effectLst/>
          </c:spPr>
          <c:invertIfNegative val="0"/>
          <c:val>
            <c:numRef>
              <c:f>data!$G$4:$G$43</c:f>
              <c:numCache>
                <c:formatCode>General</c:formatCode>
                <c:ptCount val="40"/>
                <c:pt idx="0">
                  <c:v>9620</c:v>
                </c:pt>
                <c:pt idx="1">
                  <c:v>7047</c:v>
                </c:pt>
                <c:pt idx="2">
                  <c:v>5755</c:v>
                </c:pt>
                <c:pt idx="3">
                  <c:v>5611</c:v>
                </c:pt>
                <c:pt idx="4">
                  <c:v>3853</c:v>
                </c:pt>
                <c:pt idx="5">
                  <c:v>3599</c:v>
                </c:pt>
                <c:pt idx="6">
                  <c:v>3597</c:v>
                </c:pt>
                <c:pt idx="7">
                  <c:v>2773</c:v>
                </c:pt>
                <c:pt idx="8">
                  <c:v>2161</c:v>
                </c:pt>
                <c:pt idx="9">
                  <c:v>1967</c:v>
                </c:pt>
                <c:pt idx="10">
                  <c:v>47523</c:v>
                </c:pt>
                <c:pt idx="11">
                  <c:v>39215</c:v>
                </c:pt>
                <c:pt idx="12">
                  <c:v>36974</c:v>
                </c:pt>
                <c:pt idx="13">
                  <c:v>31584</c:v>
                </c:pt>
                <c:pt idx="14">
                  <c:v>30881</c:v>
                </c:pt>
                <c:pt idx="15">
                  <c:v>29881</c:v>
                </c:pt>
                <c:pt idx="16">
                  <c:v>29438</c:v>
                </c:pt>
                <c:pt idx="17">
                  <c:v>28899</c:v>
                </c:pt>
                <c:pt idx="18">
                  <c:v>25974</c:v>
                </c:pt>
                <c:pt idx="19">
                  <c:v>25631</c:v>
                </c:pt>
                <c:pt idx="20">
                  <c:v>23853</c:v>
                </c:pt>
                <c:pt idx="21">
                  <c:v>23438</c:v>
                </c:pt>
                <c:pt idx="22">
                  <c:v>22511</c:v>
                </c:pt>
                <c:pt idx="23">
                  <c:v>21690</c:v>
                </c:pt>
                <c:pt idx="24">
                  <c:v>20453</c:v>
                </c:pt>
                <c:pt idx="25">
                  <c:v>19571</c:v>
                </c:pt>
                <c:pt idx="26">
                  <c:v>17502</c:v>
                </c:pt>
                <c:pt idx="27">
                  <c:v>15106</c:v>
                </c:pt>
                <c:pt idx="28">
                  <c:v>13398</c:v>
                </c:pt>
                <c:pt idx="29">
                  <c:v>12752</c:v>
                </c:pt>
                <c:pt idx="30">
                  <c:v>11642</c:v>
                </c:pt>
                <c:pt idx="31">
                  <c:v>11270</c:v>
                </c:pt>
                <c:pt idx="32">
                  <c:v>10038</c:v>
                </c:pt>
                <c:pt idx="33">
                  <c:v>9458</c:v>
                </c:pt>
                <c:pt idx="34">
                  <c:v>7557</c:v>
                </c:pt>
                <c:pt idx="35">
                  <c:v>7254</c:v>
                </c:pt>
                <c:pt idx="36">
                  <c:v>6734</c:v>
                </c:pt>
                <c:pt idx="37">
                  <c:v>6421</c:v>
                </c:pt>
                <c:pt idx="38">
                  <c:v>5940</c:v>
                </c:pt>
                <c:pt idx="39">
                  <c:v>4949</c:v>
                </c:pt>
              </c:numCache>
            </c:numRef>
          </c:val>
          <c:extLst>
            <c:ext xmlns:c16="http://schemas.microsoft.com/office/drawing/2014/chart" uri="{C3380CC4-5D6E-409C-BE32-E72D297353CC}">
              <c16:uniqueId val="{00000014-BE83-4728-98A5-7DE417786EB7}"/>
            </c:ext>
          </c:extLst>
        </c:ser>
        <c:ser>
          <c:idx val="2"/>
          <c:order val="2"/>
          <c:tx>
            <c:strRef>
              <c:f>data!$H$3</c:f>
              <c:strCache>
                <c:ptCount val="1"/>
                <c:pt idx="0">
                  <c:v>לא עמד בצפי</c:v>
                </c:pt>
              </c:strCache>
            </c:strRef>
          </c:tx>
          <c:spPr>
            <a:solidFill>
              <a:schemeClr val="tx1"/>
            </a:solidFill>
            <a:ln>
              <a:solidFill>
                <a:schemeClr val="accent5">
                  <a:lumMod val="60000"/>
                  <a:lumOff val="40000"/>
                </a:schemeClr>
              </a:solidFill>
            </a:ln>
            <a:effectLst/>
          </c:spPr>
          <c:invertIfNegative val="0"/>
          <c:val>
            <c:numRef>
              <c:f>data!$H$4:$H$43</c:f>
              <c:numCache>
                <c:formatCode>General</c:formatCode>
                <c:ptCount val="40"/>
                <c:pt idx="0">
                  <c:v>1</c:v>
                </c:pt>
                <c:pt idx="1">
                  <c:v>1</c:v>
                </c:pt>
                <c:pt idx="2">
                  <c:v>1</c:v>
                </c:pt>
                <c:pt idx="3">
                  <c:v>1</c:v>
                </c:pt>
                <c:pt idx="4">
                  <c:v>1</c:v>
                </c:pt>
                <c:pt idx="5">
                  <c:v>1</c:v>
                </c:pt>
                <c:pt idx="6">
                  <c:v>1</c:v>
                </c:pt>
                <c:pt idx="7">
                  <c:v>1</c:v>
                </c:pt>
                <c:pt idx="8">
                  <c:v>1</c:v>
                </c:pt>
                <c:pt idx="9">
                  <c:v>1</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numCache>
            </c:numRef>
          </c:val>
          <c:extLst>
            <c:ext xmlns:c16="http://schemas.microsoft.com/office/drawing/2014/chart" uri="{C3380CC4-5D6E-409C-BE32-E72D297353CC}">
              <c16:uniqueId val="{00000015-BE83-4728-98A5-7DE417786EB7}"/>
            </c:ext>
          </c:extLst>
        </c:ser>
        <c:dLbls>
          <c:showLegendKey val="0"/>
          <c:showVal val="0"/>
          <c:showCatName val="0"/>
          <c:showSerName val="0"/>
          <c:showPercent val="0"/>
          <c:showBubbleSize val="0"/>
        </c:dLbls>
        <c:gapWidth val="150"/>
        <c:overlap val="100"/>
        <c:axId val="1718358944"/>
        <c:axId val="1718370944"/>
      </c:barChart>
      <c:catAx>
        <c:axId val="1718358944"/>
        <c:scaling>
          <c:orientation val="minMax"/>
        </c:scaling>
        <c:delete val="1"/>
        <c:axPos val="b"/>
        <c:numFmt formatCode="General" sourceLinked="1"/>
        <c:majorTickMark val="none"/>
        <c:minorTickMark val="none"/>
        <c:tickLblPos val="nextTo"/>
        <c:crossAx val="1718370944"/>
        <c:crosses val="autoZero"/>
        <c:auto val="1"/>
        <c:lblAlgn val="ctr"/>
        <c:lblOffset val="100"/>
        <c:noMultiLvlLbl val="0"/>
      </c:catAx>
      <c:valAx>
        <c:axId val="1718370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71835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showDLblsOverMax val="0"/>
  </c:chart>
  <c:spPr>
    <a:noFill/>
    <a:ln>
      <a:noFill/>
    </a:ln>
    <a:effectLst/>
  </c:spPr>
  <c:txPr>
    <a:bodyPr/>
    <a:lstStyle/>
    <a:p>
      <a:pPr>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dirty="0">
                <a:latin typeface="Alef" panose="00000500000000000000" pitchFamily="2" charset="-79"/>
                <a:cs typeface="Alef" panose="00000500000000000000" pitchFamily="2" charset="-79"/>
              </a:rPr>
              <a:t>חלוקת לקוחות החברה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manualLayout>
          <c:layoutTarget val="inner"/>
          <c:xMode val="edge"/>
          <c:yMode val="edge"/>
          <c:x val="5.265405802021618E-2"/>
          <c:y val="0.19005780346820808"/>
          <c:w val="0.90283968328715514"/>
          <c:h val="0.72911783714896905"/>
        </c:manualLayout>
      </c:layout>
      <c:barChart>
        <c:barDir val="col"/>
        <c:grouping val="clustered"/>
        <c:varyColors val="0"/>
        <c:ser>
          <c:idx val="0"/>
          <c:order val="0"/>
          <c:spPr>
            <a:solidFill>
              <a:schemeClr val="accent1"/>
            </a:solidFill>
            <a:ln>
              <a:noFill/>
            </a:ln>
            <a:effectLst/>
          </c:spPr>
          <c:invertIfNegative val="0"/>
          <c:cat>
            <c:strRef>
              <c:f>data!$R$6:$S$6</c:f>
              <c:strCache>
                <c:ptCount val="2"/>
                <c:pt idx="0">
                  <c:v>השתכרות גבוהה מהחציון</c:v>
                </c:pt>
                <c:pt idx="1">
                  <c:v>השתכרות נמוכה מהחציון</c:v>
                </c:pt>
              </c:strCache>
            </c:strRef>
          </c:cat>
          <c:val>
            <c:numRef>
              <c:f>data!$R$7:$S$7</c:f>
              <c:numCache>
                <c:formatCode>General</c:formatCode>
                <c:ptCount val="2"/>
                <c:pt idx="0">
                  <c:v>18</c:v>
                </c:pt>
                <c:pt idx="1">
                  <c:v>22</c:v>
                </c:pt>
              </c:numCache>
            </c:numRef>
          </c:val>
          <c:extLst>
            <c:ext xmlns:c16="http://schemas.microsoft.com/office/drawing/2014/chart" uri="{C3380CC4-5D6E-409C-BE32-E72D297353CC}">
              <c16:uniqueId val="{00000000-8606-4A72-B4B9-EB96C64B0506}"/>
            </c:ext>
          </c:extLst>
        </c:ser>
        <c:ser>
          <c:idx val="1"/>
          <c:order val="1"/>
          <c:spPr>
            <a:solidFill>
              <a:schemeClr val="tx1"/>
            </a:solidFill>
            <a:ln>
              <a:noFill/>
            </a:ln>
            <a:effectLst/>
          </c:spPr>
          <c:invertIfNegative val="0"/>
          <c:cat>
            <c:strRef>
              <c:f>data!$R$6:$S$6</c:f>
              <c:strCache>
                <c:ptCount val="2"/>
                <c:pt idx="0">
                  <c:v>השתכרות גבוהה מהחציון</c:v>
                </c:pt>
                <c:pt idx="1">
                  <c:v>השתכרות נמוכה מהחציון</c:v>
                </c:pt>
              </c:strCache>
            </c:strRef>
          </c:cat>
          <c:val>
            <c:numRef>
              <c:f>data!$R$8:$S$8</c:f>
              <c:numCache>
                <c:formatCode>General</c:formatCode>
                <c:ptCount val="2"/>
                <c:pt idx="0">
                  <c:v>5</c:v>
                </c:pt>
                <c:pt idx="1">
                  <c:v>5</c:v>
                </c:pt>
              </c:numCache>
            </c:numRef>
          </c:val>
          <c:extLst>
            <c:ext xmlns:c16="http://schemas.microsoft.com/office/drawing/2014/chart" uri="{C3380CC4-5D6E-409C-BE32-E72D297353CC}">
              <c16:uniqueId val="{00000001-8606-4A72-B4B9-EB96C64B0506}"/>
            </c:ext>
          </c:extLst>
        </c:ser>
        <c:dLbls>
          <c:showLegendKey val="0"/>
          <c:showVal val="0"/>
          <c:showCatName val="0"/>
          <c:showSerName val="0"/>
          <c:showPercent val="0"/>
          <c:showBubbleSize val="0"/>
        </c:dLbls>
        <c:gapWidth val="219"/>
        <c:overlap val="-27"/>
        <c:axId val="129837040"/>
        <c:axId val="129838000"/>
      </c:barChart>
      <c:catAx>
        <c:axId val="12983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29838000"/>
        <c:crosses val="autoZero"/>
        <c:auto val="1"/>
        <c:lblAlgn val="ctr"/>
        <c:lblOffset val="100"/>
        <c:noMultiLvlLbl val="0"/>
      </c:catAx>
      <c:valAx>
        <c:axId val="129838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29837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r>
              <a:rPr lang="he-IL" b="0" dirty="0">
                <a:solidFill>
                  <a:schemeClr val="tx1">
                    <a:lumMod val="85000"/>
                    <a:lumOff val="15000"/>
                  </a:schemeClr>
                </a:solidFill>
                <a:latin typeface="Alef" panose="00000500000000000000" pitchFamily="2" charset="-79"/>
                <a:cs typeface="Alef" panose="00000500000000000000" pitchFamily="2" charset="-79"/>
              </a:rPr>
              <a:t>הוצאות לפי לקוח</a:t>
            </a:r>
            <a:endParaRPr lang="en-US" b="0" dirty="0">
              <a:solidFill>
                <a:schemeClr val="tx1">
                  <a:lumMod val="85000"/>
                  <a:lumOff val="15000"/>
                </a:schemeClr>
              </a:solidFill>
              <a:latin typeface="Alef" panose="00000500000000000000" pitchFamily="2" charset="-79"/>
              <a:cs typeface="Alef" panose="00000500000000000000"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endParaRPr lang="en-IL"/>
        </a:p>
      </c:txPr>
    </c:title>
    <c:autoTitleDeleted val="0"/>
    <c:plotArea>
      <c:layout>
        <c:manualLayout>
          <c:layoutTarget val="inner"/>
          <c:xMode val="edge"/>
          <c:yMode val="edge"/>
          <c:x val="0.147593637350314"/>
          <c:y val="0.11570772256838842"/>
          <c:w val="0.8351219118443528"/>
          <c:h val="0.84813657046948265"/>
        </c:manualLayout>
      </c:layout>
      <c:barChart>
        <c:barDir val="col"/>
        <c:grouping val="stacked"/>
        <c:varyColors val="0"/>
        <c:ser>
          <c:idx val="0"/>
          <c:order val="0"/>
          <c:tx>
            <c:strRef>
              <c:f>data!$H$51</c:f>
              <c:strCache>
                <c:ptCount val="1"/>
                <c:pt idx="0">
                  <c:v>הוצאות</c:v>
                </c:pt>
              </c:strCache>
            </c:strRef>
          </c:tx>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2D2A-433A-AA60-DCE98C98EC40}"/>
              </c:ext>
            </c:extLst>
          </c:dPt>
          <c:dPt>
            <c:idx val="1"/>
            <c:invertIfNegative val="0"/>
            <c:bubble3D val="0"/>
            <c:spPr>
              <a:solidFill>
                <a:schemeClr val="tx1"/>
              </a:solidFill>
              <a:ln>
                <a:noFill/>
              </a:ln>
              <a:effectLst/>
            </c:spPr>
            <c:extLst>
              <c:ext xmlns:c16="http://schemas.microsoft.com/office/drawing/2014/chart" uri="{C3380CC4-5D6E-409C-BE32-E72D297353CC}">
                <c16:uniqueId val="{00000003-2D2A-433A-AA60-DCE98C98EC40}"/>
              </c:ext>
            </c:extLst>
          </c:dPt>
          <c:dPt>
            <c:idx val="2"/>
            <c:invertIfNegative val="0"/>
            <c:bubble3D val="0"/>
            <c:spPr>
              <a:solidFill>
                <a:schemeClr val="tx1"/>
              </a:solidFill>
              <a:ln>
                <a:noFill/>
              </a:ln>
              <a:effectLst/>
            </c:spPr>
            <c:extLst>
              <c:ext xmlns:c16="http://schemas.microsoft.com/office/drawing/2014/chart" uri="{C3380CC4-5D6E-409C-BE32-E72D297353CC}">
                <c16:uniqueId val="{00000005-2D2A-433A-AA60-DCE98C98EC40}"/>
              </c:ext>
            </c:extLst>
          </c:dPt>
          <c:dPt>
            <c:idx val="3"/>
            <c:invertIfNegative val="0"/>
            <c:bubble3D val="0"/>
            <c:spPr>
              <a:solidFill>
                <a:schemeClr val="tx1"/>
              </a:solidFill>
              <a:ln>
                <a:noFill/>
              </a:ln>
              <a:effectLst/>
            </c:spPr>
            <c:extLst>
              <c:ext xmlns:c16="http://schemas.microsoft.com/office/drawing/2014/chart" uri="{C3380CC4-5D6E-409C-BE32-E72D297353CC}">
                <c16:uniqueId val="{00000007-2D2A-433A-AA60-DCE98C98EC40}"/>
              </c:ext>
            </c:extLst>
          </c:dPt>
          <c:dPt>
            <c:idx val="4"/>
            <c:invertIfNegative val="0"/>
            <c:bubble3D val="0"/>
            <c:spPr>
              <a:solidFill>
                <a:schemeClr val="tx1"/>
              </a:solidFill>
              <a:ln>
                <a:noFill/>
              </a:ln>
              <a:effectLst/>
            </c:spPr>
            <c:extLst>
              <c:ext xmlns:c16="http://schemas.microsoft.com/office/drawing/2014/chart" uri="{C3380CC4-5D6E-409C-BE32-E72D297353CC}">
                <c16:uniqueId val="{00000009-2D2A-433A-AA60-DCE98C98EC40}"/>
              </c:ext>
            </c:extLst>
          </c:dPt>
          <c:dPt>
            <c:idx val="8"/>
            <c:invertIfNegative val="0"/>
            <c:bubble3D val="0"/>
            <c:spPr>
              <a:solidFill>
                <a:schemeClr val="tx1"/>
              </a:solidFill>
              <a:ln>
                <a:noFill/>
              </a:ln>
              <a:effectLst/>
            </c:spPr>
            <c:extLst>
              <c:ext xmlns:c16="http://schemas.microsoft.com/office/drawing/2014/chart" uri="{C3380CC4-5D6E-409C-BE32-E72D297353CC}">
                <c16:uniqueId val="{0000000B-2D2A-433A-AA60-DCE98C98EC40}"/>
              </c:ext>
            </c:extLst>
          </c:dPt>
          <c:dPt>
            <c:idx val="15"/>
            <c:invertIfNegative val="0"/>
            <c:bubble3D val="0"/>
            <c:spPr>
              <a:solidFill>
                <a:schemeClr val="tx1"/>
              </a:solidFill>
              <a:ln>
                <a:noFill/>
              </a:ln>
              <a:effectLst/>
            </c:spPr>
            <c:extLst>
              <c:ext xmlns:c16="http://schemas.microsoft.com/office/drawing/2014/chart" uri="{C3380CC4-5D6E-409C-BE32-E72D297353CC}">
                <c16:uniqueId val="{0000000D-2D2A-433A-AA60-DCE98C98EC40}"/>
              </c:ext>
            </c:extLst>
          </c:dPt>
          <c:dPt>
            <c:idx val="19"/>
            <c:invertIfNegative val="0"/>
            <c:bubble3D val="0"/>
            <c:spPr>
              <a:solidFill>
                <a:schemeClr val="tx1"/>
              </a:solidFill>
              <a:ln>
                <a:noFill/>
              </a:ln>
              <a:effectLst/>
            </c:spPr>
            <c:extLst>
              <c:ext xmlns:c16="http://schemas.microsoft.com/office/drawing/2014/chart" uri="{C3380CC4-5D6E-409C-BE32-E72D297353CC}">
                <c16:uniqueId val="{0000000F-2D2A-433A-AA60-DCE98C98EC40}"/>
              </c:ext>
            </c:extLst>
          </c:dPt>
          <c:dPt>
            <c:idx val="33"/>
            <c:invertIfNegative val="0"/>
            <c:bubble3D val="0"/>
            <c:spPr>
              <a:solidFill>
                <a:schemeClr val="tx1"/>
              </a:solidFill>
              <a:ln>
                <a:noFill/>
              </a:ln>
              <a:effectLst/>
            </c:spPr>
            <c:extLst>
              <c:ext xmlns:c16="http://schemas.microsoft.com/office/drawing/2014/chart" uri="{C3380CC4-5D6E-409C-BE32-E72D297353CC}">
                <c16:uniqueId val="{00000011-2D2A-433A-AA60-DCE98C98EC40}"/>
              </c:ext>
            </c:extLst>
          </c:dPt>
          <c:dPt>
            <c:idx val="34"/>
            <c:invertIfNegative val="0"/>
            <c:bubble3D val="0"/>
            <c:spPr>
              <a:solidFill>
                <a:schemeClr val="tx1"/>
              </a:solidFill>
              <a:ln>
                <a:noFill/>
              </a:ln>
              <a:effectLst/>
            </c:spPr>
            <c:extLst>
              <c:ext xmlns:c16="http://schemas.microsoft.com/office/drawing/2014/chart" uri="{C3380CC4-5D6E-409C-BE32-E72D297353CC}">
                <c16:uniqueId val="{00000013-2D2A-433A-AA60-DCE98C98EC40}"/>
              </c:ext>
            </c:extLst>
          </c:dPt>
          <c:val>
            <c:numRef>
              <c:f>data!$H$52:$H$91</c:f>
              <c:numCache>
                <c:formatCode>General</c:formatCode>
                <c:ptCount val="40"/>
                <c:pt idx="0">
                  <c:v>57661</c:v>
                </c:pt>
                <c:pt idx="1">
                  <c:v>49532</c:v>
                </c:pt>
                <c:pt idx="2">
                  <c:v>37772</c:v>
                </c:pt>
                <c:pt idx="3">
                  <c:v>28470</c:v>
                </c:pt>
                <c:pt idx="4">
                  <c:v>20686</c:v>
                </c:pt>
                <c:pt idx="5">
                  <c:v>12281</c:v>
                </c:pt>
                <c:pt idx="6">
                  <c:v>11649</c:v>
                </c:pt>
                <c:pt idx="7">
                  <c:v>11313</c:v>
                </c:pt>
                <c:pt idx="8">
                  <c:v>11266</c:v>
                </c:pt>
                <c:pt idx="9">
                  <c:v>10680</c:v>
                </c:pt>
                <c:pt idx="10">
                  <c:v>10643</c:v>
                </c:pt>
                <c:pt idx="11">
                  <c:v>10419</c:v>
                </c:pt>
                <c:pt idx="12">
                  <c:v>9627</c:v>
                </c:pt>
                <c:pt idx="13">
                  <c:v>9441</c:v>
                </c:pt>
                <c:pt idx="14">
                  <c:v>8965</c:v>
                </c:pt>
                <c:pt idx="15">
                  <c:v>8905</c:v>
                </c:pt>
                <c:pt idx="16">
                  <c:v>8691</c:v>
                </c:pt>
                <c:pt idx="17">
                  <c:v>8590</c:v>
                </c:pt>
                <c:pt idx="18">
                  <c:v>8201</c:v>
                </c:pt>
                <c:pt idx="19">
                  <c:v>7500</c:v>
                </c:pt>
                <c:pt idx="20">
                  <c:v>6623</c:v>
                </c:pt>
                <c:pt idx="21">
                  <c:v>6434</c:v>
                </c:pt>
                <c:pt idx="22">
                  <c:v>6279</c:v>
                </c:pt>
                <c:pt idx="23">
                  <c:v>5802</c:v>
                </c:pt>
                <c:pt idx="24">
                  <c:v>5782</c:v>
                </c:pt>
                <c:pt idx="25">
                  <c:v>5453</c:v>
                </c:pt>
                <c:pt idx="26">
                  <c:v>5105</c:v>
                </c:pt>
                <c:pt idx="27">
                  <c:v>4763</c:v>
                </c:pt>
                <c:pt idx="28">
                  <c:v>4057</c:v>
                </c:pt>
                <c:pt idx="29">
                  <c:v>3318</c:v>
                </c:pt>
                <c:pt idx="30">
                  <c:v>2440</c:v>
                </c:pt>
                <c:pt idx="31">
                  <c:v>2211</c:v>
                </c:pt>
                <c:pt idx="32">
                  <c:v>1047</c:v>
                </c:pt>
                <c:pt idx="33">
                  <c:v>862</c:v>
                </c:pt>
                <c:pt idx="34">
                  <c:v>810</c:v>
                </c:pt>
                <c:pt idx="35">
                  <c:v>571</c:v>
                </c:pt>
                <c:pt idx="36">
                  <c:v>505</c:v>
                </c:pt>
                <c:pt idx="37">
                  <c:v>271</c:v>
                </c:pt>
                <c:pt idx="38">
                  <c:v>140</c:v>
                </c:pt>
                <c:pt idx="39">
                  <c:v>29</c:v>
                </c:pt>
              </c:numCache>
            </c:numRef>
          </c:val>
          <c:extLst>
            <c:ext xmlns:c16="http://schemas.microsoft.com/office/drawing/2014/chart" uri="{C3380CC4-5D6E-409C-BE32-E72D297353CC}">
              <c16:uniqueId val="{00000014-2D2A-433A-AA60-DCE98C98EC40}"/>
            </c:ext>
          </c:extLst>
        </c:ser>
        <c:ser>
          <c:idx val="1"/>
          <c:order val="1"/>
          <c:tx>
            <c:strRef>
              <c:f>data!$I$51</c:f>
              <c:strCache>
                <c:ptCount val="1"/>
                <c:pt idx="0">
                  <c:v>כשל</c:v>
                </c:pt>
              </c:strCache>
            </c:strRef>
          </c:tx>
          <c:spPr>
            <a:solidFill>
              <a:schemeClr val="tx1"/>
            </a:solidFill>
            <a:ln>
              <a:noFill/>
            </a:ln>
            <a:effectLst/>
          </c:spPr>
          <c:invertIfNegative val="0"/>
          <c:dPt>
            <c:idx val="33"/>
            <c:invertIfNegative val="0"/>
            <c:bubble3D val="0"/>
            <c:spPr>
              <a:solidFill>
                <a:schemeClr val="tx1"/>
              </a:solidFill>
              <a:ln>
                <a:noFill/>
              </a:ln>
              <a:effectLst/>
            </c:spPr>
            <c:extLst>
              <c:ext xmlns:c16="http://schemas.microsoft.com/office/drawing/2014/chart" uri="{C3380CC4-5D6E-409C-BE32-E72D297353CC}">
                <c16:uniqueId val="{00000016-2D2A-433A-AA60-DCE98C98EC40}"/>
              </c:ext>
            </c:extLst>
          </c:dPt>
          <c:dPt>
            <c:idx val="34"/>
            <c:invertIfNegative val="0"/>
            <c:bubble3D val="0"/>
            <c:spPr>
              <a:solidFill>
                <a:schemeClr val="tx1"/>
              </a:solidFill>
              <a:ln>
                <a:noFill/>
              </a:ln>
              <a:effectLst/>
            </c:spPr>
            <c:extLst>
              <c:ext xmlns:c16="http://schemas.microsoft.com/office/drawing/2014/chart" uri="{C3380CC4-5D6E-409C-BE32-E72D297353CC}">
                <c16:uniqueId val="{00000018-2D2A-433A-AA60-DCE98C98EC40}"/>
              </c:ext>
            </c:extLst>
          </c:dPt>
          <c:val>
            <c:numRef>
              <c:f>data!$I$52:$I$91</c:f>
              <c:numCache>
                <c:formatCode>General</c:formatCode>
                <c:ptCount val="40"/>
                <c:pt idx="0">
                  <c:v>1</c:v>
                </c:pt>
                <c:pt idx="1">
                  <c:v>1</c:v>
                </c:pt>
                <c:pt idx="2">
                  <c:v>1</c:v>
                </c:pt>
                <c:pt idx="3">
                  <c:v>1</c:v>
                </c:pt>
                <c:pt idx="4">
                  <c:v>1</c:v>
                </c:pt>
                <c:pt idx="5">
                  <c:v>0</c:v>
                </c:pt>
                <c:pt idx="6">
                  <c:v>0</c:v>
                </c:pt>
                <c:pt idx="7">
                  <c:v>0</c:v>
                </c:pt>
                <c:pt idx="8">
                  <c:v>1</c:v>
                </c:pt>
                <c:pt idx="9">
                  <c:v>0</c:v>
                </c:pt>
                <c:pt idx="10">
                  <c:v>0</c:v>
                </c:pt>
                <c:pt idx="11">
                  <c:v>0</c:v>
                </c:pt>
                <c:pt idx="12">
                  <c:v>0</c:v>
                </c:pt>
                <c:pt idx="13">
                  <c:v>0</c:v>
                </c:pt>
                <c:pt idx="14">
                  <c:v>0</c:v>
                </c:pt>
                <c:pt idx="15">
                  <c:v>1</c:v>
                </c:pt>
                <c:pt idx="16">
                  <c:v>0</c:v>
                </c:pt>
                <c:pt idx="17">
                  <c:v>0</c:v>
                </c:pt>
                <c:pt idx="18">
                  <c:v>0</c:v>
                </c:pt>
                <c:pt idx="19">
                  <c:v>1</c:v>
                </c:pt>
                <c:pt idx="20">
                  <c:v>0</c:v>
                </c:pt>
                <c:pt idx="21">
                  <c:v>0</c:v>
                </c:pt>
                <c:pt idx="22">
                  <c:v>0</c:v>
                </c:pt>
                <c:pt idx="23">
                  <c:v>0</c:v>
                </c:pt>
                <c:pt idx="24">
                  <c:v>0</c:v>
                </c:pt>
                <c:pt idx="25">
                  <c:v>0</c:v>
                </c:pt>
                <c:pt idx="26">
                  <c:v>0</c:v>
                </c:pt>
                <c:pt idx="27">
                  <c:v>0</c:v>
                </c:pt>
                <c:pt idx="28">
                  <c:v>0</c:v>
                </c:pt>
                <c:pt idx="29">
                  <c:v>0</c:v>
                </c:pt>
                <c:pt idx="30">
                  <c:v>0</c:v>
                </c:pt>
                <c:pt idx="31">
                  <c:v>0</c:v>
                </c:pt>
                <c:pt idx="32">
                  <c:v>0</c:v>
                </c:pt>
                <c:pt idx="33">
                  <c:v>1</c:v>
                </c:pt>
                <c:pt idx="34">
                  <c:v>1</c:v>
                </c:pt>
                <c:pt idx="35">
                  <c:v>0</c:v>
                </c:pt>
                <c:pt idx="36">
                  <c:v>0</c:v>
                </c:pt>
                <c:pt idx="37">
                  <c:v>0</c:v>
                </c:pt>
                <c:pt idx="38">
                  <c:v>0</c:v>
                </c:pt>
                <c:pt idx="39">
                  <c:v>0</c:v>
                </c:pt>
              </c:numCache>
            </c:numRef>
          </c:val>
          <c:extLst>
            <c:ext xmlns:c16="http://schemas.microsoft.com/office/drawing/2014/chart" uri="{C3380CC4-5D6E-409C-BE32-E72D297353CC}">
              <c16:uniqueId val="{00000019-2D2A-433A-AA60-DCE98C98EC40}"/>
            </c:ext>
          </c:extLst>
        </c:ser>
        <c:dLbls>
          <c:showLegendKey val="0"/>
          <c:showVal val="0"/>
          <c:showCatName val="0"/>
          <c:showSerName val="0"/>
          <c:showPercent val="0"/>
          <c:showBubbleSize val="0"/>
        </c:dLbls>
        <c:gapWidth val="150"/>
        <c:overlap val="100"/>
        <c:axId val="36644048"/>
        <c:axId val="36646448"/>
      </c:barChart>
      <c:catAx>
        <c:axId val="36644048"/>
        <c:scaling>
          <c:orientation val="minMax"/>
        </c:scaling>
        <c:delete val="1"/>
        <c:axPos val="b"/>
        <c:majorTickMark val="none"/>
        <c:minorTickMark val="none"/>
        <c:tickLblPos val="nextTo"/>
        <c:crossAx val="36646448"/>
        <c:crosses val="autoZero"/>
        <c:auto val="1"/>
        <c:lblAlgn val="ctr"/>
        <c:lblOffset val="100"/>
        <c:noMultiLvlLbl val="0"/>
      </c:catAx>
      <c:valAx>
        <c:axId val="36646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366440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dirty="0">
                <a:latin typeface="Alef" panose="00000500000000000000" pitchFamily="2" charset="-79"/>
                <a:cs typeface="Alef" panose="00000500000000000000" pitchFamily="2" charset="-79"/>
              </a:rPr>
              <a:t>הוצאות</a:t>
            </a:r>
            <a:r>
              <a:rPr lang="he-IL" baseline="0" dirty="0">
                <a:latin typeface="Alef" panose="00000500000000000000" pitchFamily="2" charset="-79"/>
                <a:cs typeface="Alef" panose="00000500000000000000" pitchFamily="2" charset="-79"/>
              </a:rPr>
              <a:t> אל מול הלוואות</a:t>
            </a:r>
            <a:endParaRPr lang="he-IL" dirty="0">
              <a:latin typeface="Alef" panose="00000500000000000000" pitchFamily="2" charset="-79"/>
              <a:cs typeface="Alef" panose="00000500000000000000"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tx>
            <c:strRef>
              <c:f>data!$N$83</c:f>
              <c:strCache>
                <c:ptCount val="1"/>
                <c:pt idx="0">
                  <c:v>הוצאות</c:v>
                </c:pt>
              </c:strCache>
            </c:strRef>
          </c:tx>
          <c:spPr>
            <a:solidFill>
              <a:schemeClr val="accent1"/>
            </a:solidFill>
            <a:ln>
              <a:noFill/>
            </a:ln>
            <a:effectLst/>
          </c:spPr>
          <c:invertIfNegative val="0"/>
          <c:val>
            <c:numRef>
              <c:f>data!$N$84:$N$123</c:f>
              <c:numCache>
                <c:formatCode>General</c:formatCode>
                <c:ptCount val="40"/>
                <c:pt idx="0">
                  <c:v>57661</c:v>
                </c:pt>
                <c:pt idx="1">
                  <c:v>49532</c:v>
                </c:pt>
                <c:pt idx="2">
                  <c:v>37772</c:v>
                </c:pt>
                <c:pt idx="3">
                  <c:v>28470</c:v>
                </c:pt>
                <c:pt idx="4">
                  <c:v>20686</c:v>
                </c:pt>
                <c:pt idx="5">
                  <c:v>12281</c:v>
                </c:pt>
                <c:pt idx="6">
                  <c:v>11649</c:v>
                </c:pt>
                <c:pt idx="7">
                  <c:v>11313</c:v>
                </c:pt>
                <c:pt idx="8">
                  <c:v>11266</c:v>
                </c:pt>
                <c:pt idx="9">
                  <c:v>10680</c:v>
                </c:pt>
                <c:pt idx="10">
                  <c:v>10643</c:v>
                </c:pt>
                <c:pt idx="11">
                  <c:v>10419</c:v>
                </c:pt>
                <c:pt idx="12">
                  <c:v>9627</c:v>
                </c:pt>
                <c:pt idx="13">
                  <c:v>9441</c:v>
                </c:pt>
                <c:pt idx="14">
                  <c:v>8965</c:v>
                </c:pt>
                <c:pt idx="15">
                  <c:v>8905</c:v>
                </c:pt>
                <c:pt idx="16">
                  <c:v>8691</c:v>
                </c:pt>
                <c:pt idx="17">
                  <c:v>8590</c:v>
                </c:pt>
                <c:pt idx="18">
                  <c:v>8201</c:v>
                </c:pt>
                <c:pt idx="19">
                  <c:v>7500</c:v>
                </c:pt>
                <c:pt idx="20">
                  <c:v>6623</c:v>
                </c:pt>
                <c:pt idx="21">
                  <c:v>6434</c:v>
                </c:pt>
                <c:pt idx="22">
                  <c:v>6279</c:v>
                </c:pt>
                <c:pt idx="23">
                  <c:v>5802</c:v>
                </c:pt>
                <c:pt idx="24">
                  <c:v>5782</c:v>
                </c:pt>
                <c:pt idx="25">
                  <c:v>5453</c:v>
                </c:pt>
                <c:pt idx="26">
                  <c:v>5105</c:v>
                </c:pt>
                <c:pt idx="27">
                  <c:v>4763</c:v>
                </c:pt>
                <c:pt idx="28">
                  <c:v>4057</c:v>
                </c:pt>
                <c:pt idx="29">
                  <c:v>3318</c:v>
                </c:pt>
                <c:pt idx="30">
                  <c:v>2440</c:v>
                </c:pt>
                <c:pt idx="31">
                  <c:v>2211</c:v>
                </c:pt>
                <c:pt idx="32">
                  <c:v>1047</c:v>
                </c:pt>
                <c:pt idx="33">
                  <c:v>862</c:v>
                </c:pt>
                <c:pt idx="34">
                  <c:v>810</c:v>
                </c:pt>
                <c:pt idx="35">
                  <c:v>571</c:v>
                </c:pt>
                <c:pt idx="36">
                  <c:v>505</c:v>
                </c:pt>
                <c:pt idx="37">
                  <c:v>271</c:v>
                </c:pt>
                <c:pt idx="38">
                  <c:v>140</c:v>
                </c:pt>
                <c:pt idx="39">
                  <c:v>29</c:v>
                </c:pt>
              </c:numCache>
            </c:numRef>
          </c:val>
          <c:extLst>
            <c:ext xmlns:c16="http://schemas.microsoft.com/office/drawing/2014/chart" uri="{C3380CC4-5D6E-409C-BE32-E72D297353CC}">
              <c16:uniqueId val="{00000000-DD10-4126-A655-B6DB1B2E20D4}"/>
            </c:ext>
          </c:extLst>
        </c:ser>
        <c:ser>
          <c:idx val="1"/>
          <c:order val="1"/>
          <c:tx>
            <c:strRef>
              <c:f>data!$O$83</c:f>
              <c:strCache>
                <c:ptCount val="1"/>
                <c:pt idx="0">
                  <c:v>הלוואות</c:v>
                </c:pt>
              </c:strCache>
            </c:strRef>
          </c:tx>
          <c:spPr>
            <a:solidFill>
              <a:schemeClr val="accent3"/>
            </a:solidFill>
            <a:ln>
              <a:noFill/>
            </a:ln>
            <a:effectLst/>
          </c:spPr>
          <c:invertIfNegative val="0"/>
          <c:val>
            <c:numRef>
              <c:f>data!$O$84:$O$123</c:f>
              <c:numCache>
                <c:formatCode>General</c:formatCode>
                <c:ptCount val="40"/>
                <c:pt idx="0">
                  <c:v>3599</c:v>
                </c:pt>
                <c:pt idx="1">
                  <c:v>5755</c:v>
                </c:pt>
                <c:pt idx="2">
                  <c:v>3853</c:v>
                </c:pt>
                <c:pt idx="3">
                  <c:v>9620</c:v>
                </c:pt>
                <c:pt idx="4">
                  <c:v>2161</c:v>
                </c:pt>
                <c:pt idx="5">
                  <c:v>9458</c:v>
                </c:pt>
                <c:pt idx="6">
                  <c:v>21690</c:v>
                </c:pt>
                <c:pt idx="7">
                  <c:v>30881</c:v>
                </c:pt>
                <c:pt idx="8">
                  <c:v>1967</c:v>
                </c:pt>
                <c:pt idx="9">
                  <c:v>11642</c:v>
                </c:pt>
                <c:pt idx="10">
                  <c:v>22511</c:v>
                </c:pt>
                <c:pt idx="11">
                  <c:v>17502</c:v>
                </c:pt>
                <c:pt idx="12">
                  <c:v>6734</c:v>
                </c:pt>
                <c:pt idx="13">
                  <c:v>47523</c:v>
                </c:pt>
                <c:pt idx="14">
                  <c:v>28899</c:v>
                </c:pt>
                <c:pt idx="15">
                  <c:v>2773</c:v>
                </c:pt>
                <c:pt idx="16">
                  <c:v>29438</c:v>
                </c:pt>
                <c:pt idx="17">
                  <c:v>39215</c:v>
                </c:pt>
                <c:pt idx="18">
                  <c:v>7254</c:v>
                </c:pt>
                <c:pt idx="19">
                  <c:v>7047</c:v>
                </c:pt>
                <c:pt idx="20">
                  <c:v>15106</c:v>
                </c:pt>
                <c:pt idx="21">
                  <c:v>6421</c:v>
                </c:pt>
                <c:pt idx="22">
                  <c:v>13398</c:v>
                </c:pt>
                <c:pt idx="23">
                  <c:v>23853</c:v>
                </c:pt>
                <c:pt idx="24">
                  <c:v>25631</c:v>
                </c:pt>
                <c:pt idx="25">
                  <c:v>4949</c:v>
                </c:pt>
                <c:pt idx="26">
                  <c:v>29881</c:v>
                </c:pt>
                <c:pt idx="27">
                  <c:v>20453</c:v>
                </c:pt>
                <c:pt idx="28">
                  <c:v>10038</c:v>
                </c:pt>
                <c:pt idx="29">
                  <c:v>25974</c:v>
                </c:pt>
                <c:pt idx="30">
                  <c:v>19571</c:v>
                </c:pt>
                <c:pt idx="31">
                  <c:v>23438</c:v>
                </c:pt>
                <c:pt idx="32">
                  <c:v>5940</c:v>
                </c:pt>
                <c:pt idx="33">
                  <c:v>5611</c:v>
                </c:pt>
                <c:pt idx="34">
                  <c:v>3597</c:v>
                </c:pt>
                <c:pt idx="35">
                  <c:v>12752</c:v>
                </c:pt>
                <c:pt idx="36">
                  <c:v>11270</c:v>
                </c:pt>
                <c:pt idx="37">
                  <c:v>7557</c:v>
                </c:pt>
                <c:pt idx="38">
                  <c:v>31584</c:v>
                </c:pt>
                <c:pt idx="39">
                  <c:v>36974</c:v>
                </c:pt>
              </c:numCache>
            </c:numRef>
          </c:val>
          <c:extLst>
            <c:ext xmlns:c16="http://schemas.microsoft.com/office/drawing/2014/chart" uri="{C3380CC4-5D6E-409C-BE32-E72D297353CC}">
              <c16:uniqueId val="{00000001-DD10-4126-A655-B6DB1B2E20D4}"/>
            </c:ext>
          </c:extLst>
        </c:ser>
        <c:dLbls>
          <c:showLegendKey val="0"/>
          <c:showVal val="0"/>
          <c:showCatName val="0"/>
          <c:showSerName val="0"/>
          <c:showPercent val="0"/>
          <c:showBubbleSize val="0"/>
        </c:dLbls>
        <c:gapWidth val="219"/>
        <c:overlap val="-27"/>
        <c:axId val="170594224"/>
        <c:axId val="170595664"/>
      </c:barChart>
      <c:catAx>
        <c:axId val="170594224"/>
        <c:scaling>
          <c:orientation val="minMax"/>
        </c:scaling>
        <c:delete val="1"/>
        <c:axPos val="b"/>
        <c:majorTickMark val="none"/>
        <c:minorTickMark val="none"/>
        <c:tickLblPos val="nextTo"/>
        <c:crossAx val="170595664"/>
        <c:crosses val="autoZero"/>
        <c:auto val="1"/>
        <c:lblAlgn val="ctr"/>
        <c:lblOffset val="100"/>
        <c:noMultiLvlLbl val="0"/>
      </c:catAx>
      <c:valAx>
        <c:axId val="170595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70594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dirty="0">
                <a:latin typeface="Alef" panose="00000500000000000000" pitchFamily="2" charset="-79"/>
                <a:cs typeface="Alef" panose="00000500000000000000" pitchFamily="2" charset="-79"/>
              </a:rPr>
              <a:t>חלוקת</a:t>
            </a:r>
            <a:r>
              <a:rPr lang="he-IL" baseline="0" dirty="0">
                <a:latin typeface="Alef" panose="00000500000000000000" pitchFamily="2" charset="-79"/>
                <a:cs typeface="Alef" panose="00000500000000000000" pitchFamily="2" charset="-79"/>
              </a:rPr>
              <a:t> הכשל לפי אזורים</a:t>
            </a:r>
            <a:endParaRPr lang="he-IL" dirty="0">
              <a:latin typeface="Alef" panose="00000500000000000000" pitchFamily="2" charset="-79"/>
              <a:cs typeface="Alef" panose="00000500000000000000"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tx>
            <c:strRef>
              <c:f>data!$N$130</c:f>
              <c:strCache>
                <c:ptCount val="1"/>
                <c:pt idx="0">
                  <c:v>כשל</c:v>
                </c:pt>
              </c:strCache>
            </c:strRef>
          </c:tx>
          <c:spPr>
            <a:solidFill>
              <a:schemeClr val="tx1"/>
            </a:solidFill>
            <a:ln>
              <a:noFill/>
            </a:ln>
            <a:effectLst/>
          </c:spPr>
          <c:invertIfNegative val="0"/>
          <c:cat>
            <c:strRef>
              <c:f>data!$M$131:$M$133</c:f>
              <c:strCache>
                <c:ptCount val="3"/>
                <c:pt idx="0">
                  <c:v>מרכז</c:v>
                </c:pt>
                <c:pt idx="1">
                  <c:v>צפון</c:v>
                </c:pt>
                <c:pt idx="2">
                  <c:v>דרום</c:v>
                </c:pt>
              </c:strCache>
            </c:strRef>
          </c:cat>
          <c:val>
            <c:numRef>
              <c:f>data!$N$131:$N$133</c:f>
              <c:numCache>
                <c:formatCode>General</c:formatCode>
                <c:ptCount val="3"/>
                <c:pt idx="0">
                  <c:v>8</c:v>
                </c:pt>
                <c:pt idx="1">
                  <c:v>1</c:v>
                </c:pt>
                <c:pt idx="2">
                  <c:v>1</c:v>
                </c:pt>
              </c:numCache>
            </c:numRef>
          </c:val>
          <c:extLst>
            <c:ext xmlns:c16="http://schemas.microsoft.com/office/drawing/2014/chart" uri="{C3380CC4-5D6E-409C-BE32-E72D297353CC}">
              <c16:uniqueId val="{00000000-F7C9-4C93-BB7A-6203FE824118}"/>
            </c:ext>
          </c:extLst>
        </c:ser>
        <c:ser>
          <c:idx val="1"/>
          <c:order val="1"/>
          <c:tx>
            <c:strRef>
              <c:f>data!$O$130</c:f>
              <c:strCache>
                <c:ptCount val="1"/>
                <c:pt idx="0">
                  <c:v>כמות</c:v>
                </c:pt>
              </c:strCache>
            </c:strRef>
          </c:tx>
          <c:spPr>
            <a:solidFill>
              <a:schemeClr val="accent2"/>
            </a:solidFill>
            <a:ln>
              <a:noFill/>
            </a:ln>
            <a:effectLst/>
          </c:spPr>
          <c:invertIfNegative val="0"/>
          <c:cat>
            <c:strRef>
              <c:f>data!$M$131:$M$133</c:f>
              <c:strCache>
                <c:ptCount val="3"/>
                <c:pt idx="0">
                  <c:v>מרכז</c:v>
                </c:pt>
                <c:pt idx="1">
                  <c:v>צפון</c:v>
                </c:pt>
                <c:pt idx="2">
                  <c:v>דרום</c:v>
                </c:pt>
              </c:strCache>
            </c:strRef>
          </c:cat>
          <c:val>
            <c:numRef>
              <c:f>data!$O$131:$O$133</c:f>
              <c:numCache>
                <c:formatCode>General</c:formatCode>
                <c:ptCount val="3"/>
                <c:pt idx="0">
                  <c:v>18</c:v>
                </c:pt>
                <c:pt idx="1">
                  <c:v>12</c:v>
                </c:pt>
                <c:pt idx="2">
                  <c:v>10</c:v>
                </c:pt>
              </c:numCache>
            </c:numRef>
          </c:val>
          <c:extLst>
            <c:ext xmlns:c16="http://schemas.microsoft.com/office/drawing/2014/chart" uri="{C3380CC4-5D6E-409C-BE32-E72D297353CC}">
              <c16:uniqueId val="{00000001-F7C9-4C93-BB7A-6203FE824118}"/>
            </c:ext>
          </c:extLst>
        </c:ser>
        <c:dLbls>
          <c:showLegendKey val="0"/>
          <c:showVal val="0"/>
          <c:showCatName val="0"/>
          <c:showSerName val="0"/>
          <c:showPercent val="0"/>
          <c:showBubbleSize val="0"/>
        </c:dLbls>
        <c:gapWidth val="219"/>
        <c:overlap val="-27"/>
        <c:axId val="176749936"/>
        <c:axId val="176749456"/>
      </c:barChart>
      <c:catAx>
        <c:axId val="17674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76749456"/>
        <c:crosses val="autoZero"/>
        <c:auto val="1"/>
        <c:lblAlgn val="ctr"/>
        <c:lblOffset val="100"/>
        <c:noMultiLvlLbl val="0"/>
      </c:catAx>
      <c:valAx>
        <c:axId val="1767494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76749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showDLblsOverMax val="0"/>
  </c:chart>
  <c:spPr>
    <a:noFill/>
    <a:ln>
      <a:noFill/>
    </a:ln>
    <a:effectLst/>
  </c:spPr>
  <c:txPr>
    <a:bodyPr/>
    <a:lstStyle/>
    <a:p>
      <a:pPr>
        <a:defRPr/>
      </a:pPr>
      <a:endParaRPr lang="en-I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he-IL" dirty="0">
                <a:latin typeface="Alef" panose="00000500000000000000" pitchFamily="2" charset="-79"/>
                <a:cs typeface="Alef" panose="00000500000000000000" pitchFamily="2" charset="-79"/>
              </a:rPr>
              <a:t>חלוקת הלקוחות</a:t>
            </a:r>
          </a:p>
        </c:rich>
      </c:tx>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pieChart>
        <c:varyColors val="1"/>
        <c:ser>
          <c:idx val="0"/>
          <c:order val="0"/>
          <c:tx>
            <c:strRef>
              <c:f>data!$R$140</c:f>
              <c:strCache>
                <c:ptCount val="1"/>
                <c:pt idx="0">
                  <c:v>כמות</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23-477B-B42F-FE433F02CD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23-477B-B42F-FE433F02CD1A}"/>
              </c:ext>
            </c:extLst>
          </c:dPt>
          <c:dPt>
            <c:idx val="2"/>
            <c:bubble3D val="0"/>
            <c:spPr>
              <a:solidFill>
                <a:schemeClr val="tx1"/>
              </a:solidFill>
              <a:ln w="19050">
                <a:solidFill>
                  <a:schemeClr val="lt1"/>
                </a:solidFill>
              </a:ln>
              <a:effectLst/>
            </c:spPr>
            <c:extLst>
              <c:ext xmlns:c16="http://schemas.microsoft.com/office/drawing/2014/chart" uri="{C3380CC4-5D6E-409C-BE32-E72D297353CC}">
                <c16:uniqueId val="{00000005-8923-477B-B42F-FE433F02CD1A}"/>
              </c:ext>
            </c:extLst>
          </c:dPt>
          <c:cat>
            <c:strRef>
              <c:f>data!$Q$141:$Q$143</c:f>
              <c:strCache>
                <c:ptCount val="3"/>
                <c:pt idx="0">
                  <c:v>מרכז</c:v>
                </c:pt>
                <c:pt idx="1">
                  <c:v>צפון</c:v>
                </c:pt>
                <c:pt idx="2">
                  <c:v>דרום</c:v>
                </c:pt>
              </c:strCache>
            </c:strRef>
          </c:cat>
          <c:val>
            <c:numRef>
              <c:f>data!$R$141:$R$143</c:f>
              <c:numCache>
                <c:formatCode>General</c:formatCode>
                <c:ptCount val="3"/>
                <c:pt idx="0">
                  <c:v>18</c:v>
                </c:pt>
                <c:pt idx="1">
                  <c:v>12</c:v>
                </c:pt>
                <c:pt idx="2">
                  <c:v>10</c:v>
                </c:pt>
              </c:numCache>
            </c:numRef>
          </c:val>
          <c:extLst>
            <c:ext xmlns:c16="http://schemas.microsoft.com/office/drawing/2014/chart" uri="{C3380CC4-5D6E-409C-BE32-E72D297353CC}">
              <c16:uniqueId val="{00000006-8923-477B-B42F-FE433F02CD1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legend>
    <c:plotVisOnly val="1"/>
    <c:dispBlanksAs val="gap"/>
    <c:showDLblsOverMax val="0"/>
  </c:chart>
  <c:spPr>
    <a:noFill/>
    <a:ln w="9525" cap="flat" cmpd="sng" algn="ctr">
      <a:solidFill>
        <a:schemeClr val="bg1"/>
      </a:solidFill>
      <a:round/>
    </a:ln>
    <a:effectLst/>
  </c:spPr>
  <c:txPr>
    <a:bodyPr/>
    <a:lstStyle/>
    <a:p>
      <a:pPr>
        <a:defRPr/>
      </a:pPr>
      <a:endParaRPr lang="en-I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r>
              <a:rPr lang="he-IL" dirty="0">
                <a:solidFill>
                  <a:schemeClr val="tx1">
                    <a:lumMod val="85000"/>
                    <a:lumOff val="15000"/>
                  </a:schemeClr>
                </a:solidFill>
                <a:latin typeface="Alef" panose="00000500000000000000" pitchFamily="2" charset="-79"/>
                <a:cs typeface="Alef" panose="00000500000000000000" pitchFamily="2" charset="-79"/>
              </a:rPr>
              <a:t>חלוקת</a:t>
            </a:r>
            <a:r>
              <a:rPr lang="he-IL" baseline="0" dirty="0">
                <a:solidFill>
                  <a:schemeClr val="tx1">
                    <a:lumMod val="85000"/>
                    <a:lumOff val="15000"/>
                  </a:schemeClr>
                </a:solidFill>
                <a:latin typeface="Alef" panose="00000500000000000000" pitchFamily="2" charset="-79"/>
                <a:cs typeface="Alef" panose="00000500000000000000" pitchFamily="2" charset="-79"/>
              </a:rPr>
              <a:t> הלקוח לפי וותק</a:t>
            </a:r>
            <a:endParaRPr lang="he-IL" dirty="0">
              <a:solidFill>
                <a:schemeClr val="tx1">
                  <a:lumMod val="85000"/>
                  <a:lumOff val="15000"/>
                </a:schemeClr>
              </a:solidFill>
              <a:latin typeface="Alef" panose="00000500000000000000" pitchFamily="2" charset="-79"/>
              <a:cs typeface="Alef" panose="00000500000000000000"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85000"/>
                  <a:lumOff val="15000"/>
                </a:schemeClr>
              </a:solidFill>
              <a:latin typeface="+mn-lt"/>
              <a:ea typeface="+mn-ea"/>
              <a:cs typeface="+mn-cs"/>
            </a:defRPr>
          </a:pPr>
          <a:endParaRPr lang="en-IL"/>
        </a:p>
      </c:txPr>
    </c:title>
    <c:autoTitleDeleted val="0"/>
    <c:plotArea>
      <c:layout/>
      <c:barChart>
        <c:barDir val="col"/>
        <c:grouping val="clustered"/>
        <c:varyColors val="0"/>
        <c:ser>
          <c:idx val="0"/>
          <c:order val="0"/>
          <c:tx>
            <c:strRef>
              <c:f>data!$U$132</c:f>
              <c:strCache>
                <c:ptCount val="1"/>
                <c:pt idx="0">
                  <c:v>Seniority</c:v>
                </c:pt>
              </c:strCache>
            </c:strRef>
          </c:tx>
          <c:spPr>
            <a:solidFill>
              <a:schemeClr val="accent1"/>
            </a:solidFill>
            <a:ln>
              <a:noFill/>
            </a:ln>
            <a:effectLst/>
          </c:spPr>
          <c:invertIfNegative val="0"/>
          <c:dPt>
            <c:idx val="8"/>
            <c:invertIfNegative val="0"/>
            <c:bubble3D val="0"/>
            <c:spPr>
              <a:solidFill>
                <a:schemeClr val="tx1"/>
              </a:solidFill>
              <a:ln>
                <a:noFill/>
              </a:ln>
              <a:effectLst/>
            </c:spPr>
            <c:extLst>
              <c:ext xmlns:c16="http://schemas.microsoft.com/office/drawing/2014/chart" uri="{C3380CC4-5D6E-409C-BE32-E72D297353CC}">
                <c16:uniqueId val="{00000003-2AA0-42AA-BCB1-DAEB5C0D9BE2}"/>
              </c:ext>
            </c:extLst>
          </c:dPt>
          <c:dPt>
            <c:idx val="14"/>
            <c:invertIfNegative val="0"/>
            <c:bubble3D val="0"/>
            <c:spPr>
              <a:solidFill>
                <a:schemeClr val="tx1"/>
              </a:solidFill>
              <a:ln>
                <a:noFill/>
              </a:ln>
              <a:effectLst/>
            </c:spPr>
            <c:extLst>
              <c:ext xmlns:c16="http://schemas.microsoft.com/office/drawing/2014/chart" uri="{C3380CC4-5D6E-409C-BE32-E72D297353CC}">
                <c16:uniqueId val="{00000004-2AA0-42AA-BCB1-DAEB5C0D9BE2}"/>
              </c:ext>
            </c:extLst>
          </c:dPt>
          <c:dPt>
            <c:idx val="16"/>
            <c:invertIfNegative val="0"/>
            <c:bubble3D val="0"/>
            <c:spPr>
              <a:solidFill>
                <a:schemeClr val="tx1"/>
              </a:solidFill>
              <a:ln>
                <a:noFill/>
              </a:ln>
              <a:effectLst/>
            </c:spPr>
            <c:extLst>
              <c:ext xmlns:c16="http://schemas.microsoft.com/office/drawing/2014/chart" uri="{C3380CC4-5D6E-409C-BE32-E72D297353CC}">
                <c16:uniqueId val="{00000005-2AA0-42AA-BCB1-DAEB5C0D9BE2}"/>
              </c:ext>
            </c:extLst>
          </c:dPt>
          <c:dPt>
            <c:idx val="19"/>
            <c:invertIfNegative val="0"/>
            <c:bubble3D val="0"/>
            <c:spPr>
              <a:solidFill>
                <a:schemeClr val="tx1"/>
              </a:solidFill>
              <a:ln>
                <a:noFill/>
              </a:ln>
              <a:effectLst/>
            </c:spPr>
            <c:extLst>
              <c:ext xmlns:c16="http://schemas.microsoft.com/office/drawing/2014/chart" uri="{C3380CC4-5D6E-409C-BE32-E72D297353CC}">
                <c16:uniqueId val="{00000006-2AA0-42AA-BCB1-DAEB5C0D9BE2}"/>
              </c:ext>
            </c:extLst>
          </c:dPt>
          <c:dPt>
            <c:idx val="21"/>
            <c:invertIfNegative val="0"/>
            <c:bubble3D val="0"/>
            <c:spPr>
              <a:solidFill>
                <a:schemeClr val="tx1"/>
              </a:solidFill>
              <a:ln>
                <a:noFill/>
              </a:ln>
              <a:effectLst/>
            </c:spPr>
            <c:extLst>
              <c:ext xmlns:c16="http://schemas.microsoft.com/office/drawing/2014/chart" uri="{C3380CC4-5D6E-409C-BE32-E72D297353CC}">
                <c16:uniqueId val="{00000007-2AA0-42AA-BCB1-DAEB5C0D9BE2}"/>
              </c:ext>
            </c:extLst>
          </c:dPt>
          <c:dPt>
            <c:idx val="25"/>
            <c:invertIfNegative val="0"/>
            <c:bubble3D val="0"/>
            <c:spPr>
              <a:solidFill>
                <a:schemeClr val="tx1"/>
              </a:solidFill>
              <a:ln>
                <a:noFill/>
              </a:ln>
              <a:effectLst/>
            </c:spPr>
            <c:extLst>
              <c:ext xmlns:c16="http://schemas.microsoft.com/office/drawing/2014/chart" uri="{C3380CC4-5D6E-409C-BE32-E72D297353CC}">
                <c16:uniqueId val="{00000008-2AA0-42AA-BCB1-DAEB5C0D9BE2}"/>
              </c:ext>
            </c:extLst>
          </c:dPt>
          <c:dPt>
            <c:idx val="30"/>
            <c:invertIfNegative val="0"/>
            <c:bubble3D val="0"/>
            <c:spPr>
              <a:solidFill>
                <a:schemeClr val="tx1"/>
              </a:solidFill>
              <a:ln>
                <a:noFill/>
              </a:ln>
              <a:effectLst/>
            </c:spPr>
            <c:extLst>
              <c:ext xmlns:c16="http://schemas.microsoft.com/office/drawing/2014/chart" uri="{C3380CC4-5D6E-409C-BE32-E72D297353CC}">
                <c16:uniqueId val="{00000009-2AA0-42AA-BCB1-DAEB5C0D9BE2}"/>
              </c:ext>
            </c:extLst>
          </c:dPt>
          <c:dPt>
            <c:idx val="33"/>
            <c:invertIfNegative val="0"/>
            <c:bubble3D val="0"/>
            <c:spPr>
              <a:solidFill>
                <a:schemeClr val="tx1"/>
              </a:solidFill>
              <a:ln>
                <a:noFill/>
              </a:ln>
              <a:effectLst/>
            </c:spPr>
            <c:extLst>
              <c:ext xmlns:c16="http://schemas.microsoft.com/office/drawing/2014/chart" uri="{C3380CC4-5D6E-409C-BE32-E72D297353CC}">
                <c16:uniqueId val="{0000000A-2AA0-42AA-BCB1-DAEB5C0D9BE2}"/>
              </c:ext>
            </c:extLst>
          </c:dPt>
          <c:dPt>
            <c:idx val="34"/>
            <c:invertIfNegative val="0"/>
            <c:bubble3D val="0"/>
            <c:spPr>
              <a:solidFill>
                <a:schemeClr val="tx1"/>
              </a:solidFill>
              <a:ln>
                <a:noFill/>
              </a:ln>
              <a:effectLst/>
            </c:spPr>
            <c:extLst>
              <c:ext xmlns:c16="http://schemas.microsoft.com/office/drawing/2014/chart" uri="{C3380CC4-5D6E-409C-BE32-E72D297353CC}">
                <c16:uniqueId val="{0000000B-2AA0-42AA-BCB1-DAEB5C0D9BE2}"/>
              </c:ext>
            </c:extLst>
          </c:dPt>
          <c:dPt>
            <c:idx val="38"/>
            <c:invertIfNegative val="0"/>
            <c:bubble3D val="0"/>
            <c:spPr>
              <a:solidFill>
                <a:schemeClr val="tx1"/>
              </a:solidFill>
              <a:ln>
                <a:noFill/>
              </a:ln>
              <a:effectLst/>
            </c:spPr>
            <c:extLst>
              <c:ext xmlns:c16="http://schemas.microsoft.com/office/drawing/2014/chart" uri="{C3380CC4-5D6E-409C-BE32-E72D297353CC}">
                <c16:uniqueId val="{0000000C-2AA0-42AA-BCB1-DAEB5C0D9BE2}"/>
              </c:ext>
            </c:extLst>
          </c:dPt>
          <c:val>
            <c:numRef>
              <c:f>data!$U$133:$U$172</c:f>
              <c:numCache>
                <c:formatCode>General</c:formatCode>
                <c:ptCount val="40"/>
                <c:pt idx="0">
                  <c:v>28.569999694824201</c:v>
                </c:pt>
                <c:pt idx="1">
                  <c:v>22.889999389648398</c:v>
                </c:pt>
                <c:pt idx="2">
                  <c:v>21.299999237060501</c:v>
                </c:pt>
                <c:pt idx="3">
                  <c:v>18.440000534057599</c:v>
                </c:pt>
                <c:pt idx="4">
                  <c:v>15.2600002288818</c:v>
                </c:pt>
                <c:pt idx="5">
                  <c:v>14.7299995422363</c:v>
                </c:pt>
                <c:pt idx="6">
                  <c:v>14.6300001144409</c:v>
                </c:pt>
                <c:pt idx="7">
                  <c:v>14.3999996185303</c:v>
                </c:pt>
                <c:pt idx="8">
                  <c:v>13.199999809265099</c:v>
                </c:pt>
                <c:pt idx="9">
                  <c:v>12.189999580383301</c:v>
                </c:pt>
                <c:pt idx="10">
                  <c:v>10.9700002670288</c:v>
                </c:pt>
                <c:pt idx="11">
                  <c:v>10.6300001144409</c:v>
                </c:pt>
                <c:pt idx="12">
                  <c:v>10.210000038146999</c:v>
                </c:pt>
                <c:pt idx="13">
                  <c:v>10.180000305175801</c:v>
                </c:pt>
                <c:pt idx="14">
                  <c:v>10.050000190734901</c:v>
                </c:pt>
                <c:pt idx="15">
                  <c:v>9.4499998092651403</c:v>
                </c:pt>
                <c:pt idx="16">
                  <c:v>7.6500000953674299</c:v>
                </c:pt>
                <c:pt idx="17">
                  <c:v>7.21000003814697</c:v>
                </c:pt>
                <c:pt idx="18">
                  <c:v>6.0799999237060502</c:v>
                </c:pt>
                <c:pt idx="19">
                  <c:v>5.4899997711181596</c:v>
                </c:pt>
                <c:pt idx="20">
                  <c:v>5.1399998664856001</c:v>
                </c:pt>
                <c:pt idx="21">
                  <c:v>5.0999999046325701</c:v>
                </c:pt>
                <c:pt idx="22">
                  <c:v>4.6399998664856001</c:v>
                </c:pt>
                <c:pt idx="23">
                  <c:v>4.0999999046325701</c:v>
                </c:pt>
                <c:pt idx="24">
                  <c:v>3.9800000190734899</c:v>
                </c:pt>
                <c:pt idx="25">
                  <c:v>3.8599998950958301</c:v>
                </c:pt>
                <c:pt idx="26">
                  <c:v>3.7400000095367401</c:v>
                </c:pt>
                <c:pt idx="27">
                  <c:v>2.6099998950958301</c:v>
                </c:pt>
                <c:pt idx="28">
                  <c:v>2.25</c:v>
                </c:pt>
                <c:pt idx="29">
                  <c:v>2.1500000953674299</c:v>
                </c:pt>
                <c:pt idx="30">
                  <c:v>2.0599999427795401</c:v>
                </c:pt>
                <c:pt idx="31">
                  <c:v>1.79999995231628</c:v>
                </c:pt>
                <c:pt idx="32">
                  <c:v>1.78999996185303</c:v>
                </c:pt>
                <c:pt idx="33">
                  <c:v>1.46000003814697</c:v>
                </c:pt>
                <c:pt idx="34">
                  <c:v>1.3999999761581401</c:v>
                </c:pt>
                <c:pt idx="35">
                  <c:v>1</c:v>
                </c:pt>
                <c:pt idx="36">
                  <c:v>0.85000002384185802</c:v>
                </c:pt>
                <c:pt idx="37">
                  <c:v>0.37000000476837203</c:v>
                </c:pt>
                <c:pt idx="38">
                  <c:v>0.21999999880790699</c:v>
                </c:pt>
                <c:pt idx="39">
                  <c:v>0.17000000178813901</c:v>
                </c:pt>
              </c:numCache>
            </c:numRef>
          </c:val>
          <c:extLst>
            <c:ext xmlns:c16="http://schemas.microsoft.com/office/drawing/2014/chart" uri="{C3380CC4-5D6E-409C-BE32-E72D297353CC}">
              <c16:uniqueId val="{00000000-2AA0-42AA-BCB1-DAEB5C0D9BE2}"/>
            </c:ext>
          </c:extLst>
        </c:ser>
        <c:dLbls>
          <c:showLegendKey val="0"/>
          <c:showVal val="0"/>
          <c:showCatName val="0"/>
          <c:showSerName val="0"/>
          <c:showPercent val="0"/>
          <c:showBubbleSize val="0"/>
        </c:dLbls>
        <c:gapWidth val="219"/>
        <c:overlap val="-27"/>
        <c:axId val="125290128"/>
        <c:axId val="125290608"/>
      </c:barChart>
      <c:catAx>
        <c:axId val="125290128"/>
        <c:scaling>
          <c:orientation val="minMax"/>
        </c:scaling>
        <c:delete val="1"/>
        <c:axPos val="b"/>
        <c:majorTickMark val="none"/>
        <c:minorTickMark val="none"/>
        <c:tickLblPos val="nextTo"/>
        <c:crossAx val="125290608"/>
        <c:crosses val="autoZero"/>
        <c:auto val="1"/>
        <c:lblAlgn val="ctr"/>
        <c:lblOffset val="100"/>
        <c:noMultiLvlLbl val="0"/>
      </c:catAx>
      <c:valAx>
        <c:axId val="125290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12529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I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66647248994359E-2"/>
          <c:y val="4.1048261531197117E-2"/>
          <c:w val="0.90090223155988325"/>
          <c:h val="0.91790347693760577"/>
        </c:manualLayout>
      </c:layout>
      <c:barChart>
        <c:barDir val="col"/>
        <c:grouping val="clustered"/>
        <c:varyColors val="0"/>
        <c:ser>
          <c:idx val="0"/>
          <c:order val="0"/>
          <c:tx>
            <c:strRef>
              <c:f>data!$E$180</c:f>
              <c:strCache>
                <c:ptCount val="1"/>
                <c:pt idx="0">
                  <c:v>Loan_Sum</c:v>
                </c:pt>
              </c:strCache>
            </c:strRef>
          </c:tx>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2-7C4A-417F-96F8-5ACA3DA010C3}"/>
              </c:ext>
            </c:extLst>
          </c:dPt>
          <c:dPt>
            <c:idx val="1"/>
            <c:invertIfNegative val="0"/>
            <c:bubble3D val="0"/>
            <c:spPr>
              <a:solidFill>
                <a:schemeClr val="tx1"/>
              </a:solidFill>
              <a:ln>
                <a:noFill/>
              </a:ln>
              <a:effectLst/>
            </c:spPr>
            <c:extLst>
              <c:ext xmlns:c16="http://schemas.microsoft.com/office/drawing/2014/chart" uri="{C3380CC4-5D6E-409C-BE32-E72D297353CC}">
                <c16:uniqueId val="{00000003-7C4A-417F-96F8-5ACA3DA010C3}"/>
              </c:ext>
            </c:extLst>
          </c:dPt>
          <c:dPt>
            <c:idx val="2"/>
            <c:invertIfNegative val="0"/>
            <c:bubble3D val="0"/>
            <c:spPr>
              <a:solidFill>
                <a:schemeClr val="tx1"/>
              </a:solidFill>
              <a:ln>
                <a:noFill/>
              </a:ln>
              <a:effectLst/>
            </c:spPr>
            <c:extLst>
              <c:ext xmlns:c16="http://schemas.microsoft.com/office/drawing/2014/chart" uri="{C3380CC4-5D6E-409C-BE32-E72D297353CC}">
                <c16:uniqueId val="{00000004-7C4A-417F-96F8-5ACA3DA010C3}"/>
              </c:ext>
            </c:extLst>
          </c:dPt>
          <c:dPt>
            <c:idx val="3"/>
            <c:invertIfNegative val="0"/>
            <c:bubble3D val="0"/>
            <c:spPr>
              <a:solidFill>
                <a:schemeClr val="tx1"/>
              </a:solidFill>
              <a:ln>
                <a:noFill/>
              </a:ln>
              <a:effectLst/>
            </c:spPr>
            <c:extLst>
              <c:ext xmlns:c16="http://schemas.microsoft.com/office/drawing/2014/chart" uri="{C3380CC4-5D6E-409C-BE32-E72D297353CC}">
                <c16:uniqueId val="{00000005-7C4A-417F-96F8-5ACA3DA010C3}"/>
              </c:ext>
            </c:extLst>
          </c:dPt>
          <c:dPt>
            <c:idx val="4"/>
            <c:invertIfNegative val="0"/>
            <c:bubble3D val="0"/>
            <c:spPr>
              <a:solidFill>
                <a:schemeClr val="tx1"/>
              </a:solidFill>
              <a:ln>
                <a:noFill/>
              </a:ln>
              <a:effectLst/>
            </c:spPr>
            <c:extLst>
              <c:ext xmlns:c16="http://schemas.microsoft.com/office/drawing/2014/chart" uri="{C3380CC4-5D6E-409C-BE32-E72D297353CC}">
                <c16:uniqueId val="{00000006-7C4A-417F-96F8-5ACA3DA010C3}"/>
              </c:ext>
            </c:extLst>
          </c:dPt>
          <c:dPt>
            <c:idx val="5"/>
            <c:invertIfNegative val="0"/>
            <c:bubble3D val="0"/>
            <c:spPr>
              <a:solidFill>
                <a:schemeClr val="tx1"/>
              </a:solidFill>
              <a:ln>
                <a:noFill/>
              </a:ln>
              <a:effectLst/>
            </c:spPr>
            <c:extLst>
              <c:ext xmlns:c16="http://schemas.microsoft.com/office/drawing/2014/chart" uri="{C3380CC4-5D6E-409C-BE32-E72D297353CC}">
                <c16:uniqueId val="{00000007-7C4A-417F-96F8-5ACA3DA010C3}"/>
              </c:ext>
            </c:extLst>
          </c:dPt>
          <c:dPt>
            <c:idx val="6"/>
            <c:invertIfNegative val="0"/>
            <c:bubble3D val="0"/>
            <c:spPr>
              <a:solidFill>
                <a:schemeClr val="tx1"/>
              </a:solidFill>
              <a:ln>
                <a:noFill/>
              </a:ln>
              <a:effectLst/>
            </c:spPr>
            <c:extLst>
              <c:ext xmlns:c16="http://schemas.microsoft.com/office/drawing/2014/chart" uri="{C3380CC4-5D6E-409C-BE32-E72D297353CC}">
                <c16:uniqueId val="{00000008-7C4A-417F-96F8-5ACA3DA010C3}"/>
              </c:ext>
            </c:extLst>
          </c:dPt>
          <c:dPt>
            <c:idx val="7"/>
            <c:invertIfNegative val="0"/>
            <c:bubble3D val="0"/>
            <c:spPr>
              <a:solidFill>
                <a:schemeClr val="tx1"/>
              </a:solidFill>
              <a:ln>
                <a:noFill/>
              </a:ln>
              <a:effectLst/>
            </c:spPr>
            <c:extLst>
              <c:ext xmlns:c16="http://schemas.microsoft.com/office/drawing/2014/chart" uri="{C3380CC4-5D6E-409C-BE32-E72D297353CC}">
                <c16:uniqueId val="{00000009-7C4A-417F-96F8-5ACA3DA010C3}"/>
              </c:ext>
            </c:extLst>
          </c:dPt>
          <c:dPt>
            <c:idx val="8"/>
            <c:invertIfNegative val="0"/>
            <c:bubble3D val="0"/>
            <c:spPr>
              <a:solidFill>
                <a:schemeClr val="tx1"/>
              </a:solidFill>
              <a:ln>
                <a:noFill/>
              </a:ln>
              <a:effectLst/>
            </c:spPr>
            <c:extLst>
              <c:ext xmlns:c16="http://schemas.microsoft.com/office/drawing/2014/chart" uri="{C3380CC4-5D6E-409C-BE32-E72D297353CC}">
                <c16:uniqueId val="{0000000A-7C4A-417F-96F8-5ACA3DA010C3}"/>
              </c:ext>
            </c:extLst>
          </c:dPt>
          <c:dPt>
            <c:idx val="9"/>
            <c:invertIfNegative val="0"/>
            <c:bubble3D val="0"/>
            <c:spPr>
              <a:solidFill>
                <a:schemeClr val="tx1"/>
              </a:solidFill>
              <a:ln>
                <a:noFill/>
              </a:ln>
              <a:effectLst/>
            </c:spPr>
            <c:extLst>
              <c:ext xmlns:c16="http://schemas.microsoft.com/office/drawing/2014/chart" uri="{C3380CC4-5D6E-409C-BE32-E72D297353CC}">
                <c16:uniqueId val="{0000000B-7C4A-417F-96F8-5ACA3DA010C3}"/>
              </c:ext>
            </c:extLst>
          </c:dPt>
          <c:val>
            <c:numRef>
              <c:f>data!$E$181:$E$220</c:f>
              <c:numCache>
                <c:formatCode>General</c:formatCode>
                <c:ptCount val="40"/>
                <c:pt idx="0">
                  <c:v>9620</c:v>
                </c:pt>
                <c:pt idx="1">
                  <c:v>7047</c:v>
                </c:pt>
                <c:pt idx="2">
                  <c:v>5755</c:v>
                </c:pt>
                <c:pt idx="3">
                  <c:v>5611</c:v>
                </c:pt>
                <c:pt idx="4">
                  <c:v>3853</c:v>
                </c:pt>
                <c:pt idx="5">
                  <c:v>3599</c:v>
                </c:pt>
                <c:pt idx="6">
                  <c:v>3597</c:v>
                </c:pt>
                <c:pt idx="7">
                  <c:v>2773</c:v>
                </c:pt>
                <c:pt idx="8">
                  <c:v>2161</c:v>
                </c:pt>
                <c:pt idx="9">
                  <c:v>1967</c:v>
                </c:pt>
                <c:pt idx="10">
                  <c:v>47523</c:v>
                </c:pt>
                <c:pt idx="11">
                  <c:v>39215</c:v>
                </c:pt>
                <c:pt idx="12">
                  <c:v>36974</c:v>
                </c:pt>
                <c:pt idx="13">
                  <c:v>31584</c:v>
                </c:pt>
                <c:pt idx="14">
                  <c:v>30881</c:v>
                </c:pt>
                <c:pt idx="15">
                  <c:v>29881</c:v>
                </c:pt>
                <c:pt idx="16">
                  <c:v>29438</c:v>
                </c:pt>
                <c:pt idx="17">
                  <c:v>28899</c:v>
                </c:pt>
                <c:pt idx="18">
                  <c:v>25974</c:v>
                </c:pt>
                <c:pt idx="19">
                  <c:v>25631</c:v>
                </c:pt>
                <c:pt idx="20">
                  <c:v>23853</c:v>
                </c:pt>
                <c:pt idx="21">
                  <c:v>23438</c:v>
                </c:pt>
                <c:pt idx="22">
                  <c:v>22511</c:v>
                </c:pt>
                <c:pt idx="23">
                  <c:v>21690</c:v>
                </c:pt>
                <c:pt idx="24">
                  <c:v>20453</c:v>
                </c:pt>
                <c:pt idx="25">
                  <c:v>19571</c:v>
                </c:pt>
                <c:pt idx="26">
                  <c:v>17502</c:v>
                </c:pt>
                <c:pt idx="27">
                  <c:v>15106</c:v>
                </c:pt>
                <c:pt idx="28">
                  <c:v>13398</c:v>
                </c:pt>
                <c:pt idx="29">
                  <c:v>12752</c:v>
                </c:pt>
                <c:pt idx="30">
                  <c:v>11642</c:v>
                </c:pt>
                <c:pt idx="31">
                  <c:v>11270</c:v>
                </c:pt>
                <c:pt idx="32">
                  <c:v>10038</c:v>
                </c:pt>
                <c:pt idx="33">
                  <c:v>9458</c:v>
                </c:pt>
                <c:pt idx="34">
                  <c:v>7557</c:v>
                </c:pt>
                <c:pt idx="35">
                  <c:v>7254</c:v>
                </c:pt>
                <c:pt idx="36">
                  <c:v>6734</c:v>
                </c:pt>
                <c:pt idx="37">
                  <c:v>6421</c:v>
                </c:pt>
                <c:pt idx="38">
                  <c:v>5940</c:v>
                </c:pt>
                <c:pt idx="39">
                  <c:v>4949</c:v>
                </c:pt>
              </c:numCache>
            </c:numRef>
          </c:val>
          <c:extLst>
            <c:ext xmlns:c16="http://schemas.microsoft.com/office/drawing/2014/chart" uri="{C3380CC4-5D6E-409C-BE32-E72D297353CC}">
              <c16:uniqueId val="{00000000-7C4A-417F-96F8-5ACA3DA010C3}"/>
            </c:ext>
          </c:extLst>
        </c:ser>
        <c:dLbls>
          <c:showLegendKey val="0"/>
          <c:showVal val="0"/>
          <c:showCatName val="0"/>
          <c:showSerName val="0"/>
          <c:showPercent val="0"/>
          <c:showBubbleSize val="0"/>
        </c:dLbls>
        <c:gapWidth val="219"/>
        <c:overlap val="-27"/>
        <c:axId val="266344688"/>
        <c:axId val="266343728"/>
      </c:barChart>
      <c:catAx>
        <c:axId val="266344688"/>
        <c:scaling>
          <c:orientation val="minMax"/>
        </c:scaling>
        <c:delete val="1"/>
        <c:axPos val="b"/>
        <c:majorTickMark val="none"/>
        <c:minorTickMark val="none"/>
        <c:tickLblPos val="nextTo"/>
        <c:crossAx val="266343728"/>
        <c:crosses val="autoZero"/>
        <c:auto val="1"/>
        <c:lblAlgn val="ctr"/>
        <c:lblOffset val="100"/>
        <c:noMultiLvlLbl val="0"/>
      </c:catAx>
      <c:valAx>
        <c:axId val="266343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L"/>
          </a:p>
        </c:txPr>
        <c:crossAx val="266344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DAE2E85-E3C2-40F1-85C1-3AACD782D61A}" type="datetimeFigureOut">
              <a:rPr lang="en-IL" smtClean="0"/>
              <a:t>27/05/2024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126C4F-1B78-44D7-AF69-A7342E1A3EA5}"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92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AE2E85-E3C2-40F1-85C1-3AACD782D61A}" type="datetimeFigureOut">
              <a:rPr lang="en-IL" smtClean="0"/>
              <a:t>27/05/2024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11734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AE2E85-E3C2-40F1-85C1-3AACD782D61A}" type="datetimeFigureOut">
              <a:rPr lang="en-IL" smtClean="0"/>
              <a:t>27/05/2024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244698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AE2E85-E3C2-40F1-85C1-3AACD782D61A}" type="datetimeFigureOut">
              <a:rPr lang="en-IL" smtClean="0"/>
              <a:t>27/05/2024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6627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DAE2E85-E3C2-40F1-85C1-3AACD782D61A}" type="datetimeFigureOut">
              <a:rPr lang="en-IL" smtClean="0"/>
              <a:t>27/05/2024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3C126C4F-1B78-44D7-AF69-A7342E1A3EA5}" type="slidenum">
              <a:rPr lang="en-IL" smtClean="0"/>
              <a:t>‹#›</a:t>
            </a:fld>
            <a:endParaRPr lang="en-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1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DAE2E85-E3C2-40F1-85C1-3AACD782D61A}" type="datetimeFigureOut">
              <a:rPr lang="en-IL" smtClean="0"/>
              <a:t>27/05/2024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5367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DAE2E85-E3C2-40F1-85C1-3AACD782D61A}" type="datetimeFigureOut">
              <a:rPr lang="en-IL" smtClean="0"/>
              <a:t>27/05/2024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315046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DAE2E85-E3C2-40F1-85C1-3AACD782D61A}" type="datetimeFigureOut">
              <a:rPr lang="en-IL" smtClean="0"/>
              <a:t>27/05/2024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404274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AE2E85-E3C2-40F1-85C1-3AACD782D61A}" type="datetimeFigureOut">
              <a:rPr lang="en-IL" smtClean="0"/>
              <a:t>27/05/2024</a:t>
            </a:fld>
            <a:endParaRPr lang="en-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L"/>
          </a:p>
        </p:txBody>
      </p:sp>
      <p:sp>
        <p:nvSpPr>
          <p:cNvPr id="9" name="Slide Number Placeholder 8"/>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7327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AE2E85-E3C2-40F1-85C1-3AACD782D61A}" type="datetimeFigureOut">
              <a:rPr lang="en-IL" smtClean="0"/>
              <a:t>27/05/2024</a:t>
            </a:fld>
            <a:endParaRPr lang="en-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126C4F-1B78-44D7-AF69-A7342E1A3EA5}" type="slidenum">
              <a:rPr lang="en-IL" smtClean="0"/>
              <a:t>‹#›</a:t>
            </a:fld>
            <a:endParaRPr lang="en-IL"/>
          </a:p>
        </p:txBody>
      </p:sp>
    </p:spTree>
    <p:extLst>
      <p:ext uri="{BB962C8B-B14F-4D97-AF65-F5344CB8AC3E}">
        <p14:creationId xmlns:p14="http://schemas.microsoft.com/office/powerpoint/2010/main" val="119143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DAE2E85-E3C2-40F1-85C1-3AACD782D61A}" type="datetimeFigureOut">
              <a:rPr lang="en-IL" smtClean="0"/>
              <a:t>27/05/2024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3C126C4F-1B78-44D7-AF69-A7342E1A3EA5}" type="slidenum">
              <a:rPr lang="en-IL" smtClean="0"/>
              <a:t>‹#›</a:t>
            </a:fld>
            <a:endParaRPr lang="en-IL"/>
          </a:p>
        </p:txBody>
      </p:sp>
    </p:spTree>
    <p:extLst>
      <p:ext uri="{BB962C8B-B14F-4D97-AF65-F5344CB8AC3E}">
        <p14:creationId xmlns:p14="http://schemas.microsoft.com/office/powerpoint/2010/main" val="204271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AE2E85-E3C2-40F1-85C1-3AACD782D61A}" type="datetimeFigureOut">
              <a:rPr lang="en-IL" smtClean="0"/>
              <a:t>27/05/2024</a:t>
            </a:fld>
            <a:endParaRPr lang="en-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126C4F-1B78-44D7-AF69-A7342E1A3EA5}" type="slidenum">
              <a:rPr lang="en-IL" smtClean="0"/>
              <a:t>‹#›</a:t>
            </a:fld>
            <a:endParaRPr lang="en-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3742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redit-card-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טקסט, צילום מסך, גופן, עיצוב&#10;&#10;התיאור נוצר באופן אוטומטי">
            <a:extLst>
              <a:ext uri="{FF2B5EF4-FFF2-40B4-BE49-F238E27FC236}">
                <a16:creationId xmlns:a16="http://schemas.microsoft.com/office/drawing/2014/main" id="{7A6BA60C-6D1A-13CA-DFB4-9371E7BE9CF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1876"/>
          <a:stretch/>
        </p:blipFill>
        <p:spPr>
          <a:xfrm>
            <a:off x="-411020" y="10"/>
            <a:ext cx="7807285" cy="6857990"/>
          </a:xfrm>
          <a:prstGeom prst="rect">
            <a:avLst/>
          </a:prstGeom>
        </p:spPr>
      </p:pic>
      <p:sp>
        <p:nvSpPr>
          <p:cNvPr id="8" name="מלבן 7">
            <a:extLst>
              <a:ext uri="{FF2B5EF4-FFF2-40B4-BE49-F238E27FC236}">
                <a16:creationId xmlns:a16="http://schemas.microsoft.com/office/drawing/2014/main" id="{DFA5FC84-02EA-A2D1-FB31-AA91711FACE0}"/>
              </a:ext>
            </a:extLst>
          </p:cNvPr>
          <p:cNvSpPr/>
          <p:nvPr/>
        </p:nvSpPr>
        <p:spPr>
          <a:xfrm>
            <a:off x="8141271" y="1368025"/>
            <a:ext cx="3336170" cy="1200329"/>
          </a:xfrm>
          <a:prstGeom prst="rect">
            <a:avLst/>
          </a:prstGeom>
          <a:noFill/>
        </p:spPr>
        <p:txBody>
          <a:bodyPr wrap="none" lIns="91440" tIns="45720" rIns="91440" bIns="45720">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72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ראיון עבודה</a:t>
            </a:r>
          </a:p>
        </p:txBody>
      </p:sp>
      <p:sp>
        <p:nvSpPr>
          <p:cNvPr id="9" name="מלבן 8">
            <a:extLst>
              <a:ext uri="{FF2B5EF4-FFF2-40B4-BE49-F238E27FC236}">
                <a16:creationId xmlns:a16="http://schemas.microsoft.com/office/drawing/2014/main" id="{DFA5FC84-02EA-A2D1-FB31-AA91711FACE0}"/>
              </a:ext>
            </a:extLst>
          </p:cNvPr>
          <p:cNvSpPr/>
          <p:nvPr/>
        </p:nvSpPr>
        <p:spPr>
          <a:xfrm>
            <a:off x="8788351" y="2659559"/>
            <a:ext cx="2364750" cy="769441"/>
          </a:xfrm>
          <a:prstGeom prst="rect">
            <a:avLst/>
          </a:prstGeom>
          <a:noFill/>
        </p:spPr>
        <p:txBody>
          <a:bodyPr wrap="none" lIns="91440" tIns="45720" rIns="91440" bIns="45720">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44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חברת אשראי</a:t>
            </a:r>
          </a:p>
        </p:txBody>
      </p:sp>
      <p:sp>
        <p:nvSpPr>
          <p:cNvPr id="12" name="מלבן 11">
            <a:extLst>
              <a:ext uri="{FF2B5EF4-FFF2-40B4-BE49-F238E27FC236}">
                <a16:creationId xmlns:a16="http://schemas.microsoft.com/office/drawing/2014/main" id="{DFA5FC84-02EA-A2D1-FB31-AA91711FACE0}"/>
              </a:ext>
            </a:extLst>
          </p:cNvPr>
          <p:cNvSpPr/>
          <p:nvPr/>
        </p:nvSpPr>
        <p:spPr>
          <a:xfrm>
            <a:off x="9222765" y="3772548"/>
            <a:ext cx="1495922" cy="584775"/>
          </a:xfrm>
          <a:prstGeom prst="rect">
            <a:avLst/>
          </a:prstGeom>
          <a:noFill/>
        </p:spPr>
        <p:txBody>
          <a:bodyPr wrap="none" lIns="91440" tIns="45720" rIns="91440" bIns="45720">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b="0" cap="none" spc="0" dirty="0">
                <a:ln w="0"/>
                <a:solidFill>
                  <a:schemeClr val="bg1">
                    <a:lumMod val="50000"/>
                  </a:schemeClr>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תומר יצחק</a:t>
            </a:r>
          </a:p>
        </p:txBody>
      </p:sp>
    </p:spTree>
    <p:extLst>
      <p:ext uri="{BB962C8B-B14F-4D97-AF65-F5344CB8AC3E}">
        <p14:creationId xmlns:p14="http://schemas.microsoft.com/office/powerpoint/2010/main" val="50782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3F596B3-984B-B2D9-D9B2-498C1C4D713E}"/>
              </a:ext>
            </a:extLst>
          </p:cNvPr>
          <p:cNvSpPr>
            <a:spLocks noGrp="1"/>
          </p:cNvSpPr>
          <p:nvPr>
            <p:ph idx="1"/>
          </p:nvPr>
        </p:nvSpPr>
        <p:spPr>
          <a:xfrm>
            <a:off x="6582630" y="1914537"/>
            <a:ext cx="4648200" cy="4351338"/>
          </a:xfrm>
        </p:spPr>
        <p:txBody>
          <a:bodyPr>
            <a:normAutofit/>
          </a:bodyPr>
          <a:lstStyle/>
          <a:p>
            <a:pPr algn="r" rtl="1"/>
            <a:r>
              <a:rPr lang="he-IL" sz="1800" b="1" dirty="0">
                <a:solidFill>
                  <a:schemeClr val="tx1">
                    <a:lumMod val="85000"/>
                    <a:lumOff val="15000"/>
                  </a:schemeClr>
                </a:solidFill>
                <a:latin typeface="Alef" panose="00000500000000000000" pitchFamily="2" charset="-79"/>
                <a:cs typeface="Alef" panose="00000500000000000000" pitchFamily="2" charset="-79"/>
              </a:rPr>
              <a:t>אפשר לראות קשר חיובי בין וותק הלקוח לרמת הכשל:</a:t>
            </a:r>
            <a:br>
              <a:rPr lang="en-US" sz="1800" dirty="0">
                <a:solidFill>
                  <a:schemeClr val="tx1">
                    <a:lumMod val="85000"/>
                    <a:lumOff val="15000"/>
                  </a:schemeClr>
                </a:solidFill>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הלקוחות בעלי הוותק בחברה מצליחים ליצור מצב שהם לא מגיעים לכשל אל מול הלקוחות החדשים.</a:t>
            </a:r>
            <a:br>
              <a:rPr lang="en-US" sz="1800" dirty="0">
                <a:solidFill>
                  <a:schemeClr val="tx1">
                    <a:lumMod val="85000"/>
                    <a:lumOff val="15000"/>
                  </a:schemeClr>
                </a:solidFill>
                <a:latin typeface="Alef" panose="00000500000000000000" pitchFamily="2" charset="-79"/>
                <a:cs typeface="Alef" panose="00000500000000000000" pitchFamily="2" charset="-79"/>
              </a:rPr>
            </a:br>
            <a:br>
              <a:rPr lang="en-US" sz="1800" b="1" dirty="0">
                <a:solidFill>
                  <a:schemeClr val="tx1">
                    <a:lumMod val="85000"/>
                    <a:lumOff val="15000"/>
                  </a:schemeClr>
                </a:solidFill>
                <a:latin typeface="Alef" panose="00000500000000000000" pitchFamily="2" charset="-79"/>
                <a:cs typeface="Alef" panose="00000500000000000000" pitchFamily="2" charset="-79"/>
              </a:rPr>
            </a:br>
            <a:r>
              <a:rPr lang="he-IL" sz="1800" b="1" dirty="0">
                <a:solidFill>
                  <a:schemeClr val="tx1">
                    <a:lumMod val="85000"/>
                    <a:lumOff val="15000"/>
                  </a:schemeClr>
                </a:solidFill>
                <a:latin typeface="Alef" panose="00000500000000000000" pitchFamily="2" charset="-79"/>
                <a:cs typeface="Alef" panose="00000500000000000000" pitchFamily="2" charset="-79"/>
              </a:rPr>
              <a:t>וותק הלקוח לא משפיע על סכום ההלוואה:</a:t>
            </a:r>
            <a:br>
              <a:rPr lang="en-US" sz="1800" dirty="0">
                <a:solidFill>
                  <a:schemeClr val="tx1">
                    <a:lumMod val="85000"/>
                    <a:lumOff val="15000"/>
                  </a:schemeClr>
                </a:solidFill>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למרות המסקנה הקודמת נראה כי: לקוחות וותיקים לא לוקחים הלוואות גבוהות יותר ביחס ללקוחות חדשים.</a:t>
            </a:r>
            <a:br>
              <a:rPr lang="en-US" sz="1800" dirty="0">
                <a:solidFill>
                  <a:schemeClr val="tx1">
                    <a:lumMod val="85000"/>
                    <a:lumOff val="15000"/>
                  </a:schemeClr>
                </a:solidFill>
                <a:latin typeface="Alef" panose="00000500000000000000" pitchFamily="2" charset="-79"/>
                <a:cs typeface="Alef" panose="00000500000000000000" pitchFamily="2" charset="-79"/>
              </a:rPr>
            </a:br>
            <a:br>
              <a:rPr lang="en-US" sz="1800" dirty="0">
                <a:solidFill>
                  <a:schemeClr val="tx1">
                    <a:lumMod val="85000"/>
                    <a:lumOff val="15000"/>
                  </a:schemeClr>
                </a:solidFill>
              </a:rPr>
            </a:br>
            <a:br>
              <a:rPr lang="en-US" sz="1800" dirty="0">
                <a:solidFill>
                  <a:schemeClr val="tx1">
                    <a:lumMod val="85000"/>
                    <a:lumOff val="15000"/>
                  </a:schemeClr>
                </a:solidFill>
              </a:rPr>
            </a:br>
            <a:br>
              <a:rPr lang="en-US" sz="1800" dirty="0">
                <a:solidFill>
                  <a:schemeClr val="tx1">
                    <a:lumMod val="85000"/>
                    <a:lumOff val="15000"/>
                  </a:schemeClr>
                </a:solidFill>
              </a:rPr>
            </a:br>
            <a:endParaRPr lang="en-IL" sz="1800" dirty="0">
              <a:solidFill>
                <a:schemeClr val="tx1">
                  <a:lumMod val="85000"/>
                  <a:lumOff val="15000"/>
                </a:schemeClr>
              </a:solidFill>
            </a:endParaRPr>
          </a:p>
        </p:txBody>
      </p:sp>
      <p:graphicFrame>
        <p:nvGraphicFramePr>
          <p:cNvPr id="4" name="תרשים 3">
            <a:extLst>
              <a:ext uri="{FF2B5EF4-FFF2-40B4-BE49-F238E27FC236}">
                <a16:creationId xmlns:a16="http://schemas.microsoft.com/office/drawing/2014/main" id="{F172036D-F736-BF1F-DF0C-48930F035CDE}"/>
              </a:ext>
            </a:extLst>
          </p:cNvPr>
          <p:cNvGraphicFramePr>
            <a:graphicFrameLocks/>
          </p:cNvGraphicFramePr>
          <p:nvPr>
            <p:extLst>
              <p:ext uri="{D42A27DB-BD31-4B8C-83A1-F6EECF244321}">
                <p14:modId xmlns:p14="http://schemas.microsoft.com/office/powerpoint/2010/main" val="490699176"/>
              </p:ext>
            </p:extLst>
          </p:nvPr>
        </p:nvGraphicFramePr>
        <p:xfrm>
          <a:off x="1163782" y="2156460"/>
          <a:ext cx="4858327" cy="3486958"/>
        </p:xfrm>
        <a:graphic>
          <a:graphicData uri="http://schemas.openxmlformats.org/drawingml/2006/chart">
            <c:chart xmlns:c="http://schemas.openxmlformats.org/drawingml/2006/chart" xmlns:r="http://schemas.openxmlformats.org/officeDocument/2006/relationships" r:id="rId2"/>
          </a:graphicData>
        </a:graphic>
      </p:graphicFrame>
      <p:sp>
        <p:nvSpPr>
          <p:cNvPr id="5" name="תיבת טקסט 4">
            <a:extLst>
              <a:ext uri="{FF2B5EF4-FFF2-40B4-BE49-F238E27FC236}">
                <a16:creationId xmlns:a16="http://schemas.microsoft.com/office/drawing/2014/main" id="{0BCDA453-EA71-2D2B-9E93-780EABAFC8B4}"/>
              </a:ext>
            </a:extLst>
          </p:cNvPr>
          <p:cNvSpPr txBox="1"/>
          <p:nvPr/>
        </p:nvSpPr>
        <p:spPr>
          <a:xfrm>
            <a:off x="4682836" y="3684495"/>
            <a:ext cx="1274618" cy="215444"/>
          </a:xfrm>
          <a:prstGeom prst="rect">
            <a:avLst/>
          </a:prstGeom>
          <a:noFill/>
        </p:spPr>
        <p:txBody>
          <a:bodyPr wrap="square" rtlCol="0">
            <a:spAutoFit/>
          </a:bodyPr>
          <a:lstStyle/>
          <a:p>
            <a:pPr marL="171450" indent="-171450" algn="r" rtl="1">
              <a:buClr>
                <a:schemeClr val="tx1"/>
              </a:buClr>
              <a:buFont typeface="Wingdings" panose="05000000000000000000" pitchFamily="2" charset="2"/>
              <a:buChar char="§"/>
            </a:pPr>
            <a:r>
              <a:rPr lang="he-IL" sz="800" b="1" dirty="0">
                <a:solidFill>
                  <a:schemeClr val="tx1">
                    <a:lumMod val="85000"/>
                    <a:lumOff val="15000"/>
                  </a:schemeClr>
                </a:solidFill>
              </a:rPr>
              <a:t>לקוח שהגיע לכשל</a:t>
            </a:r>
            <a:endParaRPr lang="en-IL" sz="800" b="1" dirty="0">
              <a:solidFill>
                <a:schemeClr val="tx1">
                  <a:lumMod val="85000"/>
                  <a:lumOff val="15000"/>
                </a:schemeClr>
              </a:solidFill>
            </a:endParaRPr>
          </a:p>
        </p:txBody>
      </p:sp>
      <p:sp>
        <p:nvSpPr>
          <p:cNvPr id="8" name="מלבן 7">
            <a:extLst>
              <a:ext uri="{FF2B5EF4-FFF2-40B4-BE49-F238E27FC236}">
                <a16:creationId xmlns:a16="http://schemas.microsoft.com/office/drawing/2014/main" id="{F512A24D-9429-5C09-BC03-A4EFFBE8DDC0}"/>
              </a:ext>
            </a:extLst>
          </p:cNvPr>
          <p:cNvSpPr/>
          <p:nvPr/>
        </p:nvSpPr>
        <p:spPr>
          <a:xfrm>
            <a:off x="6548552" y="469461"/>
            <a:ext cx="4716356" cy="1015663"/>
          </a:xfrm>
          <a:prstGeom prst="rect">
            <a:avLst/>
          </a:prstGeom>
          <a:noFill/>
        </p:spPr>
        <p:txBody>
          <a:bodyPr wrap="none" lIns="91440" tIns="45720" rIns="91440" bIns="45720">
            <a:spAutoFit/>
          </a:bodyPr>
          <a:lstStyle/>
          <a:p>
            <a:pPr algn="ctr"/>
            <a:r>
              <a:rPr lang="he-IL" sz="6000" dirty="0">
                <a:latin typeface="BN Capuccino" panose="02000000000000000000" pitchFamily="2" charset="-79"/>
                <a:cs typeface="BN Capuccino" panose="02000000000000000000" pitchFamily="2" charset="-79"/>
              </a:rPr>
              <a:t>וותק הלקוח בחברה:</a:t>
            </a:r>
            <a:endParaRPr lang="he-IL" sz="32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endParaRPr>
          </a:p>
        </p:txBody>
      </p:sp>
    </p:spTree>
    <p:extLst>
      <p:ext uri="{BB962C8B-B14F-4D97-AF65-F5344CB8AC3E}">
        <p14:creationId xmlns:p14="http://schemas.microsoft.com/office/powerpoint/2010/main" val="282360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BF26E2A4-383E-0EBE-49A0-B9679AF7EC52}"/>
              </a:ext>
            </a:extLst>
          </p:cNvPr>
          <p:cNvSpPr>
            <a:spLocks noGrp="1" noChangeArrowheads="1"/>
          </p:cNvSpPr>
          <p:nvPr>
            <p:ph idx="1"/>
          </p:nvPr>
        </p:nvSpPr>
        <p:spPr bwMode="auto">
          <a:xfrm>
            <a:off x="1600795" y="1822967"/>
            <a:ext cx="9600882" cy="3524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rgbClr val="000000"/>
                </a:solidFill>
                <a:effectLst/>
                <a:latin typeface="Alef" panose="00000500000000000000" pitchFamily="2" charset="-79"/>
                <a:cs typeface="Alef" panose="00000500000000000000" pitchFamily="2" charset="-79"/>
              </a:rPr>
              <a:t>שמירה על הלקוחות הוותיקים שאינם נוטים לכשל:</a:t>
            </a:r>
          </a:p>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rgbClr val="000000"/>
                </a:solidFill>
                <a:effectLst/>
                <a:latin typeface="Alef" panose="00000500000000000000" pitchFamily="2" charset="-79"/>
                <a:cs typeface="Alef" panose="00000500000000000000" pitchFamily="2" charset="-79"/>
              </a:rPr>
              <a:t>הצעות מיוחדות והטבות עבור לקוחות וותיקים, כגון תנאי הלוואה מוזלים ותקופות החזרה גמישות על מנת שיישארו לקוחות חוזרים.</a:t>
            </a:r>
          </a:p>
          <a:p>
            <a:pPr marL="0" marR="0" lvl="0" indent="0" algn="r" defTabSz="914400" rtl="1" eaLnBrk="0" fontAlgn="base" latinLnBrk="0" hangingPunct="0">
              <a:lnSpc>
                <a:spcPct val="100000"/>
              </a:lnSpc>
              <a:spcBef>
                <a:spcPct val="0"/>
              </a:spcBef>
              <a:spcAft>
                <a:spcPct val="0"/>
              </a:spcAft>
              <a:buClrTx/>
              <a:buSzTx/>
              <a:buNone/>
              <a:tabLst/>
            </a:pPr>
            <a:endParaRPr kumimoji="0" lang="he-IL" altLang="en-IL" sz="1800" b="1" i="0" u="none" strike="noStrike" cap="none" normalizeH="0" baseline="0" dirty="0">
              <a:ln>
                <a:noFill/>
              </a:ln>
              <a:solidFill>
                <a:srgbClr val="000000"/>
              </a:solidFill>
              <a:effectLst/>
              <a:latin typeface="Alef" panose="00000500000000000000" pitchFamily="2" charset="-79"/>
              <a:cs typeface="Alef" panose="00000500000000000000" pitchFamily="2" charset="-79"/>
            </a:endParaRPr>
          </a:p>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rgbClr val="000000"/>
                </a:solidFill>
                <a:effectLst/>
                <a:latin typeface="Alef" panose="00000500000000000000" pitchFamily="2" charset="-79"/>
                <a:cs typeface="Alef" panose="00000500000000000000" pitchFamily="2" charset="-79"/>
              </a:rPr>
              <a:t>התמקדות בלקוחות חדשים שאינם נוטים לכשל:</a:t>
            </a:r>
          </a:p>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rgbClr val="000000"/>
                </a:solidFill>
                <a:effectLst/>
                <a:latin typeface="Alef" panose="00000500000000000000" pitchFamily="2" charset="-79"/>
                <a:cs typeface="Alef" panose="00000500000000000000" pitchFamily="2" charset="-79"/>
              </a:rPr>
              <a:t>קידום תוכניות עבור לקוחות אלו והשארתם בחברה על ידי מתן תנאים נוחים יותר. מכיוון שלקוחות אלו מהווים פוטנציאל לשימור והמשך לקיחת הלוואות מהחברה.</a:t>
            </a:r>
          </a:p>
          <a:p>
            <a:pPr marL="0" marR="0" lvl="0" indent="0" algn="r" defTabSz="914400" rtl="1" eaLnBrk="0" fontAlgn="base" latinLnBrk="0" hangingPunct="0">
              <a:lnSpc>
                <a:spcPct val="100000"/>
              </a:lnSpc>
              <a:spcBef>
                <a:spcPct val="0"/>
              </a:spcBef>
              <a:spcAft>
                <a:spcPct val="0"/>
              </a:spcAft>
              <a:buClrTx/>
              <a:buSzTx/>
              <a:buNone/>
              <a:tabLst/>
            </a:pPr>
            <a:endParaRPr kumimoji="0" lang="he-IL" altLang="en-IL" sz="1800" b="1" i="0" u="none" strike="noStrike" cap="none" normalizeH="0" baseline="0" dirty="0">
              <a:ln>
                <a:noFill/>
              </a:ln>
              <a:solidFill>
                <a:srgbClr val="000000"/>
              </a:solidFill>
              <a:effectLst/>
              <a:latin typeface="Alef" panose="00000500000000000000" pitchFamily="2" charset="-79"/>
              <a:cs typeface="Alef" panose="00000500000000000000" pitchFamily="2" charset="-79"/>
            </a:endParaRPr>
          </a:p>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rgbClr val="000000"/>
                </a:solidFill>
                <a:effectLst/>
                <a:latin typeface="Alef" panose="00000500000000000000" pitchFamily="2" charset="-79"/>
                <a:cs typeface="Alef" panose="00000500000000000000" pitchFamily="2" charset="-79"/>
              </a:rPr>
              <a:t>דגש במכירת הלוואות גדולות יותר ללקוחות הוותיקים:</a:t>
            </a:r>
          </a:p>
          <a:p>
            <a:pPr marL="0" marR="0" lvl="0" indent="0" algn="r" defTabSz="914400" rtl="1"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rgbClr val="000000"/>
                </a:solidFill>
                <a:effectLst/>
                <a:latin typeface="Alef" panose="00000500000000000000" pitchFamily="2" charset="-79"/>
                <a:cs typeface="Alef" panose="00000500000000000000" pitchFamily="2" charset="-79"/>
              </a:rPr>
              <a:t>על אנשי המכירות לתת דגש במתן הלוואות בסכומים גבוהים יותר עבור הלקוחות הוותיקים, שפחות נוטים לכשל חודשי.</a:t>
            </a:r>
            <a:br>
              <a:rPr kumimoji="0" lang="en-IL" altLang="en-IL" sz="1800" b="0" i="0" u="none" strike="noStrike" cap="none" normalizeH="0" baseline="0" dirty="0">
                <a:ln>
                  <a:noFill/>
                </a:ln>
                <a:solidFill>
                  <a:srgbClr val="000000"/>
                </a:solidFill>
                <a:effectLst/>
                <a:latin typeface="Alef" panose="00000500000000000000" pitchFamily="2" charset="-79"/>
                <a:cs typeface="Alef" panose="00000500000000000000" pitchFamily="2" charset="-79"/>
              </a:rPr>
            </a:br>
            <a:endParaRPr kumimoji="0" lang="en-IL" altLang="en-IL" sz="1800" b="0" i="0" u="none" strike="noStrike" cap="none" normalizeH="0" baseline="0" dirty="0">
              <a:ln>
                <a:noFill/>
              </a:ln>
              <a:solidFill>
                <a:schemeClr val="tx1"/>
              </a:solidFill>
              <a:effectLst/>
              <a:latin typeface="Alef" panose="00000500000000000000" pitchFamily="2" charset="-79"/>
              <a:cs typeface="Alef" panose="00000500000000000000" pitchFamily="2" charset="-79"/>
            </a:endParaRPr>
          </a:p>
        </p:txBody>
      </p:sp>
      <p:sp>
        <p:nvSpPr>
          <p:cNvPr id="5" name="מלבן 4">
            <a:extLst>
              <a:ext uri="{FF2B5EF4-FFF2-40B4-BE49-F238E27FC236}">
                <a16:creationId xmlns:a16="http://schemas.microsoft.com/office/drawing/2014/main" id="{3DC77D30-9092-97DD-6505-9A9BEB0F1C7A}"/>
              </a:ext>
            </a:extLst>
          </p:cNvPr>
          <p:cNvSpPr/>
          <p:nvPr/>
        </p:nvSpPr>
        <p:spPr>
          <a:xfrm>
            <a:off x="9191191" y="495071"/>
            <a:ext cx="2010487"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המלצות:</a:t>
            </a:r>
          </a:p>
        </p:txBody>
      </p:sp>
    </p:spTree>
    <p:extLst>
      <p:ext uri="{BB962C8B-B14F-4D97-AF65-F5344CB8AC3E}">
        <p14:creationId xmlns:p14="http://schemas.microsoft.com/office/powerpoint/2010/main" val="168950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F39C210-EF0A-701C-5268-E92A416CC595}"/>
              </a:ext>
            </a:extLst>
          </p:cNvPr>
          <p:cNvSpPr>
            <a:spLocks noGrp="1"/>
          </p:cNvSpPr>
          <p:nvPr>
            <p:ph idx="1"/>
          </p:nvPr>
        </p:nvSpPr>
        <p:spPr>
          <a:xfrm>
            <a:off x="5191358" y="1834608"/>
            <a:ext cx="6027420" cy="4602235"/>
          </a:xfrm>
        </p:spPr>
        <p:txBody>
          <a:bodyPr>
            <a:normAutofit/>
          </a:bodyPr>
          <a:lstStyle/>
          <a:p>
            <a:pPr marL="0" indent="0" algn="r" rtl="1">
              <a:buNone/>
            </a:pPr>
            <a:r>
              <a:rPr lang="he-IL" sz="2000" b="1" dirty="0">
                <a:latin typeface="Alef" panose="00000500000000000000" pitchFamily="2" charset="-79"/>
                <a:cs typeface="Alef" panose="00000500000000000000" pitchFamily="2" charset="-79"/>
              </a:rPr>
              <a:t>כאשר נסתכל על סכום ההלוואה של הלקוח:</a:t>
            </a:r>
            <a:br>
              <a:rPr lang="en-US" sz="2000" b="1" dirty="0">
                <a:latin typeface="Alef" panose="00000500000000000000" pitchFamily="2" charset="-79"/>
                <a:cs typeface="Alef" panose="00000500000000000000" pitchFamily="2" charset="-79"/>
              </a:rPr>
            </a:br>
            <a:br>
              <a:rPr lang="en-US" sz="1800" dirty="0">
                <a:latin typeface="Alef" panose="00000500000000000000" pitchFamily="2" charset="-79"/>
                <a:cs typeface="Alef" panose="00000500000000000000" pitchFamily="2" charset="-79"/>
              </a:rPr>
            </a:br>
            <a:r>
              <a:rPr lang="he-IL" sz="2000" b="0" i="0" dirty="0">
                <a:solidFill>
                  <a:srgbClr val="0D0D0D"/>
                </a:solidFill>
                <a:effectLst/>
                <a:highlight>
                  <a:srgbClr val="FFFFFF"/>
                </a:highlight>
                <a:latin typeface="Alef" panose="00000500000000000000" pitchFamily="2" charset="-79"/>
                <a:cs typeface="Alef" panose="00000500000000000000" pitchFamily="2" charset="-79"/>
              </a:rPr>
              <a:t>נראה שיש קשר חד משמעי בין סכום ההלוואה לבין הגעת הלקוח לכשל. לקוחות הנוטים לקחת הלוואות בסכומים נמוכים יותר, הם בעלי נטייה גבוהה יותר לכשל ביחס ללקוחות הלוקחים הלוואות בסכומים גדולים יותר.</a:t>
            </a:r>
            <a:br>
              <a:rPr lang="en-US" sz="1800" dirty="0">
                <a:latin typeface="Alef" panose="00000500000000000000" pitchFamily="2" charset="-79"/>
                <a:cs typeface="Alef" panose="00000500000000000000" pitchFamily="2" charset="-79"/>
              </a:rPr>
            </a:br>
            <a:br>
              <a:rPr lang="en-US" sz="1800" dirty="0">
                <a:latin typeface="Alef" panose="00000500000000000000" pitchFamily="2" charset="-79"/>
                <a:cs typeface="Alef" panose="00000500000000000000" pitchFamily="2" charset="-79"/>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IL" sz="1800" dirty="0"/>
          </a:p>
        </p:txBody>
      </p:sp>
      <p:graphicFrame>
        <p:nvGraphicFramePr>
          <p:cNvPr id="4" name="תרשים 3">
            <a:extLst>
              <a:ext uri="{FF2B5EF4-FFF2-40B4-BE49-F238E27FC236}">
                <a16:creationId xmlns:a16="http://schemas.microsoft.com/office/drawing/2014/main" id="{EA5E1358-B2C3-82F6-8761-A10C105C1652}"/>
              </a:ext>
            </a:extLst>
          </p:cNvPr>
          <p:cNvGraphicFramePr>
            <a:graphicFrameLocks/>
          </p:cNvGraphicFramePr>
          <p:nvPr>
            <p:extLst>
              <p:ext uri="{D42A27DB-BD31-4B8C-83A1-F6EECF244321}">
                <p14:modId xmlns:p14="http://schemas.microsoft.com/office/powerpoint/2010/main" val="3045797084"/>
              </p:ext>
            </p:extLst>
          </p:nvPr>
        </p:nvGraphicFramePr>
        <p:xfrm>
          <a:off x="582930" y="1990725"/>
          <a:ext cx="6519834" cy="3403311"/>
        </p:xfrm>
        <a:graphic>
          <a:graphicData uri="http://schemas.openxmlformats.org/drawingml/2006/chart">
            <c:chart xmlns:c="http://schemas.openxmlformats.org/drawingml/2006/chart" xmlns:r="http://schemas.openxmlformats.org/officeDocument/2006/relationships" r:id="rId2"/>
          </a:graphicData>
        </a:graphic>
      </p:graphicFrame>
      <p:sp>
        <p:nvSpPr>
          <p:cNvPr id="7" name="מלבן 6">
            <a:extLst>
              <a:ext uri="{FF2B5EF4-FFF2-40B4-BE49-F238E27FC236}">
                <a16:creationId xmlns:a16="http://schemas.microsoft.com/office/drawing/2014/main" id="{8E5E4ACF-DD16-1E07-7C6E-70A8F0E7714E}"/>
              </a:ext>
            </a:extLst>
          </p:cNvPr>
          <p:cNvSpPr/>
          <p:nvPr/>
        </p:nvSpPr>
        <p:spPr>
          <a:xfrm>
            <a:off x="7827676" y="570377"/>
            <a:ext cx="3517310" cy="1015663"/>
          </a:xfrm>
          <a:prstGeom prst="rect">
            <a:avLst/>
          </a:prstGeom>
          <a:noFill/>
        </p:spPr>
        <p:txBody>
          <a:bodyPr wrap="none" lIns="91440" tIns="45720" rIns="91440" bIns="45720">
            <a:spAutoFit/>
          </a:bodyPr>
          <a:lstStyle/>
          <a:p>
            <a:pPr algn="ctr"/>
            <a:r>
              <a:rPr lang="he-IL" sz="6000" dirty="0">
                <a:latin typeface="BN Capuccino" panose="02000000000000000000" pitchFamily="2" charset="-79"/>
                <a:cs typeface="BN Capuccino" panose="02000000000000000000" pitchFamily="2" charset="-79"/>
              </a:rPr>
              <a:t>סכום ההלוואה:</a:t>
            </a:r>
            <a:endParaRPr lang="he-IL" sz="32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endParaRPr>
          </a:p>
        </p:txBody>
      </p:sp>
    </p:spTree>
    <p:extLst>
      <p:ext uri="{BB962C8B-B14F-4D97-AF65-F5344CB8AC3E}">
        <p14:creationId xmlns:p14="http://schemas.microsoft.com/office/powerpoint/2010/main" val="43346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C2FD83DB-B602-4915-1FC5-5109E052B5E2}"/>
              </a:ext>
            </a:extLst>
          </p:cNvPr>
          <p:cNvSpPr>
            <a:spLocks noGrp="1"/>
          </p:cNvSpPr>
          <p:nvPr>
            <p:ph idx="1"/>
          </p:nvPr>
        </p:nvSpPr>
        <p:spPr>
          <a:xfrm>
            <a:off x="709003" y="1992596"/>
            <a:ext cx="10515600" cy="4351338"/>
          </a:xfrm>
        </p:spPr>
        <p:txBody>
          <a:bodyPr>
            <a:normAutofit/>
          </a:bodyPr>
          <a:lstStyle/>
          <a:p>
            <a:pPr algn="r" rtl="1"/>
            <a:r>
              <a:rPr lang="he-IL" sz="1800"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הגבלת סכומי ההלוואה </a:t>
            </a:r>
            <a:r>
              <a:rPr lang="he-IL" sz="1800" b="1" dirty="0">
                <a:solidFill>
                  <a:schemeClr val="tx1">
                    <a:lumMod val="85000"/>
                    <a:lumOff val="15000"/>
                  </a:schemeClr>
                </a:solidFill>
                <a:latin typeface="Alef" panose="00000500000000000000" pitchFamily="2" charset="-79"/>
                <a:cs typeface="Alef" panose="00000500000000000000" pitchFamily="2" charset="-79"/>
              </a:rPr>
              <a:t>:</a:t>
            </a:r>
            <a:br>
              <a:rPr lang="en-US" sz="1800" dirty="0">
                <a:solidFill>
                  <a:schemeClr val="tx1">
                    <a:lumMod val="85000"/>
                    <a:lumOff val="15000"/>
                  </a:schemeClr>
                </a:solidFill>
                <a:latin typeface="Alef" panose="00000500000000000000" pitchFamily="2" charset="-79"/>
                <a:cs typeface="Alef" panose="00000500000000000000" pitchFamily="2" charset="-79"/>
              </a:rPr>
            </a:b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נראה כי לקוחות המבקשים הלוואות בסכומים נמוכים נוטים להגיע לכשל בהחזר ההלוואה. כדי להימנע מכך, יש להעמיק את דגשי החברה על מתן הלוואות בסכומים גבוהים יותר</a:t>
            </a:r>
            <a:r>
              <a:rPr lang="he-IL" sz="1800" dirty="0">
                <a:solidFill>
                  <a:schemeClr val="tx1">
                    <a:lumMod val="85000"/>
                    <a:lumOff val="15000"/>
                  </a:schemeClr>
                </a:solidFill>
                <a:latin typeface="Alef" panose="00000500000000000000" pitchFamily="2" charset="-79"/>
                <a:cs typeface="Alef" panose="00000500000000000000" pitchFamily="2" charset="-79"/>
              </a:rPr>
              <a:t>.</a:t>
            </a:r>
            <a:br>
              <a:rPr lang="en-US" sz="1800" dirty="0">
                <a:solidFill>
                  <a:schemeClr val="tx1">
                    <a:lumMod val="85000"/>
                    <a:lumOff val="15000"/>
                  </a:schemeClr>
                </a:solidFill>
                <a:latin typeface="Alef" panose="00000500000000000000" pitchFamily="2" charset="-79"/>
                <a:cs typeface="Alef" panose="00000500000000000000" pitchFamily="2" charset="-79"/>
              </a:rPr>
            </a:br>
            <a:br>
              <a:rPr lang="en-US" sz="1800" dirty="0">
                <a:solidFill>
                  <a:schemeClr val="tx1">
                    <a:lumMod val="85000"/>
                    <a:lumOff val="15000"/>
                  </a:schemeClr>
                </a:solidFill>
                <a:latin typeface="Alef" panose="00000500000000000000" pitchFamily="2" charset="-79"/>
                <a:cs typeface="Alef" panose="00000500000000000000" pitchFamily="2" charset="-79"/>
              </a:rPr>
            </a:br>
            <a:br>
              <a:rPr lang="en-US" sz="1800" dirty="0">
                <a:solidFill>
                  <a:schemeClr val="tx1">
                    <a:lumMod val="85000"/>
                    <a:lumOff val="15000"/>
                  </a:schemeClr>
                </a:solidFill>
                <a:latin typeface="Alef" panose="00000500000000000000" pitchFamily="2" charset="-79"/>
                <a:cs typeface="Alef" panose="00000500000000000000" pitchFamily="2" charset="-79"/>
              </a:rPr>
            </a:br>
            <a:r>
              <a:rPr lang="he-IL" sz="1800"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מתן ייעוץ פיננסי עבור לקוחת בעלי הלוואה נמוכה</a:t>
            </a: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a:t>
            </a:r>
            <a:br>
              <a:rPr lang="en-US"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כדי לעזור ללקוחות לתכנן הלוואה התואמת את צרכיהם ולהבין את האחריות שבהחזרה.</a:t>
            </a:r>
            <a:br>
              <a:rPr lang="en-US"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br>
              <a:rPr lang="en-US"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sz="1800"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בדיקת קריטריונים נוספים</a:t>
            </a: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a:t>
            </a:r>
            <a:br>
              <a:rPr lang="en-US"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כדי להעריך את הסיכון האמיתי של הלקוחות, כדאי להתייחס לעוד פרמטרים חשובים כמו גיל, הכנסה, היסטוריית אשראי, תנאי הלוואה </a:t>
            </a:r>
            <a:r>
              <a:rPr lang="he-IL" sz="1800" b="0" i="0" dirty="0" err="1">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וכו</a:t>
            </a:r>
            <a:r>
              <a:rPr lang="he-IL" sz="1800"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a:t>
            </a:r>
          </a:p>
          <a:p>
            <a:pPr algn="r" rtl="1"/>
            <a:endParaRPr lang="he-IL" b="0" i="0" dirty="0">
              <a:solidFill>
                <a:schemeClr val="tx1">
                  <a:lumMod val="85000"/>
                  <a:lumOff val="15000"/>
                </a:schemeClr>
              </a:solidFill>
              <a:effectLst/>
              <a:highlight>
                <a:srgbClr val="FFFFFF"/>
              </a:highlight>
              <a:latin typeface="ui-sans-serif"/>
            </a:endParaRPr>
          </a:p>
          <a:p>
            <a:pPr algn="r" rtl="1"/>
            <a:endParaRPr lang="en-IL" dirty="0">
              <a:solidFill>
                <a:schemeClr val="tx1">
                  <a:lumMod val="85000"/>
                  <a:lumOff val="15000"/>
                </a:schemeClr>
              </a:solidFill>
            </a:endParaRPr>
          </a:p>
        </p:txBody>
      </p:sp>
      <p:sp>
        <p:nvSpPr>
          <p:cNvPr id="6" name="מלבן 5">
            <a:extLst>
              <a:ext uri="{FF2B5EF4-FFF2-40B4-BE49-F238E27FC236}">
                <a16:creationId xmlns:a16="http://schemas.microsoft.com/office/drawing/2014/main" id="{F51B030B-64A9-C6B2-E05F-DDF98F1C6DE1}"/>
              </a:ext>
            </a:extLst>
          </p:cNvPr>
          <p:cNvSpPr/>
          <p:nvPr/>
        </p:nvSpPr>
        <p:spPr>
          <a:xfrm>
            <a:off x="9214116" y="514066"/>
            <a:ext cx="2010487"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המלצות:</a:t>
            </a:r>
          </a:p>
        </p:txBody>
      </p:sp>
    </p:spTree>
    <p:extLst>
      <p:ext uri="{BB962C8B-B14F-4D97-AF65-F5344CB8AC3E}">
        <p14:creationId xmlns:p14="http://schemas.microsoft.com/office/powerpoint/2010/main" val="2043832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0C191552-053D-04DC-AA4A-F32686C44337}"/>
              </a:ext>
            </a:extLst>
          </p:cNvPr>
          <p:cNvSpPr/>
          <p:nvPr/>
        </p:nvSpPr>
        <p:spPr>
          <a:xfrm>
            <a:off x="3275356" y="2811218"/>
            <a:ext cx="5641288"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תודה רבה על ההקשבה</a:t>
            </a:r>
          </a:p>
        </p:txBody>
      </p:sp>
    </p:spTree>
    <p:extLst>
      <p:ext uri="{BB962C8B-B14F-4D97-AF65-F5344CB8AC3E}">
        <p14:creationId xmlns:p14="http://schemas.microsoft.com/office/powerpoint/2010/main" val="112262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A7FE835-4558-950E-83D7-32CF0307DB25}"/>
              </a:ext>
            </a:extLst>
          </p:cNvPr>
          <p:cNvSpPr>
            <a:spLocks noGrp="1"/>
          </p:cNvSpPr>
          <p:nvPr>
            <p:ph idx="1"/>
          </p:nvPr>
        </p:nvSpPr>
        <p:spPr>
          <a:xfrm>
            <a:off x="651025" y="1873250"/>
            <a:ext cx="10515600" cy="4351338"/>
          </a:xfrm>
        </p:spPr>
        <p:txBody>
          <a:bodyPr>
            <a:noAutofit/>
          </a:bodyPr>
          <a:lstStyle/>
          <a:p>
            <a:pPr marL="0" indent="0" algn="r" rtl="0">
              <a:buNone/>
            </a:pPr>
            <a:r>
              <a:rPr lang="he-IL" b="0" i="0" dirty="0">
                <a:solidFill>
                  <a:srgbClr val="0D0D0D"/>
                </a:solidFill>
                <a:effectLst/>
                <a:highlight>
                  <a:srgbClr val="FFFFFF"/>
                </a:highlight>
                <a:latin typeface="Alef" panose="00000500000000000000" pitchFamily="2" charset="-79"/>
                <a:cs typeface="Alef" panose="00000500000000000000" pitchFamily="2" charset="-79"/>
              </a:rPr>
              <a:t>חברת אשראי מובילה ממרכז הארץ המתמחה במתן הלוואות מהירות ובריבית נוחה ללקוחות פרטיים ועסקיים. </a:t>
            </a:r>
            <a:br>
              <a:rPr lang="en-US" b="0" i="0" dirty="0">
                <a:solidFill>
                  <a:srgbClr val="0D0D0D"/>
                </a:solidFill>
                <a:effectLst/>
                <a:highlight>
                  <a:srgbClr val="FFFFFF"/>
                </a:highlight>
                <a:latin typeface="Alef" panose="00000500000000000000" pitchFamily="2" charset="-79"/>
                <a:cs typeface="Alef" panose="00000500000000000000" pitchFamily="2" charset="-79"/>
              </a:rPr>
            </a:br>
            <a:r>
              <a:rPr lang="he-IL" b="0" i="0" dirty="0">
                <a:solidFill>
                  <a:srgbClr val="0D0D0D"/>
                </a:solidFill>
                <a:effectLst/>
                <a:highlight>
                  <a:srgbClr val="FFFFFF"/>
                </a:highlight>
                <a:latin typeface="Alef" panose="00000500000000000000" pitchFamily="2" charset="-79"/>
                <a:cs typeface="Alef" panose="00000500000000000000" pitchFamily="2" charset="-79"/>
              </a:rPr>
              <a:t>לקוחות החברה נדרשים להחזיר את הסכום בתקופה קבועה, על פי תנאים מוסכמים מראש.</a:t>
            </a:r>
            <a:br>
              <a:rPr lang="en-US" b="0" i="0" dirty="0">
                <a:solidFill>
                  <a:srgbClr val="0D0D0D"/>
                </a:solidFill>
                <a:effectLst/>
                <a:highlight>
                  <a:srgbClr val="FFFFFF"/>
                </a:highlight>
                <a:latin typeface="Alef" panose="00000500000000000000" pitchFamily="2" charset="-79"/>
                <a:cs typeface="Alef" panose="00000500000000000000" pitchFamily="2" charset="-79"/>
              </a:rPr>
            </a:br>
            <a:endParaRPr lang="he-IL" b="0" i="0" dirty="0">
              <a:solidFill>
                <a:srgbClr val="0D0D0D"/>
              </a:solidFill>
              <a:effectLst/>
              <a:highlight>
                <a:srgbClr val="FFFFFF"/>
              </a:highlight>
              <a:latin typeface="Alef" panose="00000500000000000000" pitchFamily="2" charset="-79"/>
              <a:cs typeface="Alef" panose="00000500000000000000" pitchFamily="2" charset="-79"/>
            </a:endParaRPr>
          </a:p>
          <a:p>
            <a:pPr marL="0" indent="0" algn="r" rtl="0">
              <a:buNone/>
            </a:pPr>
            <a:r>
              <a:rPr lang="he-IL" b="0" i="0" dirty="0">
                <a:solidFill>
                  <a:srgbClr val="0D0D0D"/>
                </a:solidFill>
                <a:effectLst/>
                <a:highlight>
                  <a:srgbClr val="FFFFFF"/>
                </a:highlight>
                <a:latin typeface="Alef" panose="00000500000000000000" pitchFamily="2" charset="-79"/>
                <a:cs typeface="Alef" panose="00000500000000000000" pitchFamily="2" charset="-79"/>
              </a:rPr>
              <a:t>החברה מבצעת תהליכי בקרה על מנת לוודא את תקינות הלקוחות, את היכולת שלהם להחזיר את ההלוואה, </a:t>
            </a:r>
            <a:r>
              <a:rPr lang="he-IL" b="0" i="0" dirty="0">
                <a:solidFill>
                  <a:srgbClr val="0D0D0D"/>
                </a:solidFill>
                <a:effectLst/>
                <a:latin typeface="Alef" panose="00000500000000000000" pitchFamily="2" charset="-79"/>
                <a:cs typeface="Alef" panose="00000500000000000000" pitchFamily="2" charset="-79"/>
              </a:rPr>
              <a:t>ולהקפיא אשראי ללקוחות אשר לא עומדים בתנאי ההלוואה שמתנה החברה.</a:t>
            </a:r>
            <a:br>
              <a:rPr lang="en-US" b="0" i="0" dirty="0">
                <a:solidFill>
                  <a:srgbClr val="0D0D0D"/>
                </a:solidFill>
                <a:effectLst/>
                <a:highlight>
                  <a:srgbClr val="FFFFFF"/>
                </a:highlight>
                <a:latin typeface="Alef" panose="00000500000000000000" pitchFamily="2" charset="-79"/>
                <a:cs typeface="Alef" panose="00000500000000000000" pitchFamily="2" charset="-79"/>
              </a:rPr>
            </a:br>
            <a:endParaRPr lang="he-IL" b="0" i="0" dirty="0">
              <a:solidFill>
                <a:srgbClr val="0D0D0D"/>
              </a:solidFill>
              <a:effectLst/>
              <a:highlight>
                <a:srgbClr val="FFFFFF"/>
              </a:highlight>
              <a:latin typeface="Alef" panose="00000500000000000000" pitchFamily="2" charset="-79"/>
              <a:cs typeface="Alef" panose="00000500000000000000" pitchFamily="2" charset="-79"/>
            </a:endParaRPr>
          </a:p>
          <a:p>
            <a:pPr marL="0" indent="0" algn="r" rtl="0">
              <a:buNone/>
            </a:pPr>
            <a:r>
              <a:rPr lang="he-IL" b="1" i="0" dirty="0">
                <a:solidFill>
                  <a:srgbClr val="0D0D0D"/>
                </a:solidFill>
                <a:effectLst/>
                <a:highlight>
                  <a:srgbClr val="F4F4F4"/>
                </a:highlight>
                <a:latin typeface="Alef" panose="00000500000000000000" pitchFamily="2" charset="-79"/>
                <a:cs typeface="Alef" panose="00000500000000000000" pitchFamily="2" charset="-79"/>
              </a:rPr>
              <a:t>במצגת זו אפרט על המחקר שביצעתי עבור החברה בהינתן </a:t>
            </a:r>
            <a:r>
              <a:rPr lang="he-IL" b="1" dirty="0">
                <a:solidFill>
                  <a:srgbClr val="0D0D0D"/>
                </a:solidFill>
                <a:highlight>
                  <a:srgbClr val="F4F4F4"/>
                </a:highlight>
                <a:latin typeface="Alef" panose="00000500000000000000" pitchFamily="2" charset="-79"/>
                <a:cs typeface="Alef" panose="00000500000000000000" pitchFamily="2" charset="-79"/>
              </a:rPr>
              <a:t>מידע נתון.</a:t>
            </a:r>
            <a:br>
              <a:rPr lang="he-IL" b="0" i="0" dirty="0">
                <a:solidFill>
                  <a:srgbClr val="0D0D0D"/>
                </a:solidFill>
                <a:effectLst/>
                <a:highlight>
                  <a:srgbClr val="F4F4F4"/>
                </a:highlight>
                <a:latin typeface="Alef" panose="00000500000000000000" pitchFamily="2" charset="-79"/>
                <a:cs typeface="Alef" panose="00000500000000000000" pitchFamily="2" charset="-79"/>
              </a:rPr>
            </a:br>
            <a:br>
              <a:rPr lang="en-US" b="0" i="0" dirty="0">
                <a:solidFill>
                  <a:srgbClr val="0D0D0D"/>
                </a:solidFill>
                <a:effectLst/>
                <a:highlight>
                  <a:srgbClr val="FFFFFF"/>
                </a:highlight>
                <a:latin typeface="Alef" panose="00000500000000000000" pitchFamily="2" charset="-79"/>
                <a:cs typeface="Alef" panose="00000500000000000000" pitchFamily="2" charset="-79"/>
              </a:rPr>
            </a:br>
            <a:br>
              <a:rPr lang="en-US" b="0" i="0" dirty="0">
                <a:solidFill>
                  <a:srgbClr val="0D0D0D"/>
                </a:solidFill>
                <a:effectLst/>
                <a:highlight>
                  <a:srgbClr val="FFFFFF"/>
                </a:highlight>
                <a:latin typeface="ui-sans-serif"/>
              </a:rPr>
            </a:br>
            <a:br>
              <a:rPr lang="en-US" dirty="0"/>
            </a:br>
            <a:endParaRPr lang="en-IL" dirty="0"/>
          </a:p>
        </p:txBody>
      </p:sp>
      <p:sp>
        <p:nvSpPr>
          <p:cNvPr id="6" name="כותרת 5">
            <a:extLst>
              <a:ext uri="{FF2B5EF4-FFF2-40B4-BE49-F238E27FC236}">
                <a16:creationId xmlns:a16="http://schemas.microsoft.com/office/drawing/2014/main" id="{DFA5FC84-02EA-A2D1-FB31-AA91711FACE0}"/>
              </a:ext>
            </a:extLst>
          </p:cNvPr>
          <p:cNvSpPr>
            <a:spLocks noGrp="1"/>
          </p:cNvSpPr>
          <p:nvPr>
            <p:ph type="title"/>
          </p:nvPr>
        </p:nvSpPr>
        <p:spPr>
          <a:xfrm>
            <a:off x="8597663" y="805345"/>
            <a:ext cx="2658099" cy="911788"/>
          </a:xfrm>
          <a:prstGeom prst="rect">
            <a:avLst/>
          </a:prstGeom>
          <a:noFill/>
        </p:spPr>
        <p:txBody>
          <a:bodyPr wrap="none" lIns="91440" tIns="45720" rIns="91440" bIns="45720">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רקע עסקי:</a:t>
            </a:r>
          </a:p>
        </p:txBody>
      </p:sp>
    </p:spTree>
    <p:extLst>
      <p:ext uri="{BB962C8B-B14F-4D97-AF65-F5344CB8AC3E}">
        <p14:creationId xmlns:p14="http://schemas.microsoft.com/office/powerpoint/2010/main" val="35928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985BCE1-53BA-290A-0C07-B16B24E80B5D}"/>
              </a:ext>
            </a:extLst>
          </p:cNvPr>
          <p:cNvSpPr>
            <a:spLocks noGrp="1"/>
          </p:cNvSpPr>
          <p:nvPr>
            <p:ph idx="1"/>
          </p:nvPr>
        </p:nvSpPr>
        <p:spPr>
          <a:xfrm>
            <a:off x="613997" y="2212609"/>
            <a:ext cx="10515600" cy="4351338"/>
          </a:xfrm>
        </p:spPr>
        <p:txBody>
          <a:bodyPr>
            <a:normAutofit/>
          </a:bodyPr>
          <a:lstStyle/>
          <a:p>
            <a:pPr marL="201168" lvl="1" indent="0" algn="ctr">
              <a:buNone/>
            </a:pPr>
            <a:r>
              <a:rPr lang="he-IL" sz="2400" dirty="0">
                <a:solidFill>
                  <a:schemeClr val="tx1"/>
                </a:solidFill>
                <a:latin typeface="Alef" panose="00000500000000000000" pitchFamily="2" charset="-79"/>
                <a:cs typeface="Alef" panose="00000500000000000000" pitchFamily="2" charset="-79"/>
              </a:rPr>
              <a:t>הכנסות</a:t>
            </a:r>
            <a:br>
              <a:rPr lang="en-US" sz="2400" dirty="0">
                <a:solidFill>
                  <a:schemeClr val="tx1"/>
                </a:solidFill>
                <a:latin typeface="Alef" panose="00000500000000000000" pitchFamily="2" charset="-79"/>
                <a:cs typeface="Alef" panose="00000500000000000000" pitchFamily="2" charset="-79"/>
              </a:rPr>
            </a:br>
            <a:br>
              <a:rPr lang="en-US" sz="2400" dirty="0">
                <a:solidFill>
                  <a:schemeClr val="tx1"/>
                </a:solidFill>
                <a:latin typeface="Alef" panose="00000500000000000000" pitchFamily="2" charset="-79"/>
                <a:cs typeface="Alef" panose="00000500000000000000" pitchFamily="2" charset="-79"/>
              </a:rPr>
            </a:br>
            <a:r>
              <a:rPr lang="he-IL" sz="2400" dirty="0">
                <a:solidFill>
                  <a:schemeClr val="tx1"/>
                </a:solidFill>
                <a:latin typeface="Alef" panose="00000500000000000000" pitchFamily="2" charset="-79"/>
                <a:cs typeface="Alef" panose="00000500000000000000" pitchFamily="2" charset="-79"/>
              </a:rPr>
              <a:t>הוצאות</a:t>
            </a:r>
            <a:br>
              <a:rPr lang="en-US" sz="2400" dirty="0">
                <a:solidFill>
                  <a:schemeClr val="tx1"/>
                </a:solidFill>
                <a:latin typeface="Alef" panose="00000500000000000000" pitchFamily="2" charset="-79"/>
                <a:cs typeface="Alef" panose="00000500000000000000" pitchFamily="2" charset="-79"/>
              </a:rPr>
            </a:br>
            <a:br>
              <a:rPr lang="en-US" sz="2400" dirty="0">
                <a:solidFill>
                  <a:schemeClr val="tx1"/>
                </a:solidFill>
                <a:latin typeface="Alef" panose="00000500000000000000" pitchFamily="2" charset="-79"/>
                <a:cs typeface="Alef" panose="00000500000000000000" pitchFamily="2" charset="-79"/>
              </a:rPr>
            </a:br>
            <a:r>
              <a:rPr lang="he-IL" sz="2400" dirty="0">
                <a:solidFill>
                  <a:schemeClr val="tx1"/>
                </a:solidFill>
                <a:latin typeface="Alef" panose="00000500000000000000" pitchFamily="2" charset="-79"/>
                <a:cs typeface="Alef" panose="00000500000000000000" pitchFamily="2" charset="-79"/>
              </a:rPr>
              <a:t>אזור מגורים</a:t>
            </a:r>
            <a:br>
              <a:rPr lang="en-US" sz="2400" dirty="0">
                <a:solidFill>
                  <a:schemeClr val="tx1"/>
                </a:solidFill>
                <a:latin typeface="Alef" panose="00000500000000000000" pitchFamily="2" charset="-79"/>
                <a:cs typeface="Alef" panose="00000500000000000000" pitchFamily="2" charset="-79"/>
              </a:rPr>
            </a:br>
            <a:br>
              <a:rPr lang="en-US" sz="2400" dirty="0">
                <a:solidFill>
                  <a:schemeClr val="tx1"/>
                </a:solidFill>
                <a:latin typeface="Alef" panose="00000500000000000000" pitchFamily="2" charset="-79"/>
                <a:cs typeface="Alef" panose="00000500000000000000" pitchFamily="2" charset="-79"/>
              </a:rPr>
            </a:br>
            <a:r>
              <a:rPr lang="he-IL" sz="2400" dirty="0">
                <a:solidFill>
                  <a:schemeClr val="tx1"/>
                </a:solidFill>
                <a:latin typeface="Alef" panose="00000500000000000000" pitchFamily="2" charset="-79"/>
                <a:cs typeface="Alef" panose="00000500000000000000" pitchFamily="2" charset="-79"/>
              </a:rPr>
              <a:t>סכום הלוואה</a:t>
            </a:r>
            <a:endParaRPr lang="en-IL" sz="2400" dirty="0">
              <a:solidFill>
                <a:schemeClr val="tx1"/>
              </a:solidFill>
              <a:latin typeface="Alef" panose="00000500000000000000" pitchFamily="2" charset="-79"/>
              <a:cs typeface="Alef" panose="00000500000000000000" pitchFamily="2" charset="-79"/>
            </a:endParaRPr>
          </a:p>
        </p:txBody>
      </p:sp>
      <p:sp>
        <p:nvSpPr>
          <p:cNvPr id="6" name="מלבן 5">
            <a:extLst>
              <a:ext uri="{FF2B5EF4-FFF2-40B4-BE49-F238E27FC236}">
                <a16:creationId xmlns:a16="http://schemas.microsoft.com/office/drawing/2014/main" id="{21BD3F0A-5971-88DB-9A14-D11FCC530ED7}"/>
              </a:ext>
            </a:extLst>
          </p:cNvPr>
          <p:cNvSpPr/>
          <p:nvPr/>
        </p:nvSpPr>
        <p:spPr>
          <a:xfrm>
            <a:off x="735624" y="-180539"/>
            <a:ext cx="10393973" cy="1938992"/>
          </a:xfrm>
          <a:prstGeom prst="rect">
            <a:avLst/>
          </a:prstGeom>
          <a:noFill/>
        </p:spPr>
        <p:txBody>
          <a:bodyPr wrap="squar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במצגת הבאה נחקור האם הגורמים הללו משפיעים על כשל הלקוח:</a:t>
            </a:r>
          </a:p>
        </p:txBody>
      </p:sp>
    </p:spTree>
    <p:extLst>
      <p:ext uri="{BB962C8B-B14F-4D97-AF65-F5344CB8AC3E}">
        <p14:creationId xmlns:p14="http://schemas.microsoft.com/office/powerpoint/2010/main" val="84140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תרשים 4">
            <a:extLst>
              <a:ext uri="{FF2B5EF4-FFF2-40B4-BE49-F238E27FC236}">
                <a16:creationId xmlns:a16="http://schemas.microsoft.com/office/drawing/2014/main" id="{55A96766-2646-DD00-B8E2-7A757A59C092}"/>
              </a:ext>
            </a:extLst>
          </p:cNvPr>
          <p:cNvGraphicFramePr>
            <a:graphicFrameLocks/>
          </p:cNvGraphicFramePr>
          <p:nvPr>
            <p:extLst>
              <p:ext uri="{D42A27DB-BD31-4B8C-83A1-F6EECF244321}">
                <p14:modId xmlns:p14="http://schemas.microsoft.com/office/powerpoint/2010/main" val="1859776064"/>
              </p:ext>
            </p:extLst>
          </p:nvPr>
        </p:nvGraphicFramePr>
        <p:xfrm>
          <a:off x="96150" y="3321954"/>
          <a:ext cx="5999850" cy="3098663"/>
        </p:xfrm>
        <a:graphic>
          <a:graphicData uri="http://schemas.openxmlformats.org/drawingml/2006/chart">
            <c:chart xmlns:c="http://schemas.openxmlformats.org/drawingml/2006/chart" xmlns:r="http://schemas.openxmlformats.org/officeDocument/2006/relationships" r:id="rId2"/>
          </a:graphicData>
        </a:graphic>
      </p:graphicFrame>
      <p:sp>
        <p:nvSpPr>
          <p:cNvPr id="9" name="מלבן: פינות מעוגלות 8">
            <a:extLst>
              <a:ext uri="{FF2B5EF4-FFF2-40B4-BE49-F238E27FC236}">
                <a16:creationId xmlns:a16="http://schemas.microsoft.com/office/drawing/2014/main" id="{D4BD70F4-13C4-B7BA-DE43-D8E05D643EFC}"/>
              </a:ext>
            </a:extLst>
          </p:cNvPr>
          <p:cNvSpPr/>
          <p:nvPr/>
        </p:nvSpPr>
        <p:spPr>
          <a:xfrm>
            <a:off x="3474730" y="836688"/>
            <a:ext cx="2627169" cy="62216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he-IL" dirty="0">
                <a:solidFill>
                  <a:schemeClr val="tx1"/>
                </a:solidFill>
                <a:latin typeface="Alef" panose="00000500000000000000" pitchFamily="2" charset="-79"/>
                <a:cs typeface="Alef" panose="00000500000000000000" pitchFamily="2" charset="-79"/>
              </a:rPr>
              <a:t>השכר החציוני:</a:t>
            </a:r>
            <a:br>
              <a:rPr lang="en-US" dirty="0">
                <a:solidFill>
                  <a:schemeClr val="tx1"/>
                </a:solidFill>
                <a:latin typeface="Alef" panose="00000500000000000000" pitchFamily="2" charset="-79"/>
                <a:cs typeface="Alef" panose="00000500000000000000" pitchFamily="2" charset="-79"/>
              </a:rPr>
            </a:br>
            <a:r>
              <a:rPr lang="en-IL" sz="1800" b="0" i="0" u="none" strike="noStrike" dirty="0">
                <a:solidFill>
                  <a:srgbClr val="000000"/>
                </a:solidFill>
                <a:effectLst/>
                <a:latin typeface="Alef" panose="00000500000000000000" pitchFamily="2" charset="-79"/>
                <a:cs typeface="Alef" panose="00000500000000000000" pitchFamily="2" charset="-79"/>
              </a:rPr>
              <a:t>25</a:t>
            </a:r>
            <a:r>
              <a:rPr lang="en-US" sz="1800" b="0" i="0" u="none" strike="noStrike" dirty="0">
                <a:solidFill>
                  <a:srgbClr val="000000"/>
                </a:solidFill>
                <a:effectLst/>
                <a:latin typeface="Alef" panose="00000500000000000000" pitchFamily="2" charset="-79"/>
                <a:cs typeface="Alef" panose="00000500000000000000" pitchFamily="2" charset="-79"/>
              </a:rPr>
              <a:t>,</a:t>
            </a:r>
            <a:r>
              <a:rPr lang="en-IL" sz="1800" b="0" i="0" u="none" strike="noStrike" dirty="0">
                <a:solidFill>
                  <a:srgbClr val="000000"/>
                </a:solidFill>
                <a:effectLst/>
                <a:latin typeface="Alef" panose="00000500000000000000" pitchFamily="2" charset="-79"/>
                <a:cs typeface="Alef" panose="00000500000000000000" pitchFamily="2" charset="-79"/>
              </a:rPr>
              <a:t>953</a:t>
            </a:r>
            <a:r>
              <a:rPr lang="he-IL" sz="1800" b="0" i="0" u="none" strike="noStrike" dirty="0">
                <a:solidFill>
                  <a:srgbClr val="000000"/>
                </a:solidFill>
                <a:effectLst/>
                <a:latin typeface="Alef" panose="00000500000000000000" pitchFamily="2" charset="-79"/>
                <a:cs typeface="Alef" panose="00000500000000000000" pitchFamily="2" charset="-79"/>
              </a:rPr>
              <a:t> ש"ח</a:t>
            </a:r>
            <a:r>
              <a:rPr lang="en-IL" dirty="0">
                <a:latin typeface="Alef" panose="00000500000000000000" pitchFamily="2" charset="-79"/>
                <a:cs typeface="Alef" panose="00000500000000000000" pitchFamily="2" charset="-79"/>
              </a:rPr>
              <a:t> </a:t>
            </a:r>
          </a:p>
        </p:txBody>
      </p:sp>
      <p:sp>
        <p:nvSpPr>
          <p:cNvPr id="10" name="תיבת טקסט 9">
            <a:extLst>
              <a:ext uri="{FF2B5EF4-FFF2-40B4-BE49-F238E27FC236}">
                <a16:creationId xmlns:a16="http://schemas.microsoft.com/office/drawing/2014/main" id="{1CAFD77E-8CEF-0728-F3E7-21A5759B2087}"/>
              </a:ext>
            </a:extLst>
          </p:cNvPr>
          <p:cNvSpPr txBox="1"/>
          <p:nvPr/>
        </p:nvSpPr>
        <p:spPr>
          <a:xfrm>
            <a:off x="6096001" y="951019"/>
            <a:ext cx="5815438" cy="6740307"/>
          </a:xfrm>
          <a:prstGeom prst="rect">
            <a:avLst/>
          </a:prstGeom>
          <a:noFill/>
        </p:spPr>
        <p:txBody>
          <a:bodyPr wrap="square" rtlCol="0">
            <a:spAutoFit/>
          </a:bodyPr>
          <a:lstStyle/>
          <a:p>
            <a:pPr algn="r" rtl="0"/>
            <a:br>
              <a:rPr lang="en-US" dirty="0">
                <a:solidFill>
                  <a:schemeClr val="tx1">
                    <a:lumMod val="85000"/>
                    <a:lumOff val="15000"/>
                  </a:schemeClr>
                </a:solidFill>
              </a:rPr>
            </a:br>
            <a:br>
              <a:rPr lang="en-US" dirty="0">
                <a:solidFill>
                  <a:schemeClr val="tx1">
                    <a:lumMod val="85000"/>
                    <a:lumOff val="15000"/>
                  </a:schemeClr>
                </a:solidFill>
              </a:rPr>
            </a:br>
            <a:r>
              <a:rPr lang="he-IL"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אין קשר בין הכנסות הלקוח לבין כניסת הלקוח לכשל:</a:t>
            </a:r>
          </a:p>
          <a:p>
            <a:pPr algn="r" rtl="0"/>
            <a:r>
              <a:rPr lang="he-IL"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לפי התרשימים ניתן להסיק כי אין קשר ישיר בין הכנסות הלקוח לכניסת הלקוח לכשל.</a:t>
            </a:r>
            <a:br>
              <a:rPr lang="en-US"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br>
              <a:rPr lang="en-US"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הלקוחות שהכניסו משכורת קרובה לחציון לא נכנסו לכשל:</a:t>
            </a:r>
          </a:p>
          <a:p>
            <a:pPr algn="r" rtl="0"/>
            <a:r>
              <a:rPr lang="he-IL" dirty="0">
                <a:solidFill>
                  <a:schemeClr val="tx1">
                    <a:lumMod val="85000"/>
                    <a:lumOff val="15000"/>
                  </a:schemeClr>
                </a:solidFill>
                <a:latin typeface="Alef" panose="00000500000000000000" pitchFamily="2" charset="-79"/>
                <a:cs typeface="Alef" panose="00000500000000000000" pitchFamily="2" charset="-79"/>
              </a:rPr>
              <a:t>לקוחות בעלי הכנסה סביב המשכורת החציונית, מראים יציבות פיננסית גבוהה יותר ופחות נטייה לכשלים.</a:t>
            </a:r>
            <a:br>
              <a:rPr lang="en-US" dirty="0">
                <a:solidFill>
                  <a:schemeClr val="tx1">
                    <a:lumMod val="85000"/>
                    <a:lumOff val="15000"/>
                  </a:schemeClr>
                </a:solidFill>
                <a:latin typeface="Alef" panose="00000500000000000000" pitchFamily="2" charset="-79"/>
                <a:cs typeface="Alef" panose="00000500000000000000" pitchFamily="2" charset="-79"/>
              </a:rPr>
            </a:br>
            <a:endParaRPr lang="he-IL" b="0"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endParaRPr>
          </a:p>
          <a:p>
            <a:pPr algn="r" rtl="0"/>
            <a:r>
              <a:rPr lang="he-IL"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ארבעת הלקוחות בעלי ההכנסה הגבוהה ביותר נכנסו לכשל:</a:t>
            </a:r>
          </a:p>
          <a:p>
            <a:pPr algn="r" rtl="0"/>
            <a:r>
              <a:rPr lang="he-IL"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הלקוחות המכניסים ביותר נוטים להתנהגות סיכון גבוהה או מצבים פיננסיים בלתי צפויים.</a:t>
            </a:r>
            <a:br>
              <a:rPr lang="en-US"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br>
              <a:rPr lang="en-US"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לקוחות בעלי הכנסה הקרובה לחציון נוטים לקחת הלוואה גבוהה יותר</a:t>
            </a:r>
            <a:br>
              <a:rPr lang="en-US"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br>
              <a:rPr lang="en-US"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r>
              <a:rPr lang="he-IL" b="1"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t>לקוחות בעלי הכנסה נמוכה שלקחו הלוואה גדולה ביחס לשכר הגיעו לכשל</a:t>
            </a:r>
            <a:br>
              <a:rPr lang="en-US"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br>
              <a:rPr lang="en-US"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rPr>
            </a:br>
            <a:endParaRPr lang="he-IL" i="0" dirty="0">
              <a:solidFill>
                <a:schemeClr val="tx1">
                  <a:lumMod val="85000"/>
                  <a:lumOff val="15000"/>
                </a:schemeClr>
              </a:solidFill>
              <a:effectLst/>
              <a:highlight>
                <a:srgbClr val="FFFFFF"/>
              </a:highlight>
              <a:latin typeface="Alef" panose="00000500000000000000" pitchFamily="2" charset="-79"/>
              <a:cs typeface="Alef" panose="00000500000000000000" pitchFamily="2" charset="-79"/>
            </a:endParaRPr>
          </a:p>
          <a:p>
            <a:pPr algn="r" rtl="0"/>
            <a:br>
              <a:rPr lang="en-US" dirty="0">
                <a:solidFill>
                  <a:schemeClr val="tx1">
                    <a:lumMod val="85000"/>
                    <a:lumOff val="15000"/>
                  </a:schemeClr>
                </a:solidFill>
                <a:highlight>
                  <a:srgbClr val="FFFFFF"/>
                </a:highlight>
                <a:latin typeface="ui-sans-serif"/>
              </a:rPr>
            </a:br>
            <a:endParaRPr lang="he-IL" b="0" i="0" dirty="0">
              <a:solidFill>
                <a:schemeClr val="tx1">
                  <a:lumMod val="85000"/>
                  <a:lumOff val="15000"/>
                </a:schemeClr>
              </a:solidFill>
              <a:effectLst/>
              <a:highlight>
                <a:srgbClr val="FFFFFF"/>
              </a:highlight>
              <a:latin typeface="ui-sans-serif"/>
            </a:endParaRPr>
          </a:p>
          <a:p>
            <a:pPr algn="l" rtl="0"/>
            <a:endParaRPr lang="en-IL" dirty="0">
              <a:solidFill>
                <a:schemeClr val="tx1">
                  <a:lumMod val="85000"/>
                  <a:lumOff val="15000"/>
                </a:schemeClr>
              </a:solidFill>
            </a:endParaRPr>
          </a:p>
        </p:txBody>
      </p:sp>
      <p:graphicFrame>
        <p:nvGraphicFramePr>
          <p:cNvPr id="3" name="תרשים 2">
            <a:extLst>
              <a:ext uri="{FF2B5EF4-FFF2-40B4-BE49-F238E27FC236}">
                <a16:creationId xmlns:a16="http://schemas.microsoft.com/office/drawing/2014/main" id="{BB72F3AE-10E9-1CFA-DF04-3AB130ADF9B3}"/>
              </a:ext>
            </a:extLst>
          </p:cNvPr>
          <p:cNvGraphicFramePr>
            <a:graphicFrameLocks/>
          </p:cNvGraphicFramePr>
          <p:nvPr>
            <p:extLst>
              <p:ext uri="{D42A27DB-BD31-4B8C-83A1-F6EECF244321}">
                <p14:modId xmlns:p14="http://schemas.microsoft.com/office/powerpoint/2010/main" val="1858616527"/>
              </p:ext>
            </p:extLst>
          </p:nvPr>
        </p:nvGraphicFramePr>
        <p:xfrm>
          <a:off x="280561" y="337022"/>
          <a:ext cx="3728588" cy="2721162"/>
        </p:xfrm>
        <a:graphic>
          <a:graphicData uri="http://schemas.openxmlformats.org/drawingml/2006/chart">
            <c:chart xmlns:c="http://schemas.openxmlformats.org/drawingml/2006/chart" xmlns:r="http://schemas.openxmlformats.org/officeDocument/2006/relationships" r:id="rId3"/>
          </a:graphicData>
        </a:graphic>
      </p:graphicFrame>
      <p:sp>
        <p:nvSpPr>
          <p:cNvPr id="4" name="מלבן 3">
            <a:extLst>
              <a:ext uri="{FF2B5EF4-FFF2-40B4-BE49-F238E27FC236}">
                <a16:creationId xmlns:a16="http://schemas.microsoft.com/office/drawing/2014/main" id="{F0C3439E-2607-C1C1-A3AB-877F068D6091}"/>
              </a:ext>
            </a:extLst>
          </p:cNvPr>
          <p:cNvSpPr/>
          <p:nvPr/>
        </p:nvSpPr>
        <p:spPr>
          <a:xfrm>
            <a:off x="9825643" y="443188"/>
            <a:ext cx="1967206" cy="1015663"/>
          </a:xfrm>
          <a:prstGeom prst="rect">
            <a:avLst/>
          </a:prstGeom>
          <a:noFill/>
        </p:spPr>
        <p:txBody>
          <a:bodyPr wrap="none" lIns="91440" tIns="45720" rIns="91440" bIns="45720">
            <a:spAutoFit/>
          </a:bodyPr>
          <a:lstStyle/>
          <a:p>
            <a:pPr algn="ctr"/>
            <a:r>
              <a:rPr lang="he-IL" sz="6000" dirty="0">
                <a:latin typeface="BN Capuccino" panose="02000000000000000000" pitchFamily="2" charset="-79"/>
                <a:cs typeface="BN Capuccino" panose="02000000000000000000" pitchFamily="2" charset="-79"/>
              </a:rPr>
              <a:t>הכנסות:</a:t>
            </a:r>
            <a:endParaRPr lang="he-IL" sz="32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endParaRPr>
          </a:p>
        </p:txBody>
      </p:sp>
    </p:spTree>
    <p:extLst>
      <p:ext uri="{BB962C8B-B14F-4D97-AF65-F5344CB8AC3E}">
        <p14:creationId xmlns:p14="http://schemas.microsoft.com/office/powerpoint/2010/main" val="48566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AE985981-53EB-E135-06E1-DA06F3978FF9}"/>
              </a:ext>
            </a:extLst>
          </p:cNvPr>
          <p:cNvSpPr>
            <a:spLocks noGrp="1" noChangeArrowheads="1"/>
          </p:cNvSpPr>
          <p:nvPr>
            <p:ph idx="1"/>
          </p:nvPr>
        </p:nvSpPr>
        <p:spPr bwMode="auto">
          <a:xfrm>
            <a:off x="839219" y="1894601"/>
            <a:ext cx="10335141" cy="41183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r" defTabSz="914400"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שמירה על לקוחות בעלי הכנסה הקרובה לחציון:</a:t>
            </a:r>
          </a:p>
          <a:p>
            <a:pPr marL="0" lvl="0" indent="0" algn="r" eaLnBrk="0" fontAlgn="base" hangingPunct="0">
              <a:lnSpc>
                <a:spcPct val="100000"/>
              </a:lnSpc>
              <a:spcBef>
                <a:spcPct val="0"/>
              </a:spcBef>
              <a:spcAft>
                <a:spcPct val="0"/>
              </a:spcAft>
              <a:buNone/>
            </a:pPr>
            <a:r>
              <a:rPr kumimoji="0" lang="he-IL" altLang="en-IL" sz="1800"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ניתן לראות שלקוחות אלו הינם בעלי ההלוואות </a:t>
            </a:r>
            <a:r>
              <a:rPr lang="he-IL" altLang="en-IL" sz="1800" dirty="0">
                <a:solidFill>
                  <a:schemeClr val="tx1">
                    <a:lumMod val="85000"/>
                    <a:lumOff val="15000"/>
                  </a:schemeClr>
                </a:solidFill>
                <a:latin typeface="Alef" panose="00000500000000000000" pitchFamily="2" charset="-79"/>
                <a:cs typeface="Alef" panose="00000500000000000000" pitchFamily="2" charset="-79"/>
              </a:rPr>
              <a:t>הגבוהות ביותר ובנוסף הלקוחות היציבים ביותר בחברה.</a:t>
            </a:r>
            <a:br>
              <a:rPr kumimoji="0" lang="en-US" altLang="en-IL" sz="1800"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br>
            <a:r>
              <a:rPr lang="he-IL" altLang="en-IL" sz="1800" dirty="0">
                <a:solidFill>
                  <a:schemeClr val="tx1">
                    <a:lumMod val="85000"/>
                    <a:lumOff val="15000"/>
                  </a:schemeClr>
                </a:solidFill>
                <a:latin typeface="Alef" panose="00000500000000000000" pitchFamily="2" charset="-79"/>
                <a:cs typeface="Alef" panose="00000500000000000000" pitchFamily="2" charset="-79"/>
              </a:rPr>
              <a:t>נרצה להתמקד למשוך אלינו עוד לקוחות כאלו ולשפר את התנאים של הלקוחות הקיימים.</a:t>
            </a:r>
            <a:br>
              <a:rPr kumimoji="0" lang="en-US" altLang="en-IL" sz="1800"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br>
            <a:endParaRPr kumimoji="0" lang="he-IL"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endParaRPr>
          </a:p>
          <a:p>
            <a:pPr marL="0" marR="0" lvl="0" indent="0" algn="r" defTabSz="914400"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ניטור והערכת סיכונים של לקוחות בעלי הכנסות גבוהות במיוחד:</a:t>
            </a:r>
          </a:p>
          <a:p>
            <a:pPr marL="0" marR="0" lvl="0" indent="0" algn="r" defTabSz="914400"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לקוחות אלו עשויים להציג התנהגות סיכון גבוהה או חשיפה למצבים פיננסיים לא יציבים.</a:t>
            </a:r>
          </a:p>
          <a:p>
            <a:pPr marL="0" marR="0" lvl="0" indent="0" algn="r" defTabSz="914400"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נרצה לעקוב אחר פעולתם ולהעריך את רמת הסיכון שלהם באופן שוטף על מנת למזער את רמת הסיכון.</a:t>
            </a:r>
          </a:p>
          <a:p>
            <a:pPr marL="0" marR="0" lvl="0" indent="0" algn="r" defTabSz="914400" eaLnBrk="0" fontAlgn="base" latinLnBrk="0" hangingPunct="0">
              <a:lnSpc>
                <a:spcPct val="100000"/>
              </a:lnSpc>
              <a:spcBef>
                <a:spcPct val="0"/>
              </a:spcBef>
              <a:spcAft>
                <a:spcPct val="0"/>
              </a:spcAft>
              <a:buClrTx/>
              <a:buSzTx/>
              <a:buNone/>
              <a:tabLst/>
            </a:pPr>
            <a:endParaRPr kumimoji="0" lang="he-IL"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endParaRPr>
          </a:p>
          <a:p>
            <a:pPr marL="0" marR="0" lvl="0" indent="0" algn="r" defTabSz="914400" eaLnBrk="0" fontAlgn="base" latinLnBrk="0" hangingPunct="0">
              <a:lnSpc>
                <a:spcPct val="100000"/>
              </a:lnSpc>
              <a:spcBef>
                <a:spcPct val="0"/>
              </a:spcBef>
              <a:spcAft>
                <a:spcPct val="0"/>
              </a:spcAft>
              <a:buClrTx/>
              <a:buSzTx/>
              <a:buNone/>
              <a:tabLst/>
            </a:pPr>
            <a:r>
              <a:rPr kumimoji="0" lang="he-IL"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t>החמרת התנאים עבור לקוחות עם הכנסה נמוכה הדורשים הלוואה גדולה:</a:t>
            </a:r>
            <a:br>
              <a:rPr kumimoji="0" lang="en-US" altLang="en-IL" sz="1800" b="1" i="0" u="none" strike="noStrike" cap="none" normalizeH="0" baseline="0" dirty="0">
                <a:ln>
                  <a:noFill/>
                </a:ln>
                <a:solidFill>
                  <a:schemeClr val="tx1">
                    <a:lumMod val="85000"/>
                    <a:lumOff val="15000"/>
                  </a:schemeClr>
                </a:solidFill>
                <a:effectLst/>
                <a:latin typeface="Alef" panose="00000500000000000000" pitchFamily="2" charset="-79"/>
                <a:cs typeface="Alef" panose="00000500000000000000" pitchFamily="2" charset="-79"/>
              </a:rPr>
            </a:br>
            <a:r>
              <a:rPr lang="he-IL" altLang="en-IL" sz="1800" dirty="0">
                <a:solidFill>
                  <a:schemeClr val="tx1">
                    <a:lumMod val="85000"/>
                    <a:lumOff val="15000"/>
                  </a:schemeClr>
                </a:solidFill>
                <a:latin typeface="Alef" panose="00000500000000000000" pitchFamily="2" charset="-79"/>
                <a:cs typeface="Alef" panose="00000500000000000000" pitchFamily="2" charset="-79"/>
              </a:rPr>
              <a:t>נ</a:t>
            </a:r>
            <a:r>
              <a:rPr lang="he-IL" sz="1800" dirty="0">
                <a:solidFill>
                  <a:schemeClr val="tx1">
                    <a:lumMod val="85000"/>
                    <a:lumOff val="15000"/>
                  </a:schemeClr>
                </a:solidFill>
                <a:latin typeface="Alef" panose="00000500000000000000" pitchFamily="2" charset="-79"/>
                <a:cs typeface="Alef" panose="00000500000000000000" pitchFamily="2" charset="-79"/>
              </a:rPr>
              <a:t>יתן לדרוש בטחונות נוספים, ריביות גבוהות יותר או תקופות החזר קצרות יותר,</a:t>
            </a:r>
            <a:br>
              <a:rPr lang="en-US" sz="1800" dirty="0">
                <a:solidFill>
                  <a:schemeClr val="tx1">
                    <a:lumMod val="85000"/>
                    <a:lumOff val="15000"/>
                  </a:schemeClr>
                </a:solidFill>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יש לשקול הגבלת גובה ההלוואות המקסימלי שניתן להעניק ללקוחות אלו, על פי יכולת ההחזר שלהם.</a:t>
            </a:r>
            <a:r>
              <a:rPr kumimoji="0" lang="he-IL" altLang="en-IL" sz="1800" i="0" u="none" strike="noStrike" cap="none" normalizeH="0" baseline="0" dirty="0">
                <a:ln>
                  <a:noFill/>
                </a:ln>
                <a:solidFill>
                  <a:schemeClr val="tx1">
                    <a:lumMod val="85000"/>
                    <a:lumOff val="15000"/>
                  </a:schemeClr>
                </a:solidFill>
                <a:effectLst/>
                <a:latin typeface="ui-sans-serif"/>
                <a:cs typeface="Arial" panose="020B0604020202020204" pitchFamily="34" charset="0"/>
              </a:rPr>
              <a:t>  </a:t>
            </a:r>
          </a:p>
          <a:p>
            <a:pPr marL="0" marR="0" lvl="0" indent="0" algn="r" defTabSz="914400" eaLnBrk="0" fontAlgn="base" latinLnBrk="0" hangingPunct="0">
              <a:lnSpc>
                <a:spcPct val="100000"/>
              </a:lnSpc>
              <a:spcBef>
                <a:spcPct val="0"/>
              </a:spcBef>
              <a:spcAft>
                <a:spcPct val="0"/>
              </a:spcAft>
              <a:buClrTx/>
              <a:buSzTx/>
              <a:buNone/>
              <a:tabLst/>
            </a:pPr>
            <a:r>
              <a:rPr kumimoji="0" lang="he-IL" altLang="en-IL" sz="1800" i="0" u="none" strike="noStrike" cap="none" normalizeH="0" baseline="0" dirty="0">
                <a:ln>
                  <a:noFill/>
                </a:ln>
                <a:solidFill>
                  <a:schemeClr val="tx1">
                    <a:lumMod val="85000"/>
                    <a:lumOff val="15000"/>
                  </a:schemeClr>
                </a:solidFill>
                <a:effectLst/>
                <a:latin typeface="ui-sans-serif"/>
                <a:cs typeface="Arial" panose="020B0604020202020204" pitchFamily="34" charset="0"/>
              </a:rPr>
              <a:t>     </a:t>
            </a:r>
            <a:endParaRPr kumimoji="0" lang="he-IL" altLang="en-IL" sz="1800" b="1" i="0" u="none" strike="noStrike" cap="none" normalizeH="0" baseline="0" dirty="0">
              <a:ln>
                <a:noFill/>
              </a:ln>
              <a:solidFill>
                <a:schemeClr val="tx1">
                  <a:lumMod val="85000"/>
                  <a:lumOff val="15000"/>
                </a:schemeClr>
              </a:solidFill>
              <a:effectLst/>
              <a:latin typeface="ui-sans-serif"/>
              <a:cs typeface="Arial" panose="020B0604020202020204" pitchFamily="34" charset="0"/>
            </a:endParaRPr>
          </a:p>
          <a:p>
            <a:pPr marL="0" marR="0" lvl="0" indent="0" algn="r" defTabSz="914400" eaLnBrk="0" fontAlgn="base" latinLnBrk="0" hangingPunct="0">
              <a:lnSpc>
                <a:spcPct val="100000"/>
              </a:lnSpc>
              <a:spcBef>
                <a:spcPct val="0"/>
              </a:spcBef>
              <a:spcAft>
                <a:spcPct val="0"/>
              </a:spcAft>
              <a:buClrTx/>
              <a:buSzTx/>
              <a:buNone/>
              <a:tabLst/>
            </a:pPr>
            <a:br>
              <a:rPr kumimoji="0" lang="en-US" altLang="en-IL" sz="1800" b="1" i="0" u="none" strike="noStrike" cap="none" normalizeH="0" baseline="0" dirty="0">
                <a:ln>
                  <a:noFill/>
                </a:ln>
                <a:solidFill>
                  <a:schemeClr val="tx1">
                    <a:lumMod val="85000"/>
                    <a:lumOff val="15000"/>
                  </a:schemeClr>
                </a:solidFill>
                <a:effectLst/>
                <a:latin typeface="ui-sans-serif"/>
                <a:cs typeface="Arial" panose="020B0604020202020204" pitchFamily="34" charset="0"/>
              </a:rPr>
            </a:br>
            <a:endParaRPr kumimoji="0" lang="en-IL" altLang="en-IL"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3" name="מלבן 2">
            <a:extLst>
              <a:ext uri="{FF2B5EF4-FFF2-40B4-BE49-F238E27FC236}">
                <a16:creationId xmlns:a16="http://schemas.microsoft.com/office/drawing/2014/main" id="{41ADE2DB-05F6-8A88-74A3-EB06A7AB98F1}"/>
              </a:ext>
            </a:extLst>
          </p:cNvPr>
          <p:cNvSpPr/>
          <p:nvPr/>
        </p:nvSpPr>
        <p:spPr>
          <a:xfrm>
            <a:off x="9163873" y="655915"/>
            <a:ext cx="2010487"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המלצות:</a:t>
            </a:r>
          </a:p>
        </p:txBody>
      </p:sp>
    </p:spTree>
    <p:extLst>
      <p:ext uri="{BB962C8B-B14F-4D97-AF65-F5344CB8AC3E}">
        <p14:creationId xmlns:p14="http://schemas.microsoft.com/office/powerpoint/2010/main" val="82255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23E7C3A-CCFC-FAD7-40D2-86868979FC85}"/>
              </a:ext>
            </a:extLst>
          </p:cNvPr>
          <p:cNvSpPr>
            <a:spLocks noGrp="1"/>
          </p:cNvSpPr>
          <p:nvPr>
            <p:ph idx="1"/>
          </p:nvPr>
        </p:nvSpPr>
        <p:spPr>
          <a:xfrm>
            <a:off x="6601522" y="1473826"/>
            <a:ext cx="5121086" cy="4853822"/>
          </a:xfrm>
        </p:spPr>
        <p:txBody>
          <a:bodyPr>
            <a:noAutofit/>
          </a:bodyPr>
          <a:lstStyle/>
          <a:p>
            <a:pPr marL="0" indent="0" algn="r" rtl="1">
              <a:buNone/>
            </a:pPr>
            <a:r>
              <a:rPr lang="he-IL" sz="1800" b="1" dirty="0">
                <a:solidFill>
                  <a:schemeClr val="tx1">
                    <a:lumMod val="85000"/>
                    <a:lumOff val="15000"/>
                  </a:schemeClr>
                </a:solidFill>
                <a:highlight>
                  <a:srgbClr val="FFFFFF"/>
                </a:highlight>
                <a:latin typeface="Alef" panose="00000500000000000000" pitchFamily="2" charset="-79"/>
                <a:cs typeface="Alef" panose="00000500000000000000" pitchFamily="2" charset="-79"/>
              </a:rPr>
              <a:t>הסתכלות על לקוחות בעלי הוצאות גבוהות:</a:t>
            </a:r>
            <a:br>
              <a:rPr lang="en-US" sz="1800" dirty="0">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ניתן לראות שהלקוחות בעלי ההוצאות הגבוהות ביותר מגיעים לכשל.</a:t>
            </a:r>
            <a:br>
              <a:rPr lang="en-US" sz="1800" dirty="0">
                <a:latin typeface="Alef" panose="00000500000000000000" pitchFamily="2" charset="-79"/>
                <a:cs typeface="Alef" panose="00000500000000000000" pitchFamily="2" charset="-79"/>
              </a:rPr>
            </a:br>
            <a:br>
              <a:rPr lang="en-US" sz="1800" dirty="0">
                <a:latin typeface="Alef" panose="00000500000000000000" pitchFamily="2" charset="-79"/>
                <a:cs typeface="Alef" panose="00000500000000000000" pitchFamily="2" charset="-79"/>
              </a:rPr>
            </a:br>
            <a:r>
              <a:rPr lang="he-IL" sz="1800" b="1" dirty="0">
                <a:solidFill>
                  <a:schemeClr val="tx1">
                    <a:lumMod val="85000"/>
                    <a:lumOff val="15000"/>
                  </a:schemeClr>
                </a:solidFill>
                <a:highlight>
                  <a:srgbClr val="FFFFFF"/>
                </a:highlight>
                <a:latin typeface="Alef" panose="00000500000000000000" pitchFamily="2" charset="-79"/>
                <a:cs typeface="Alef" panose="00000500000000000000" pitchFamily="2" charset="-79"/>
              </a:rPr>
              <a:t>אין קורלציה בין הוצאות הלקוח, לבין גודל ההלוואה:</a:t>
            </a:r>
            <a:br>
              <a:rPr lang="en-US" sz="1800" dirty="0">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ניתן לראות שהלקוחות שלוקחים הלוואות גדולות יותר, אינם הלקוחות בעלי ההוצאות הגבוהות.</a:t>
            </a:r>
            <a:br>
              <a:rPr lang="en-US" sz="1800" dirty="0">
                <a:solidFill>
                  <a:schemeClr val="tx1">
                    <a:lumMod val="85000"/>
                    <a:lumOff val="15000"/>
                  </a:schemeClr>
                </a:solidFill>
                <a:latin typeface="Alef" panose="00000500000000000000" pitchFamily="2" charset="-79"/>
                <a:cs typeface="Alef" panose="00000500000000000000" pitchFamily="2" charset="-79"/>
              </a:rPr>
            </a:br>
            <a:br>
              <a:rPr lang="en-US" sz="1800" dirty="0">
                <a:latin typeface="Alef" panose="00000500000000000000" pitchFamily="2" charset="-79"/>
                <a:cs typeface="Alef" panose="00000500000000000000" pitchFamily="2" charset="-79"/>
              </a:rPr>
            </a:br>
            <a:r>
              <a:rPr lang="he-IL" sz="1800" b="1" dirty="0">
                <a:solidFill>
                  <a:schemeClr val="tx1">
                    <a:lumMod val="85000"/>
                    <a:lumOff val="15000"/>
                  </a:schemeClr>
                </a:solidFill>
                <a:highlight>
                  <a:srgbClr val="FFFFFF"/>
                </a:highlight>
                <a:latin typeface="Alef" panose="00000500000000000000" pitchFamily="2" charset="-79"/>
                <a:cs typeface="Alef" panose="00000500000000000000" pitchFamily="2" charset="-79"/>
              </a:rPr>
              <a:t>הסתכלות על לקוחות בעלי הוצאות הקרובות לחציון:</a:t>
            </a:r>
            <a:br>
              <a:rPr lang="en-US" sz="1800" dirty="0">
                <a:latin typeface="Alef" panose="00000500000000000000" pitchFamily="2" charset="-79"/>
                <a:cs typeface="Alef" panose="00000500000000000000" pitchFamily="2" charset="-79"/>
              </a:rPr>
            </a:br>
            <a:r>
              <a:rPr lang="he-IL" sz="1800" dirty="0">
                <a:solidFill>
                  <a:schemeClr val="tx1">
                    <a:lumMod val="85000"/>
                    <a:lumOff val="15000"/>
                  </a:schemeClr>
                </a:solidFill>
                <a:latin typeface="Alef" panose="00000500000000000000" pitchFamily="2" charset="-79"/>
                <a:cs typeface="Alef" panose="00000500000000000000" pitchFamily="2" charset="-79"/>
              </a:rPr>
              <a:t>לקוחות אשר ההוצאות שלהם נמצאות קרוב לחציון גם לוקחים הלוואות גבוהות מה שמקנה יותר רווח לחברה</a:t>
            </a:r>
            <a:br>
              <a:rPr lang="en-US" sz="1800" dirty="0">
                <a:latin typeface="Alef" panose="00000500000000000000" pitchFamily="2" charset="-79"/>
                <a:cs typeface="Alef" panose="00000500000000000000" pitchFamily="2" charset="-79"/>
              </a:rPr>
            </a:br>
            <a:br>
              <a:rPr lang="en-US" sz="1800" dirty="0"/>
            </a:br>
            <a:br>
              <a:rPr lang="en-US" sz="1800" dirty="0"/>
            </a:br>
            <a:br>
              <a:rPr lang="en-US" sz="1800" dirty="0"/>
            </a:br>
            <a:br>
              <a:rPr lang="en-US" sz="1800" dirty="0"/>
            </a:br>
            <a:br>
              <a:rPr lang="en-US" sz="1800" dirty="0"/>
            </a:br>
            <a:br>
              <a:rPr lang="en-US" sz="1800" dirty="0"/>
            </a:br>
            <a:endParaRPr lang="en-IL" sz="1800" dirty="0"/>
          </a:p>
        </p:txBody>
      </p:sp>
      <p:graphicFrame>
        <p:nvGraphicFramePr>
          <p:cNvPr id="4" name="תרשים 3">
            <a:extLst>
              <a:ext uri="{FF2B5EF4-FFF2-40B4-BE49-F238E27FC236}">
                <a16:creationId xmlns:a16="http://schemas.microsoft.com/office/drawing/2014/main" id="{98F30F51-155B-5F1B-5720-A880D76D5762}"/>
              </a:ext>
            </a:extLst>
          </p:cNvPr>
          <p:cNvGraphicFramePr>
            <a:graphicFrameLocks/>
          </p:cNvGraphicFramePr>
          <p:nvPr>
            <p:extLst>
              <p:ext uri="{D42A27DB-BD31-4B8C-83A1-F6EECF244321}">
                <p14:modId xmlns:p14="http://schemas.microsoft.com/office/powerpoint/2010/main" val="2965131197"/>
              </p:ext>
            </p:extLst>
          </p:nvPr>
        </p:nvGraphicFramePr>
        <p:xfrm>
          <a:off x="602326" y="430488"/>
          <a:ext cx="5321808" cy="2859256"/>
        </p:xfrm>
        <a:graphic>
          <a:graphicData uri="http://schemas.openxmlformats.org/drawingml/2006/chart">
            <c:chart xmlns:c="http://schemas.openxmlformats.org/drawingml/2006/chart" xmlns:r="http://schemas.openxmlformats.org/officeDocument/2006/relationships" r:id="rId2"/>
          </a:graphicData>
        </a:graphic>
      </p:graphicFrame>
      <p:sp>
        <p:nvSpPr>
          <p:cNvPr id="6" name="מלבן: פינות מעוגלות 5">
            <a:extLst>
              <a:ext uri="{FF2B5EF4-FFF2-40B4-BE49-F238E27FC236}">
                <a16:creationId xmlns:a16="http://schemas.microsoft.com/office/drawing/2014/main" id="{CF15A8B5-456F-7285-F0EF-1D959ABA5DD9}"/>
              </a:ext>
            </a:extLst>
          </p:cNvPr>
          <p:cNvSpPr/>
          <p:nvPr/>
        </p:nvSpPr>
        <p:spPr>
          <a:xfrm>
            <a:off x="5509260" y="338136"/>
            <a:ext cx="2188464" cy="6858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latin typeface="Alef" panose="00000500000000000000" pitchFamily="2" charset="-79"/>
                <a:cs typeface="Alef" panose="00000500000000000000" pitchFamily="2" charset="-79"/>
              </a:rPr>
              <a:t>הוצאה חציונית:</a:t>
            </a:r>
            <a:br>
              <a:rPr lang="en-US" dirty="0">
                <a:solidFill>
                  <a:schemeClr val="tx1"/>
                </a:solidFill>
                <a:latin typeface="Alef" panose="00000500000000000000" pitchFamily="2" charset="-79"/>
                <a:cs typeface="Alef" panose="00000500000000000000" pitchFamily="2" charset="-79"/>
              </a:rPr>
            </a:br>
            <a:r>
              <a:rPr lang="he-IL" dirty="0">
                <a:solidFill>
                  <a:schemeClr val="tx1"/>
                </a:solidFill>
                <a:latin typeface="Alef" panose="00000500000000000000" pitchFamily="2" charset="-79"/>
                <a:cs typeface="Alef" panose="00000500000000000000" pitchFamily="2" charset="-79"/>
              </a:rPr>
              <a:t>7061 ש"ח</a:t>
            </a:r>
            <a:endParaRPr lang="en-IL" dirty="0">
              <a:solidFill>
                <a:schemeClr val="tx1"/>
              </a:solidFill>
              <a:latin typeface="Alef" panose="00000500000000000000" pitchFamily="2" charset="-79"/>
              <a:cs typeface="Alef" panose="00000500000000000000" pitchFamily="2" charset="-79"/>
            </a:endParaRPr>
          </a:p>
        </p:txBody>
      </p:sp>
      <p:graphicFrame>
        <p:nvGraphicFramePr>
          <p:cNvPr id="7" name="תרשים 6">
            <a:extLst>
              <a:ext uri="{FF2B5EF4-FFF2-40B4-BE49-F238E27FC236}">
                <a16:creationId xmlns:a16="http://schemas.microsoft.com/office/drawing/2014/main" id="{1AAFCB18-C6EF-D277-44B1-EF2294F47F8D}"/>
              </a:ext>
            </a:extLst>
          </p:cNvPr>
          <p:cNvGraphicFramePr>
            <a:graphicFrameLocks/>
          </p:cNvGraphicFramePr>
          <p:nvPr>
            <p:extLst>
              <p:ext uri="{D42A27DB-BD31-4B8C-83A1-F6EECF244321}">
                <p14:modId xmlns:p14="http://schemas.microsoft.com/office/powerpoint/2010/main" val="926270139"/>
              </p:ext>
            </p:extLst>
          </p:nvPr>
        </p:nvGraphicFramePr>
        <p:xfrm>
          <a:off x="850201" y="3197392"/>
          <a:ext cx="5213985" cy="3090864"/>
        </p:xfrm>
        <a:graphic>
          <a:graphicData uri="http://schemas.openxmlformats.org/drawingml/2006/chart">
            <c:chart xmlns:c="http://schemas.openxmlformats.org/drawingml/2006/chart" xmlns:r="http://schemas.openxmlformats.org/officeDocument/2006/relationships" r:id="rId3"/>
          </a:graphicData>
        </a:graphic>
      </p:graphicFrame>
      <p:sp>
        <p:nvSpPr>
          <p:cNvPr id="5" name="מלבן 4">
            <a:extLst>
              <a:ext uri="{FF2B5EF4-FFF2-40B4-BE49-F238E27FC236}">
                <a16:creationId xmlns:a16="http://schemas.microsoft.com/office/drawing/2014/main" id="{EE8B90F1-00A8-64A7-34E9-80ABCC9B5F4A}"/>
              </a:ext>
            </a:extLst>
          </p:cNvPr>
          <p:cNvSpPr/>
          <p:nvPr/>
        </p:nvSpPr>
        <p:spPr>
          <a:xfrm>
            <a:off x="10005472" y="233218"/>
            <a:ext cx="1773242"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הוצאות:</a:t>
            </a:r>
          </a:p>
        </p:txBody>
      </p:sp>
    </p:spTree>
    <p:extLst>
      <p:ext uri="{BB962C8B-B14F-4D97-AF65-F5344CB8AC3E}">
        <p14:creationId xmlns:p14="http://schemas.microsoft.com/office/powerpoint/2010/main" val="81734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2A5C5C6-B92C-9B72-AFF9-795459240554}"/>
              </a:ext>
            </a:extLst>
          </p:cNvPr>
          <p:cNvSpPr>
            <a:spLocks noGrp="1"/>
          </p:cNvSpPr>
          <p:nvPr>
            <p:ph idx="1"/>
          </p:nvPr>
        </p:nvSpPr>
        <p:spPr>
          <a:xfrm>
            <a:off x="645953" y="1847258"/>
            <a:ext cx="10515600" cy="4351338"/>
          </a:xfrm>
        </p:spPr>
        <p:txBody>
          <a:bodyPr>
            <a:normAutofit/>
          </a:bodyPr>
          <a:lstStyle/>
          <a:p>
            <a:pPr marL="0" indent="0" algn="r" rtl="0">
              <a:buNone/>
            </a:pPr>
            <a:r>
              <a:rPr lang="he-IL" sz="1800" b="1" i="0" dirty="0">
                <a:solidFill>
                  <a:srgbClr val="0D0D0D"/>
                </a:solidFill>
                <a:effectLst/>
                <a:highlight>
                  <a:srgbClr val="FFFFFF"/>
                </a:highlight>
                <a:latin typeface="Alef" panose="00000500000000000000" pitchFamily="2" charset="-79"/>
                <a:cs typeface="Alef" panose="00000500000000000000" pitchFamily="2" charset="-79"/>
              </a:rPr>
              <a:t>ניתוח פרופיל לקוחות</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a:t>
            </a:r>
          </a:p>
          <a:p>
            <a:pPr marL="457200" lvl="1" indent="0" algn="r" rtl="0">
              <a:buNone/>
            </a:pPr>
            <a:r>
              <a:rPr lang="he-IL" sz="1800" b="0" i="0" dirty="0">
                <a:solidFill>
                  <a:srgbClr val="0D0D0D"/>
                </a:solidFill>
                <a:effectLst/>
                <a:highlight>
                  <a:srgbClr val="FFFFFF"/>
                </a:highlight>
                <a:latin typeface="Alef" panose="00000500000000000000" pitchFamily="2" charset="-79"/>
                <a:cs typeface="Alef" panose="00000500000000000000" pitchFamily="2" charset="-79"/>
              </a:rPr>
              <a:t>ביצוע ניתוח מעמיק של פרופיל הלקוחות, על מנת לזהות את המשתנים המשפיעים על ההוצאות שלהם ועל ההלוואה שהם מבקשים. </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0" i="0" dirty="0">
                <a:solidFill>
                  <a:srgbClr val="0D0D0D"/>
                </a:solidFill>
                <a:effectLst/>
                <a:highlight>
                  <a:srgbClr val="FFFFFF"/>
                </a:highlight>
                <a:latin typeface="Alef" panose="00000500000000000000" pitchFamily="2" charset="-79"/>
                <a:cs typeface="Alef" panose="00000500000000000000" pitchFamily="2" charset="-79"/>
              </a:rPr>
              <a:t>בכך נוכל לזהות טרנדים וגורמים המשפיעים על רמת ההוצאות ועל גודל ההלוואה שנוכל לתת ללקוח.</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1" i="0" dirty="0">
                <a:solidFill>
                  <a:srgbClr val="0D0D0D"/>
                </a:solidFill>
                <a:effectLst/>
                <a:highlight>
                  <a:srgbClr val="FFFFFF"/>
                </a:highlight>
                <a:latin typeface="Alef" panose="00000500000000000000" pitchFamily="2" charset="-79"/>
                <a:cs typeface="Alef" panose="00000500000000000000" pitchFamily="2" charset="-79"/>
              </a:rPr>
              <a:t>שימור לקוחות העומדים בתנאים:</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dirty="0">
                <a:solidFill>
                  <a:srgbClr val="0D0D0D"/>
                </a:solidFill>
                <a:highlight>
                  <a:srgbClr val="FFFFFF"/>
                </a:highlight>
                <a:latin typeface="Alef" panose="00000500000000000000" pitchFamily="2" charset="-79"/>
                <a:cs typeface="Alef" panose="00000500000000000000" pitchFamily="2" charset="-79"/>
              </a:rPr>
              <a:t>מתן שירות ותנאים נוחים עבור לקוחות אשר הוצאותיהם קרובות להוצאה החציונית של הלקוחות בחברה</a:t>
            </a:r>
            <a:br>
              <a:rPr lang="en-US" sz="1800" dirty="0">
                <a:solidFill>
                  <a:srgbClr val="0D0D0D"/>
                </a:solidFill>
                <a:highlight>
                  <a:srgbClr val="FFFFFF"/>
                </a:highlight>
                <a:latin typeface="Alef" panose="00000500000000000000" pitchFamily="2" charset="-79"/>
                <a:cs typeface="Alef" panose="00000500000000000000" pitchFamily="2" charset="-79"/>
              </a:rPr>
            </a:br>
            <a:br>
              <a:rPr lang="en-US" sz="1800" dirty="0">
                <a:solidFill>
                  <a:srgbClr val="0D0D0D"/>
                </a:solidFill>
                <a:highlight>
                  <a:srgbClr val="FFFFFF"/>
                </a:highlight>
                <a:latin typeface="Alef" panose="00000500000000000000" pitchFamily="2" charset="-79"/>
                <a:cs typeface="Alef" panose="00000500000000000000" pitchFamily="2" charset="-79"/>
              </a:rPr>
            </a:br>
            <a:r>
              <a:rPr lang="he-IL" sz="1800" b="1" dirty="0">
                <a:solidFill>
                  <a:srgbClr val="0D0D0D"/>
                </a:solidFill>
                <a:highlight>
                  <a:srgbClr val="FFFFFF"/>
                </a:highlight>
                <a:latin typeface="Alef" panose="00000500000000000000" pitchFamily="2" charset="-79"/>
                <a:cs typeface="Alef" panose="00000500000000000000" pitchFamily="2" charset="-79"/>
              </a:rPr>
              <a:t>מניעת הגעת הלקוח לכשל:</a:t>
            </a:r>
            <a:br>
              <a:rPr lang="en-US" sz="1800" dirty="0">
                <a:solidFill>
                  <a:srgbClr val="0D0D0D"/>
                </a:solidFill>
                <a:highlight>
                  <a:srgbClr val="FFFFFF"/>
                </a:highlight>
                <a:latin typeface="Alef" panose="00000500000000000000" pitchFamily="2" charset="-79"/>
                <a:cs typeface="Alef" panose="00000500000000000000" pitchFamily="2" charset="-79"/>
              </a:rPr>
            </a:br>
            <a:r>
              <a:rPr lang="he-IL" sz="1800" dirty="0">
                <a:solidFill>
                  <a:srgbClr val="0D0D0D"/>
                </a:solidFill>
                <a:highlight>
                  <a:srgbClr val="FFFFFF"/>
                </a:highlight>
                <a:latin typeface="Alef" panose="00000500000000000000" pitchFamily="2" charset="-79"/>
                <a:cs typeface="Alef" panose="00000500000000000000" pitchFamily="2" charset="-79"/>
              </a:rPr>
              <a:t>כאשר לקוח מתחיל להראות חריגה בהוצאות (יעבור את ההוצאה החציונית) לפרק זמן ממושך נרצה ליצור </a:t>
            </a:r>
            <a:r>
              <a:rPr lang="he-IL" sz="1800" dirty="0" err="1">
                <a:solidFill>
                  <a:srgbClr val="0D0D0D"/>
                </a:solidFill>
                <a:highlight>
                  <a:srgbClr val="FFFFFF"/>
                </a:highlight>
                <a:latin typeface="Alef" panose="00000500000000000000" pitchFamily="2" charset="-79"/>
                <a:cs typeface="Alef" panose="00000500000000000000" pitchFamily="2" charset="-79"/>
              </a:rPr>
              <a:t>איתו</a:t>
            </a:r>
            <a:r>
              <a:rPr lang="he-IL" sz="1800" dirty="0">
                <a:solidFill>
                  <a:srgbClr val="0D0D0D"/>
                </a:solidFill>
                <a:highlight>
                  <a:srgbClr val="FFFFFF"/>
                </a:highlight>
                <a:latin typeface="Alef" panose="00000500000000000000" pitchFamily="2" charset="-79"/>
                <a:cs typeface="Alef" panose="00000500000000000000" pitchFamily="2" charset="-79"/>
              </a:rPr>
              <a:t> קשר על מנת למנוע התכנות של כשל.</a:t>
            </a:r>
            <a:br>
              <a:rPr lang="en-US" sz="1800" dirty="0">
                <a:solidFill>
                  <a:srgbClr val="0D0D0D"/>
                </a:solidFill>
                <a:highlight>
                  <a:srgbClr val="FFFFFF"/>
                </a:highlight>
                <a:latin typeface="ui-sans-serif"/>
              </a:rPr>
            </a:br>
            <a:br>
              <a:rPr lang="en-US" sz="1800" dirty="0">
                <a:solidFill>
                  <a:srgbClr val="0D0D0D"/>
                </a:solidFill>
                <a:highlight>
                  <a:srgbClr val="FFFFFF"/>
                </a:highlight>
                <a:latin typeface="ui-sans-serif"/>
              </a:rPr>
            </a:br>
            <a:br>
              <a:rPr lang="en-US" sz="1800" dirty="0">
                <a:solidFill>
                  <a:srgbClr val="0D0D0D"/>
                </a:solidFill>
                <a:highlight>
                  <a:srgbClr val="FFFFFF"/>
                </a:highlight>
                <a:latin typeface="ui-sans-serif"/>
              </a:rPr>
            </a:b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endParaRPr lang="he-IL" sz="1800" b="0" i="0" dirty="0">
              <a:solidFill>
                <a:srgbClr val="0D0D0D"/>
              </a:solidFill>
              <a:effectLst/>
              <a:highlight>
                <a:srgbClr val="FFFFFF"/>
              </a:highlight>
              <a:latin typeface="ui-sans-serif"/>
            </a:endParaRPr>
          </a:p>
          <a:p>
            <a:pPr marL="0" indent="0" algn="l" rtl="0">
              <a:buNone/>
            </a:pPr>
            <a:endParaRPr lang="en-IL" sz="1800" dirty="0"/>
          </a:p>
        </p:txBody>
      </p:sp>
      <p:sp>
        <p:nvSpPr>
          <p:cNvPr id="4" name="מלבן 3">
            <a:extLst>
              <a:ext uri="{FF2B5EF4-FFF2-40B4-BE49-F238E27FC236}">
                <a16:creationId xmlns:a16="http://schemas.microsoft.com/office/drawing/2014/main" id="{743AD03E-8986-CE68-AFCF-0905A7B4A76C}"/>
              </a:ext>
            </a:extLst>
          </p:cNvPr>
          <p:cNvSpPr/>
          <p:nvPr/>
        </p:nvSpPr>
        <p:spPr>
          <a:xfrm>
            <a:off x="9229126" y="569822"/>
            <a:ext cx="2010487"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המלצות:</a:t>
            </a:r>
          </a:p>
        </p:txBody>
      </p:sp>
    </p:spTree>
    <p:extLst>
      <p:ext uri="{BB962C8B-B14F-4D97-AF65-F5344CB8AC3E}">
        <p14:creationId xmlns:p14="http://schemas.microsoft.com/office/powerpoint/2010/main" val="42886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80DED2F-9E59-7941-B06B-18C6B959573C}"/>
              </a:ext>
            </a:extLst>
          </p:cNvPr>
          <p:cNvSpPr>
            <a:spLocks noGrp="1"/>
          </p:cNvSpPr>
          <p:nvPr>
            <p:ph idx="1"/>
          </p:nvPr>
        </p:nvSpPr>
        <p:spPr>
          <a:xfrm>
            <a:off x="4672584" y="1496441"/>
            <a:ext cx="7184136" cy="4627268"/>
          </a:xfrm>
        </p:spPr>
        <p:txBody>
          <a:bodyPr>
            <a:normAutofit lnSpcReduction="10000"/>
          </a:bodyPr>
          <a:lstStyle/>
          <a:p>
            <a:pPr marL="0" indent="0" algn="r">
              <a:buNone/>
            </a:pPr>
            <a:r>
              <a:rPr lang="he-IL" sz="1800" b="1" i="0" dirty="0">
                <a:solidFill>
                  <a:schemeClr val="tx1"/>
                </a:solidFill>
                <a:effectLst/>
                <a:highlight>
                  <a:srgbClr val="FFFFFF"/>
                </a:highlight>
                <a:latin typeface="Alef" panose="00000500000000000000" pitchFamily="2" charset="-79"/>
                <a:cs typeface="Alef" panose="00000500000000000000" pitchFamily="2" charset="-79"/>
              </a:rPr>
              <a:t>רמת כשל גבוהה יותר באזור המרכז</a:t>
            </a:r>
            <a:endParaRPr lang="he-IL" sz="1800" b="0" i="0" dirty="0">
              <a:solidFill>
                <a:schemeClr val="tx1"/>
              </a:solidFill>
              <a:effectLst/>
              <a:highlight>
                <a:srgbClr val="FFFFFF"/>
              </a:highlight>
              <a:latin typeface="Alef" panose="00000500000000000000" pitchFamily="2" charset="-79"/>
              <a:cs typeface="Alef" panose="00000500000000000000" pitchFamily="2" charset="-79"/>
            </a:endParaRP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באזור המרכז יש 8 מקרים של כשל מתוך 18, כלומר שיעור הכשל הוא 44.4%.</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המשמעות: אזור המרכז מציג רמת סיכון גבוהה יותר בהשוואה לאזורים אחרים.</a:t>
            </a:r>
          </a:p>
          <a:p>
            <a:pPr marL="0" indent="0" algn="r">
              <a:buNone/>
            </a:pPr>
            <a:r>
              <a:rPr lang="he-IL" sz="1800" b="1" i="0" dirty="0">
                <a:solidFill>
                  <a:schemeClr val="tx1"/>
                </a:solidFill>
                <a:effectLst/>
                <a:highlight>
                  <a:srgbClr val="FFFFFF"/>
                </a:highlight>
                <a:latin typeface="Alef" panose="00000500000000000000" pitchFamily="2" charset="-79"/>
                <a:cs typeface="Alef" panose="00000500000000000000" pitchFamily="2" charset="-79"/>
              </a:rPr>
              <a:t>רמת כשל נמוכה בצפון ובדרום</a:t>
            </a:r>
            <a:r>
              <a:rPr lang="he-IL" sz="1800" b="0" i="0" dirty="0">
                <a:solidFill>
                  <a:schemeClr val="tx1"/>
                </a:solidFill>
                <a:effectLst/>
                <a:highlight>
                  <a:srgbClr val="FFFFFF"/>
                </a:highlight>
                <a:latin typeface="Alef" panose="00000500000000000000" pitchFamily="2" charset="-79"/>
                <a:cs typeface="Alef" panose="00000500000000000000" pitchFamily="2" charset="-79"/>
              </a:rPr>
              <a:t>:</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בצפון ובדרום יש מקרה כשל אחד בלבד בכל אחד מהאזורים, למרות שמספר הלקוחות נמוך יותר (12 בצפון ו-10 בדרום).</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שיעור הכשל בצפון הוא 8.3% (1 מתוך 12) ובדרום הוא 10% (1 מתוך 10).</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המשמעות: אזורים אלו מראים יציבות פיננסית יחסית עם שיעורי כשל נמוכים.</a:t>
            </a:r>
          </a:p>
          <a:p>
            <a:pPr marL="0" indent="0" algn="r">
              <a:buNone/>
            </a:pPr>
            <a:r>
              <a:rPr lang="he-IL" sz="1800" b="1" i="0" dirty="0">
                <a:solidFill>
                  <a:schemeClr val="tx1"/>
                </a:solidFill>
                <a:effectLst/>
                <a:highlight>
                  <a:srgbClr val="FFFFFF"/>
                </a:highlight>
                <a:latin typeface="Alef" panose="00000500000000000000" pitchFamily="2" charset="-79"/>
                <a:cs typeface="Alef" panose="00000500000000000000" pitchFamily="2" charset="-79"/>
              </a:rPr>
              <a:t>הבדלים אזוריים משמעותיים</a:t>
            </a:r>
            <a:r>
              <a:rPr lang="he-IL" sz="1800" b="0" i="0" dirty="0">
                <a:solidFill>
                  <a:schemeClr val="tx1"/>
                </a:solidFill>
                <a:effectLst/>
                <a:highlight>
                  <a:srgbClr val="FFFFFF"/>
                </a:highlight>
                <a:latin typeface="Alef" panose="00000500000000000000" pitchFamily="2" charset="-79"/>
                <a:cs typeface="Alef" panose="00000500000000000000" pitchFamily="2" charset="-79"/>
              </a:rPr>
              <a:t>:</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קיימים הבדלים ברורים בשיעורי הכשל בין האזורים השונים, כאשר המרכז מציג את השיעור הגבוה ביותר.</a:t>
            </a:r>
          </a:p>
          <a:p>
            <a:pPr marL="457200" lvl="1" indent="0" algn="r">
              <a:buNone/>
            </a:pPr>
            <a:r>
              <a:rPr lang="he-IL" sz="1800" b="0" i="0" dirty="0">
                <a:solidFill>
                  <a:schemeClr val="tx1"/>
                </a:solidFill>
                <a:effectLst/>
                <a:highlight>
                  <a:srgbClr val="FFFFFF"/>
                </a:highlight>
                <a:latin typeface="Alef" panose="00000500000000000000" pitchFamily="2" charset="-79"/>
                <a:cs typeface="Alef" panose="00000500000000000000" pitchFamily="2" charset="-79"/>
              </a:rPr>
              <a:t>המשמעות: ייתכן שיש גורמים אזוריים כמו מצב כלכלי, תרבות פיננסית, או משתנים דמוגרפיים המשפיעים על שיעורי הכשל.</a:t>
            </a:r>
          </a:p>
          <a:p>
            <a:pPr marL="0" indent="0" algn="l">
              <a:buNone/>
            </a:pPr>
            <a:endParaRPr lang="en-IL" sz="1800" dirty="0">
              <a:solidFill>
                <a:schemeClr val="tx1"/>
              </a:solidFill>
            </a:endParaRPr>
          </a:p>
        </p:txBody>
      </p:sp>
      <p:graphicFrame>
        <p:nvGraphicFramePr>
          <p:cNvPr id="6" name="תרשים 5">
            <a:extLst>
              <a:ext uri="{FF2B5EF4-FFF2-40B4-BE49-F238E27FC236}">
                <a16:creationId xmlns:a16="http://schemas.microsoft.com/office/drawing/2014/main" id="{BB7C0E14-A247-8A8F-2332-E25EFB668524}"/>
              </a:ext>
            </a:extLst>
          </p:cNvPr>
          <p:cNvGraphicFramePr>
            <a:graphicFrameLocks/>
          </p:cNvGraphicFramePr>
          <p:nvPr>
            <p:extLst>
              <p:ext uri="{D42A27DB-BD31-4B8C-83A1-F6EECF244321}">
                <p14:modId xmlns:p14="http://schemas.microsoft.com/office/powerpoint/2010/main" val="3893157648"/>
              </p:ext>
            </p:extLst>
          </p:nvPr>
        </p:nvGraphicFramePr>
        <p:xfrm>
          <a:off x="483062" y="2976107"/>
          <a:ext cx="4568825" cy="2749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תרשים 7">
            <a:extLst>
              <a:ext uri="{FF2B5EF4-FFF2-40B4-BE49-F238E27FC236}">
                <a16:creationId xmlns:a16="http://schemas.microsoft.com/office/drawing/2014/main" id="{A42BDF5E-D29B-2781-7CE1-11D2F999EB0F}"/>
              </a:ext>
            </a:extLst>
          </p:cNvPr>
          <p:cNvGraphicFramePr>
            <a:graphicFrameLocks/>
          </p:cNvGraphicFramePr>
          <p:nvPr>
            <p:extLst>
              <p:ext uri="{D42A27DB-BD31-4B8C-83A1-F6EECF244321}">
                <p14:modId xmlns:p14="http://schemas.microsoft.com/office/powerpoint/2010/main" val="4254428872"/>
              </p:ext>
            </p:extLst>
          </p:nvPr>
        </p:nvGraphicFramePr>
        <p:xfrm>
          <a:off x="1256776" y="1031541"/>
          <a:ext cx="3328525" cy="1746539"/>
        </p:xfrm>
        <a:graphic>
          <a:graphicData uri="http://schemas.openxmlformats.org/drawingml/2006/chart">
            <c:chart xmlns:c="http://schemas.openxmlformats.org/drawingml/2006/chart" xmlns:r="http://schemas.openxmlformats.org/officeDocument/2006/relationships" r:id="rId3"/>
          </a:graphicData>
        </a:graphic>
      </p:graphicFrame>
      <p:sp>
        <p:nvSpPr>
          <p:cNvPr id="4" name="מלבן 3">
            <a:extLst>
              <a:ext uri="{FF2B5EF4-FFF2-40B4-BE49-F238E27FC236}">
                <a16:creationId xmlns:a16="http://schemas.microsoft.com/office/drawing/2014/main" id="{B8057B6E-BE45-A458-7A8B-3F305AC3B57A}"/>
              </a:ext>
            </a:extLst>
          </p:cNvPr>
          <p:cNvSpPr/>
          <p:nvPr/>
        </p:nvSpPr>
        <p:spPr>
          <a:xfrm>
            <a:off x="7744028" y="336608"/>
            <a:ext cx="2970685"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אזור מגורים:</a:t>
            </a:r>
          </a:p>
        </p:txBody>
      </p:sp>
    </p:spTree>
    <p:extLst>
      <p:ext uri="{BB962C8B-B14F-4D97-AF65-F5344CB8AC3E}">
        <p14:creationId xmlns:p14="http://schemas.microsoft.com/office/powerpoint/2010/main" val="229136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ED8A300-D6DB-1002-980E-B256528AD8B8}"/>
              </a:ext>
            </a:extLst>
          </p:cNvPr>
          <p:cNvSpPr>
            <a:spLocks noGrp="1"/>
          </p:cNvSpPr>
          <p:nvPr>
            <p:ph idx="1"/>
          </p:nvPr>
        </p:nvSpPr>
        <p:spPr>
          <a:xfrm>
            <a:off x="709003" y="1790307"/>
            <a:ext cx="10515600" cy="4351338"/>
          </a:xfrm>
        </p:spPr>
        <p:txBody>
          <a:bodyPr>
            <a:noAutofit/>
          </a:bodyPr>
          <a:lstStyle/>
          <a:p>
            <a:pPr marL="0" indent="0" algn="r">
              <a:buNone/>
            </a:pPr>
            <a:r>
              <a:rPr lang="he-IL" sz="1800" b="1" i="0" dirty="0">
                <a:solidFill>
                  <a:srgbClr val="0D0D0D"/>
                </a:solidFill>
                <a:effectLst/>
                <a:highlight>
                  <a:srgbClr val="FFFFFF"/>
                </a:highlight>
                <a:latin typeface="Alef" panose="00000500000000000000" pitchFamily="2" charset="-79"/>
                <a:cs typeface="Alef" panose="00000500000000000000" pitchFamily="2" charset="-79"/>
              </a:rPr>
              <a:t>ביצוע ניתוח מעמיק באזור המרכז</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a:t>
            </a:r>
          </a:p>
          <a:p>
            <a:pPr marL="457200" lvl="1" indent="0" algn="r">
              <a:buNone/>
            </a:pPr>
            <a:r>
              <a:rPr lang="he-IL" sz="1800" i="0" dirty="0">
                <a:solidFill>
                  <a:srgbClr val="0D0D0D"/>
                </a:solidFill>
                <a:effectLst/>
                <a:highlight>
                  <a:srgbClr val="FFFFFF"/>
                </a:highlight>
                <a:latin typeface="Alef" panose="00000500000000000000" pitchFamily="2" charset="-79"/>
                <a:cs typeface="Alef" panose="00000500000000000000" pitchFamily="2" charset="-79"/>
              </a:rPr>
              <a:t>נרצה</a:t>
            </a:r>
            <a:r>
              <a:rPr lang="he-IL" sz="1800" b="1" i="0" dirty="0">
                <a:solidFill>
                  <a:srgbClr val="0D0D0D"/>
                </a:solidFill>
                <a:effectLst/>
                <a:highlight>
                  <a:srgbClr val="FFFFFF"/>
                </a:highlight>
                <a:latin typeface="Alef" panose="00000500000000000000" pitchFamily="2" charset="-79"/>
                <a:cs typeface="Alef" panose="00000500000000000000" pitchFamily="2" charset="-79"/>
              </a:rPr>
              <a:t> </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להבין את הסיבות לשיעור הכשל הגבוה באזור המרכז.</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0" i="0" dirty="0">
                <a:solidFill>
                  <a:srgbClr val="0D0D0D"/>
                </a:solidFill>
                <a:effectLst/>
                <a:highlight>
                  <a:srgbClr val="FFFFFF"/>
                </a:highlight>
                <a:latin typeface="Alef" panose="00000500000000000000" pitchFamily="2" charset="-79"/>
                <a:cs typeface="Alef" panose="00000500000000000000" pitchFamily="2" charset="-79"/>
              </a:rPr>
              <a:t>נערוך ניתוח של המשתנים הדמוגרפיים, הכלכליים והתנהגותיים של הלקוחות באזור זה. זה יכול לכלול בדיקת סוגי העבודות, רמות </a:t>
            </a:r>
            <a:r>
              <a:rPr lang="he-IL" sz="1800" b="0" i="0" dirty="0" err="1">
                <a:solidFill>
                  <a:srgbClr val="0D0D0D"/>
                </a:solidFill>
                <a:effectLst/>
                <a:highlight>
                  <a:srgbClr val="FFFFFF"/>
                </a:highlight>
                <a:latin typeface="Alef" panose="00000500000000000000" pitchFamily="2" charset="-79"/>
                <a:cs typeface="Alef" panose="00000500000000000000" pitchFamily="2" charset="-79"/>
              </a:rPr>
              <a:t>הכנסה,הוצאות</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 גבוהות יותר ,הרגלי השימוש באשראי, ועוד.</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1" i="0" dirty="0">
                <a:solidFill>
                  <a:srgbClr val="0D0D0D"/>
                </a:solidFill>
                <a:effectLst/>
                <a:highlight>
                  <a:srgbClr val="FFFFFF"/>
                </a:highlight>
                <a:latin typeface="Alef" panose="00000500000000000000" pitchFamily="2" charset="-79"/>
                <a:cs typeface="Alef" panose="00000500000000000000" pitchFamily="2" charset="-79"/>
              </a:rPr>
              <a:t>מעקב ובקרה מתמשכים</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a:t>
            </a:r>
          </a:p>
          <a:p>
            <a:pPr algn="r"/>
            <a:r>
              <a:rPr lang="he-IL" sz="1800" b="0" i="0" dirty="0">
                <a:solidFill>
                  <a:srgbClr val="0D0D0D"/>
                </a:solidFill>
                <a:effectLst/>
                <a:highlight>
                  <a:srgbClr val="FFFFFF"/>
                </a:highlight>
                <a:latin typeface="Alef" panose="00000500000000000000" pitchFamily="2" charset="-79"/>
                <a:cs typeface="Alef" panose="00000500000000000000" pitchFamily="2" charset="-79"/>
              </a:rPr>
              <a:t>על מנת להקטין את מספר הלקוחות שמגיעים לכשל, נרצה להמשיך לעקוב אחר הנתונים באופן שוטף. ביצוע ביקורת תקופתית על שיעורי הכשל באזורים השונים והתאמת האסטרטגיות בהתאם לממצאים.</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1" i="0" dirty="0">
                <a:solidFill>
                  <a:srgbClr val="0D0D0D"/>
                </a:solidFill>
                <a:effectLst/>
                <a:highlight>
                  <a:srgbClr val="FFFFFF"/>
                </a:highlight>
                <a:latin typeface="Alef" panose="00000500000000000000" pitchFamily="2" charset="-79"/>
                <a:cs typeface="Alef" panose="00000500000000000000" pitchFamily="2" charset="-79"/>
              </a:rPr>
              <a:t>המלצות למחקר בתנאים כלכליים קשים:</a:t>
            </a:r>
          </a:p>
          <a:p>
            <a:pPr algn="r"/>
            <a:r>
              <a:rPr lang="he-IL" sz="1800" b="0" i="0" dirty="0">
                <a:solidFill>
                  <a:srgbClr val="0D0D0D"/>
                </a:solidFill>
                <a:effectLst/>
                <a:highlight>
                  <a:srgbClr val="FFFFFF"/>
                </a:highlight>
                <a:latin typeface="Alef" panose="00000500000000000000" pitchFamily="2" charset="-79"/>
                <a:cs typeface="Alef" panose="00000500000000000000" pitchFamily="2" charset="-79"/>
              </a:rPr>
              <a:t>בזמן מלחמה במדינת ישראל, לקוחות המתגוררים מחוץ לאזור המרכז עלולים להיקלע לחובות. לכן, חשוב לבצע מחקר מקיף ומעמיק יותר עבור תקופות אלו.</a:t>
            </a:r>
          </a:p>
          <a:p>
            <a:pPr marL="0" indent="0" algn="r">
              <a:buNone/>
            </a:pP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r>
              <a:rPr lang="he-IL" sz="1800" b="1" dirty="0">
                <a:solidFill>
                  <a:srgbClr val="0D0D0D"/>
                </a:solidFill>
                <a:highlight>
                  <a:srgbClr val="FFFFFF"/>
                </a:highlight>
                <a:latin typeface="Alef" panose="00000500000000000000" pitchFamily="2" charset="-79"/>
                <a:cs typeface="Alef" panose="00000500000000000000" pitchFamily="2" charset="-79"/>
              </a:rPr>
              <a:t>לבצע מחקר עבור זמן ארוך יותר(רבעונים, שנים)</a:t>
            </a:r>
            <a:r>
              <a:rPr lang="he-IL" sz="1800" b="0" i="0" dirty="0">
                <a:solidFill>
                  <a:srgbClr val="0D0D0D"/>
                </a:solidFill>
                <a:effectLst/>
                <a:highlight>
                  <a:srgbClr val="FFFFFF"/>
                </a:highlight>
                <a:latin typeface="Alef" panose="00000500000000000000" pitchFamily="2" charset="-79"/>
                <a:cs typeface="Alef" panose="00000500000000000000" pitchFamily="2" charset="-79"/>
              </a:rPr>
              <a:t>:</a:t>
            </a:r>
          </a:p>
          <a:p>
            <a:pPr algn="r"/>
            <a:r>
              <a:rPr lang="he-IL" sz="1800" b="0" i="0" dirty="0">
                <a:solidFill>
                  <a:srgbClr val="0D0D0D"/>
                </a:solidFill>
                <a:effectLst/>
                <a:highlight>
                  <a:srgbClr val="FFFFFF"/>
                </a:highlight>
                <a:latin typeface="Alef" panose="00000500000000000000" pitchFamily="2" charset="-79"/>
                <a:cs typeface="Alef" panose="00000500000000000000" pitchFamily="2" charset="-79"/>
              </a:rPr>
              <a:t>על מנת לקבל את התמונה המלאה נצטרך לחקור פרק זמן ארוך יותר כדי לקבל נתונים מלאים.</a:t>
            </a: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br>
              <a:rPr lang="en-US" sz="1800" b="0" i="0" dirty="0">
                <a:solidFill>
                  <a:srgbClr val="0D0D0D"/>
                </a:solidFill>
                <a:effectLst/>
                <a:highlight>
                  <a:srgbClr val="FFFFFF"/>
                </a:highlight>
                <a:latin typeface="Alef" panose="00000500000000000000" pitchFamily="2" charset="-79"/>
                <a:cs typeface="Alef" panose="00000500000000000000" pitchFamily="2" charset="-79"/>
              </a:rPr>
            </a:br>
            <a:endParaRPr lang="he-IL" sz="1800" i="0" dirty="0">
              <a:solidFill>
                <a:srgbClr val="0D0D0D"/>
              </a:solidFill>
              <a:effectLst/>
              <a:highlight>
                <a:srgbClr val="FFFFFF"/>
              </a:highlight>
              <a:latin typeface="Alef" panose="00000500000000000000" pitchFamily="2" charset="-79"/>
              <a:cs typeface="Alef" panose="00000500000000000000" pitchFamily="2" charset="-79"/>
            </a:endParaRPr>
          </a:p>
          <a:p>
            <a:pPr marL="0" indent="0" algn="l">
              <a:buNone/>
            </a:pPr>
            <a:br>
              <a:rPr lang="he-IL"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endParaRPr lang="he-IL" sz="1800" b="0" i="0" dirty="0">
              <a:solidFill>
                <a:srgbClr val="0D0D0D"/>
              </a:solidFill>
              <a:effectLst/>
              <a:highlight>
                <a:srgbClr val="FFFFFF"/>
              </a:highlight>
              <a:latin typeface="ui-sans-serif"/>
            </a:endParaRPr>
          </a:p>
          <a:p>
            <a:pPr marL="457200" lvl="1" indent="0" algn="r">
              <a:buNone/>
            </a:pP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br>
              <a:rPr lang="en-US" sz="1800" b="0" i="0" dirty="0">
                <a:solidFill>
                  <a:srgbClr val="0D0D0D"/>
                </a:solidFill>
                <a:effectLst/>
                <a:highlight>
                  <a:srgbClr val="FFFFFF"/>
                </a:highlight>
                <a:latin typeface="ui-sans-serif"/>
              </a:rPr>
            </a:br>
            <a:endParaRPr lang="he-IL" sz="1800" b="0" i="0" dirty="0">
              <a:solidFill>
                <a:srgbClr val="0D0D0D"/>
              </a:solidFill>
              <a:effectLst/>
              <a:highlight>
                <a:srgbClr val="FFFFFF"/>
              </a:highlight>
              <a:latin typeface="ui-sans-serif"/>
            </a:endParaRPr>
          </a:p>
          <a:p>
            <a:pPr marL="0" indent="0" algn="l">
              <a:buNone/>
            </a:pPr>
            <a:endParaRPr lang="en-IL" sz="1800" dirty="0"/>
          </a:p>
        </p:txBody>
      </p:sp>
      <p:sp>
        <p:nvSpPr>
          <p:cNvPr id="4" name="מלבן 3">
            <a:extLst>
              <a:ext uri="{FF2B5EF4-FFF2-40B4-BE49-F238E27FC236}">
                <a16:creationId xmlns:a16="http://schemas.microsoft.com/office/drawing/2014/main" id="{BEC3E1E5-8369-04C4-3E91-0ADB8F39AA6E}"/>
              </a:ext>
            </a:extLst>
          </p:cNvPr>
          <p:cNvSpPr/>
          <p:nvPr/>
        </p:nvSpPr>
        <p:spPr>
          <a:xfrm>
            <a:off x="9214116" y="525217"/>
            <a:ext cx="2010487" cy="1015663"/>
          </a:xfrm>
          <a:prstGeom prst="rect">
            <a:avLst/>
          </a:prstGeom>
          <a:noFill/>
        </p:spPr>
        <p:txBody>
          <a:bodyPr wrap="none" lIns="91440" tIns="45720" rIns="91440" bIns="45720">
            <a:spAutoFit/>
          </a:bodyPr>
          <a:lstStyle/>
          <a:p>
            <a:pPr algn="ctr"/>
            <a:r>
              <a:rPr lang="he-IL" sz="6000" b="0" cap="none" spc="0" dirty="0">
                <a:ln w="0"/>
                <a:solidFill>
                  <a:schemeClr val="tx1"/>
                </a:solidFill>
                <a:effectLst>
                  <a:outerShdw blurRad="38100" dist="19050" dir="2700000" algn="tl" rotWithShape="0">
                    <a:schemeClr val="dk1">
                      <a:alpha val="40000"/>
                    </a:schemeClr>
                  </a:outerShdw>
                </a:effectLst>
                <a:latin typeface="BN Capuccino" panose="02000000000000000000" pitchFamily="2" charset="-79"/>
                <a:cs typeface="BN Capuccino" panose="02000000000000000000" pitchFamily="2" charset="-79"/>
              </a:rPr>
              <a:t>המלצות:</a:t>
            </a:r>
          </a:p>
        </p:txBody>
      </p:sp>
    </p:spTree>
    <p:extLst>
      <p:ext uri="{BB962C8B-B14F-4D97-AF65-F5344CB8AC3E}">
        <p14:creationId xmlns:p14="http://schemas.microsoft.com/office/powerpoint/2010/main" val="4041063397"/>
      </p:ext>
    </p:extLst>
  </p:cSld>
  <p:clrMapOvr>
    <a:masterClrMapping/>
  </p:clrMapOvr>
</p:sld>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TM02892315[[fn=קווים דקיקים]]</Template>
  <TotalTime>416</TotalTime>
  <Words>1181</Words>
  <Application>Microsoft Office PowerPoint</Application>
  <PresentationFormat>מסך רחב</PresentationFormat>
  <Paragraphs>76</Paragraphs>
  <Slides>14</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14</vt:i4>
      </vt:variant>
    </vt:vector>
  </HeadingPairs>
  <TitlesOfParts>
    <vt:vector size="22" baseType="lpstr">
      <vt:lpstr>Alef</vt:lpstr>
      <vt:lpstr>Arial</vt:lpstr>
      <vt:lpstr>BN Capuccino</vt:lpstr>
      <vt:lpstr>Calibri</vt:lpstr>
      <vt:lpstr>Calibri Light</vt:lpstr>
      <vt:lpstr>ui-sans-serif</vt:lpstr>
      <vt:lpstr>Wingdings</vt:lpstr>
      <vt:lpstr>מבט לאחור</vt:lpstr>
      <vt:lpstr>מצגת של PowerPoint‏</vt:lpstr>
      <vt:lpstr>רקע עסקי:</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ענבר גרמה</dc:creator>
  <cp:lastModifiedBy>ענבר גרמה</cp:lastModifiedBy>
  <cp:revision>14</cp:revision>
  <dcterms:created xsi:type="dcterms:W3CDTF">2024-05-26T18:38:24Z</dcterms:created>
  <dcterms:modified xsi:type="dcterms:W3CDTF">2024-05-27T11:12:15Z</dcterms:modified>
</cp:coreProperties>
</file>