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3585172"/>
            <a:ext cx="10993549" cy="188207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small footprint ZERO\few shot KWS in </a:t>
            </a:r>
            <a:r>
              <a:rPr lang="en-US" sz="3200" dirty="0" err="1">
                <a:solidFill>
                  <a:schemeClr val="bg1"/>
                </a:solidFill>
              </a:rPr>
              <a:t>hebrew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Tomer </a:t>
            </a:r>
            <a:r>
              <a:rPr lang="en-US" dirty="0" err="1">
                <a:solidFill>
                  <a:srgbClr val="7CEBFF"/>
                </a:solidFill>
              </a:rPr>
              <a:t>askenazi</a:t>
            </a:r>
            <a:r>
              <a:rPr lang="en-US" dirty="0">
                <a:solidFill>
                  <a:srgbClr val="7CEBFF"/>
                </a:solidFill>
              </a:rPr>
              <a:t> , </a:t>
            </a:r>
            <a:r>
              <a:rPr lang="en-US" dirty="0" err="1">
                <a:solidFill>
                  <a:srgbClr val="7CEBFF"/>
                </a:solidFill>
              </a:rPr>
              <a:t>raz</a:t>
            </a:r>
            <a:r>
              <a:rPr lang="en-US" dirty="0">
                <a:solidFill>
                  <a:srgbClr val="7CEBFF"/>
                </a:solidFill>
              </a:rPr>
              <a:t> </a:t>
            </a:r>
            <a:r>
              <a:rPr lang="en-US" dirty="0" err="1">
                <a:solidFill>
                  <a:srgbClr val="7CEBFF"/>
                </a:solidFill>
              </a:rPr>
              <a:t>shemesh</a:t>
            </a:r>
            <a:r>
              <a:rPr lang="en-US" dirty="0">
                <a:solidFill>
                  <a:srgbClr val="7CEBFF"/>
                </a:solidFill>
              </a:rPr>
              <a:t>. Deep learning 00460211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B8352-6C27-0262-82B6-9BE8E3B4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C181-F020-7B16-037F-8A3C8BDD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Zero shot classifier  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ECC2A32-F447-01C2-2DD5-1299E91A7A0A}"/>
              </a:ext>
            </a:extLst>
          </p:cNvPr>
          <p:cNvSpPr txBox="1">
            <a:spLocks/>
          </p:cNvSpPr>
          <p:nvPr/>
        </p:nvSpPr>
        <p:spPr>
          <a:xfrm>
            <a:off x="581190" y="3098680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2EBC961-1F65-0AC8-1B2E-2D7449DB2DB8}"/>
              </a:ext>
            </a:extLst>
          </p:cNvPr>
          <p:cNvSpPr txBox="1">
            <a:spLocks/>
          </p:cNvSpPr>
          <p:nvPr/>
        </p:nvSpPr>
        <p:spPr>
          <a:xfrm>
            <a:off x="1242091" y="3360824"/>
            <a:ext cx="3210806" cy="67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D412BE3-08BF-329A-7E53-98F5A0F42B6D}"/>
              </a:ext>
            </a:extLst>
          </p:cNvPr>
          <p:cNvSpPr txBox="1">
            <a:spLocks/>
          </p:cNvSpPr>
          <p:nvPr/>
        </p:nvSpPr>
        <p:spPr>
          <a:xfrm>
            <a:off x="581189" y="3277799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1E8B5E-885C-FA89-1342-BA9CA0E48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20353"/>
              </p:ext>
            </p:extLst>
          </p:nvPr>
        </p:nvGraphicFramePr>
        <p:xfrm>
          <a:off x="1158843" y="2988543"/>
          <a:ext cx="1013082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892">
                  <a:extLst>
                    <a:ext uri="{9D8B030D-6E8A-4147-A177-3AD203B41FA5}">
                      <a16:colId xmlns:a16="http://schemas.microsoft.com/office/drawing/2014/main" val="620636309"/>
                    </a:ext>
                  </a:extLst>
                </a:gridCol>
                <a:gridCol w="1494752">
                  <a:extLst>
                    <a:ext uri="{9D8B030D-6E8A-4147-A177-3AD203B41FA5}">
                      <a16:colId xmlns:a16="http://schemas.microsoft.com/office/drawing/2014/main" val="3288227272"/>
                    </a:ext>
                  </a:extLst>
                </a:gridCol>
                <a:gridCol w="1773549">
                  <a:extLst>
                    <a:ext uri="{9D8B030D-6E8A-4147-A177-3AD203B41FA5}">
                      <a16:colId xmlns:a16="http://schemas.microsoft.com/office/drawing/2014/main" val="1982492934"/>
                    </a:ext>
                  </a:extLst>
                </a:gridCol>
                <a:gridCol w="2669111">
                  <a:extLst>
                    <a:ext uri="{9D8B030D-6E8A-4147-A177-3AD203B41FA5}">
                      <a16:colId xmlns:a16="http://schemas.microsoft.com/office/drawing/2014/main" val="3668793468"/>
                    </a:ext>
                  </a:extLst>
                </a:gridCol>
                <a:gridCol w="2518522">
                  <a:extLst>
                    <a:ext uri="{9D8B030D-6E8A-4147-A177-3AD203B41FA5}">
                      <a16:colId xmlns:a16="http://schemas.microsoft.com/office/drawing/2014/main" val="3301363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Lamda_aug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 FAR</a:t>
                      </a:r>
                      <a:endParaRPr lang="en-IL" dirty="0"/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Standard Deviation</a:t>
                      </a:r>
                      <a:endParaRPr lang="en-IL" dirty="0"/>
                    </a:p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86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70.7%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14.1%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4.4%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5.7%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2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67.3%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3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62.5%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6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57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375AD-AA07-67C4-65CD-5FCC13A12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FFBC2-D067-AC4B-1CC4-30ED7CE1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Zero shot optimize gamma classifier  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2927F48-A924-5F9F-AD70-A1DA72BA106D}"/>
              </a:ext>
            </a:extLst>
          </p:cNvPr>
          <p:cNvSpPr txBox="1">
            <a:spLocks/>
          </p:cNvSpPr>
          <p:nvPr/>
        </p:nvSpPr>
        <p:spPr>
          <a:xfrm>
            <a:off x="581190" y="3098680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60DEA995-E81D-4A81-4597-3EF50694291E}"/>
              </a:ext>
            </a:extLst>
          </p:cNvPr>
          <p:cNvSpPr txBox="1">
            <a:spLocks/>
          </p:cNvSpPr>
          <p:nvPr/>
        </p:nvSpPr>
        <p:spPr>
          <a:xfrm>
            <a:off x="1242091" y="3360824"/>
            <a:ext cx="3210806" cy="67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542451D-9AAB-0571-F118-F58165B6440F}"/>
              </a:ext>
            </a:extLst>
          </p:cNvPr>
          <p:cNvSpPr txBox="1">
            <a:spLocks/>
          </p:cNvSpPr>
          <p:nvPr/>
        </p:nvSpPr>
        <p:spPr>
          <a:xfrm>
            <a:off x="581189" y="3277799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D84E41D-070A-A86A-B9A0-DF2223235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98649"/>
              </p:ext>
            </p:extLst>
          </p:nvPr>
        </p:nvGraphicFramePr>
        <p:xfrm>
          <a:off x="1158843" y="2988543"/>
          <a:ext cx="1013082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892">
                  <a:extLst>
                    <a:ext uri="{9D8B030D-6E8A-4147-A177-3AD203B41FA5}">
                      <a16:colId xmlns:a16="http://schemas.microsoft.com/office/drawing/2014/main" val="620636309"/>
                    </a:ext>
                  </a:extLst>
                </a:gridCol>
                <a:gridCol w="1494752">
                  <a:extLst>
                    <a:ext uri="{9D8B030D-6E8A-4147-A177-3AD203B41FA5}">
                      <a16:colId xmlns:a16="http://schemas.microsoft.com/office/drawing/2014/main" val="3288227272"/>
                    </a:ext>
                  </a:extLst>
                </a:gridCol>
                <a:gridCol w="1924138">
                  <a:extLst>
                    <a:ext uri="{9D8B030D-6E8A-4147-A177-3AD203B41FA5}">
                      <a16:colId xmlns:a16="http://schemas.microsoft.com/office/drawing/2014/main" val="1982492934"/>
                    </a:ext>
                  </a:extLst>
                </a:gridCol>
                <a:gridCol w="2518522">
                  <a:extLst>
                    <a:ext uri="{9D8B030D-6E8A-4147-A177-3AD203B41FA5}">
                      <a16:colId xmlns:a16="http://schemas.microsoft.com/office/drawing/2014/main" val="3668793468"/>
                    </a:ext>
                  </a:extLst>
                </a:gridCol>
                <a:gridCol w="2518522">
                  <a:extLst>
                    <a:ext uri="{9D8B030D-6E8A-4147-A177-3AD203B41FA5}">
                      <a16:colId xmlns:a16="http://schemas.microsoft.com/office/drawing/2014/main" val="3301363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Lamda_aug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 Accuracy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Avg FAR</a:t>
                      </a:r>
                      <a:endParaRPr lang="en-IL" dirty="0"/>
                    </a:p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Standard Deviation</a:t>
                      </a:r>
                      <a:endParaRPr lang="en-IL" dirty="0"/>
                    </a:p>
                    <a:p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86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68.8%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0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67.5%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2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65.6%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53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65.1%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4.3%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2.5%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2.9%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60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98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ACAF1-1FEB-9EFD-C96C-F8A3ACDE7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5079-23B4-68F6-9A0B-6DEDBCB8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work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81DEB90-8E3E-4436-6EE1-5330ABF520A1}"/>
              </a:ext>
            </a:extLst>
          </p:cNvPr>
          <p:cNvSpPr txBox="1">
            <a:spLocks/>
          </p:cNvSpPr>
          <p:nvPr/>
        </p:nvSpPr>
        <p:spPr>
          <a:xfrm>
            <a:off x="581190" y="3098680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B7281AB-D346-1751-36A0-518A93ACDF4B}"/>
              </a:ext>
            </a:extLst>
          </p:cNvPr>
          <p:cNvSpPr txBox="1">
            <a:spLocks/>
          </p:cNvSpPr>
          <p:nvPr/>
        </p:nvSpPr>
        <p:spPr>
          <a:xfrm>
            <a:off x="1242091" y="3360824"/>
            <a:ext cx="3210806" cy="67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24E54E2-6422-D40D-871B-4FEA551C8054}"/>
              </a:ext>
            </a:extLst>
          </p:cNvPr>
          <p:cNvSpPr txBox="1">
            <a:spLocks/>
          </p:cNvSpPr>
          <p:nvPr/>
        </p:nvSpPr>
        <p:spPr>
          <a:xfrm>
            <a:off x="581189" y="3277799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758EBA2-EBD4-C924-3B36-4BD804B31401}"/>
              </a:ext>
            </a:extLst>
          </p:cNvPr>
          <p:cNvSpPr txBox="1">
            <a:spLocks/>
          </p:cNvSpPr>
          <p:nvPr/>
        </p:nvSpPr>
        <p:spPr>
          <a:xfrm>
            <a:off x="1048956" y="2371277"/>
            <a:ext cx="6223713" cy="2768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different usage of auxiliary data in architecture.</a:t>
            </a:r>
          </a:p>
          <a:p>
            <a:r>
              <a:rPr lang="en-US" dirty="0"/>
              <a:t>Usage of other methods for few-shot learning</a:t>
            </a:r>
          </a:p>
          <a:p>
            <a:r>
              <a:rPr lang="en-US" dirty="0"/>
              <a:t>Use weakly supervised data to automatic dataset generation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01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5" grpId="0" build="p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088ED-E7DA-DD74-91D7-DA66C4AF7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1275688"/>
          </a:xfrm>
        </p:spPr>
        <p:txBody>
          <a:bodyPr/>
          <a:lstStyle/>
          <a:p>
            <a:r>
              <a:rPr lang="en-GB" dirty="0"/>
              <a:t>Keyword spotting (KWS) is a well-established problem, yet most novel models and datasets are predominantly designed for English.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734930-B257-4BB2-4944-B21E188ED0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7644D1D-8224-7FE8-0EDF-B3A21D66CDC7}"/>
              </a:ext>
            </a:extLst>
          </p:cNvPr>
          <p:cNvSpPr txBox="1">
            <a:spLocks/>
          </p:cNvSpPr>
          <p:nvPr/>
        </p:nvSpPr>
        <p:spPr>
          <a:xfrm>
            <a:off x="581191" y="3456917"/>
            <a:ext cx="5422390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This project aims to adapt a model that is mostly trained on the Google Commands Dataset, to provide KWS in Hebrew.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F8D46-9C7A-2CA1-09BB-4C27A5818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AD1B-D305-E61D-058F-CA34DD67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98383-8710-A94E-2409-91867976B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2408335"/>
            <a:ext cx="5792447" cy="1275688"/>
          </a:xfrm>
        </p:spPr>
        <p:txBody>
          <a:bodyPr>
            <a:normAutofit/>
          </a:bodyPr>
          <a:lstStyle/>
          <a:p>
            <a:r>
              <a:rPr lang="en-US" dirty="0"/>
              <a:t>We were inspired by [1] , and followed the workflow presented, first training (offline) a feature Extractor, Then customizing it (online).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42882-3572-0B6B-39DF-19EEBABF3F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1243" b="1591"/>
          <a:stretch/>
        </p:blipFill>
        <p:spPr>
          <a:xfrm>
            <a:off x="7015470" y="2272420"/>
            <a:ext cx="3768110" cy="3530852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8C1BABB-B7CB-33E6-24D7-D70BB9E4BFE7}"/>
              </a:ext>
            </a:extLst>
          </p:cNvPr>
          <p:cNvSpPr txBox="1">
            <a:spLocks/>
          </p:cNvSpPr>
          <p:nvPr/>
        </p:nvSpPr>
        <p:spPr>
          <a:xfrm>
            <a:off x="581191" y="3456917"/>
            <a:ext cx="5422390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L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FF292E1-738D-F064-B227-67CE5F6BFA5D}"/>
              </a:ext>
            </a:extLst>
          </p:cNvPr>
          <p:cNvSpPr txBox="1">
            <a:spLocks/>
          </p:cNvSpPr>
          <p:nvPr/>
        </p:nvSpPr>
        <p:spPr>
          <a:xfrm>
            <a:off x="581191" y="3670499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few-shot </a:t>
            </a:r>
            <a:r>
              <a:rPr lang="en-US" sz="2100" dirty="0"/>
              <a:t>examples</a:t>
            </a:r>
            <a:r>
              <a:rPr lang="en-US" dirty="0"/>
              <a:t> (we used 5) are introduced in the online phase, where the feature extractor is used to create a classifier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5160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70352-6F3B-7C4B-470C-7632560CF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A68B-F481-4879-D6F4-6A06301F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8A26A-CB7B-B4B2-63EF-F82008A39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1" y="2408335"/>
            <a:ext cx="5792447" cy="1275688"/>
          </a:xfrm>
        </p:spPr>
        <p:txBody>
          <a:bodyPr>
            <a:normAutofit/>
          </a:bodyPr>
          <a:lstStyle/>
          <a:p>
            <a:r>
              <a:rPr lang="en-US" dirty="0"/>
              <a:t>Used Google Commands Dataset for the offline phase of training.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0A2F405-62DC-29B6-620F-CCE5EF123D44}"/>
              </a:ext>
            </a:extLst>
          </p:cNvPr>
          <p:cNvSpPr txBox="1">
            <a:spLocks/>
          </p:cNvSpPr>
          <p:nvPr/>
        </p:nvSpPr>
        <p:spPr>
          <a:xfrm>
            <a:off x="581191" y="3456917"/>
            <a:ext cx="5422390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9BB8A2-D555-B68C-82DF-6E2C9DAE4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0221" y="2228003"/>
            <a:ext cx="4630587" cy="3633047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8C965F2-CF89-8813-8A87-FADA149C0045}"/>
              </a:ext>
            </a:extLst>
          </p:cNvPr>
          <p:cNvSpPr txBox="1">
            <a:spLocks/>
          </p:cNvSpPr>
          <p:nvPr/>
        </p:nvSpPr>
        <p:spPr>
          <a:xfrm>
            <a:off x="581188" y="3157646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Intergerned ivrit.ai as an auxiliary weakly supervised dataset, and for evaluation and testing as a ‘</a:t>
            </a:r>
            <a:r>
              <a:rPr lang="en-US" dirty="0" err="1"/>
              <a:t>unknowen</a:t>
            </a:r>
            <a:r>
              <a:rPr lang="en-US" dirty="0"/>
              <a:t>’ label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4BA9BD3-6BFB-D309-4C3D-369A25D20DC6}"/>
              </a:ext>
            </a:extLst>
          </p:cNvPr>
          <p:cNvSpPr txBox="1">
            <a:spLocks/>
          </p:cNvSpPr>
          <p:nvPr/>
        </p:nvSpPr>
        <p:spPr>
          <a:xfrm>
            <a:off x="581189" y="4094761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testing we recorded 20 utterance of each label (4 labels overall)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4D1981-E4A3-41EA-C255-E1DBF90F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977" y="2552612"/>
            <a:ext cx="1311790" cy="17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9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  <p:bldP spid="9" grpId="0" build="p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53C9-6639-F184-46C0-5361FA16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28E2-73EF-D4DE-3D76-E34C1CCB8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extractor (offline)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944867B-B8FD-3019-2F5D-E83FB4B8F84D}"/>
              </a:ext>
            </a:extLst>
          </p:cNvPr>
          <p:cNvSpPr txBox="1">
            <a:spLocks/>
          </p:cNvSpPr>
          <p:nvPr/>
        </p:nvSpPr>
        <p:spPr>
          <a:xfrm>
            <a:off x="581191" y="3456917"/>
            <a:ext cx="5422390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L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03C389C-9B68-B2B0-951E-919A6D9FC475}"/>
              </a:ext>
            </a:extLst>
          </p:cNvPr>
          <p:cNvSpPr txBox="1">
            <a:spLocks/>
          </p:cNvSpPr>
          <p:nvPr/>
        </p:nvSpPr>
        <p:spPr>
          <a:xfrm>
            <a:off x="581190" y="3098680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EBB9644-5DFE-6BC9-F79D-90506FD99E9D}"/>
              </a:ext>
            </a:extLst>
          </p:cNvPr>
          <p:cNvSpPr txBox="1">
            <a:spLocks/>
          </p:cNvSpPr>
          <p:nvPr/>
        </p:nvSpPr>
        <p:spPr>
          <a:xfrm>
            <a:off x="1242091" y="3360824"/>
            <a:ext cx="3210806" cy="67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D38592F5-96B1-0C67-DEF7-17ED5461D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44" y="2669248"/>
            <a:ext cx="5712737" cy="402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8CDF860-A9CE-1482-DA17-6B0DBCDC2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459" y="3441864"/>
            <a:ext cx="5486399" cy="2008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E21F31A-BFBE-D6B8-850A-7AC07E508AB8}"/>
              </a:ext>
            </a:extLst>
          </p:cNvPr>
          <p:cNvSpPr txBox="1">
            <a:spLocks/>
          </p:cNvSpPr>
          <p:nvPr/>
        </p:nvSpPr>
        <p:spPr>
          <a:xfrm>
            <a:off x="581190" y="1691920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 sec utterances to create a triplets from the different datasets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BAF3730-9396-C01A-B1E7-4960B7DF76E0}"/>
              </a:ext>
            </a:extLst>
          </p:cNvPr>
          <p:cNvSpPr txBox="1">
            <a:spLocks/>
          </p:cNvSpPr>
          <p:nvPr/>
        </p:nvSpPr>
        <p:spPr>
          <a:xfrm>
            <a:off x="6414870" y="1561979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Mel-</a:t>
            </a:r>
            <a:r>
              <a:rPr lang="en-US" dirty="0" err="1"/>
              <a:t>sectogram</a:t>
            </a:r>
            <a:r>
              <a:rPr lang="en-US" dirty="0"/>
              <a:t> to create a 10x50 TF map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D73EAA-784E-C03F-B345-55C8E4901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319" y="5737816"/>
            <a:ext cx="5273403" cy="78105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D251586-3230-5047-7AAF-1D34A2E1496E}"/>
              </a:ext>
            </a:extLst>
          </p:cNvPr>
          <p:cNvCxnSpPr/>
          <p:nvPr/>
        </p:nvCxnSpPr>
        <p:spPr>
          <a:xfrm>
            <a:off x="6564319" y="2669248"/>
            <a:ext cx="0" cy="394883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 build="p"/>
      <p:bldP spid="8" grpId="0" build="p"/>
      <p:bldP spid="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7CE60-353D-9E9B-D6BB-6707B9BF8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7A0C-4D95-C086-F039-91928131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shot classifier (ONLINE)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F18D4C1-0D43-C91B-4069-4CD950773D4E}"/>
              </a:ext>
            </a:extLst>
          </p:cNvPr>
          <p:cNvSpPr txBox="1">
            <a:spLocks/>
          </p:cNvSpPr>
          <p:nvPr/>
        </p:nvSpPr>
        <p:spPr>
          <a:xfrm>
            <a:off x="581191" y="3456917"/>
            <a:ext cx="5422390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L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4EC462A-2D43-480B-9B20-7284E27B2D04}"/>
              </a:ext>
            </a:extLst>
          </p:cNvPr>
          <p:cNvSpPr txBox="1">
            <a:spLocks/>
          </p:cNvSpPr>
          <p:nvPr/>
        </p:nvSpPr>
        <p:spPr>
          <a:xfrm>
            <a:off x="581190" y="3098680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639F4BD-7F17-4F16-ADFD-685F8D734500}"/>
              </a:ext>
            </a:extLst>
          </p:cNvPr>
          <p:cNvSpPr txBox="1">
            <a:spLocks/>
          </p:cNvSpPr>
          <p:nvPr/>
        </p:nvSpPr>
        <p:spPr>
          <a:xfrm>
            <a:off x="1242091" y="3360824"/>
            <a:ext cx="3210806" cy="67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25DB65-846C-E23C-D833-059639EBB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4833" y="2428290"/>
            <a:ext cx="6261297" cy="867033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51F8CEC1-565B-89AD-11F1-EA1E703DCB76}"/>
              </a:ext>
            </a:extLst>
          </p:cNvPr>
          <p:cNvSpPr txBox="1">
            <a:spLocks/>
          </p:cNvSpPr>
          <p:nvPr/>
        </p:nvSpPr>
        <p:spPr>
          <a:xfrm>
            <a:off x="676818" y="2102599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Controlling the margin of the triplet loss,  We can set gamma=margin in the following classifier.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3E792F3-2031-C0FB-DD43-FF16106EC1C5}"/>
              </a:ext>
            </a:extLst>
          </p:cNvPr>
          <p:cNvSpPr txBox="1">
            <a:spLocks/>
          </p:cNvSpPr>
          <p:nvPr/>
        </p:nvSpPr>
        <p:spPr>
          <a:xfrm>
            <a:off x="676818" y="3327869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After few-shot samples are collected, create a </a:t>
            </a:r>
            <a:r>
              <a:rPr lang="en-US" dirty="0" err="1"/>
              <a:t>label_i</a:t>
            </a:r>
            <a:r>
              <a:rPr lang="en-US" dirty="0"/>
              <a:t> vector using the mean of the embedding vectors.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536804-910F-4399-840E-BF5E1A11B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09" y="4094761"/>
            <a:ext cx="397247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 build="p"/>
      <p:bldP spid="12" grpId="0" build="p"/>
      <p:bldP spid="1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174DB-64F2-9FD4-A4F1-1F9A1D2E1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A849-A5E6-2A44-DAE1-EEEF8FC1F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shot optimize gamma classifier (ONLINE)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DC44C9AF-5FFF-0DDD-2FAF-5D2BE8B97275}"/>
              </a:ext>
            </a:extLst>
          </p:cNvPr>
          <p:cNvSpPr txBox="1">
            <a:spLocks/>
          </p:cNvSpPr>
          <p:nvPr/>
        </p:nvSpPr>
        <p:spPr>
          <a:xfrm>
            <a:off x="581190" y="2927108"/>
            <a:ext cx="5422390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L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5C07078-2B20-A9F3-1C0B-B5D97804D755}"/>
              </a:ext>
            </a:extLst>
          </p:cNvPr>
          <p:cNvSpPr txBox="1">
            <a:spLocks/>
          </p:cNvSpPr>
          <p:nvPr/>
        </p:nvSpPr>
        <p:spPr>
          <a:xfrm>
            <a:off x="581190" y="3098680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995D335-8657-6609-C42A-95D2ED810D05}"/>
              </a:ext>
            </a:extLst>
          </p:cNvPr>
          <p:cNvSpPr txBox="1">
            <a:spLocks/>
          </p:cNvSpPr>
          <p:nvPr/>
        </p:nvSpPr>
        <p:spPr>
          <a:xfrm>
            <a:off x="1242091" y="3360824"/>
            <a:ext cx="3210806" cy="67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89EA23F8-73C2-0ADF-AB7D-9079113764BB}"/>
              </a:ext>
            </a:extLst>
          </p:cNvPr>
          <p:cNvSpPr txBox="1">
            <a:spLocks/>
          </p:cNvSpPr>
          <p:nvPr/>
        </p:nvSpPr>
        <p:spPr>
          <a:xfrm>
            <a:off x="676818" y="2102599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ivrit.ai to create 50 utterance samples labeled as “unknown” are used to optimize the gamma selection for the previous classifier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589517F-1F11-8FFE-DEB2-A2B41B3C2EE1}"/>
              </a:ext>
            </a:extLst>
          </p:cNvPr>
          <p:cNvSpPr txBox="1">
            <a:spLocks/>
          </p:cNvSpPr>
          <p:nvPr/>
        </p:nvSpPr>
        <p:spPr>
          <a:xfrm>
            <a:off x="581189" y="3277799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D1B2ED2-FCD5-57E7-5E64-CF7B93B4878A}"/>
              </a:ext>
            </a:extLst>
          </p:cNvPr>
          <p:cNvSpPr txBox="1">
            <a:spLocks/>
          </p:cNvSpPr>
          <p:nvPr/>
        </p:nvSpPr>
        <p:spPr>
          <a:xfrm>
            <a:off x="724631" y="3012894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Evaluate the classifier performance on the ‘unknown’ buffer + the few samples. 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A45ABDA-21B4-EC43-3937-6F5ADBAAEB80}"/>
              </a:ext>
            </a:extLst>
          </p:cNvPr>
          <p:cNvSpPr txBox="1">
            <a:spLocks/>
          </p:cNvSpPr>
          <p:nvPr/>
        </p:nvSpPr>
        <p:spPr>
          <a:xfrm>
            <a:off x="724631" y="4300252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79A7DAB-0712-29C3-31EF-BD0512F07BE4}"/>
              </a:ext>
            </a:extLst>
          </p:cNvPr>
          <p:cNvSpPr txBox="1">
            <a:spLocks/>
          </p:cNvSpPr>
          <p:nvPr/>
        </p:nvSpPr>
        <p:spPr>
          <a:xfrm>
            <a:off x="724631" y="4136226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We've choose to take the lowest gamma that maximizes the accuracy with less then 5% FAR (false acceptance rate).</a:t>
            </a:r>
          </a:p>
        </p:txBody>
      </p:sp>
    </p:spTree>
    <p:extLst>
      <p:ext uri="{BB962C8B-B14F-4D97-AF65-F5344CB8AC3E}">
        <p14:creationId xmlns:p14="http://schemas.microsoft.com/office/powerpoint/2010/main" val="280586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 build="p"/>
      <p:bldP spid="12" grpId="0" build="p"/>
      <p:bldP spid="5" grpId="0" build="p"/>
      <p:bldP spid="8" grpId="0" build="p"/>
      <p:bldP spid="11" grpId="0" build="p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0B233-46CD-C01E-75C8-AC9DDF4DF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85CE2-1E06-192D-9BC6-483ABA93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shot learning – prototypical net (ONLINE)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FFBF0E-AB72-2B73-D2BC-9BA399188A52}"/>
              </a:ext>
            </a:extLst>
          </p:cNvPr>
          <p:cNvSpPr txBox="1">
            <a:spLocks/>
          </p:cNvSpPr>
          <p:nvPr/>
        </p:nvSpPr>
        <p:spPr>
          <a:xfrm>
            <a:off x="581190" y="2927108"/>
            <a:ext cx="5422390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L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CB3FB10-741B-904C-45AF-18772DFAAA6D}"/>
              </a:ext>
            </a:extLst>
          </p:cNvPr>
          <p:cNvSpPr txBox="1">
            <a:spLocks/>
          </p:cNvSpPr>
          <p:nvPr/>
        </p:nvSpPr>
        <p:spPr>
          <a:xfrm>
            <a:off x="581190" y="3098680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A00562F-D0FA-945D-E9E6-379ECA03B842}"/>
              </a:ext>
            </a:extLst>
          </p:cNvPr>
          <p:cNvSpPr txBox="1">
            <a:spLocks/>
          </p:cNvSpPr>
          <p:nvPr/>
        </p:nvSpPr>
        <p:spPr>
          <a:xfrm>
            <a:off x="1242091" y="3360824"/>
            <a:ext cx="3210806" cy="67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45562E6-760E-EBCB-EA5A-6070A5E0F364}"/>
              </a:ext>
            </a:extLst>
          </p:cNvPr>
          <p:cNvSpPr txBox="1">
            <a:spLocks/>
          </p:cNvSpPr>
          <p:nvPr/>
        </p:nvSpPr>
        <p:spPr>
          <a:xfrm>
            <a:off x="676818" y="2102599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Now we use the few online samples collected to adjust the Feature Extractor.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803147A-7B51-DC9C-2692-FE13C984F933}"/>
              </a:ext>
            </a:extLst>
          </p:cNvPr>
          <p:cNvSpPr txBox="1">
            <a:spLocks/>
          </p:cNvSpPr>
          <p:nvPr/>
        </p:nvSpPr>
        <p:spPr>
          <a:xfrm>
            <a:off x="581189" y="3277799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D244F707-0FFB-24C8-360D-AE19A98093CE}"/>
              </a:ext>
            </a:extLst>
          </p:cNvPr>
          <p:cNvSpPr txBox="1">
            <a:spLocks/>
          </p:cNvSpPr>
          <p:nvPr/>
        </p:nvSpPr>
        <p:spPr>
          <a:xfrm>
            <a:off x="724631" y="4300252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4A0A3FB-4E80-53B4-D39B-DA3F632EE68D}"/>
              </a:ext>
            </a:extLst>
          </p:cNvPr>
          <p:cNvSpPr txBox="1">
            <a:spLocks/>
          </p:cNvSpPr>
          <p:nvPr/>
        </p:nvSpPr>
        <p:spPr>
          <a:xfrm>
            <a:off x="652910" y="3070665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Using the collected samples to train, and the ‘</a:t>
            </a:r>
            <a:r>
              <a:rPr lang="en-US" dirty="0" err="1"/>
              <a:t>unknowen</a:t>
            </a:r>
            <a:r>
              <a:rPr lang="en-US" dirty="0"/>
              <a:t>’ buffer for validation and scheduling. </a:t>
            </a:r>
          </a:p>
        </p:txBody>
      </p:sp>
    </p:spTree>
    <p:extLst>
      <p:ext uri="{BB962C8B-B14F-4D97-AF65-F5344CB8AC3E}">
        <p14:creationId xmlns:p14="http://schemas.microsoft.com/office/powerpoint/2010/main" val="24418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 build="p"/>
      <p:bldP spid="12" grpId="0" build="p"/>
      <p:bldP spid="5" grpId="0" build="p"/>
      <p:bldP spid="11" grpId="0" build="p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1E70-2A0E-CDC8-B279-14C6130AC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6E637-119A-22EF-F66F-388C4902F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shot learning – prototypical net (ONLINE)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1DD154A-F9A8-1BC1-A612-9393EFF3D42A}"/>
              </a:ext>
            </a:extLst>
          </p:cNvPr>
          <p:cNvSpPr txBox="1">
            <a:spLocks/>
          </p:cNvSpPr>
          <p:nvPr/>
        </p:nvSpPr>
        <p:spPr>
          <a:xfrm>
            <a:off x="581190" y="2927108"/>
            <a:ext cx="5422390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L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46B7C60-7E3F-B771-348D-423908B751F9}"/>
              </a:ext>
            </a:extLst>
          </p:cNvPr>
          <p:cNvSpPr txBox="1">
            <a:spLocks/>
          </p:cNvSpPr>
          <p:nvPr/>
        </p:nvSpPr>
        <p:spPr>
          <a:xfrm>
            <a:off x="581190" y="3098680"/>
            <a:ext cx="5792447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78C4CCD-156E-D783-DCDC-32AA4F393BDD}"/>
              </a:ext>
            </a:extLst>
          </p:cNvPr>
          <p:cNvSpPr txBox="1">
            <a:spLocks/>
          </p:cNvSpPr>
          <p:nvPr/>
        </p:nvSpPr>
        <p:spPr>
          <a:xfrm>
            <a:off x="1242091" y="3360824"/>
            <a:ext cx="3210806" cy="677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A6001D6-7224-6AA6-2CF2-334793996CCD}"/>
              </a:ext>
            </a:extLst>
          </p:cNvPr>
          <p:cNvSpPr txBox="1">
            <a:spLocks/>
          </p:cNvSpPr>
          <p:nvPr/>
        </p:nvSpPr>
        <p:spPr>
          <a:xfrm>
            <a:off x="724631" y="4300252"/>
            <a:ext cx="5231136" cy="127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B3EA24-CCE6-4B47-86FB-0AE67DA68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681" y="2779433"/>
            <a:ext cx="5792447" cy="384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550857-BA4E-972D-3154-A4881972CC63}"/>
              </a:ext>
            </a:extLst>
          </p:cNvPr>
          <p:cNvSpPr txBox="1"/>
          <p:nvPr/>
        </p:nvSpPr>
        <p:spPr>
          <a:xfrm>
            <a:off x="1124363" y="567339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Initalize</a:t>
            </a:r>
            <a:r>
              <a:rPr lang="en-US" dirty="0"/>
              <a:t> Zero shot optimize</a:t>
            </a:r>
          </a:p>
          <a:p>
            <a:r>
              <a:rPr lang="en-US" dirty="0"/>
              <a:t> gamma classifier 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B727DE-53B4-D6F3-5189-A3CDDA72CA8A}"/>
              </a:ext>
            </a:extLst>
          </p:cNvPr>
          <p:cNvSpPr txBox="1"/>
          <p:nvPr/>
        </p:nvSpPr>
        <p:spPr>
          <a:xfrm>
            <a:off x="6491593" y="213510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Preform 20 </a:t>
            </a:r>
            <a:r>
              <a:rPr lang="en-US" dirty="0" err="1"/>
              <a:t>epidose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E84BAF-1D5A-B6D0-6D1B-E984A2A6303C}"/>
              </a:ext>
            </a:extLst>
          </p:cNvPr>
          <p:cNvCxnSpPr>
            <a:cxnSpLocks/>
          </p:cNvCxnSpPr>
          <p:nvPr/>
        </p:nvCxnSpPr>
        <p:spPr>
          <a:xfrm flipH="1">
            <a:off x="3947311" y="6105773"/>
            <a:ext cx="15571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0244E7-436F-7096-9439-486064293522}"/>
              </a:ext>
            </a:extLst>
          </p:cNvPr>
          <p:cNvCxnSpPr/>
          <p:nvPr/>
        </p:nvCxnSpPr>
        <p:spPr>
          <a:xfrm flipV="1">
            <a:off x="2317687" y="4635374"/>
            <a:ext cx="0" cy="940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D9ACB7-FFED-069B-C020-D9EEB9C4564B}"/>
              </a:ext>
            </a:extLst>
          </p:cNvPr>
          <p:cNvSpPr txBox="1"/>
          <p:nvPr/>
        </p:nvSpPr>
        <p:spPr>
          <a:xfrm>
            <a:off x="581190" y="3841135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ACC achieved as a validation metric </a:t>
            </a:r>
          </a:p>
          <a:p>
            <a:r>
              <a:rPr lang="en-US" dirty="0"/>
              <a:t>For ‘reduce LR on </a:t>
            </a:r>
            <a:r>
              <a:rPr lang="en-US" dirty="0" err="1"/>
              <a:t>platu</a:t>
            </a:r>
            <a:r>
              <a:rPr lang="en-US" dirty="0"/>
              <a:t>’ scheduler </a:t>
            </a:r>
            <a:endParaRPr lang="en-I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5719C0-8D33-66E5-7855-EA5DFB68D74E}"/>
              </a:ext>
            </a:extLst>
          </p:cNvPr>
          <p:cNvCxnSpPr/>
          <p:nvPr/>
        </p:nvCxnSpPr>
        <p:spPr>
          <a:xfrm flipV="1">
            <a:off x="2553077" y="2426329"/>
            <a:ext cx="3150606" cy="141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10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  <p:bldP spid="10" grpId="0" build="p"/>
      <p:bldP spid="11" grpId="0" build="p"/>
      <p:bldP spid="8" grpId="0"/>
      <p:bldP spid="13" grpId="0"/>
      <p:bldP spid="20" grpId="0"/>
    </p:bldLst>
  </p:timing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1265</TotalTime>
  <Words>514</Words>
  <Application>Microsoft Office PowerPoint</Application>
  <PresentationFormat>Widescreen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Gill Sans MT</vt:lpstr>
      <vt:lpstr>Wingdings 2</vt:lpstr>
      <vt:lpstr>Custom</vt:lpstr>
      <vt:lpstr>small footprint ZERO\few shot KWS in hebrew</vt:lpstr>
      <vt:lpstr>introduction</vt:lpstr>
      <vt:lpstr>Environment </vt:lpstr>
      <vt:lpstr>DATASETs</vt:lpstr>
      <vt:lpstr>Feature extractor (offline)</vt:lpstr>
      <vt:lpstr>Zero shot classifier (ONLINE)</vt:lpstr>
      <vt:lpstr>Zero shot optimize gamma classifier (ONLINE)</vt:lpstr>
      <vt:lpstr>Few shot learning – prototypical net (ONLINE)</vt:lpstr>
      <vt:lpstr>Few shot learning – prototypical net (ONLINE)</vt:lpstr>
      <vt:lpstr>Results - Zero shot classifier  </vt:lpstr>
      <vt:lpstr>Results - Zero shot optimize gamma classifier  </vt:lpstr>
      <vt:lpstr>Further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Tomer Ashkenazi</dc:creator>
  <cp:lastModifiedBy>Tomer Ashkenazi</cp:lastModifiedBy>
  <cp:revision>1</cp:revision>
  <dcterms:created xsi:type="dcterms:W3CDTF">2025-02-02T16:03:43Z</dcterms:created>
  <dcterms:modified xsi:type="dcterms:W3CDTF">2025-02-03T13:09:19Z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