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2"/>
  </p:notesMasterIdLst>
  <p:sldIdLst>
    <p:sldId id="256" r:id="rId2"/>
    <p:sldId id="257" r:id="rId3"/>
    <p:sldId id="315" r:id="rId4"/>
    <p:sldId id="403" r:id="rId5"/>
    <p:sldId id="286" r:id="rId6"/>
    <p:sldId id="404" r:id="rId7"/>
    <p:sldId id="406" r:id="rId8"/>
    <p:sldId id="407" r:id="rId9"/>
    <p:sldId id="408" r:id="rId10"/>
    <p:sldId id="409" r:id="rId11"/>
    <p:sldId id="410" r:id="rId12"/>
    <p:sldId id="411" r:id="rId13"/>
    <p:sldId id="412" r:id="rId14"/>
    <p:sldId id="413" r:id="rId15"/>
    <p:sldId id="414" r:id="rId16"/>
    <p:sldId id="415" r:id="rId17"/>
    <p:sldId id="416" r:id="rId18"/>
    <p:sldId id="417" r:id="rId19"/>
    <p:sldId id="418" r:id="rId20"/>
    <p:sldId id="419" r:id="rId2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5135" autoAdjust="0"/>
  </p:normalViewPr>
  <p:slideViewPr>
    <p:cSldViewPr snapToGrid="0">
      <p:cViewPr varScale="1">
        <p:scale>
          <a:sx n="116" d="100"/>
          <a:sy n="116" d="100"/>
        </p:scale>
        <p:origin x="518"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5817A8-E6CE-42A1-9445-2BF65A1175A3}" type="datetimeFigureOut">
              <a:rPr lang="en-US" smtClean="0"/>
              <a:t>7/18/2019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1AA43-5B63-4715-9305-928FCEC0FB3B}" type="slidenum">
              <a:rPr lang="en-US" smtClean="0"/>
              <a:t>‹#›</a:t>
            </a:fld>
            <a:endParaRPr lang="en-US"/>
          </a:p>
        </p:txBody>
      </p:sp>
    </p:spTree>
    <p:extLst>
      <p:ext uri="{BB962C8B-B14F-4D97-AF65-F5344CB8AC3E}">
        <p14:creationId xmlns:p14="http://schemas.microsoft.com/office/powerpoint/2010/main" val="2493064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4ABF69-6E84-4DDE-9FC7-873BECAFC963}"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42122785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ABF69-6E84-4DDE-9FC7-873BECAFC963}"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668650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ABF69-6E84-4DDE-9FC7-873BECAFC963}"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336309158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2232" y="0"/>
            <a:ext cx="9148464" cy="5143500"/>
          </a:xfrm>
          <a:prstGeom prst="rect">
            <a:avLst/>
          </a:prstGeom>
        </p:spPr>
      </p:pic>
      <p:sp>
        <p:nvSpPr>
          <p:cNvPr id="4" name="TextBox 3">
            <a:hlinkClick r:id="rId3"/>
          </p:cNvPr>
          <p:cNvSpPr txBox="1"/>
          <p:nvPr userDrawn="1"/>
        </p:nvSpPr>
        <p:spPr>
          <a:xfrm>
            <a:off x="0" y="4920110"/>
            <a:ext cx="5729606" cy="246221"/>
          </a:xfrm>
          <a:prstGeom prst="rect">
            <a:avLst/>
          </a:prstGeom>
          <a:noFill/>
        </p:spPr>
        <p:txBody>
          <a:bodyPr wrap="square" rtlCol="0">
            <a:spAutoFit/>
          </a:bodyPr>
          <a:lstStyle/>
          <a:p>
            <a:r>
              <a:rPr lang="he-IL" altLang="ko-KR" sz="1000" dirty="0" smtClean="0">
                <a:solidFill>
                  <a:schemeClr val="bg1"/>
                </a:solidFill>
                <a:latin typeface="Arial" pitchFamily="34" charset="0"/>
                <a:cs typeface="Arial" pitchFamily="34" charset="0"/>
              </a:rPr>
              <a:t>קורס פייתון בהייטק</a:t>
            </a:r>
            <a:endParaRPr lang="ko-KR" altLang="en-US" sz="1000" dirty="0">
              <a:solidFill>
                <a:schemeClr val="bg1"/>
              </a:solidFill>
              <a:latin typeface="Arial" pitchFamily="34" charset="0"/>
              <a:cs typeface="Arial" pitchFamily="34" charset="0"/>
            </a:endParaRPr>
          </a:p>
        </p:txBody>
      </p:sp>
      <p:sp>
        <p:nvSpPr>
          <p:cNvPr id="5" name="TextBox 4"/>
          <p:cNvSpPr txBox="1"/>
          <p:nvPr userDrawn="1"/>
        </p:nvSpPr>
        <p:spPr>
          <a:xfrm>
            <a:off x="4749617" y="4920110"/>
            <a:ext cx="4394383" cy="246221"/>
          </a:xfrm>
          <a:prstGeom prst="rect">
            <a:avLst/>
          </a:prstGeom>
          <a:noFill/>
        </p:spPr>
        <p:txBody>
          <a:bodyPr wrap="square" rtlCol="0">
            <a:spAutoFit/>
          </a:bodyPr>
          <a:lstStyle/>
          <a:p>
            <a:pPr algn="r"/>
            <a:r>
              <a:rPr lang="en-US" sz="1000" dirty="0" smtClean="0">
                <a:solidFill>
                  <a:schemeClr val="bg1"/>
                </a:solidFill>
              </a:rPr>
              <a:t>Roman Zaikin</a:t>
            </a:r>
            <a:endParaRPr lang="en-US" sz="1000" dirty="0">
              <a:solidFill>
                <a:schemeClr val="bg1"/>
              </a:solidFill>
            </a:endParaRPr>
          </a:p>
        </p:txBody>
      </p:sp>
    </p:spTree>
    <p:extLst>
      <p:ext uri="{BB962C8B-B14F-4D97-AF65-F5344CB8AC3E}">
        <p14:creationId xmlns:p14="http://schemas.microsoft.com/office/powerpoint/2010/main" val="41488076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0"/>
            <a:ext cx="9144000" cy="884466"/>
          </a:xfrm>
          <a:prstGeom prst="rect">
            <a:avLst/>
          </a:prstGeom>
        </p:spPr>
        <p:txBody>
          <a:bodyPr anchor="ctr"/>
          <a:lstStyle>
            <a:lvl1pPr algn="l">
              <a:defRPr sz="4000" b="1" u="sng" baseline="0">
                <a:latin typeface="Ariel"/>
              </a:defRPr>
            </a:lvl1pPr>
          </a:lstStyle>
          <a:p>
            <a:r>
              <a:rPr lang="en-US" altLang="ko-KR" b="0" u="none" dirty="0" smtClean="0"/>
              <a:t> </a:t>
            </a:r>
            <a:r>
              <a:rPr lang="en-US" altLang="ko-KR" dirty="0" smtClean="0"/>
              <a:t>Click to edit title</a:t>
            </a:r>
            <a:endParaRPr lang="ko-KR" altLang="en-US" dirty="0"/>
          </a:p>
        </p:txBody>
      </p:sp>
      <p:sp>
        <p:nvSpPr>
          <p:cNvPr id="9" name="Content Placeholder 2"/>
          <p:cNvSpPr>
            <a:spLocks noGrp="1"/>
          </p:cNvSpPr>
          <p:nvPr>
            <p:ph idx="1" hasCustomPrompt="1"/>
          </p:nvPr>
        </p:nvSpPr>
        <p:spPr>
          <a:xfrm>
            <a:off x="457200" y="1152526"/>
            <a:ext cx="8229600" cy="3394472"/>
          </a:xfrm>
          <a:prstGeom prst="rect">
            <a:avLst/>
          </a:prstGeom>
        </p:spPr>
        <p:txBody>
          <a:bodyPr/>
          <a:lstStyle>
            <a:lvl1pPr>
              <a:defRPr sz="2400"/>
            </a:lvl1pPr>
          </a:lstStyle>
          <a:p>
            <a:r>
              <a:rPr lang="en-US" altLang="ko-KR" sz="2800" dirty="0" smtClean="0">
                <a:solidFill>
                  <a:schemeClr val="tx1">
                    <a:lumMod val="75000"/>
                    <a:lumOff val="25000"/>
                  </a:schemeClr>
                </a:solidFill>
                <a:latin typeface="Arial" pitchFamily="34" charset="0"/>
                <a:cs typeface="Arial" pitchFamily="34" charset="0"/>
              </a:rPr>
              <a:t>Widescreen 16:9</a:t>
            </a:r>
          </a:p>
        </p:txBody>
      </p:sp>
    </p:spTree>
    <p:extLst>
      <p:ext uri="{BB962C8B-B14F-4D97-AF65-F5344CB8AC3E}">
        <p14:creationId xmlns:p14="http://schemas.microsoft.com/office/powerpoint/2010/main" val="2319701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ABF69-6E84-4DDE-9FC7-873BECAFC963}"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42810072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4ABF69-6E84-4DDE-9FC7-873BECAFC963}"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34591033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4ABF69-6E84-4DDE-9FC7-873BECAFC963}"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12428586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4ABF69-6E84-4DDE-9FC7-873BECAFC963}" type="datetimeFigureOut">
              <a:rPr lang="en-US" smtClean="0"/>
              <a:t>7/18/2019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8573237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4ABF69-6E84-4DDE-9FC7-873BECAFC963}" type="datetimeFigureOut">
              <a:rPr lang="en-US" smtClean="0"/>
              <a:t>7/18/2019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1893347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ABF69-6E84-4DDE-9FC7-873BECAFC963}" type="datetimeFigureOut">
              <a:rPr lang="en-US" smtClean="0"/>
              <a:t>7/18/2019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1232096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24ABF69-6E84-4DDE-9FC7-873BECAFC963}"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369876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24ABF69-6E84-4DDE-9FC7-873BECAFC963}"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217057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free-powerpoint-templates-design.com/free-powerpoint-templates-design"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24ABF69-6E84-4DDE-9FC7-873BECAFC963}" type="datetimeFigureOut">
              <a:rPr lang="en-US" smtClean="0"/>
              <a:t>7/18/2019</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FDD7A2C-91F1-4004-A171-7F4AB5FF3A1E}" type="slidenum">
              <a:rPr lang="en-US" smtClean="0"/>
              <a:t>‹#›</a:t>
            </a:fld>
            <a:endParaRPr lang="en-US"/>
          </a:p>
        </p:txBody>
      </p:sp>
      <p:sp>
        <p:nvSpPr>
          <p:cNvPr id="7" name="Rectangle 6"/>
          <p:cNvSpPr/>
          <p:nvPr userDrawn="1"/>
        </p:nvSpPr>
        <p:spPr>
          <a:xfrm>
            <a:off x="0" y="4948014"/>
            <a:ext cx="9144000" cy="195486"/>
          </a:xfrm>
          <a:prstGeom prst="rect">
            <a:avLst/>
          </a:prstGeom>
          <a:solidFill>
            <a:srgbClr val="09091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hlinkClick r:id="rId15"/>
          </p:cNvPr>
          <p:cNvSpPr txBox="1"/>
          <p:nvPr userDrawn="1"/>
        </p:nvSpPr>
        <p:spPr>
          <a:xfrm>
            <a:off x="0" y="4920110"/>
            <a:ext cx="5729606" cy="246221"/>
          </a:xfrm>
          <a:prstGeom prst="rect">
            <a:avLst/>
          </a:prstGeom>
          <a:noFill/>
        </p:spPr>
        <p:txBody>
          <a:bodyPr wrap="square" rtlCol="0">
            <a:spAutoFit/>
          </a:bodyPr>
          <a:lstStyle/>
          <a:p>
            <a:r>
              <a:rPr lang="he-IL" altLang="ko-KR" sz="1000" dirty="0" smtClean="0">
                <a:solidFill>
                  <a:schemeClr val="bg1"/>
                </a:solidFill>
                <a:latin typeface="Arial" pitchFamily="34" charset="0"/>
                <a:cs typeface="Arial" pitchFamily="34" charset="0"/>
              </a:rPr>
              <a:t>קורס פייתון בהייטק</a:t>
            </a:r>
            <a:endParaRPr lang="ko-KR" altLang="en-US" sz="1000" dirty="0">
              <a:solidFill>
                <a:schemeClr val="bg1"/>
              </a:solidFill>
              <a:latin typeface="Arial" pitchFamily="34" charset="0"/>
              <a:cs typeface="Arial" pitchFamily="34" charset="0"/>
            </a:endParaRPr>
          </a:p>
        </p:txBody>
      </p:sp>
      <p:sp>
        <p:nvSpPr>
          <p:cNvPr id="10" name="TextBox 9"/>
          <p:cNvSpPr txBox="1"/>
          <p:nvPr userDrawn="1"/>
        </p:nvSpPr>
        <p:spPr>
          <a:xfrm>
            <a:off x="4749617" y="4920110"/>
            <a:ext cx="4394383" cy="246221"/>
          </a:xfrm>
          <a:prstGeom prst="rect">
            <a:avLst/>
          </a:prstGeom>
          <a:noFill/>
        </p:spPr>
        <p:txBody>
          <a:bodyPr wrap="square" rtlCol="0">
            <a:spAutoFit/>
          </a:bodyPr>
          <a:lstStyle/>
          <a:p>
            <a:pPr algn="r"/>
            <a:r>
              <a:rPr lang="he-IL" sz="1000" dirty="0" smtClean="0">
                <a:solidFill>
                  <a:schemeClr val="bg1"/>
                </a:solidFill>
              </a:rPr>
              <a:t>רומן זאיקין</a:t>
            </a:r>
            <a:endParaRPr lang="en-US" sz="1000" dirty="0">
              <a:solidFill>
                <a:schemeClr val="bg1"/>
              </a:solidFill>
            </a:endParaRPr>
          </a:p>
        </p:txBody>
      </p:sp>
      <p:pic>
        <p:nvPicPr>
          <p:cNvPr id="12" name="Picture 1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753227" y="4054061"/>
            <a:ext cx="1390773" cy="826683"/>
          </a:xfrm>
          <a:prstGeom prst="rect">
            <a:avLst/>
          </a:prstGeom>
        </p:spPr>
      </p:pic>
    </p:spTree>
    <p:extLst>
      <p:ext uri="{BB962C8B-B14F-4D97-AF65-F5344CB8AC3E}">
        <p14:creationId xmlns:p14="http://schemas.microsoft.com/office/powerpoint/2010/main" val="146480627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62" r:id="rId13"/>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etbrains.com/pycharm/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4171442"/>
            <a:ext cx="9144000" cy="276999"/>
          </a:xfrm>
          <a:prstGeom prst="rect">
            <a:avLst/>
          </a:prstGeom>
          <a:noFill/>
        </p:spPr>
        <p:txBody>
          <a:bodyPr wrap="square">
            <a:spAutoFit/>
          </a:bodyPr>
          <a:lstStyle/>
          <a:p>
            <a:pPr algn="ctr" fontAlgn="auto">
              <a:spcBef>
                <a:spcPts val="0"/>
              </a:spcBef>
              <a:spcAft>
                <a:spcPts val="0"/>
              </a:spcAft>
              <a:defRPr/>
            </a:pPr>
            <a:r>
              <a:rPr lang="he-IL" altLang="ko-KR" sz="1200" b="1" dirty="0" smtClean="0">
                <a:solidFill>
                  <a:schemeClr val="bg1"/>
                </a:solidFill>
                <a:latin typeface="Arial" pitchFamily="34" charset="0"/>
                <a:cs typeface="Arial" pitchFamily="34" charset="0"/>
              </a:rPr>
              <a:t>רומן זאיקין</a:t>
            </a:r>
            <a:endParaRPr kumimoji="0" lang="en-US" altLang="ko-KR" sz="1200" b="1" dirty="0">
              <a:solidFill>
                <a:schemeClr val="bg1"/>
              </a:solidFill>
              <a:latin typeface="Arial" pitchFamily="34" charset="0"/>
              <a:cs typeface="Arial" pitchFamily="34" charset="0"/>
            </a:endParaRPr>
          </a:p>
        </p:txBody>
      </p:sp>
      <p:sp>
        <p:nvSpPr>
          <p:cNvPr id="6" name="TextBox 1"/>
          <p:cNvSpPr txBox="1">
            <a:spLocks noChangeArrowheads="1"/>
          </p:cNvSpPr>
          <p:nvPr/>
        </p:nvSpPr>
        <p:spPr bwMode="auto">
          <a:xfrm>
            <a:off x="0" y="3622253"/>
            <a:ext cx="9144000" cy="461665"/>
          </a:xfrm>
          <a:prstGeom prst="rect">
            <a:avLst/>
          </a:prstGeom>
          <a:noFill/>
          <a:ln w="9525">
            <a:noFill/>
            <a:miter lim="800000"/>
            <a:headEnd/>
            <a:tailEnd/>
          </a:ln>
        </p:spPr>
        <p:txBody>
          <a:bodyPr wrap="square">
            <a:spAutoFit/>
          </a:bodyPr>
          <a:lstStyle/>
          <a:p>
            <a:pPr algn="ctr" rtl="1"/>
            <a:r>
              <a:rPr lang="he-IL" altLang="ko-KR" sz="2400" dirty="0" smtClean="0">
                <a:solidFill>
                  <a:schemeClr val="bg1"/>
                </a:solidFill>
                <a:latin typeface="Arial" pitchFamily="34" charset="0"/>
                <a:cs typeface="Arial" pitchFamily="34" charset="0"/>
              </a:rPr>
              <a:t>קורס פייתון בהייטק</a:t>
            </a:r>
            <a:endParaRPr lang="ko-KR" altLang="en-US" sz="2400" dirty="0">
              <a:solidFill>
                <a:schemeClr val="bg1"/>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79660" y="0"/>
            <a:ext cx="1664340" cy="989293"/>
          </a:xfrm>
          <a:prstGeom prst="rect">
            <a:avLst/>
          </a:prstGeom>
        </p:spPr>
      </p:pic>
    </p:spTree>
    <p:extLst>
      <p:ext uri="{BB962C8B-B14F-4D97-AF65-F5344CB8AC3E}">
        <p14:creationId xmlns:p14="http://schemas.microsoft.com/office/powerpoint/2010/main" val="1896876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עבודה עם תנאים (</a:t>
            </a:r>
            <a:r>
              <a:rPr lang="en-US" err="1" smtClean="0"/>
              <a:t>if</a:t>
            </a:r>
            <a:r>
              <a:rPr lang="en-US" smtClean="0"/>
              <a:t>, elif, else</a:t>
            </a:r>
            <a:r>
              <a:rPr lang="he-IL" dirty="0" smtClean="0"/>
              <a:t>)</a:t>
            </a:r>
            <a:endParaRPr lang="en-US" dirty="0"/>
          </a:p>
        </p:txBody>
      </p:sp>
      <p:sp>
        <p:nvSpPr>
          <p:cNvPr id="3" name="Content Placeholder 2"/>
          <p:cNvSpPr>
            <a:spLocks noGrp="1"/>
          </p:cNvSpPr>
          <p:nvPr>
            <p:ph idx="1"/>
          </p:nvPr>
        </p:nvSpPr>
        <p:spPr>
          <a:xfrm>
            <a:off x="628650" y="1060032"/>
            <a:ext cx="7886700" cy="3821153"/>
          </a:xfrm>
        </p:spPr>
        <p:txBody>
          <a:bodyPr>
            <a:normAutofit/>
          </a:bodyPr>
          <a:lstStyle/>
          <a:p>
            <a:pPr marL="0" indent="0" algn="r" rtl="1">
              <a:buNone/>
            </a:pPr>
            <a:r>
              <a:rPr lang="he-IL" dirty="0" smtClean="0"/>
              <a:t>על מנת לגרום לתכונה שלנו להחליט מה לעשות עם נתון כלשהו עלינו להגדיר תנאי, תנאי זה נקרא </a:t>
            </a:r>
            <a:r>
              <a:rPr lang="en-US" dirty="0" smtClean="0"/>
              <a:t>if</a:t>
            </a:r>
            <a:r>
              <a:rPr lang="he-IL" dirty="0"/>
              <a:t> </a:t>
            </a:r>
            <a:r>
              <a:rPr lang="he-IL" dirty="0" smtClean="0"/>
              <a:t>והשאלה תראה כך:</a:t>
            </a:r>
            <a:endParaRPr lang="he-IL" dirty="0"/>
          </a:p>
          <a:p>
            <a:pPr algn="r" rtl="1"/>
            <a:r>
              <a:rPr lang="he-IL" dirty="0" smtClean="0"/>
              <a:t>האם ספרה שקיבלנו מהמשתמש באמצעות </a:t>
            </a:r>
            <a:r>
              <a:rPr lang="en-US" dirty="0" smtClean="0"/>
              <a:t>input</a:t>
            </a:r>
            <a:r>
              <a:rPr lang="he-IL" dirty="0" smtClean="0"/>
              <a:t> גדולה מ-5?</a:t>
            </a:r>
          </a:p>
          <a:p>
            <a:pPr marL="0" indent="0" algn="r" rtl="1">
              <a:buNone/>
            </a:pPr>
            <a:endParaRPr lang="he-IL" dirty="0" smtClean="0"/>
          </a:p>
          <a:p>
            <a:pPr marL="0" indent="0" algn="r" rtl="1">
              <a:buNone/>
            </a:pPr>
            <a:r>
              <a:rPr lang="he-IL" dirty="0" smtClean="0"/>
              <a:t>ניתן לשל</a:t>
            </a:r>
            <a:r>
              <a:rPr lang="he-IL" dirty="0"/>
              <a:t>ב</a:t>
            </a:r>
            <a:r>
              <a:rPr lang="he-IL" dirty="0" smtClean="0"/>
              <a:t> את השאלה ולהוסיף לה את התנאי אחרת, מה שיראה כך:</a:t>
            </a:r>
            <a:endParaRPr lang="he-IL" dirty="0"/>
          </a:p>
          <a:p>
            <a:pPr algn="r" rtl="1"/>
            <a:r>
              <a:rPr lang="he-IL" dirty="0"/>
              <a:t>האם ספרה שקיבלנו מהמשתמש באמצעות </a:t>
            </a:r>
            <a:r>
              <a:rPr lang="en-US" dirty="0"/>
              <a:t>input</a:t>
            </a:r>
            <a:r>
              <a:rPr lang="he-IL" dirty="0"/>
              <a:t> גדולה </a:t>
            </a:r>
            <a:r>
              <a:rPr lang="he-IL" dirty="0" smtClean="0"/>
              <a:t>מ-5 בצע א, אחרת בצע ב.</a:t>
            </a:r>
          </a:p>
          <a:p>
            <a:pPr marL="0" indent="0" algn="r" rtl="1">
              <a:buNone/>
            </a:pPr>
            <a:endParaRPr lang="he-IL" dirty="0" smtClean="0"/>
          </a:p>
          <a:p>
            <a:pPr marL="0" indent="0" algn="r" rtl="1">
              <a:buNone/>
            </a:pPr>
            <a:endParaRPr lang="he-IL" dirty="0" smtClean="0"/>
          </a:p>
          <a:p>
            <a:pPr marL="0" indent="0" algn="r" rtl="1">
              <a:buNone/>
            </a:pPr>
            <a:endParaRPr lang="he-IL" dirty="0" smtClean="0"/>
          </a:p>
          <a:p>
            <a:pPr marL="0" indent="0" algn="r" rtl="1">
              <a:buNone/>
            </a:pPr>
            <a:endParaRPr lang="he-IL" dirty="0" smtClean="0"/>
          </a:p>
        </p:txBody>
      </p:sp>
    </p:spTree>
    <p:extLst>
      <p:ext uri="{BB962C8B-B14F-4D97-AF65-F5344CB8AC3E}">
        <p14:creationId xmlns:p14="http://schemas.microsoft.com/office/powerpoint/2010/main" val="383461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עבודה עם תנאים (</a:t>
            </a:r>
            <a:r>
              <a:rPr lang="en-US" dirty="0" smtClean="0"/>
              <a:t>if, </a:t>
            </a:r>
            <a:r>
              <a:rPr lang="en-US" dirty="0" err="1" smtClean="0"/>
              <a:t>elif</a:t>
            </a:r>
            <a:r>
              <a:rPr lang="en-US" dirty="0" smtClean="0"/>
              <a:t>, else</a:t>
            </a:r>
            <a:r>
              <a:rPr lang="he-IL" dirty="0" smtClean="0"/>
              <a:t>)</a:t>
            </a:r>
            <a:endParaRPr lang="en-US" dirty="0"/>
          </a:p>
        </p:txBody>
      </p:sp>
      <p:sp>
        <p:nvSpPr>
          <p:cNvPr id="3" name="Content Placeholder 2"/>
          <p:cNvSpPr>
            <a:spLocks noGrp="1"/>
          </p:cNvSpPr>
          <p:nvPr>
            <p:ph idx="1"/>
          </p:nvPr>
        </p:nvSpPr>
        <p:spPr>
          <a:xfrm>
            <a:off x="628650" y="1060032"/>
            <a:ext cx="7886700" cy="3821153"/>
          </a:xfrm>
        </p:spPr>
        <p:txBody>
          <a:bodyPr>
            <a:normAutofit/>
          </a:bodyPr>
          <a:lstStyle/>
          <a:p>
            <a:pPr marL="0" indent="0" algn="r" rtl="1">
              <a:buNone/>
            </a:pPr>
            <a:r>
              <a:rPr lang="he-IL" dirty="0" smtClean="0"/>
              <a:t>בנוסף אנו יכולים לבצע מספר שאלות ולאחר מכן להוסיף את התנאי אחרת מה שיראה כך:</a:t>
            </a:r>
          </a:p>
          <a:p>
            <a:pPr marL="0" indent="0" algn="r" rtl="1">
              <a:buNone/>
            </a:pPr>
            <a:endParaRPr lang="he-IL" dirty="0" smtClean="0"/>
          </a:p>
          <a:p>
            <a:pPr marL="0" indent="0" algn="r" rtl="1">
              <a:buNone/>
            </a:pPr>
            <a:r>
              <a:rPr lang="he-IL" dirty="0"/>
              <a:t>האם ספרה שקיבלנו מהמשתמש באמצעות </a:t>
            </a:r>
            <a:r>
              <a:rPr lang="en-US" dirty="0"/>
              <a:t>input</a:t>
            </a:r>
            <a:r>
              <a:rPr lang="he-IL" dirty="0"/>
              <a:t> גדולה מ-5 בצע א, </a:t>
            </a:r>
            <a:r>
              <a:rPr lang="he-IL" dirty="0" smtClean="0"/>
              <a:t>האם הספרה שקיבלנו מהמשתמש קטנה מ-2 בצע ב, אחרת </a:t>
            </a:r>
            <a:r>
              <a:rPr lang="he-IL" dirty="0"/>
              <a:t>בצע </a:t>
            </a:r>
            <a:r>
              <a:rPr lang="he-IL" dirty="0" smtClean="0"/>
              <a:t>ג.</a:t>
            </a:r>
          </a:p>
          <a:p>
            <a:pPr marL="0" indent="0" algn="r" rtl="1">
              <a:buNone/>
            </a:pPr>
            <a:endParaRPr lang="he-IL" dirty="0"/>
          </a:p>
          <a:p>
            <a:pPr marL="0" indent="0" algn="r" rtl="1">
              <a:buNone/>
            </a:pPr>
            <a:r>
              <a:rPr lang="he-IL" dirty="0" smtClean="0"/>
              <a:t>כפי שניתן לראות, אנו יכולים לשאול כמות אין סופית של השאלות והחוק היחיד כאן הוא שברגע שתנאי כלשהו מתקיים התוכנה לא תמשיך לתנאים הבאים.</a:t>
            </a:r>
            <a:endParaRPr lang="he-IL" dirty="0"/>
          </a:p>
          <a:p>
            <a:pPr marL="0" indent="0" algn="r" rtl="1">
              <a:buNone/>
            </a:pPr>
            <a:endParaRPr lang="he-IL" dirty="0" smtClean="0"/>
          </a:p>
          <a:p>
            <a:pPr marL="0" indent="0" algn="r" rtl="1">
              <a:buNone/>
            </a:pPr>
            <a:endParaRPr lang="he-IL" dirty="0" smtClean="0"/>
          </a:p>
          <a:p>
            <a:pPr marL="0" indent="0" algn="r" rtl="1">
              <a:buNone/>
            </a:pPr>
            <a:endParaRPr lang="he-IL" dirty="0" smtClean="0"/>
          </a:p>
          <a:p>
            <a:pPr marL="0" indent="0" algn="r" rtl="1">
              <a:buNone/>
            </a:pPr>
            <a:endParaRPr lang="he-IL" dirty="0" smtClean="0"/>
          </a:p>
        </p:txBody>
      </p:sp>
    </p:spTree>
    <p:extLst>
      <p:ext uri="{BB962C8B-B14F-4D97-AF65-F5344CB8AC3E}">
        <p14:creationId xmlns:p14="http://schemas.microsoft.com/office/powerpoint/2010/main" val="1089520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עבודה עם תנאים (</a:t>
            </a:r>
            <a:r>
              <a:rPr lang="en-US" dirty="0" smtClean="0"/>
              <a:t>if, </a:t>
            </a:r>
            <a:r>
              <a:rPr lang="en-US" dirty="0" err="1" smtClean="0"/>
              <a:t>elif</a:t>
            </a:r>
            <a:r>
              <a:rPr lang="en-US" dirty="0" smtClean="0"/>
              <a:t>, else</a:t>
            </a:r>
            <a:r>
              <a:rPr lang="he-IL" dirty="0" smtClean="0"/>
              <a:t>)</a:t>
            </a:r>
            <a:endParaRPr lang="en-US" dirty="0"/>
          </a:p>
        </p:txBody>
      </p:sp>
      <p:sp>
        <p:nvSpPr>
          <p:cNvPr id="3" name="Content Placeholder 2"/>
          <p:cNvSpPr>
            <a:spLocks noGrp="1"/>
          </p:cNvSpPr>
          <p:nvPr>
            <p:ph idx="1"/>
          </p:nvPr>
        </p:nvSpPr>
        <p:spPr>
          <a:xfrm>
            <a:off x="628650" y="1060032"/>
            <a:ext cx="7886700" cy="3821153"/>
          </a:xfrm>
        </p:spPr>
        <p:txBody>
          <a:bodyPr>
            <a:normAutofit/>
          </a:bodyPr>
          <a:lstStyle/>
          <a:p>
            <a:pPr marL="0" indent="0" algn="r" rtl="1">
              <a:buNone/>
            </a:pPr>
            <a:r>
              <a:rPr lang="he-IL" dirty="0" smtClean="0"/>
              <a:t>מבנה של תנאי נראה כך:</a:t>
            </a:r>
          </a:p>
          <a:p>
            <a:pPr marL="0" indent="0" algn="r" rtl="1">
              <a:buNone/>
            </a:pPr>
            <a:endParaRPr lang="he-IL" dirty="0"/>
          </a:p>
          <a:p>
            <a:pPr marL="0" indent="0" algn="r" rtl="1">
              <a:buNone/>
            </a:pPr>
            <a:endParaRPr lang="he-IL" dirty="0" smtClean="0"/>
          </a:p>
          <a:p>
            <a:pPr marL="0" indent="0" algn="r" rtl="1">
              <a:buNone/>
            </a:pPr>
            <a:endParaRPr lang="he-IL" dirty="0" smtClean="0"/>
          </a:p>
          <a:p>
            <a:pPr marL="0" indent="0" algn="r" rtl="1">
              <a:buNone/>
            </a:pPr>
            <a:endParaRPr lang="he-IL" dirty="0" smtClean="0"/>
          </a:p>
          <a:p>
            <a:pPr marL="0" indent="0" algn="r" rtl="1">
              <a:buNone/>
            </a:pPr>
            <a:endParaRPr lang="he-IL" dirty="0" smtClean="0"/>
          </a:p>
        </p:txBody>
      </p:sp>
      <p:sp>
        <p:nvSpPr>
          <p:cNvPr id="4" name="Rectangle 1"/>
          <p:cNvSpPr>
            <a:spLocks noChangeArrowheads="1"/>
          </p:cNvSpPr>
          <p:nvPr/>
        </p:nvSpPr>
        <p:spPr bwMode="auto">
          <a:xfrm>
            <a:off x="217087" y="1501080"/>
            <a:ext cx="5112297"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 = </a:t>
            </a:r>
            <a:r>
              <a:rPr kumimoji="0" lang="en-US" altLang="en-US" sz="12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"insert your favorite number &gt;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 &gt; </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"Yes, the number bigger then 5"</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 &gt; </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"Yes, the number bigger then 5"</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"No"</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 &gt; </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"Yes, the number bigger then 5"</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elif</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 &lt; </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"Yes, the number lower then 2"</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"No"</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0786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עבודה עם תנאים (</a:t>
            </a:r>
            <a:r>
              <a:rPr lang="en-US" dirty="0" smtClean="0"/>
              <a:t>if, </a:t>
            </a:r>
            <a:r>
              <a:rPr lang="en-US" dirty="0" err="1" smtClean="0"/>
              <a:t>elif</a:t>
            </a:r>
            <a:r>
              <a:rPr lang="en-US" smtClean="0"/>
              <a:t>, else</a:t>
            </a:r>
            <a:r>
              <a:rPr lang="he-IL" dirty="0" smtClean="0"/>
              <a:t>)</a:t>
            </a:r>
            <a:endParaRPr lang="en-US" dirty="0"/>
          </a:p>
        </p:txBody>
      </p:sp>
      <p:sp>
        <p:nvSpPr>
          <p:cNvPr id="3" name="Content Placeholder 2"/>
          <p:cNvSpPr>
            <a:spLocks noGrp="1"/>
          </p:cNvSpPr>
          <p:nvPr>
            <p:ph idx="1"/>
          </p:nvPr>
        </p:nvSpPr>
        <p:spPr>
          <a:xfrm>
            <a:off x="628650" y="1060032"/>
            <a:ext cx="7886700" cy="3821153"/>
          </a:xfrm>
        </p:spPr>
        <p:txBody>
          <a:bodyPr>
            <a:normAutofit/>
          </a:bodyPr>
          <a:lstStyle/>
          <a:p>
            <a:pPr marL="0" indent="0" algn="r" rtl="1">
              <a:buNone/>
            </a:pPr>
            <a:r>
              <a:rPr lang="he-IL" dirty="0" smtClean="0"/>
              <a:t>כאשר עובדים עם טקסטים ניתן לבצע תנאים רגילים כפי שראינו קודם לכן וניתן לבצע תנאים מותאמים כגון:</a:t>
            </a:r>
          </a:p>
          <a:p>
            <a:pPr marL="0" indent="0" algn="r" rtl="1">
              <a:buNone/>
            </a:pPr>
            <a:endParaRPr lang="he-IL" dirty="0"/>
          </a:p>
          <a:p>
            <a:pPr marL="0" indent="0" algn="r" rtl="1">
              <a:buNone/>
            </a:pPr>
            <a:endParaRPr lang="he-IL" dirty="0" smtClean="0"/>
          </a:p>
          <a:p>
            <a:pPr marL="0" indent="0" algn="r" rtl="1">
              <a:buNone/>
            </a:pPr>
            <a:endParaRPr lang="he-IL" dirty="0" smtClean="0"/>
          </a:p>
          <a:p>
            <a:pPr marL="0" indent="0" algn="r" rtl="1">
              <a:buNone/>
            </a:pPr>
            <a:endParaRPr lang="he-IL" dirty="0" smtClean="0"/>
          </a:p>
          <a:p>
            <a:pPr marL="0" indent="0" algn="r" rtl="1">
              <a:buNone/>
            </a:pPr>
            <a:endParaRPr lang="he-IL" dirty="0" smtClean="0"/>
          </a:p>
        </p:txBody>
      </p:sp>
      <p:sp>
        <p:nvSpPr>
          <p:cNvPr id="6" name="Rectangle 2"/>
          <p:cNvSpPr>
            <a:spLocks noChangeArrowheads="1"/>
          </p:cNvSpPr>
          <p:nvPr/>
        </p:nvSpPr>
        <p:spPr bwMode="auto">
          <a:xfrm>
            <a:off x="164460" y="1904160"/>
            <a:ext cx="3252814"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data = </a:t>
            </a:r>
            <a:r>
              <a:rPr kumimoji="0" lang="en-US" altLang="en-US" sz="12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"Insert some text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data.isalpha</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"it's text")</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data.isdigit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"it's a number")</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data.islower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"it's lowercase")</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data.isupper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"it's uppercase")</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data.isspace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"it's space")</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9301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תרגיל</a:t>
            </a:r>
            <a:endParaRPr lang="en-US" dirty="0"/>
          </a:p>
        </p:txBody>
      </p:sp>
      <p:sp>
        <p:nvSpPr>
          <p:cNvPr id="3" name="Content Placeholder 2"/>
          <p:cNvSpPr>
            <a:spLocks noGrp="1"/>
          </p:cNvSpPr>
          <p:nvPr>
            <p:ph idx="1"/>
          </p:nvPr>
        </p:nvSpPr>
        <p:spPr>
          <a:xfrm>
            <a:off x="628650" y="1060032"/>
            <a:ext cx="7886700" cy="3821153"/>
          </a:xfrm>
        </p:spPr>
        <p:txBody>
          <a:bodyPr>
            <a:normAutofit/>
          </a:bodyPr>
          <a:lstStyle/>
          <a:p>
            <a:pPr marL="457200" indent="-457200" algn="r" rtl="1">
              <a:buAutoNum type="arabicPeriod"/>
            </a:pPr>
            <a:r>
              <a:rPr lang="he-IL" dirty="0" smtClean="0"/>
              <a:t>קלטו 2 מספרים מהמשתמש והדפיסו את המספר הגדול יותר.</a:t>
            </a:r>
          </a:p>
          <a:p>
            <a:pPr marL="457200" indent="-457200" algn="r" rtl="1">
              <a:buAutoNum type="arabicPeriod"/>
            </a:pPr>
            <a:r>
              <a:rPr lang="he-IL" dirty="0" smtClean="0"/>
              <a:t>בקשו מהמשתמש להכניס את שפת התכנות מועדפת עליו ותציגו לו שגיאה אם בחר בשפה שהיא לא </a:t>
            </a:r>
            <a:r>
              <a:rPr lang="en-US" dirty="0" smtClean="0"/>
              <a:t>"python"</a:t>
            </a:r>
            <a:r>
              <a:rPr lang="he-IL" dirty="0" smtClean="0"/>
              <a:t>.</a:t>
            </a:r>
          </a:p>
          <a:p>
            <a:pPr marL="457200" indent="-457200" algn="r" rtl="1">
              <a:buAutoNum type="arabicPeriod"/>
            </a:pPr>
            <a:r>
              <a:rPr lang="he-IL" dirty="0" smtClean="0"/>
              <a:t>בקשו מהמשתמש להכניס 2 מספרים, שמרו את סכום המספרים במשתנה שלישי ובקשו מהמשתמש להכניס מספר נוסף שעליו להיות קטן יותר מסכום שני המספרים.</a:t>
            </a:r>
          </a:p>
          <a:p>
            <a:pPr marL="0" indent="0" algn="r" rtl="1">
              <a:buNone/>
            </a:pPr>
            <a:endParaRPr lang="he-IL" dirty="0"/>
          </a:p>
          <a:p>
            <a:pPr marL="0" indent="0" algn="r" rtl="1">
              <a:buNone/>
            </a:pPr>
            <a:endParaRPr lang="he-IL" dirty="0" smtClean="0"/>
          </a:p>
          <a:p>
            <a:pPr marL="0" indent="0" algn="r" rtl="1">
              <a:buNone/>
            </a:pPr>
            <a:endParaRPr lang="he-IL" dirty="0" smtClean="0"/>
          </a:p>
          <a:p>
            <a:pPr marL="0" indent="0" algn="r" rtl="1">
              <a:buNone/>
            </a:pPr>
            <a:endParaRPr lang="he-IL" dirty="0" smtClean="0"/>
          </a:p>
          <a:p>
            <a:pPr marL="0" indent="0" algn="r" rtl="1">
              <a:buNone/>
            </a:pPr>
            <a:endParaRPr lang="he-IL" dirty="0" smtClean="0"/>
          </a:p>
        </p:txBody>
      </p:sp>
    </p:spTree>
    <p:extLst>
      <p:ext uri="{BB962C8B-B14F-4D97-AF65-F5344CB8AC3E}">
        <p14:creationId xmlns:p14="http://schemas.microsoft.com/office/powerpoint/2010/main" val="1136772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עבודה עם תנאים (</a:t>
            </a:r>
            <a:r>
              <a:rPr lang="en-US" dirty="0" err="1" smtClean="0"/>
              <a:t>if,elif,else</a:t>
            </a:r>
            <a:r>
              <a:rPr lang="he-IL" dirty="0" smtClean="0"/>
              <a:t>)</a:t>
            </a:r>
            <a:endParaRPr lang="en-US" dirty="0"/>
          </a:p>
        </p:txBody>
      </p:sp>
      <p:sp>
        <p:nvSpPr>
          <p:cNvPr id="3" name="Content Placeholder 2"/>
          <p:cNvSpPr>
            <a:spLocks noGrp="1"/>
          </p:cNvSpPr>
          <p:nvPr>
            <p:ph idx="1"/>
          </p:nvPr>
        </p:nvSpPr>
        <p:spPr>
          <a:xfrm>
            <a:off x="628650" y="1060032"/>
            <a:ext cx="7886700" cy="3821153"/>
          </a:xfrm>
        </p:spPr>
        <p:txBody>
          <a:bodyPr>
            <a:normAutofit/>
          </a:bodyPr>
          <a:lstStyle/>
          <a:p>
            <a:pPr marL="0" indent="0" algn="r" rtl="1">
              <a:buNone/>
            </a:pPr>
            <a:r>
              <a:rPr lang="he-IL" dirty="0" smtClean="0"/>
              <a:t>כאשר אנו עובדים עם תנאים אנו יכולים לשאול מספר שאלות באותו התנאי באמצעות הפקודות:</a:t>
            </a:r>
          </a:p>
          <a:p>
            <a:pPr algn="r" rtl="1"/>
            <a:r>
              <a:rPr lang="en-US" dirty="0" smtClean="0"/>
              <a:t>and</a:t>
            </a:r>
          </a:p>
          <a:p>
            <a:pPr algn="r" rtl="1"/>
            <a:r>
              <a:rPr lang="en-US" dirty="0" smtClean="0"/>
              <a:t>or</a:t>
            </a:r>
          </a:p>
          <a:p>
            <a:pPr marL="0" indent="0" algn="r" rtl="1">
              <a:buNone/>
            </a:pPr>
            <a:endParaRPr lang="he-IL" dirty="0"/>
          </a:p>
          <a:p>
            <a:pPr marL="0" indent="0" algn="r" rtl="1">
              <a:buNone/>
            </a:pPr>
            <a:r>
              <a:rPr lang="he-IL" dirty="0" smtClean="0"/>
              <a:t>מה שיראה כך:</a:t>
            </a:r>
          </a:p>
          <a:p>
            <a:pPr marL="0" indent="0" algn="r" rtl="1">
              <a:buNone/>
            </a:pPr>
            <a:endParaRPr lang="he-IL" dirty="0" smtClean="0"/>
          </a:p>
          <a:p>
            <a:pPr marL="0" indent="0" algn="r" rtl="1">
              <a:buNone/>
            </a:pPr>
            <a:endParaRPr lang="he-IL" dirty="0" smtClean="0"/>
          </a:p>
          <a:p>
            <a:pPr marL="0" indent="0" algn="r" rtl="1">
              <a:buNone/>
            </a:pPr>
            <a:endParaRPr lang="he-IL" dirty="0" smtClean="0"/>
          </a:p>
        </p:txBody>
      </p:sp>
      <p:sp>
        <p:nvSpPr>
          <p:cNvPr id="5" name="Rectangle 1"/>
          <p:cNvSpPr>
            <a:spLocks noChangeArrowheads="1"/>
          </p:cNvSpPr>
          <p:nvPr/>
        </p:nvSpPr>
        <p:spPr bwMode="auto">
          <a:xfrm>
            <a:off x="374969" y="1931351"/>
            <a:ext cx="4998484"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 = </a:t>
            </a:r>
            <a:r>
              <a:rPr kumimoji="0" lang="en-US" altLang="en-US"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"Insert number &gt;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 &gt; </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and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 &lt; </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"Yes"</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 &gt; </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or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 &lt; </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"Yes"</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 number &lt; </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"Yes"</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0523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רשימות – </a:t>
            </a:r>
            <a:r>
              <a:rPr lang="en-US" dirty="0" smtClean="0"/>
              <a:t>list</a:t>
            </a:r>
            <a:r>
              <a:rPr lang="he-IL" dirty="0" smtClean="0"/>
              <a:t> </a:t>
            </a:r>
            <a:r>
              <a:rPr lang="he-IL" dirty="0"/>
              <a:t>– סוגרים </a:t>
            </a:r>
            <a:r>
              <a:rPr lang="en-US" dirty="0" smtClean="0"/>
              <a:t>[]</a:t>
            </a:r>
            <a:endParaRPr lang="en-US" dirty="0"/>
          </a:p>
        </p:txBody>
      </p:sp>
      <p:sp>
        <p:nvSpPr>
          <p:cNvPr id="3" name="Content Placeholder 2"/>
          <p:cNvSpPr>
            <a:spLocks noGrp="1"/>
          </p:cNvSpPr>
          <p:nvPr>
            <p:ph idx="1"/>
          </p:nvPr>
        </p:nvSpPr>
        <p:spPr>
          <a:xfrm>
            <a:off x="628650" y="1060032"/>
            <a:ext cx="7886700" cy="3821153"/>
          </a:xfrm>
        </p:spPr>
        <p:txBody>
          <a:bodyPr>
            <a:normAutofit/>
          </a:bodyPr>
          <a:lstStyle/>
          <a:p>
            <a:pPr marL="0" indent="0" algn="r" rtl="1">
              <a:buNone/>
            </a:pPr>
            <a:r>
              <a:rPr lang="he-IL" dirty="0" smtClean="0"/>
              <a:t>משתנה מסוג רשימה (</a:t>
            </a:r>
            <a:r>
              <a:rPr lang="en-US" dirty="0" smtClean="0"/>
              <a:t>(list</a:t>
            </a:r>
            <a:r>
              <a:rPr lang="he-IL" dirty="0" smtClean="0"/>
              <a:t>, הינו מאוד שימושי בכל שפות התכנות ככלל </a:t>
            </a:r>
            <a:r>
              <a:rPr lang="he-IL" dirty="0" err="1" smtClean="0"/>
              <a:t>ובפייתון</a:t>
            </a:r>
            <a:r>
              <a:rPr lang="he-IL" dirty="0" smtClean="0"/>
              <a:t> כפרט, באמצעות משתנה זה אנו מאגדים נתונים דומים או בעלי אותה משמעות. כגון רשימת מספרים, רשימת שמות, רשימת מצרכים וכו'.</a:t>
            </a:r>
            <a:endParaRPr lang="en-US" dirty="0" smtClean="0"/>
          </a:p>
          <a:p>
            <a:pPr marL="0" indent="0" algn="r" rtl="1">
              <a:buNone/>
            </a:pPr>
            <a:endParaRPr lang="en-US" dirty="0"/>
          </a:p>
          <a:p>
            <a:pPr marL="0" indent="0" algn="r" rtl="1">
              <a:buNone/>
            </a:pPr>
            <a:endParaRPr lang="he-IL" dirty="0" smtClean="0"/>
          </a:p>
          <a:p>
            <a:pPr marL="0" indent="0" algn="r" rtl="1">
              <a:buNone/>
            </a:pPr>
            <a:endParaRPr lang="he-IL" dirty="0" smtClean="0"/>
          </a:p>
          <a:p>
            <a:pPr marL="0" indent="0" algn="r" rtl="1">
              <a:buNone/>
            </a:pPr>
            <a:endParaRPr lang="he-IL" dirty="0" smtClean="0"/>
          </a:p>
        </p:txBody>
      </p:sp>
      <p:graphicFrame>
        <p:nvGraphicFramePr>
          <p:cNvPr id="4" name="Table 3"/>
          <p:cNvGraphicFramePr>
            <a:graphicFrameLocks noGrp="1"/>
          </p:cNvGraphicFramePr>
          <p:nvPr>
            <p:extLst/>
          </p:nvPr>
        </p:nvGraphicFramePr>
        <p:xfrm>
          <a:off x="628650" y="2374809"/>
          <a:ext cx="7090026" cy="2753506"/>
        </p:xfrm>
        <a:graphic>
          <a:graphicData uri="http://schemas.openxmlformats.org/drawingml/2006/table">
            <a:tbl>
              <a:tblPr firstRow="1" bandRow="1">
                <a:tableStyleId>{9D7B26C5-4107-4FEC-AEDC-1716B250A1EF}</a:tableStyleId>
              </a:tblPr>
              <a:tblGrid>
                <a:gridCol w="3545013">
                  <a:extLst>
                    <a:ext uri="{9D8B030D-6E8A-4147-A177-3AD203B41FA5}">
                      <a16:colId xmlns:a16="http://schemas.microsoft.com/office/drawing/2014/main" val="1187766461"/>
                    </a:ext>
                  </a:extLst>
                </a:gridCol>
                <a:gridCol w="3545013">
                  <a:extLst>
                    <a:ext uri="{9D8B030D-6E8A-4147-A177-3AD203B41FA5}">
                      <a16:colId xmlns:a16="http://schemas.microsoft.com/office/drawing/2014/main" val="1226567088"/>
                    </a:ext>
                  </a:extLst>
                </a:gridCol>
              </a:tblGrid>
              <a:tr h="2753506">
                <a:tc>
                  <a:txBody>
                    <a:bodyPr/>
                    <a:lstStyle/>
                    <a:p>
                      <a:r>
                        <a:rPr lang="en-US" sz="1600" dirty="0" err="1" smtClean="0"/>
                        <a:t>portList</a:t>
                      </a:r>
                      <a:r>
                        <a:rPr lang="en-US" sz="1600" dirty="0" smtClean="0"/>
                        <a:t> = []</a:t>
                      </a:r>
                    </a:p>
                    <a:p>
                      <a:r>
                        <a:rPr lang="en-US" sz="1600" dirty="0" err="1" smtClean="0"/>
                        <a:t>portList.append</a:t>
                      </a:r>
                      <a:r>
                        <a:rPr lang="en-US" sz="1600" dirty="0" smtClean="0"/>
                        <a:t>(21)</a:t>
                      </a:r>
                    </a:p>
                    <a:p>
                      <a:r>
                        <a:rPr lang="en-US" sz="1600" dirty="0" err="1" smtClean="0"/>
                        <a:t>portList.append</a:t>
                      </a:r>
                      <a:r>
                        <a:rPr lang="en-US" sz="1600" dirty="0" smtClean="0"/>
                        <a:t>(23)</a:t>
                      </a:r>
                    </a:p>
                    <a:p>
                      <a:r>
                        <a:rPr lang="en-US" sz="1600" dirty="0" err="1" smtClean="0"/>
                        <a:t>portList.append</a:t>
                      </a:r>
                      <a:r>
                        <a:rPr lang="en-US" sz="1600" dirty="0" smtClean="0"/>
                        <a:t>(80)</a:t>
                      </a:r>
                    </a:p>
                    <a:p>
                      <a:r>
                        <a:rPr lang="en-US" sz="1600" dirty="0" err="1" smtClean="0"/>
                        <a:t>portList.append</a:t>
                      </a:r>
                      <a:r>
                        <a:rPr lang="en-US" sz="1600" dirty="0" smtClean="0"/>
                        <a:t>(443)</a:t>
                      </a:r>
                    </a:p>
                    <a:p>
                      <a:endParaRPr lang="en-US" sz="1600" dirty="0" smtClean="0"/>
                    </a:p>
                    <a:p>
                      <a:r>
                        <a:rPr lang="en-US" sz="1600" dirty="0" smtClean="0"/>
                        <a:t>print (</a:t>
                      </a:r>
                      <a:r>
                        <a:rPr lang="en-US" sz="1600" dirty="0" err="1" smtClean="0"/>
                        <a:t>portList</a:t>
                      </a:r>
                      <a:r>
                        <a:rPr lang="en-US" sz="1600" dirty="0" smtClean="0"/>
                        <a:t>)</a:t>
                      </a:r>
                    </a:p>
                    <a:p>
                      <a:r>
                        <a:rPr lang="en-US" sz="1600" dirty="0" smtClean="0"/>
                        <a:t>print (</a:t>
                      </a:r>
                      <a:r>
                        <a:rPr lang="en-US" sz="1600" dirty="0" err="1" smtClean="0"/>
                        <a:t>portList</a:t>
                      </a:r>
                      <a:r>
                        <a:rPr lang="en-US" sz="1600" dirty="0" smtClean="0"/>
                        <a:t>[1:4])</a:t>
                      </a:r>
                    </a:p>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err="1" smtClean="0"/>
                        <a:t>portList.sort</a:t>
                      </a:r>
                      <a:r>
                        <a:rPr lang="en-US" sz="1600" dirty="0" smtClean="0"/>
                        <a:t>()</a:t>
                      </a:r>
                    </a:p>
                    <a:p>
                      <a:endParaRPr lang="en-US" sz="1600" dirty="0" smtClean="0"/>
                    </a:p>
                  </a:txBody>
                  <a:tcPr/>
                </a:tc>
                <a:tc>
                  <a:txBody>
                    <a:bodyPr/>
                    <a:lstStyle/>
                    <a:p>
                      <a:r>
                        <a:rPr lang="en-US" sz="1600" dirty="0" smtClean="0"/>
                        <a:t>position = </a:t>
                      </a:r>
                      <a:r>
                        <a:rPr lang="en-US" sz="1600" dirty="0" err="1" smtClean="0"/>
                        <a:t>portList.index</a:t>
                      </a:r>
                      <a:r>
                        <a:rPr lang="en-US" sz="1600" dirty="0" smtClean="0"/>
                        <a:t>(80)</a:t>
                      </a:r>
                    </a:p>
                    <a:p>
                      <a:r>
                        <a:rPr lang="en-US" sz="1600" dirty="0" err="1" smtClean="0"/>
                        <a:t>portList.pop</a:t>
                      </a:r>
                      <a:r>
                        <a:rPr lang="en-US" sz="1600" dirty="0" smtClean="0"/>
                        <a:t>(2)</a:t>
                      </a:r>
                    </a:p>
                    <a:p>
                      <a:r>
                        <a:rPr lang="en-US" sz="1600" dirty="0" err="1" smtClean="0"/>
                        <a:t>portList.remove</a:t>
                      </a:r>
                      <a:r>
                        <a:rPr lang="en-US" sz="1600" dirty="0" smtClean="0"/>
                        <a:t>(80)</a:t>
                      </a:r>
                    </a:p>
                    <a:p>
                      <a:r>
                        <a:rPr lang="en-US" sz="1600" dirty="0" smtClean="0"/>
                        <a:t>del </a:t>
                      </a:r>
                      <a:r>
                        <a:rPr lang="en-US" sz="1600" dirty="0" err="1" smtClean="0"/>
                        <a:t>portList</a:t>
                      </a:r>
                      <a:r>
                        <a:rPr lang="en-US" sz="1600" dirty="0" smtClean="0"/>
                        <a:t>[2]</a:t>
                      </a:r>
                    </a:p>
                    <a:p>
                      <a:r>
                        <a:rPr lang="en-US" sz="1600" dirty="0" smtClean="0"/>
                        <a:t>print (</a:t>
                      </a:r>
                      <a:r>
                        <a:rPr lang="en-US" sz="1600" dirty="0" err="1" smtClean="0"/>
                        <a:t>len</a:t>
                      </a:r>
                      <a:r>
                        <a:rPr lang="en-US" sz="1600" dirty="0" smtClean="0"/>
                        <a:t>(</a:t>
                      </a:r>
                      <a:r>
                        <a:rPr lang="en-US" sz="1600" dirty="0" err="1" smtClean="0"/>
                        <a:t>portList</a:t>
                      </a:r>
                      <a:r>
                        <a:rPr lang="en-US" sz="1600" dirty="0" smtClean="0"/>
                        <a:t>))</a:t>
                      </a:r>
                    </a:p>
                    <a:p>
                      <a:endParaRPr lang="en-US" sz="1600" dirty="0" smtClean="0"/>
                    </a:p>
                    <a:p>
                      <a:r>
                        <a:rPr lang="en-US" sz="1600" dirty="0" err="1" smtClean="0"/>
                        <a:t>portList</a:t>
                      </a:r>
                      <a:r>
                        <a:rPr lang="en-US" sz="1600" dirty="0" smtClean="0"/>
                        <a:t>[2] = 700</a:t>
                      </a:r>
                    </a:p>
                    <a:p>
                      <a:r>
                        <a:rPr lang="en-US" sz="1600" dirty="0" err="1" smtClean="0"/>
                        <a:t>newlist</a:t>
                      </a:r>
                      <a:r>
                        <a:rPr lang="en-US" sz="1600" dirty="0" smtClean="0"/>
                        <a:t> = [1,2,3]</a:t>
                      </a:r>
                    </a:p>
                    <a:p>
                      <a:r>
                        <a:rPr lang="en-US" sz="1600" dirty="0" err="1" smtClean="0"/>
                        <a:t>portList.extend</a:t>
                      </a:r>
                      <a:r>
                        <a:rPr lang="en-US" sz="1600" dirty="0" smtClean="0"/>
                        <a:t>(</a:t>
                      </a:r>
                      <a:r>
                        <a:rPr lang="en-US" sz="1600" dirty="0" err="1" smtClean="0"/>
                        <a:t>newlist</a:t>
                      </a:r>
                      <a:r>
                        <a:rPr lang="en-US" sz="1600" dirty="0" smtClean="0"/>
                        <a:t>)</a:t>
                      </a:r>
                    </a:p>
                    <a:p>
                      <a:r>
                        <a:rPr lang="en-US" sz="1600" dirty="0" err="1" smtClean="0"/>
                        <a:t>portList.insert</a:t>
                      </a:r>
                      <a:r>
                        <a:rPr lang="en-US" sz="1600" dirty="0" smtClean="0"/>
                        <a:t>(1,25)</a:t>
                      </a:r>
                    </a:p>
                  </a:txBody>
                  <a:tcPr/>
                </a:tc>
                <a:extLst>
                  <a:ext uri="{0D108BD9-81ED-4DB2-BD59-A6C34878D82A}">
                    <a16:rowId xmlns:a16="http://schemas.microsoft.com/office/drawing/2014/main" val="274217161"/>
                  </a:ext>
                </a:extLst>
              </a:tr>
            </a:tbl>
          </a:graphicData>
        </a:graphic>
      </p:graphicFrame>
    </p:spTree>
    <p:extLst>
      <p:ext uri="{BB962C8B-B14F-4D97-AF65-F5344CB8AC3E}">
        <p14:creationId xmlns:p14="http://schemas.microsoft.com/office/powerpoint/2010/main" val="4267522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רשימות – </a:t>
            </a:r>
            <a:r>
              <a:rPr lang="en-US" dirty="0" smtClean="0"/>
              <a:t>tuple</a:t>
            </a:r>
            <a:r>
              <a:rPr lang="he-IL" dirty="0" smtClean="0"/>
              <a:t> </a:t>
            </a:r>
            <a:r>
              <a:rPr lang="he-IL" dirty="0"/>
              <a:t>– סוגרים </a:t>
            </a:r>
            <a:r>
              <a:rPr lang="en-US" dirty="0" smtClean="0"/>
              <a:t>()</a:t>
            </a:r>
            <a:endParaRPr lang="en-US" dirty="0"/>
          </a:p>
        </p:txBody>
      </p:sp>
      <p:sp>
        <p:nvSpPr>
          <p:cNvPr id="3" name="Content Placeholder 2"/>
          <p:cNvSpPr>
            <a:spLocks noGrp="1"/>
          </p:cNvSpPr>
          <p:nvPr>
            <p:ph idx="1"/>
          </p:nvPr>
        </p:nvSpPr>
        <p:spPr>
          <a:xfrm>
            <a:off x="628650" y="1060032"/>
            <a:ext cx="7886700" cy="3821153"/>
          </a:xfrm>
        </p:spPr>
        <p:txBody>
          <a:bodyPr>
            <a:normAutofit/>
          </a:bodyPr>
          <a:lstStyle/>
          <a:p>
            <a:pPr marL="0" indent="0" algn="r" rtl="1">
              <a:buNone/>
            </a:pPr>
            <a:r>
              <a:rPr lang="he-IL" dirty="0"/>
              <a:t>משתנה מסוג רשימה (</a:t>
            </a:r>
            <a:r>
              <a:rPr lang="en-US" dirty="0" smtClean="0"/>
              <a:t>(tuple</a:t>
            </a:r>
            <a:r>
              <a:rPr lang="he-IL" dirty="0" smtClean="0"/>
              <a:t>, משתנה זה מכיל תכונות דומות למשתנה מסוג (</a:t>
            </a:r>
            <a:r>
              <a:rPr lang="en-US" dirty="0" smtClean="0"/>
              <a:t>list</a:t>
            </a:r>
            <a:r>
              <a:rPr lang="he-IL" dirty="0" smtClean="0"/>
              <a:t>). אך יחד עם זאת מדובר ברשימה קבועה שלא ניתן להוסיף אליה נתונים חדשים או להסיר ממנה.</a:t>
            </a:r>
            <a:endParaRPr lang="en-US" dirty="0"/>
          </a:p>
          <a:p>
            <a:pPr marL="0" indent="0" algn="r" rtl="1">
              <a:buNone/>
            </a:pPr>
            <a:endParaRPr lang="he-IL" dirty="0" smtClean="0"/>
          </a:p>
          <a:p>
            <a:pPr marL="0" indent="0" algn="r" rtl="1">
              <a:buNone/>
            </a:pPr>
            <a:endParaRPr lang="he-IL" dirty="0" smtClean="0"/>
          </a:p>
          <a:p>
            <a:pPr marL="0" indent="0" algn="r" rtl="1">
              <a:buNone/>
            </a:pPr>
            <a:endParaRPr lang="he-IL" dirty="0" smtClean="0"/>
          </a:p>
        </p:txBody>
      </p:sp>
      <p:graphicFrame>
        <p:nvGraphicFramePr>
          <p:cNvPr id="4" name="Table 3"/>
          <p:cNvGraphicFramePr>
            <a:graphicFrameLocks noGrp="1"/>
          </p:cNvGraphicFramePr>
          <p:nvPr>
            <p:extLst/>
          </p:nvPr>
        </p:nvGraphicFramePr>
        <p:xfrm>
          <a:off x="628650" y="2374809"/>
          <a:ext cx="7090026" cy="2753506"/>
        </p:xfrm>
        <a:graphic>
          <a:graphicData uri="http://schemas.openxmlformats.org/drawingml/2006/table">
            <a:tbl>
              <a:tblPr firstRow="1" bandRow="1">
                <a:tableStyleId>{9D7B26C5-4107-4FEC-AEDC-1716B250A1EF}</a:tableStyleId>
              </a:tblPr>
              <a:tblGrid>
                <a:gridCol w="3545013">
                  <a:extLst>
                    <a:ext uri="{9D8B030D-6E8A-4147-A177-3AD203B41FA5}">
                      <a16:colId xmlns:a16="http://schemas.microsoft.com/office/drawing/2014/main" val="1187766461"/>
                    </a:ext>
                  </a:extLst>
                </a:gridCol>
                <a:gridCol w="3545013">
                  <a:extLst>
                    <a:ext uri="{9D8B030D-6E8A-4147-A177-3AD203B41FA5}">
                      <a16:colId xmlns:a16="http://schemas.microsoft.com/office/drawing/2014/main" val="1226567088"/>
                    </a:ext>
                  </a:extLst>
                </a:gridCol>
              </a:tblGrid>
              <a:tr h="2753506">
                <a:tc>
                  <a:txBody>
                    <a:bodyPr/>
                    <a:lstStyle/>
                    <a:p>
                      <a:r>
                        <a:rPr lang="en-US" sz="1600" dirty="0" err="1" smtClean="0"/>
                        <a:t>tup</a:t>
                      </a:r>
                      <a:r>
                        <a:rPr lang="en-US" sz="1600" dirty="0" smtClean="0"/>
                        <a:t> = (1,2,3,4,5)</a:t>
                      </a:r>
                    </a:p>
                    <a:p>
                      <a:r>
                        <a:rPr lang="en-US" sz="1600" dirty="0" smtClean="0"/>
                        <a:t>print (</a:t>
                      </a:r>
                      <a:r>
                        <a:rPr lang="en-US" sz="1600" dirty="0" err="1" smtClean="0"/>
                        <a:t>tup</a:t>
                      </a:r>
                      <a:r>
                        <a:rPr lang="en-US" sz="1600" dirty="0" smtClean="0"/>
                        <a:t>)</a:t>
                      </a:r>
                    </a:p>
                    <a:p>
                      <a:endParaRPr lang="en-US" sz="1600" dirty="0" smtClean="0"/>
                    </a:p>
                    <a:p>
                      <a:r>
                        <a:rPr lang="en-US" sz="1600" dirty="0" smtClean="0"/>
                        <a:t>print(</a:t>
                      </a:r>
                      <a:r>
                        <a:rPr lang="en-US" sz="1600" dirty="0" err="1" smtClean="0"/>
                        <a:t>len</a:t>
                      </a:r>
                      <a:r>
                        <a:rPr lang="en-US" sz="1600" dirty="0" smtClean="0"/>
                        <a:t>(</a:t>
                      </a:r>
                      <a:r>
                        <a:rPr lang="en-US" sz="1600" dirty="0" err="1" smtClean="0"/>
                        <a:t>tup</a:t>
                      </a:r>
                      <a:r>
                        <a:rPr lang="en-US" sz="1600" dirty="0" smtClean="0"/>
                        <a:t>))</a:t>
                      </a:r>
                    </a:p>
                    <a:p>
                      <a:r>
                        <a:rPr lang="en-US" sz="1600" dirty="0" smtClean="0"/>
                        <a:t>print(max(</a:t>
                      </a:r>
                      <a:r>
                        <a:rPr lang="en-US" sz="1600" dirty="0" err="1" smtClean="0"/>
                        <a:t>tup</a:t>
                      </a:r>
                      <a:r>
                        <a:rPr lang="en-US" sz="1600" dirty="0" smtClean="0"/>
                        <a:t>))</a:t>
                      </a:r>
                    </a:p>
                    <a:p>
                      <a:r>
                        <a:rPr lang="en-US" sz="1600" dirty="0" smtClean="0"/>
                        <a:t>print(min(</a:t>
                      </a:r>
                      <a:r>
                        <a:rPr lang="en-US" sz="1600" dirty="0" err="1" smtClean="0"/>
                        <a:t>tup</a:t>
                      </a:r>
                      <a:r>
                        <a:rPr lang="en-US" sz="1600" dirty="0" smtClean="0"/>
                        <a:t>))</a:t>
                      </a:r>
                    </a:p>
                    <a:p>
                      <a:endParaRPr lang="en-US" sz="1600" dirty="0" smtClean="0"/>
                    </a:p>
                    <a:p>
                      <a:r>
                        <a:rPr lang="en-US" sz="1600" dirty="0" smtClean="0"/>
                        <a:t>print(</a:t>
                      </a:r>
                      <a:r>
                        <a:rPr lang="en-US" sz="1600" dirty="0" err="1" smtClean="0"/>
                        <a:t>tup.count</a:t>
                      </a:r>
                      <a:r>
                        <a:rPr lang="en-US" sz="1600" dirty="0" smtClean="0"/>
                        <a:t>(1))</a:t>
                      </a:r>
                    </a:p>
                    <a:p>
                      <a:endParaRPr lang="en-US" sz="1600" dirty="0" smtClean="0"/>
                    </a:p>
                  </a:txBody>
                  <a:tcPr/>
                </a:tc>
                <a:tc>
                  <a:txBody>
                    <a:bodyPr/>
                    <a:lstStyle/>
                    <a:p>
                      <a:endParaRPr lang="en-US" sz="1600" dirty="0" smtClean="0"/>
                    </a:p>
                  </a:txBody>
                  <a:tcPr/>
                </a:tc>
                <a:extLst>
                  <a:ext uri="{0D108BD9-81ED-4DB2-BD59-A6C34878D82A}">
                    <a16:rowId xmlns:a16="http://schemas.microsoft.com/office/drawing/2014/main" val="274217161"/>
                  </a:ext>
                </a:extLst>
              </a:tr>
            </a:tbl>
          </a:graphicData>
        </a:graphic>
      </p:graphicFrame>
    </p:spTree>
    <p:extLst>
      <p:ext uri="{BB962C8B-B14F-4D97-AF65-F5344CB8AC3E}">
        <p14:creationId xmlns:p14="http://schemas.microsoft.com/office/powerpoint/2010/main" val="20869278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רשימות – </a:t>
            </a:r>
            <a:r>
              <a:rPr lang="en-US" dirty="0" smtClean="0"/>
              <a:t>set</a:t>
            </a:r>
            <a:r>
              <a:rPr lang="he-IL" dirty="0" smtClean="0"/>
              <a:t> – סוגרים </a:t>
            </a:r>
            <a:r>
              <a:rPr lang="en-US" dirty="0" smtClean="0"/>
              <a:t>{}</a:t>
            </a:r>
            <a:endParaRPr lang="en-US" dirty="0"/>
          </a:p>
        </p:txBody>
      </p:sp>
      <p:sp>
        <p:nvSpPr>
          <p:cNvPr id="3" name="Content Placeholder 2"/>
          <p:cNvSpPr>
            <a:spLocks noGrp="1"/>
          </p:cNvSpPr>
          <p:nvPr>
            <p:ph idx="1"/>
          </p:nvPr>
        </p:nvSpPr>
        <p:spPr>
          <a:xfrm>
            <a:off x="628650" y="1060032"/>
            <a:ext cx="7886700" cy="3821153"/>
          </a:xfrm>
        </p:spPr>
        <p:txBody>
          <a:bodyPr>
            <a:normAutofit/>
          </a:bodyPr>
          <a:lstStyle/>
          <a:p>
            <a:pPr marL="0" indent="0" algn="r" rtl="1">
              <a:buNone/>
            </a:pPr>
            <a:r>
              <a:rPr lang="he-IL" dirty="0"/>
              <a:t>משתנה מסוג רשימה (</a:t>
            </a:r>
            <a:r>
              <a:rPr lang="en-US" dirty="0" smtClean="0"/>
              <a:t>(set</a:t>
            </a:r>
            <a:r>
              <a:rPr lang="he-IL" dirty="0" smtClean="0"/>
              <a:t>, משתנה זה מכיל תכונות דומות למשתנה מסוג (</a:t>
            </a:r>
            <a:r>
              <a:rPr lang="en-US" dirty="0" smtClean="0"/>
              <a:t>list</a:t>
            </a:r>
            <a:r>
              <a:rPr lang="he-IL" dirty="0" smtClean="0"/>
              <a:t>). אך יחד עם זאת מדובר ברשימה שלא מכילה ערכים שחוזרים על עצמם כך שרשימת </a:t>
            </a:r>
            <a:r>
              <a:rPr lang="en-US" dirty="0" smtClean="0"/>
              <a:t>set</a:t>
            </a:r>
            <a:r>
              <a:rPr lang="he-IL" dirty="0" smtClean="0"/>
              <a:t> מכילה כל ערך פעם אחת בלבד.</a:t>
            </a:r>
            <a:endParaRPr lang="en-US" dirty="0"/>
          </a:p>
          <a:p>
            <a:pPr marL="0" indent="0" algn="r" rtl="1">
              <a:buNone/>
            </a:pPr>
            <a:endParaRPr lang="he-IL" dirty="0" smtClean="0"/>
          </a:p>
          <a:p>
            <a:pPr marL="0" indent="0" algn="r" rtl="1">
              <a:buNone/>
            </a:pPr>
            <a:endParaRPr lang="he-IL" dirty="0" smtClean="0"/>
          </a:p>
          <a:p>
            <a:pPr marL="0" indent="0" algn="r" rtl="1">
              <a:buNone/>
            </a:pPr>
            <a:endParaRPr lang="he-IL" dirty="0" smtClean="0"/>
          </a:p>
        </p:txBody>
      </p:sp>
      <p:graphicFrame>
        <p:nvGraphicFramePr>
          <p:cNvPr id="4" name="Table 3"/>
          <p:cNvGraphicFramePr>
            <a:graphicFrameLocks noGrp="1"/>
          </p:cNvGraphicFramePr>
          <p:nvPr>
            <p:extLst/>
          </p:nvPr>
        </p:nvGraphicFramePr>
        <p:xfrm>
          <a:off x="628650" y="2374809"/>
          <a:ext cx="7090026" cy="2753506"/>
        </p:xfrm>
        <a:graphic>
          <a:graphicData uri="http://schemas.openxmlformats.org/drawingml/2006/table">
            <a:tbl>
              <a:tblPr firstRow="1" bandRow="1">
                <a:tableStyleId>{9D7B26C5-4107-4FEC-AEDC-1716B250A1EF}</a:tableStyleId>
              </a:tblPr>
              <a:tblGrid>
                <a:gridCol w="3545013">
                  <a:extLst>
                    <a:ext uri="{9D8B030D-6E8A-4147-A177-3AD203B41FA5}">
                      <a16:colId xmlns:a16="http://schemas.microsoft.com/office/drawing/2014/main" val="1187766461"/>
                    </a:ext>
                  </a:extLst>
                </a:gridCol>
                <a:gridCol w="3545013">
                  <a:extLst>
                    <a:ext uri="{9D8B030D-6E8A-4147-A177-3AD203B41FA5}">
                      <a16:colId xmlns:a16="http://schemas.microsoft.com/office/drawing/2014/main" val="1226567088"/>
                    </a:ext>
                  </a:extLst>
                </a:gridCol>
              </a:tblGrid>
              <a:tr h="2753506">
                <a:tc>
                  <a:txBody>
                    <a:bodyPr/>
                    <a:lstStyle/>
                    <a:p>
                      <a:r>
                        <a:rPr lang="en-US" sz="1800" dirty="0" smtClean="0"/>
                        <a:t>sets = {1,2,3,4,5,6}</a:t>
                      </a:r>
                    </a:p>
                    <a:p>
                      <a:r>
                        <a:rPr lang="en-US" sz="1800" dirty="0" smtClean="0"/>
                        <a:t>print(</a:t>
                      </a:r>
                      <a:r>
                        <a:rPr lang="en-US" sz="1800" dirty="0" err="1" smtClean="0"/>
                        <a:t>sets.add</a:t>
                      </a:r>
                      <a:r>
                        <a:rPr lang="en-US" sz="1800" dirty="0" smtClean="0"/>
                        <a:t>(2))</a:t>
                      </a:r>
                    </a:p>
                    <a:p>
                      <a:r>
                        <a:rPr lang="en-US" sz="1800" dirty="0" smtClean="0"/>
                        <a:t>print(</a:t>
                      </a:r>
                      <a:r>
                        <a:rPr lang="en-US" sz="1800" dirty="0" err="1" smtClean="0"/>
                        <a:t>sets.discard</a:t>
                      </a:r>
                      <a:r>
                        <a:rPr lang="en-US" sz="1800" dirty="0" smtClean="0"/>
                        <a:t>(5))</a:t>
                      </a:r>
                    </a:p>
                    <a:p>
                      <a:r>
                        <a:rPr lang="en-US" sz="1800" dirty="0" smtClean="0"/>
                        <a:t>print(</a:t>
                      </a:r>
                      <a:r>
                        <a:rPr lang="en-US" sz="1800" dirty="0" err="1" smtClean="0"/>
                        <a:t>sets.remove</a:t>
                      </a:r>
                      <a:r>
                        <a:rPr lang="en-US" sz="1800" dirty="0" smtClean="0"/>
                        <a:t>(5))</a:t>
                      </a:r>
                    </a:p>
                    <a:p>
                      <a:r>
                        <a:rPr lang="en-US" sz="1800" dirty="0" smtClean="0"/>
                        <a:t>print(</a:t>
                      </a:r>
                      <a:r>
                        <a:rPr lang="en-US" sz="1800" dirty="0" err="1" smtClean="0"/>
                        <a:t>sets.update</a:t>
                      </a:r>
                      <a:r>
                        <a:rPr lang="en-US" sz="1800" dirty="0" smtClean="0"/>
                        <a:t>(t))</a:t>
                      </a:r>
                      <a:endParaRPr lang="he-IL" sz="1800" dirty="0" smtClean="0"/>
                    </a:p>
                    <a:p>
                      <a:endParaRPr lang="en-US" sz="1800" dirty="0" smtClean="0"/>
                    </a:p>
                    <a:p>
                      <a:endParaRPr lang="en-US" sz="1600" dirty="0" smtClean="0"/>
                    </a:p>
                  </a:txBody>
                  <a:tcPr/>
                </a:tc>
                <a:tc>
                  <a:txBody>
                    <a:bodyPr/>
                    <a:lstStyle/>
                    <a:p>
                      <a:endParaRPr lang="en-US" sz="1600" dirty="0" smtClean="0"/>
                    </a:p>
                  </a:txBody>
                  <a:tcPr/>
                </a:tc>
                <a:extLst>
                  <a:ext uri="{0D108BD9-81ED-4DB2-BD59-A6C34878D82A}">
                    <a16:rowId xmlns:a16="http://schemas.microsoft.com/office/drawing/2014/main" val="274217161"/>
                  </a:ext>
                </a:extLst>
              </a:tr>
            </a:tbl>
          </a:graphicData>
        </a:graphic>
      </p:graphicFrame>
    </p:spTree>
    <p:extLst>
      <p:ext uri="{BB962C8B-B14F-4D97-AF65-F5344CB8AC3E}">
        <p14:creationId xmlns:p14="http://schemas.microsoft.com/office/powerpoint/2010/main" val="3627816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תרגיל</a:t>
            </a:r>
            <a:endParaRPr lang="en-US" dirty="0"/>
          </a:p>
        </p:txBody>
      </p:sp>
      <p:sp>
        <p:nvSpPr>
          <p:cNvPr id="3" name="Content Placeholder 2"/>
          <p:cNvSpPr>
            <a:spLocks noGrp="1"/>
          </p:cNvSpPr>
          <p:nvPr>
            <p:ph idx="1"/>
          </p:nvPr>
        </p:nvSpPr>
        <p:spPr>
          <a:xfrm>
            <a:off x="628650" y="1060032"/>
            <a:ext cx="7886700" cy="3821153"/>
          </a:xfrm>
        </p:spPr>
        <p:txBody>
          <a:bodyPr>
            <a:normAutofit/>
          </a:bodyPr>
          <a:lstStyle/>
          <a:p>
            <a:pPr marL="0" indent="0" algn="r" rtl="1">
              <a:buNone/>
            </a:pPr>
            <a:r>
              <a:rPr lang="he-IL" dirty="0" smtClean="0"/>
              <a:t>בקשו מהמשתמש להכניס 5 מספרים בין 1 ל- 5 ושמרו אותם ברשימה, במידה והמשתמש הכניס ספרה שאינה חוקים הציגו לו שגיאה ואל תכניסו אותה לרשימה. הדפיסו את הרשימה.</a:t>
            </a:r>
          </a:p>
          <a:p>
            <a:pPr marL="0" indent="0" algn="r" rtl="1">
              <a:buNone/>
            </a:pPr>
            <a:r>
              <a:rPr lang="he-IL" dirty="0" smtClean="0"/>
              <a:t>	</a:t>
            </a:r>
          </a:p>
          <a:p>
            <a:pPr marL="0" indent="0" algn="r" rtl="1">
              <a:buNone/>
            </a:pPr>
            <a:endParaRPr lang="he-IL" dirty="0" smtClean="0"/>
          </a:p>
          <a:p>
            <a:pPr marL="457200" indent="-457200" algn="r" rtl="1">
              <a:buAutoNum type="arabicPeriod"/>
            </a:pPr>
            <a:endParaRPr lang="he-IL" dirty="0" smtClean="0"/>
          </a:p>
          <a:p>
            <a:pPr marL="0" indent="0" algn="r" rtl="1">
              <a:buNone/>
            </a:pPr>
            <a:endParaRPr lang="he-IL" dirty="0"/>
          </a:p>
          <a:p>
            <a:pPr marL="0" indent="0" algn="r" rtl="1">
              <a:buNone/>
            </a:pPr>
            <a:endParaRPr lang="he-IL" dirty="0" smtClean="0"/>
          </a:p>
          <a:p>
            <a:pPr marL="0" indent="0" algn="r" rtl="1">
              <a:buNone/>
            </a:pPr>
            <a:endParaRPr lang="he-IL" dirty="0" smtClean="0"/>
          </a:p>
          <a:p>
            <a:pPr marL="0" indent="0" algn="r" rtl="1">
              <a:buNone/>
            </a:pPr>
            <a:endParaRPr lang="he-IL" dirty="0" smtClean="0"/>
          </a:p>
          <a:p>
            <a:pPr marL="0" indent="0" algn="r" rtl="1">
              <a:buNone/>
            </a:pPr>
            <a:endParaRPr lang="he-IL" dirty="0" smtClean="0"/>
          </a:p>
        </p:txBody>
      </p:sp>
    </p:spTree>
    <p:extLst>
      <p:ext uri="{BB962C8B-B14F-4D97-AF65-F5344CB8AC3E}">
        <p14:creationId xmlns:p14="http://schemas.microsoft.com/office/powerpoint/2010/main" val="340357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Teach Courses and Give lectures world wide.</a:t>
            </a:r>
          </a:p>
          <a:p>
            <a:r>
              <a:rPr lang="en-US" dirty="0"/>
              <a:t>Speaker at Cyber Security Conferences.</a:t>
            </a:r>
            <a:endParaRPr lang="he-IL" dirty="0"/>
          </a:p>
          <a:p>
            <a:r>
              <a:rPr lang="en-US" dirty="0"/>
              <a:t>Security Researcher at Check Point.</a:t>
            </a:r>
          </a:p>
          <a:p>
            <a:r>
              <a:rPr lang="en-US" dirty="0"/>
              <a:t>Love to learn new things.</a:t>
            </a:r>
          </a:p>
          <a:p>
            <a:r>
              <a:rPr lang="en-US" dirty="0" smtClean="0">
                <a:sym typeface="Wingdings" panose="05000000000000000000" pitchFamily="2" charset="2"/>
              </a:rPr>
              <a:t>:)</a:t>
            </a:r>
            <a:endParaRPr lang="en-US" dirty="0">
              <a:sym typeface="Wingdings" panose="05000000000000000000" pitchFamily="2" charset="2"/>
            </a:endParaRPr>
          </a:p>
        </p:txBody>
      </p:sp>
      <p:sp>
        <p:nvSpPr>
          <p:cNvPr id="8" name="Title 1"/>
          <p:cNvSpPr txBox="1">
            <a:spLocks/>
          </p:cNvSpPr>
          <p:nvPr/>
        </p:nvSpPr>
        <p:spPr>
          <a:xfrm>
            <a:off x="152400" y="152400"/>
            <a:ext cx="8816502" cy="884466"/>
          </a:xfrm>
          <a:prstGeom prst="rect">
            <a:avLst/>
          </a:prstGeom>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ko-KR" sz="4000" dirty="0" smtClean="0">
                <a:solidFill>
                  <a:schemeClr val="tx1">
                    <a:lumMod val="75000"/>
                    <a:lumOff val="25000"/>
                  </a:schemeClr>
                </a:solidFill>
                <a:latin typeface="Ariel"/>
              </a:rPr>
              <a:t> </a:t>
            </a:r>
            <a:r>
              <a:rPr lang="en-US" altLang="ko-KR" sz="4000" u="sng" dirty="0" err="1" smtClean="0">
                <a:solidFill>
                  <a:schemeClr val="tx1">
                    <a:lumMod val="75000"/>
                    <a:lumOff val="25000"/>
                  </a:schemeClr>
                </a:solidFill>
                <a:latin typeface="Ariel"/>
              </a:rPr>
              <a:t>whoami</a:t>
            </a:r>
            <a:endParaRPr lang="ko-KR" altLang="en-US" sz="4000" u="sng" dirty="0">
              <a:solidFill>
                <a:schemeClr val="tx1">
                  <a:lumMod val="75000"/>
                  <a:lumOff val="25000"/>
                </a:schemeClr>
              </a:solidFill>
              <a:latin typeface="Ariel"/>
            </a:endParaRPr>
          </a:p>
        </p:txBody>
      </p:sp>
      <p:pic>
        <p:nvPicPr>
          <p:cNvPr id="7" name="Picture 6" descr="תוצאת תמונה עבור ‪lg electronics logo‬‏">
            <a:extLst>
              <a:ext uri="{FF2B5EF4-FFF2-40B4-BE49-F238E27FC236}">
                <a16:creationId xmlns:a16="http://schemas.microsoft.com/office/drawing/2014/main" id="{7DE1F58B-C4F5-4150-B64E-DA7F95B6C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2467" y="1005871"/>
            <a:ext cx="5152326" cy="11695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תוצאת תמונה עבור ‪Ebay‬‏">
            <a:extLst>
              <a:ext uri="{FF2B5EF4-FFF2-40B4-BE49-F238E27FC236}">
                <a16:creationId xmlns:a16="http://schemas.microsoft.com/office/drawing/2014/main" id="{86AAB369-A3A3-4D0B-A8F3-037A33B277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2403" y="102834"/>
            <a:ext cx="2982390" cy="12407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תוצאת תמונה עבור ‪AliExpress‬‏">
            <a:extLst>
              <a:ext uri="{FF2B5EF4-FFF2-40B4-BE49-F238E27FC236}">
                <a16:creationId xmlns:a16="http://schemas.microsoft.com/office/drawing/2014/main" id="{983960B0-163C-4D17-BDD1-CBCD6A48B2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239" y="1879110"/>
            <a:ext cx="4800600" cy="116733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תוצאת תמונה עבור ‪FaceBook‬‏">
            <a:extLst>
              <a:ext uri="{FF2B5EF4-FFF2-40B4-BE49-F238E27FC236}">
                <a16:creationId xmlns:a16="http://schemas.microsoft.com/office/drawing/2014/main" id="{B9299F45-5B40-415B-8691-9A0ABE5E06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6375" y="2740802"/>
            <a:ext cx="2130217" cy="21302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descr="תוצאת תמונה עבור ‪Whatsapp‬‏">
            <a:extLst>
              <a:ext uri="{FF2B5EF4-FFF2-40B4-BE49-F238E27FC236}">
                <a16:creationId xmlns:a16="http://schemas.microsoft.com/office/drawing/2014/main" id="{1D3FA10C-68F4-438C-BF83-7AB3231A851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1436" y="2866591"/>
            <a:ext cx="1703731" cy="17228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6" descr="תוצאת תמונה עבור ‪telegram‬‏">
            <a:extLst>
              <a:ext uri="{FF2B5EF4-FFF2-40B4-BE49-F238E27FC236}">
                <a16:creationId xmlns:a16="http://schemas.microsoft.com/office/drawing/2014/main" id="{ACC1345A-2B78-4F45-8154-15B47C3577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2902" y="2405809"/>
            <a:ext cx="1991647" cy="1991647"/>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1"/>
          <p:cNvSpPr txBox="1">
            <a:spLocks/>
          </p:cNvSpPr>
          <p:nvPr/>
        </p:nvSpPr>
        <p:spPr>
          <a:xfrm>
            <a:off x="609600" y="1304926"/>
            <a:ext cx="8229600" cy="3394472"/>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pic>
        <p:nvPicPr>
          <p:cNvPr id="1028" name="Picture 4" descr="×ª××¦××ª ×ª××× × ×¢×××¨ âªdji logoâ¬â"/>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9936" y="152400"/>
            <a:ext cx="2203520" cy="22035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mage result for paypal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25526" y="3390104"/>
            <a:ext cx="1924570" cy="155594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0" descr="תוצאת תמונה עבור ‪skype‬‏">
            <a:extLst>
              <a:ext uri="{FF2B5EF4-FFF2-40B4-BE49-F238E27FC236}">
                <a16:creationId xmlns:a16="http://schemas.microsoft.com/office/drawing/2014/main" id="{37537D02-6F2A-4D81-BA47-7F8136D36DBF}"/>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57800" y="1842293"/>
            <a:ext cx="4126507" cy="18466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ª××¦××ª ×ª××× × ×¢×××¨ âªsnapchat logoâ¬â"/>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33553" y="3159641"/>
            <a:ext cx="1429824" cy="1429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7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smtClean="0"/>
              <a:t>תנאים </a:t>
            </a:r>
            <a:r>
              <a:rPr lang="he-IL" smtClean="0"/>
              <a:t>ברשימות</a:t>
            </a:r>
            <a:endParaRPr lang="en-US" dirty="0"/>
          </a:p>
        </p:txBody>
      </p:sp>
      <p:sp>
        <p:nvSpPr>
          <p:cNvPr id="3" name="Content Placeholder 2"/>
          <p:cNvSpPr>
            <a:spLocks noGrp="1"/>
          </p:cNvSpPr>
          <p:nvPr>
            <p:ph idx="1"/>
          </p:nvPr>
        </p:nvSpPr>
        <p:spPr>
          <a:xfrm>
            <a:off x="628650" y="1060032"/>
            <a:ext cx="7886700" cy="3821153"/>
          </a:xfrm>
        </p:spPr>
        <p:txBody>
          <a:bodyPr>
            <a:normAutofit/>
          </a:bodyPr>
          <a:lstStyle/>
          <a:p>
            <a:pPr marL="0" indent="0" algn="r" rtl="1">
              <a:buNone/>
            </a:pPr>
            <a:r>
              <a:rPr lang="he-IL" dirty="0" smtClean="0"/>
              <a:t>כאשר עובדים עם רשימות ורוצים לבצע תנאי כלשהו אנו יכולים להשתמש בעוד 2 פקודות מעניינות:</a:t>
            </a:r>
          </a:p>
          <a:p>
            <a:pPr marL="0" indent="0" algn="r" rtl="1">
              <a:buNone/>
            </a:pPr>
            <a:endParaRPr lang="he-IL" dirty="0" smtClean="0"/>
          </a:p>
          <a:p>
            <a:pPr algn="r" rtl="1"/>
            <a:r>
              <a:rPr lang="en-US" dirty="0" smtClean="0"/>
              <a:t>in</a:t>
            </a:r>
            <a:r>
              <a:rPr lang="he-IL" dirty="0" smtClean="0"/>
              <a:t> – האם קיים ברשימה.</a:t>
            </a:r>
            <a:endParaRPr lang="en-US" dirty="0" smtClean="0"/>
          </a:p>
          <a:p>
            <a:pPr algn="r" rtl="1"/>
            <a:r>
              <a:rPr lang="en-US" dirty="0" smtClean="0"/>
              <a:t>not in</a:t>
            </a:r>
            <a:r>
              <a:rPr lang="he-IL" dirty="0" smtClean="0"/>
              <a:t> – האם לא קיים ברשימה.</a:t>
            </a:r>
          </a:p>
          <a:p>
            <a:pPr marL="0" indent="0" algn="r" rtl="1">
              <a:buNone/>
            </a:pPr>
            <a:r>
              <a:rPr lang="he-IL" dirty="0" smtClean="0"/>
              <a:t>מה שיראה כך:</a:t>
            </a:r>
            <a:endParaRPr lang="he-IL" dirty="0"/>
          </a:p>
          <a:p>
            <a:pPr algn="r" rtl="1"/>
            <a:endParaRPr lang="en-US" dirty="0" smtClean="0"/>
          </a:p>
          <a:p>
            <a:pPr marL="0" indent="0" algn="r" rtl="1">
              <a:buNone/>
            </a:pPr>
            <a:endParaRPr lang="en-US" dirty="0"/>
          </a:p>
        </p:txBody>
      </p:sp>
      <p:sp>
        <p:nvSpPr>
          <p:cNvPr id="5" name="Rectangle 1"/>
          <p:cNvSpPr>
            <a:spLocks noChangeArrowheads="1"/>
          </p:cNvSpPr>
          <p:nvPr/>
        </p:nvSpPr>
        <p:spPr bwMode="auto">
          <a:xfrm>
            <a:off x="710469" y="2495922"/>
            <a:ext cx="3217547"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 = [</a:t>
            </a: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4</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6</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 </a:t>
            </a:r>
            <a:r>
              <a:rPr kumimoji="0" lang="en-US" altLang="en-US" sz="1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a:t>
            </a:r>
            <a:b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"Yes"</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 </a:t>
            </a:r>
            <a:r>
              <a:rPr kumimoji="0" lang="en-US" altLang="en-US" sz="1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not in </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a:t>
            </a:r>
            <a:b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"Yes"</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0954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altLang="ko-KR" u="sng" dirty="0" smtClean="0">
                <a:solidFill>
                  <a:schemeClr val="tx1">
                    <a:lumMod val="75000"/>
                    <a:lumOff val="25000"/>
                  </a:schemeClr>
                </a:solidFill>
              </a:rPr>
              <a:t>מה נלמד בקורס?</a:t>
            </a:r>
            <a:endParaRPr lang="en-US" u="sng" dirty="0"/>
          </a:p>
        </p:txBody>
      </p:sp>
      <p:sp>
        <p:nvSpPr>
          <p:cNvPr id="3" name="Content Placeholder 2"/>
          <p:cNvSpPr>
            <a:spLocks noGrp="1"/>
          </p:cNvSpPr>
          <p:nvPr>
            <p:ph idx="1"/>
          </p:nvPr>
        </p:nvSpPr>
        <p:spPr/>
        <p:txBody>
          <a:bodyPr numCol="1"/>
          <a:lstStyle/>
          <a:p>
            <a:pPr algn="r" rtl="1"/>
            <a:r>
              <a:rPr lang="he-IL" dirty="0" smtClean="0"/>
              <a:t>בקורס אלמד אתכם פייתון מא' ועד ת'</a:t>
            </a:r>
            <a:endParaRPr lang="en-US" dirty="0"/>
          </a:p>
          <a:p>
            <a:pPr algn="r" rtl="1"/>
            <a:r>
              <a:rPr lang="he-IL" dirty="0" smtClean="0"/>
              <a:t>אציג לכם דוגמאות קוד מפיתוח יום יומי שאני עושה תוך כדי עבודתי.</a:t>
            </a:r>
          </a:p>
          <a:p>
            <a:pPr algn="r" rtl="1"/>
            <a:r>
              <a:rPr lang="he-IL" dirty="0" smtClean="0"/>
              <a:t>אלמד אתכם כיצד מפתחים כלי סריקה וניהול לרשת.</a:t>
            </a:r>
          </a:p>
          <a:p>
            <a:pPr algn="r" rtl="1"/>
            <a:r>
              <a:rPr lang="he-IL" dirty="0" smtClean="0"/>
              <a:t>אלמד אתכם כיצד מתקשרים עם אתרים ואיך בונים צד שרת בסיסי.</a:t>
            </a:r>
          </a:p>
          <a:p>
            <a:pPr algn="r" rtl="1"/>
            <a:r>
              <a:rPr lang="he-IL" dirty="0" smtClean="0"/>
              <a:t>ועוד המון דברים מעניינים!</a:t>
            </a:r>
            <a:endParaRPr lang="en-US" dirty="0" smtClean="0"/>
          </a:p>
          <a:p>
            <a:pPr marL="0" indent="0">
              <a:buNone/>
            </a:pPr>
            <a:endParaRPr lang="en-US" dirty="0"/>
          </a:p>
        </p:txBody>
      </p:sp>
    </p:spTree>
    <p:extLst>
      <p:ext uri="{BB962C8B-B14F-4D97-AF65-F5344CB8AC3E}">
        <p14:creationId xmlns:p14="http://schemas.microsoft.com/office/powerpoint/2010/main" val="209332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u="sng" dirty="0" smtClean="0"/>
              <a:t>למה פייתון?</a:t>
            </a:r>
            <a:endParaRPr lang="en-US" u="sng" dirty="0"/>
          </a:p>
        </p:txBody>
      </p:sp>
      <p:sp>
        <p:nvSpPr>
          <p:cNvPr id="3" name="Content Placeholder 2"/>
          <p:cNvSpPr>
            <a:spLocks noGrp="1"/>
          </p:cNvSpPr>
          <p:nvPr>
            <p:ph idx="1"/>
          </p:nvPr>
        </p:nvSpPr>
        <p:spPr/>
        <p:txBody>
          <a:bodyPr/>
          <a:lstStyle/>
          <a:p>
            <a:pPr marL="0" indent="0" algn="r" rtl="1">
              <a:buNone/>
            </a:pPr>
            <a:r>
              <a:rPr lang="he-IL" dirty="0" smtClean="0"/>
              <a:t>פייתון היא שפה פשוטה </a:t>
            </a:r>
            <a:r>
              <a:rPr lang="he-IL" dirty="0"/>
              <a:t>יחסית, ולכן קל </a:t>
            </a:r>
            <a:r>
              <a:rPr lang="he-IL" dirty="0" smtClean="0"/>
              <a:t>מאוד ללמוד אותה. עבור המפתחים לקרוא ולכתוב פייתון הינו פשוט יחסית לשפות אחרות ולכן זו אחת השפות המועדפות בתעשיית ההייטק הישראלית והעולמית.</a:t>
            </a:r>
          </a:p>
          <a:p>
            <a:pPr marL="0" indent="0" algn="r" rtl="1">
              <a:buNone/>
            </a:pPr>
            <a:endParaRPr lang="he-IL" dirty="0"/>
          </a:p>
          <a:p>
            <a:pPr algn="r" rtl="1"/>
            <a:r>
              <a:rPr lang="he-IL" dirty="0" smtClean="0"/>
              <a:t>בקורס נלמד פייתון 3 (השפה החדשה)</a:t>
            </a:r>
            <a:endParaRPr lang="en-US" dirty="0"/>
          </a:p>
          <a:p>
            <a:pPr algn="r" rtl="1"/>
            <a:r>
              <a:rPr lang="en-US" dirty="0" smtClean="0">
                <a:hlinkClick r:id="rId2"/>
              </a:rPr>
              <a:t>https</a:t>
            </a:r>
            <a:r>
              <a:rPr lang="en-US" dirty="0">
                <a:hlinkClick r:id="rId2"/>
              </a:rPr>
              <a:t>://www.python.org/</a:t>
            </a:r>
            <a:endParaRPr lang="en-US" dirty="0" smtClean="0"/>
          </a:p>
        </p:txBody>
      </p:sp>
    </p:spTree>
    <p:extLst>
      <p:ext uri="{BB962C8B-B14F-4D97-AF65-F5344CB8AC3E}">
        <p14:creationId xmlns:p14="http://schemas.microsoft.com/office/powerpoint/2010/main" val="998293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הגדרת סביבת הפיתוח</a:t>
            </a:r>
            <a:endParaRPr lang="en-US" dirty="0"/>
          </a:p>
        </p:txBody>
      </p:sp>
      <p:sp>
        <p:nvSpPr>
          <p:cNvPr id="3" name="Content Placeholder 2"/>
          <p:cNvSpPr>
            <a:spLocks noGrp="1"/>
          </p:cNvSpPr>
          <p:nvPr>
            <p:ph idx="1"/>
          </p:nvPr>
        </p:nvSpPr>
        <p:spPr/>
        <p:txBody>
          <a:bodyPr/>
          <a:lstStyle/>
          <a:p>
            <a:pPr marL="0" indent="0" algn="r" rtl="1">
              <a:buNone/>
            </a:pPr>
            <a:r>
              <a:rPr lang="he-IL" dirty="0" smtClean="0"/>
              <a:t>בקורס נשתמש בתוכנה </a:t>
            </a:r>
            <a:r>
              <a:rPr lang="en-US" dirty="0" err="1" smtClean="0"/>
              <a:t>PyCharm</a:t>
            </a:r>
            <a:r>
              <a:rPr lang="en-US" dirty="0" smtClean="0"/>
              <a:t> Community</a:t>
            </a:r>
            <a:r>
              <a:rPr lang="he-IL" dirty="0" smtClean="0"/>
              <a:t>, </a:t>
            </a:r>
            <a:r>
              <a:rPr lang="en-US" dirty="0" err="1"/>
              <a:t>PyCharm</a:t>
            </a:r>
            <a:r>
              <a:rPr lang="en-US" dirty="0"/>
              <a:t> </a:t>
            </a:r>
            <a:r>
              <a:rPr lang="he-IL" dirty="0" smtClean="0"/>
              <a:t> היא </a:t>
            </a:r>
            <a:r>
              <a:rPr lang="he-IL" dirty="0"/>
              <a:t>סביבת פיתוח משולבת </a:t>
            </a:r>
            <a:r>
              <a:rPr lang="he-IL" dirty="0" smtClean="0"/>
              <a:t>מה שנקרא (</a:t>
            </a:r>
            <a:r>
              <a:rPr lang="en-US" dirty="0" smtClean="0"/>
              <a:t>IDE</a:t>
            </a:r>
            <a:r>
              <a:rPr lang="he-IL" dirty="0" smtClean="0"/>
              <a:t>) והיא פותחה במיוחד עבור שפת הפיתוח פייתון. התוכנה תעזור לכם לכתוב תחביר נכון בשפה ותציג את כלל האפשרויות העומדות עבורכם בעת הפיתוח.</a:t>
            </a:r>
          </a:p>
          <a:p>
            <a:pPr marL="0" indent="0" algn="r" rtl="1">
              <a:buNone/>
            </a:pPr>
            <a:endParaRPr lang="en-US" dirty="0"/>
          </a:p>
          <a:p>
            <a:pPr marL="0" indent="0" algn="r" rtl="1">
              <a:buNone/>
            </a:pPr>
            <a:r>
              <a:rPr lang="en-US" dirty="0" smtClean="0">
                <a:hlinkClick r:id="rId2"/>
              </a:rPr>
              <a:t>https</a:t>
            </a:r>
            <a:r>
              <a:rPr lang="en-US" dirty="0">
                <a:hlinkClick r:id="rId2"/>
              </a:rPr>
              <a:t>://www.jetbrains.com/pycharm/download</a:t>
            </a:r>
            <a:r>
              <a:rPr lang="en-US" dirty="0" smtClean="0">
                <a:hlinkClick r:id="rId2"/>
              </a:rPr>
              <a:t>/</a:t>
            </a:r>
            <a:endParaRPr lang="en-US" dirty="0" smtClean="0"/>
          </a:p>
        </p:txBody>
      </p:sp>
    </p:spTree>
    <p:extLst>
      <p:ext uri="{BB962C8B-B14F-4D97-AF65-F5344CB8AC3E}">
        <p14:creationId xmlns:p14="http://schemas.microsoft.com/office/powerpoint/2010/main" val="2334176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משתנים</a:t>
            </a:r>
            <a:endParaRPr lang="en-US" dirty="0"/>
          </a:p>
        </p:txBody>
      </p:sp>
      <p:sp>
        <p:nvSpPr>
          <p:cNvPr id="3" name="Content Placeholder 2"/>
          <p:cNvSpPr>
            <a:spLocks noGrp="1"/>
          </p:cNvSpPr>
          <p:nvPr>
            <p:ph idx="1"/>
          </p:nvPr>
        </p:nvSpPr>
        <p:spPr>
          <a:xfrm>
            <a:off x="628650" y="1060033"/>
            <a:ext cx="7886700" cy="3263504"/>
          </a:xfrm>
        </p:spPr>
        <p:txBody>
          <a:bodyPr/>
          <a:lstStyle/>
          <a:p>
            <a:pPr marL="0" indent="0" algn="r" rtl="1">
              <a:buNone/>
            </a:pPr>
            <a:r>
              <a:rPr lang="he-IL" dirty="0" smtClean="0"/>
              <a:t>משתנה הוא תא בזיכרון של התוכנה אשר מאפשר לנו לגשת אליו דרך השם של התא ותפקידו לשמור נתון כלשהו עבורנו. </a:t>
            </a:r>
            <a:r>
              <a:rPr lang="he-IL" dirty="0" err="1" smtClean="0"/>
              <a:t>בפייתון</a:t>
            </a:r>
            <a:r>
              <a:rPr lang="he-IL" dirty="0" smtClean="0"/>
              <a:t> קיימים מספר סוגי משתנים, לדוגמה:</a:t>
            </a:r>
            <a:endParaRPr lang="en-US" dirty="0" smtClean="0"/>
          </a:p>
          <a:p>
            <a:pPr marL="0" indent="0" algn="r" rtl="1">
              <a:buNone/>
            </a:pPr>
            <a:endParaRPr lang="he-IL" dirty="0" smtClean="0"/>
          </a:p>
          <a:p>
            <a:pPr algn="r" rtl="1"/>
            <a:r>
              <a:rPr lang="en-US" dirty="0" err="1" smtClean="0"/>
              <a:t>str</a:t>
            </a:r>
            <a:r>
              <a:rPr lang="he-IL" dirty="0" smtClean="0"/>
              <a:t> – משתנה מסוג טקסט.</a:t>
            </a:r>
            <a:endParaRPr lang="en-US" dirty="0" smtClean="0"/>
          </a:p>
          <a:p>
            <a:pPr algn="r" rtl="1"/>
            <a:r>
              <a:rPr lang="en-US" dirty="0" err="1" smtClean="0"/>
              <a:t>int</a:t>
            </a:r>
            <a:r>
              <a:rPr lang="he-IL" dirty="0" smtClean="0"/>
              <a:t> – משתנה מסוג מספר.</a:t>
            </a:r>
            <a:endParaRPr lang="en-US" dirty="0" smtClean="0"/>
          </a:p>
          <a:p>
            <a:pPr algn="r" rtl="1"/>
            <a:r>
              <a:rPr lang="en-US" dirty="0" smtClean="0"/>
              <a:t>float</a:t>
            </a:r>
            <a:r>
              <a:rPr lang="he-IL" dirty="0" smtClean="0"/>
              <a:t> – משתנה מסוג שבר עשרוני.</a:t>
            </a:r>
            <a:endParaRPr lang="en-US" dirty="0" smtClean="0"/>
          </a:p>
          <a:p>
            <a:pPr algn="r" rtl="1"/>
            <a:r>
              <a:rPr lang="en-US" dirty="0" smtClean="0"/>
              <a:t>bool</a:t>
            </a:r>
            <a:r>
              <a:rPr lang="he-IL" dirty="0" smtClean="0"/>
              <a:t> – משתנה בוליאני.</a:t>
            </a:r>
          </a:p>
        </p:txBody>
      </p:sp>
    </p:spTree>
    <p:extLst>
      <p:ext uri="{BB962C8B-B14F-4D97-AF65-F5344CB8AC3E}">
        <p14:creationId xmlns:p14="http://schemas.microsoft.com/office/powerpoint/2010/main" val="3649047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משתנה מסוג טקסט</a:t>
            </a:r>
            <a:endParaRPr lang="en-US" dirty="0"/>
          </a:p>
        </p:txBody>
      </p:sp>
      <p:sp>
        <p:nvSpPr>
          <p:cNvPr id="3" name="Content Placeholder 2"/>
          <p:cNvSpPr>
            <a:spLocks noGrp="1"/>
          </p:cNvSpPr>
          <p:nvPr>
            <p:ph idx="1"/>
          </p:nvPr>
        </p:nvSpPr>
        <p:spPr>
          <a:xfrm>
            <a:off x="628650" y="1060032"/>
            <a:ext cx="7886700" cy="3821153"/>
          </a:xfrm>
        </p:spPr>
        <p:txBody>
          <a:bodyPr>
            <a:normAutofit fontScale="92500" lnSpcReduction="20000"/>
          </a:bodyPr>
          <a:lstStyle/>
          <a:p>
            <a:pPr marL="0" indent="0" algn="r" rtl="1">
              <a:buNone/>
            </a:pPr>
            <a:r>
              <a:rPr lang="he-IL" dirty="0" smtClean="0"/>
              <a:t>משתנה מסוג טקסט הוא המשתנה הנפוץ ביותר בתכנות, אנו נגדיר משתנה זה כאשר נרצה לשמור טקסט כלשהו אשר ישמש את התכונה. בעולם הרשתות הטקסט יכול להיות כתובת של עמדה או לחילופיו בעולם האינטרנט הטקסט יכול להיות כתובת של אתר או סתם של אדם.</a:t>
            </a:r>
          </a:p>
          <a:p>
            <a:pPr marL="0" indent="0" rtl="1">
              <a:buNone/>
            </a:pPr>
            <a:r>
              <a:rPr lang="en-US" dirty="0"/>
              <a:t>banner = "Welcome to FTP Server"</a:t>
            </a:r>
          </a:p>
          <a:p>
            <a:pPr marL="0" indent="0" rtl="1">
              <a:buNone/>
            </a:pPr>
            <a:r>
              <a:rPr lang="en-US" dirty="0" err="1"/>
              <a:t>banner.</a:t>
            </a:r>
            <a:r>
              <a:rPr lang="en-US" b="1" dirty="0" err="1"/>
              <a:t>upper</a:t>
            </a:r>
            <a:r>
              <a:rPr lang="en-US" dirty="0"/>
              <a:t>()</a:t>
            </a:r>
          </a:p>
          <a:p>
            <a:pPr marL="0" indent="0" rtl="1">
              <a:buNone/>
            </a:pPr>
            <a:r>
              <a:rPr lang="en-US" dirty="0" err="1"/>
              <a:t>banner.</a:t>
            </a:r>
            <a:r>
              <a:rPr lang="en-US" b="1" dirty="0" err="1"/>
              <a:t>lower</a:t>
            </a:r>
            <a:r>
              <a:rPr lang="en-US" dirty="0"/>
              <a:t>()</a:t>
            </a:r>
          </a:p>
          <a:p>
            <a:pPr marL="0" indent="0" rtl="1">
              <a:buNone/>
            </a:pPr>
            <a:r>
              <a:rPr lang="en-US" dirty="0" err="1"/>
              <a:t>banner.</a:t>
            </a:r>
            <a:r>
              <a:rPr lang="en-US" b="1" dirty="0" err="1"/>
              <a:t>replace</a:t>
            </a:r>
            <a:r>
              <a:rPr lang="en-US" dirty="0"/>
              <a:t>('FTP</a:t>
            </a:r>
            <a:r>
              <a:rPr lang="en-US" dirty="0" smtClean="0"/>
              <a:t>', 'SSH')</a:t>
            </a:r>
            <a:endParaRPr lang="en-US" dirty="0"/>
          </a:p>
          <a:p>
            <a:pPr marL="0" indent="0" rtl="1">
              <a:buNone/>
            </a:pPr>
            <a:r>
              <a:rPr lang="en-US" dirty="0" err="1"/>
              <a:t>banner.</a:t>
            </a:r>
            <a:r>
              <a:rPr lang="en-US" b="1" dirty="0" err="1"/>
              <a:t>rfind</a:t>
            </a:r>
            <a:r>
              <a:rPr lang="en-US" dirty="0"/>
              <a:t>('FTP</a:t>
            </a:r>
            <a:r>
              <a:rPr lang="en-US" dirty="0" smtClean="0"/>
              <a:t>')    &amp;    </a:t>
            </a:r>
            <a:r>
              <a:rPr lang="en-US" dirty="0" err="1"/>
              <a:t>banner.</a:t>
            </a:r>
            <a:r>
              <a:rPr lang="en-US" b="1" dirty="0" err="1"/>
              <a:t>find</a:t>
            </a:r>
            <a:r>
              <a:rPr lang="en-US" dirty="0"/>
              <a:t>('FTP</a:t>
            </a:r>
            <a:r>
              <a:rPr lang="en-US" dirty="0" smtClean="0"/>
              <a:t>')</a:t>
            </a:r>
            <a:endParaRPr lang="en-US" dirty="0"/>
          </a:p>
          <a:p>
            <a:pPr marL="0" indent="0" rtl="1">
              <a:buNone/>
            </a:pPr>
            <a:r>
              <a:rPr lang="en-US" dirty="0" smtClean="0"/>
              <a:t>banner[2:10</a:t>
            </a:r>
            <a:r>
              <a:rPr lang="en-US" dirty="0"/>
              <a:t>]</a:t>
            </a:r>
          </a:p>
          <a:p>
            <a:pPr marL="0" indent="0" rtl="1">
              <a:buNone/>
            </a:pPr>
            <a:r>
              <a:rPr lang="en-US" dirty="0"/>
              <a:t>banner[::-1]</a:t>
            </a:r>
          </a:p>
          <a:p>
            <a:pPr marL="0" indent="0" rtl="1">
              <a:buNone/>
            </a:pPr>
            <a:r>
              <a:rPr lang="en-US" dirty="0"/>
              <a:t>banner * </a:t>
            </a:r>
            <a:r>
              <a:rPr lang="en-US" dirty="0" smtClean="0"/>
              <a:t>10</a:t>
            </a:r>
          </a:p>
          <a:p>
            <a:pPr marL="0" indent="0" rtl="1">
              <a:buNone/>
            </a:pPr>
            <a:r>
              <a:rPr lang="en-US" dirty="0" smtClean="0"/>
              <a:t>banner + banner</a:t>
            </a:r>
          </a:p>
          <a:p>
            <a:pPr marL="0" indent="0" algn="r" rtl="1">
              <a:buNone/>
            </a:pPr>
            <a:endParaRPr lang="he-IL" dirty="0" smtClean="0"/>
          </a:p>
          <a:p>
            <a:pPr marL="0" indent="0" algn="r" rtl="1">
              <a:buNone/>
            </a:pPr>
            <a:endParaRPr lang="he-IL" dirty="0" smtClean="0"/>
          </a:p>
        </p:txBody>
      </p:sp>
    </p:spTree>
    <p:extLst>
      <p:ext uri="{BB962C8B-B14F-4D97-AF65-F5344CB8AC3E}">
        <p14:creationId xmlns:p14="http://schemas.microsoft.com/office/powerpoint/2010/main" val="683696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קלט\פלט מהמשתמש</a:t>
            </a:r>
            <a:r>
              <a:rPr lang="en-US" dirty="0" smtClean="0"/>
              <a:t> </a:t>
            </a:r>
            <a:endParaRPr lang="en-US" dirty="0"/>
          </a:p>
        </p:txBody>
      </p:sp>
      <p:sp>
        <p:nvSpPr>
          <p:cNvPr id="3" name="Content Placeholder 2"/>
          <p:cNvSpPr>
            <a:spLocks noGrp="1"/>
          </p:cNvSpPr>
          <p:nvPr>
            <p:ph idx="1"/>
          </p:nvPr>
        </p:nvSpPr>
        <p:spPr>
          <a:xfrm>
            <a:off x="628650" y="1060033"/>
            <a:ext cx="7886700" cy="3263504"/>
          </a:xfrm>
        </p:spPr>
        <p:txBody>
          <a:bodyPr>
            <a:normAutofit/>
          </a:bodyPr>
          <a:lstStyle/>
          <a:p>
            <a:pPr marL="0" indent="0" algn="r" rtl="1">
              <a:buNone/>
            </a:pPr>
            <a:r>
              <a:rPr lang="he-IL" dirty="0" smtClean="0"/>
              <a:t>על מנת לקלוט נתונים מהמשתמש אנו נשתמש בפקודה </a:t>
            </a:r>
            <a:r>
              <a:rPr lang="en-US" dirty="0" smtClean="0"/>
              <a:t>input</a:t>
            </a:r>
            <a:r>
              <a:rPr lang="he-IL" dirty="0" smtClean="0"/>
              <a:t> בצורה הבאה:</a:t>
            </a:r>
            <a:endParaRPr lang="en-US" dirty="0" smtClean="0"/>
          </a:p>
          <a:p>
            <a:pPr marL="0" indent="0" rtl="1">
              <a:buNone/>
            </a:pPr>
            <a:r>
              <a:rPr lang="en-US" dirty="0" smtClean="0"/>
              <a:t>name = Input(“insert your name”)</a:t>
            </a:r>
            <a:endParaRPr lang="he-IL" dirty="0" smtClean="0"/>
          </a:p>
          <a:p>
            <a:pPr marL="0" indent="0" rtl="1">
              <a:buNone/>
            </a:pPr>
            <a:endParaRPr lang="en-US" dirty="0" smtClean="0"/>
          </a:p>
          <a:p>
            <a:pPr marL="0" indent="0" algn="r" rtl="1">
              <a:buNone/>
            </a:pPr>
            <a:r>
              <a:rPr lang="he-IL" dirty="0" smtClean="0"/>
              <a:t>במידה ונרצה להדפיס את שם המשתמש נבצע את הפקודה:</a:t>
            </a:r>
          </a:p>
          <a:p>
            <a:pPr marL="0" indent="0" rtl="1">
              <a:buNone/>
            </a:pPr>
            <a:r>
              <a:rPr lang="en-US" dirty="0" smtClean="0"/>
              <a:t>print(name)</a:t>
            </a:r>
            <a:endParaRPr lang="he-IL" dirty="0" smtClean="0"/>
          </a:p>
        </p:txBody>
      </p:sp>
    </p:spTree>
    <p:extLst>
      <p:ext uri="{BB962C8B-B14F-4D97-AF65-F5344CB8AC3E}">
        <p14:creationId xmlns:p14="http://schemas.microsoft.com/office/powerpoint/2010/main" val="3242227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משתנים מילים שמורות</a:t>
            </a:r>
            <a:endParaRPr lang="en-US" dirty="0"/>
          </a:p>
        </p:txBody>
      </p:sp>
      <p:sp>
        <p:nvSpPr>
          <p:cNvPr id="3" name="Content Placeholder 2"/>
          <p:cNvSpPr>
            <a:spLocks noGrp="1"/>
          </p:cNvSpPr>
          <p:nvPr>
            <p:ph idx="1"/>
          </p:nvPr>
        </p:nvSpPr>
        <p:spPr>
          <a:xfrm>
            <a:off x="628650" y="1060032"/>
            <a:ext cx="7886700" cy="3821153"/>
          </a:xfrm>
        </p:spPr>
        <p:txBody>
          <a:bodyPr>
            <a:normAutofit/>
          </a:bodyPr>
          <a:lstStyle/>
          <a:p>
            <a:pPr marL="0" indent="0" algn="r" rtl="1">
              <a:buNone/>
            </a:pPr>
            <a:r>
              <a:rPr lang="he-IL" dirty="0" smtClean="0"/>
              <a:t>בעת הגדרת משתנה עליכם לשים לב שבכל שפת פיתוח קיימים פקודות שמורות ואינכם יכולים ליצור משתנה בשם של פקודה.</a:t>
            </a:r>
          </a:p>
          <a:p>
            <a:pPr marL="0" indent="0" algn="r" rtl="1">
              <a:buNone/>
            </a:pPr>
            <a:r>
              <a:rPr lang="he-IL" dirty="0" smtClean="0"/>
              <a:t>לדוגמה לא תוכלו ליצור את המשתנים הבאים:</a:t>
            </a:r>
          </a:p>
          <a:p>
            <a:pPr algn="r" rtl="1"/>
            <a:r>
              <a:rPr lang="en-US" dirty="0" smtClean="0"/>
              <a:t>or</a:t>
            </a:r>
          </a:p>
          <a:p>
            <a:pPr algn="r" rtl="1"/>
            <a:r>
              <a:rPr lang="en-US" dirty="0" smtClean="0"/>
              <a:t>if</a:t>
            </a:r>
          </a:p>
          <a:p>
            <a:pPr algn="r" rtl="1"/>
            <a:r>
              <a:rPr lang="en-US" dirty="0" smtClean="0"/>
              <a:t>for</a:t>
            </a:r>
            <a:endParaRPr lang="he-IL" dirty="0"/>
          </a:p>
          <a:p>
            <a:pPr marL="0" indent="0" algn="r" rtl="1">
              <a:buNone/>
            </a:pPr>
            <a:r>
              <a:rPr lang="he-IL" dirty="0" smtClean="0"/>
              <a:t>במידה ותעשו זאת תקבלו את השגיאה הבאה:</a:t>
            </a:r>
          </a:p>
          <a:p>
            <a:pPr marL="0" indent="0" rtl="1">
              <a:buNone/>
            </a:pPr>
            <a:r>
              <a:rPr lang="en-US" dirty="0" err="1"/>
              <a:t>SyntaxError</a:t>
            </a:r>
            <a:r>
              <a:rPr lang="en-US" dirty="0"/>
              <a:t>: invalid </a:t>
            </a:r>
            <a:r>
              <a:rPr lang="en-US" dirty="0" smtClean="0"/>
              <a:t>syntax</a:t>
            </a:r>
            <a:endParaRPr lang="he-IL" dirty="0" smtClean="0"/>
          </a:p>
          <a:p>
            <a:pPr marL="0" indent="0" rtl="1">
              <a:buNone/>
            </a:pPr>
            <a:endParaRPr lang="he-IL" dirty="0" smtClean="0"/>
          </a:p>
        </p:txBody>
      </p:sp>
    </p:spTree>
    <p:extLst>
      <p:ext uri="{BB962C8B-B14F-4D97-AF65-F5344CB8AC3E}">
        <p14:creationId xmlns:p14="http://schemas.microsoft.com/office/powerpoint/2010/main" val="489121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7428</TotalTime>
  <Words>985</Words>
  <Application>Microsoft Office PowerPoint</Application>
  <PresentationFormat>On-screen Show (16:9)</PresentationFormat>
  <Paragraphs>155</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맑은 고딕</vt:lpstr>
      <vt:lpstr>Arial</vt:lpstr>
      <vt:lpstr>Ariel</vt:lpstr>
      <vt:lpstr>Calibri</vt:lpstr>
      <vt:lpstr>Calibri Light</vt:lpstr>
      <vt:lpstr>Courier New</vt:lpstr>
      <vt:lpstr>Times New Roman</vt:lpstr>
      <vt:lpstr>Wingdings</vt:lpstr>
      <vt:lpstr>Office Theme</vt:lpstr>
      <vt:lpstr>PowerPoint Presentation</vt:lpstr>
      <vt:lpstr>PowerPoint Presentation</vt:lpstr>
      <vt:lpstr>מה נלמד בקורס?</vt:lpstr>
      <vt:lpstr>למה פייתון?</vt:lpstr>
      <vt:lpstr>הגדרת סביבת הפיתוח</vt:lpstr>
      <vt:lpstr>משתנים</vt:lpstr>
      <vt:lpstr>משתנה מסוג טקסט</vt:lpstr>
      <vt:lpstr>קלט\פלט מהמשתמש </vt:lpstr>
      <vt:lpstr>משתנים מילים שמורות</vt:lpstr>
      <vt:lpstr>עבודה עם תנאים (if, elif, else)</vt:lpstr>
      <vt:lpstr>עבודה עם תנאים (if, elif, else)</vt:lpstr>
      <vt:lpstr>עבודה עם תנאים (if, elif, else)</vt:lpstr>
      <vt:lpstr>עבודה עם תנאים (if, elif, else)</vt:lpstr>
      <vt:lpstr>תרגיל</vt:lpstr>
      <vt:lpstr>עבודה עם תנאים (if,elif,else)</vt:lpstr>
      <vt:lpstr>רשימות – list – סוגרים []</vt:lpstr>
      <vt:lpstr>רשימות – tuple – סוגרים ()</vt:lpstr>
      <vt:lpstr>רשימות – set – סוגרים {}</vt:lpstr>
      <vt:lpstr>תרגיל</vt:lpstr>
      <vt:lpstr>תנאים ברשימות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 roman</dc:creator>
  <cp:lastModifiedBy>roman roman</cp:lastModifiedBy>
  <cp:revision>1740</cp:revision>
  <dcterms:created xsi:type="dcterms:W3CDTF">2015-06-08T08:19:12Z</dcterms:created>
  <dcterms:modified xsi:type="dcterms:W3CDTF">2019-07-18T13:41:00Z</dcterms:modified>
</cp:coreProperties>
</file>