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8"/>
  </p:notesMasterIdLst>
  <p:sldIdLst>
    <p:sldId id="256" r:id="rId2"/>
    <p:sldId id="257" r:id="rId3"/>
    <p:sldId id="408" r:id="rId4"/>
    <p:sldId id="430" r:id="rId5"/>
    <p:sldId id="418" r:id="rId6"/>
    <p:sldId id="419" r:id="rId7"/>
    <p:sldId id="420" r:id="rId8"/>
    <p:sldId id="421" r:id="rId9"/>
    <p:sldId id="423" r:id="rId10"/>
    <p:sldId id="422" r:id="rId11"/>
    <p:sldId id="424" r:id="rId12"/>
    <p:sldId id="425" r:id="rId13"/>
    <p:sldId id="426" r:id="rId14"/>
    <p:sldId id="428" r:id="rId15"/>
    <p:sldId id="431" r:id="rId16"/>
    <p:sldId id="429"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135" autoAdjust="0"/>
  </p:normalViewPr>
  <p:slideViewPr>
    <p:cSldViewPr snapToGrid="0">
      <p:cViewPr varScale="1">
        <p:scale>
          <a:sx n="116" d="100"/>
          <a:sy n="116" d="100"/>
        </p:scale>
        <p:origin x="51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817A8-E6CE-42A1-9445-2BF65A1175A3}"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1AA43-5B63-4715-9305-928FCEC0FB3B}" type="slidenum">
              <a:rPr lang="en-US" smtClean="0"/>
              <a:t>‹#›</a:t>
            </a:fld>
            <a:endParaRPr lang="en-US"/>
          </a:p>
        </p:txBody>
      </p:sp>
    </p:spTree>
    <p:extLst>
      <p:ext uri="{BB962C8B-B14F-4D97-AF65-F5344CB8AC3E}">
        <p14:creationId xmlns:p14="http://schemas.microsoft.com/office/powerpoint/2010/main" val="2493064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12278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66865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3630915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232" y="0"/>
            <a:ext cx="9148464" cy="5143500"/>
          </a:xfrm>
          <a:prstGeom prst="rect">
            <a:avLst/>
          </a:prstGeom>
        </p:spPr>
      </p:pic>
      <p:sp>
        <p:nvSpPr>
          <p:cNvPr id="4" name="TextBox 3">
            <a:hlinkClick r:id="rId3"/>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5" name="TextBox 4"/>
          <p:cNvSpPr txBox="1"/>
          <p:nvPr userDrawn="1"/>
        </p:nvSpPr>
        <p:spPr>
          <a:xfrm>
            <a:off x="4749617" y="4920110"/>
            <a:ext cx="4394383" cy="246221"/>
          </a:xfrm>
          <a:prstGeom prst="rect">
            <a:avLst/>
          </a:prstGeom>
          <a:noFill/>
        </p:spPr>
        <p:txBody>
          <a:bodyPr wrap="square" rtlCol="0">
            <a:spAutoFit/>
          </a:bodyPr>
          <a:lstStyle/>
          <a:p>
            <a:pPr algn="r"/>
            <a:r>
              <a:rPr lang="en-US" sz="1000" dirty="0" smtClean="0">
                <a:solidFill>
                  <a:schemeClr val="bg1"/>
                </a:solidFill>
              </a:rPr>
              <a:t>Roman Zaikin</a:t>
            </a:r>
            <a:endParaRPr lang="en-US" sz="1000" dirty="0">
              <a:solidFill>
                <a:schemeClr val="bg1"/>
              </a:solidFill>
            </a:endParaRPr>
          </a:p>
        </p:txBody>
      </p:sp>
    </p:spTree>
    <p:extLst>
      <p:ext uri="{BB962C8B-B14F-4D97-AF65-F5344CB8AC3E}">
        <p14:creationId xmlns:p14="http://schemas.microsoft.com/office/powerpoint/2010/main" val="4148807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0"/>
            <a:ext cx="9144000" cy="884466"/>
          </a:xfrm>
          <a:prstGeom prst="rect">
            <a:avLst/>
          </a:prstGeom>
        </p:spPr>
        <p:txBody>
          <a:bodyPr anchor="ctr"/>
          <a:lstStyle>
            <a:lvl1pPr algn="l">
              <a:defRPr sz="4000" b="1" u="sng" baseline="0">
                <a:latin typeface="Ariel"/>
              </a:defRPr>
            </a:lvl1pPr>
          </a:lstStyle>
          <a:p>
            <a:r>
              <a:rPr lang="en-US" altLang="ko-KR" b="0" u="none" dirty="0" smtClean="0"/>
              <a:t> </a:t>
            </a:r>
            <a:r>
              <a:rPr lang="en-US" altLang="ko-KR" dirty="0" smtClean="0"/>
              <a:t>Click to edit title</a:t>
            </a:r>
            <a:endParaRPr lang="ko-KR" altLang="en-US" dirty="0"/>
          </a:p>
        </p:txBody>
      </p:sp>
      <p:sp>
        <p:nvSpPr>
          <p:cNvPr id="9" name="Content Placeholder 2"/>
          <p:cNvSpPr>
            <a:spLocks noGrp="1"/>
          </p:cNvSpPr>
          <p:nvPr>
            <p:ph idx="1" hasCustomPrompt="1"/>
          </p:nvPr>
        </p:nvSpPr>
        <p:spPr>
          <a:xfrm>
            <a:off x="457200" y="1152526"/>
            <a:ext cx="8229600" cy="3394472"/>
          </a:xfrm>
          <a:prstGeom prst="rect">
            <a:avLst/>
          </a:prstGeom>
        </p:spPr>
        <p:txBody>
          <a:bodyPr/>
          <a:lstStyle>
            <a:lvl1pPr>
              <a:defRPr sz="2400"/>
            </a:lvl1pPr>
          </a:lstStyle>
          <a:p>
            <a:r>
              <a:rPr lang="en-US" altLang="ko-KR" sz="2800" dirty="0" smtClean="0">
                <a:solidFill>
                  <a:schemeClr val="tx1">
                    <a:lumMod val="75000"/>
                    <a:lumOff val="25000"/>
                  </a:schemeClr>
                </a:solidFill>
                <a:latin typeface="Arial" pitchFamily="34" charset="0"/>
                <a:cs typeface="Arial" pitchFamily="34" charset="0"/>
              </a:rPr>
              <a:t>Widescreen 16:9</a:t>
            </a:r>
          </a:p>
        </p:txBody>
      </p:sp>
    </p:spTree>
    <p:extLst>
      <p:ext uri="{BB962C8B-B14F-4D97-AF65-F5344CB8AC3E}">
        <p14:creationId xmlns:p14="http://schemas.microsoft.com/office/powerpoint/2010/main" val="231970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81007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4ABF69-6E84-4DDE-9FC7-873BECAFC963}"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459103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ABF69-6E84-4DDE-9FC7-873BECAFC963}"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428586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ABF69-6E84-4DDE-9FC7-873BECAFC963}" type="datetimeFigureOut">
              <a:rPr lang="en-US" smtClean="0"/>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8573237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ABF69-6E84-4DDE-9FC7-873BECAFC963}" type="datetimeFigureOut">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89334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ABF69-6E84-4DDE-9FC7-873BECAFC963}" type="datetimeFigureOut">
              <a:rPr lang="en-US" smtClean="0"/>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3209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69876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21705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free-powerpoint-templates-design.com/free-powerpoint-templates-desig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24ABF69-6E84-4DDE-9FC7-873BECAFC963}" type="datetimeFigureOut">
              <a:rPr lang="en-US" smtClean="0"/>
              <a:t>7/18/2019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DD7A2C-91F1-4004-A171-7F4AB5FF3A1E}" type="slidenum">
              <a:rPr lang="en-US" smtClean="0"/>
              <a:t>‹#›</a:t>
            </a:fld>
            <a:endParaRPr lang="en-US"/>
          </a:p>
        </p:txBody>
      </p:sp>
      <p:sp>
        <p:nvSpPr>
          <p:cNvPr id="7" name="Rectangle 6"/>
          <p:cNvSpPr/>
          <p:nvPr userDrawn="1"/>
        </p:nvSpPr>
        <p:spPr>
          <a:xfrm>
            <a:off x="0" y="4948014"/>
            <a:ext cx="9144000" cy="195486"/>
          </a:xfrm>
          <a:prstGeom prst="rect">
            <a:avLst/>
          </a:prstGeom>
          <a:solidFill>
            <a:srgbClr val="0909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hlinkClick r:id="rId15"/>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10" name="TextBox 9"/>
          <p:cNvSpPr txBox="1"/>
          <p:nvPr userDrawn="1"/>
        </p:nvSpPr>
        <p:spPr>
          <a:xfrm>
            <a:off x="4749617" y="4920110"/>
            <a:ext cx="4394383" cy="246221"/>
          </a:xfrm>
          <a:prstGeom prst="rect">
            <a:avLst/>
          </a:prstGeom>
          <a:noFill/>
        </p:spPr>
        <p:txBody>
          <a:bodyPr wrap="square" rtlCol="0">
            <a:spAutoFit/>
          </a:bodyPr>
          <a:lstStyle/>
          <a:p>
            <a:pPr algn="r"/>
            <a:r>
              <a:rPr lang="he-IL" sz="1000" dirty="0" smtClean="0">
                <a:solidFill>
                  <a:schemeClr val="bg1"/>
                </a:solidFill>
              </a:rPr>
              <a:t>רומן זאיקין</a:t>
            </a:r>
            <a:endParaRPr lang="en-US" sz="1000" dirty="0">
              <a:solidFill>
                <a:schemeClr val="bg1"/>
              </a:solidFill>
            </a:endParaRPr>
          </a:p>
        </p:txBody>
      </p:sp>
      <p:pic>
        <p:nvPicPr>
          <p:cNvPr id="12" name="Picture 1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53227" y="4054061"/>
            <a:ext cx="1390773" cy="826683"/>
          </a:xfrm>
          <a:prstGeom prst="rect">
            <a:avLst/>
          </a:prstGeom>
        </p:spPr>
      </p:pic>
    </p:spTree>
    <p:extLst>
      <p:ext uri="{BB962C8B-B14F-4D97-AF65-F5344CB8AC3E}">
        <p14:creationId xmlns:p14="http://schemas.microsoft.com/office/powerpoint/2010/main" val="14648062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62"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171442"/>
            <a:ext cx="9144000" cy="276999"/>
          </a:xfrm>
          <a:prstGeom prst="rect">
            <a:avLst/>
          </a:prstGeom>
          <a:noFill/>
        </p:spPr>
        <p:txBody>
          <a:bodyPr wrap="square">
            <a:spAutoFit/>
          </a:bodyPr>
          <a:lstStyle/>
          <a:p>
            <a:pPr algn="ctr" fontAlgn="auto">
              <a:spcBef>
                <a:spcPts val="0"/>
              </a:spcBef>
              <a:spcAft>
                <a:spcPts val="0"/>
              </a:spcAft>
              <a:defRPr/>
            </a:pPr>
            <a:r>
              <a:rPr lang="he-IL" altLang="ko-KR" sz="1200" b="1" dirty="0" smtClean="0">
                <a:solidFill>
                  <a:schemeClr val="bg1"/>
                </a:solidFill>
                <a:latin typeface="Arial" pitchFamily="34" charset="0"/>
                <a:cs typeface="Arial" pitchFamily="34" charset="0"/>
              </a:rPr>
              <a:t>רומן זאיקין</a:t>
            </a:r>
            <a:endParaRPr kumimoji="0" lang="en-US" altLang="ko-KR" sz="1200" b="1" dirty="0">
              <a:solidFill>
                <a:schemeClr val="bg1"/>
              </a:solidFill>
              <a:latin typeface="Arial" pitchFamily="34" charset="0"/>
              <a:cs typeface="Arial" pitchFamily="34" charset="0"/>
            </a:endParaRPr>
          </a:p>
        </p:txBody>
      </p:sp>
      <p:sp>
        <p:nvSpPr>
          <p:cNvPr id="6" name="TextBox 1"/>
          <p:cNvSpPr txBox="1">
            <a:spLocks noChangeArrowheads="1"/>
          </p:cNvSpPr>
          <p:nvPr/>
        </p:nvSpPr>
        <p:spPr bwMode="auto">
          <a:xfrm>
            <a:off x="0" y="3622253"/>
            <a:ext cx="9144000" cy="461665"/>
          </a:xfrm>
          <a:prstGeom prst="rect">
            <a:avLst/>
          </a:prstGeom>
          <a:noFill/>
          <a:ln w="9525">
            <a:noFill/>
            <a:miter lim="800000"/>
            <a:headEnd/>
            <a:tailEnd/>
          </a:ln>
        </p:spPr>
        <p:txBody>
          <a:bodyPr wrap="square">
            <a:spAutoFit/>
          </a:bodyPr>
          <a:lstStyle/>
          <a:p>
            <a:pPr algn="ctr" rtl="1"/>
            <a:r>
              <a:rPr lang="he-IL" altLang="ko-KR" sz="2400" dirty="0" smtClean="0">
                <a:solidFill>
                  <a:schemeClr val="bg1"/>
                </a:solidFill>
                <a:latin typeface="Arial" pitchFamily="34" charset="0"/>
                <a:cs typeface="Arial" pitchFamily="34" charset="0"/>
              </a:rPr>
              <a:t>קורס פייתון בהייטק</a:t>
            </a:r>
            <a:endParaRPr lang="ko-KR" altLang="en-US" sz="24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9660" y="0"/>
            <a:ext cx="1664340" cy="989293"/>
          </a:xfrm>
          <a:prstGeom prst="rect">
            <a:avLst/>
          </a:prstGeom>
        </p:spPr>
      </p:pic>
    </p:spTree>
    <p:extLst>
      <p:ext uri="{BB962C8B-B14F-4D97-AF65-F5344CB8AC3E}">
        <p14:creationId xmlns:p14="http://schemas.microsoft.com/office/powerpoint/2010/main" val="1896876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הוספת </a:t>
            </a:r>
            <a:r>
              <a:rPr lang="en-US" dirty="0" smtClean="0"/>
              <a:t>else</a:t>
            </a:r>
            <a:r>
              <a:rPr lang="he-IL" dirty="0" smtClean="0"/>
              <a:t> ללולאה</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הוספת </a:t>
            </a:r>
            <a:r>
              <a:rPr lang="en-US" dirty="0" smtClean="0"/>
              <a:t>else</a:t>
            </a:r>
            <a:r>
              <a:rPr lang="he-IL" dirty="0" smtClean="0"/>
              <a:t> ללולאות פחות שימוש בעת פיתוח סטנדרטי, ברוב המקרים לא תשתמשו בשיטת פיתוח זו.</a:t>
            </a:r>
            <a:r>
              <a:rPr lang="en-US" dirty="0" smtClean="0"/>
              <a:t> </a:t>
            </a:r>
            <a:r>
              <a:rPr lang="he-IL" dirty="0" smtClean="0"/>
              <a:t> ניתן להוסיף </a:t>
            </a:r>
            <a:r>
              <a:rPr lang="en-US" dirty="0" smtClean="0"/>
              <a:t>else</a:t>
            </a:r>
            <a:r>
              <a:rPr lang="he-IL" dirty="0" smtClean="0"/>
              <a:t> הן ללולאת </a:t>
            </a:r>
            <a:r>
              <a:rPr lang="en-US" dirty="0" smtClean="0"/>
              <a:t>for</a:t>
            </a:r>
            <a:r>
              <a:rPr lang="he-IL" dirty="0" smtClean="0"/>
              <a:t> והן ללולאת </a:t>
            </a:r>
            <a:r>
              <a:rPr lang="en-US" dirty="0" smtClean="0"/>
              <a:t>while</a:t>
            </a:r>
            <a:r>
              <a:rPr lang="he-IL" dirty="0" smtClean="0"/>
              <a:t>.</a:t>
            </a:r>
          </a:p>
          <a:p>
            <a:pPr marL="0" indent="0" algn="r" rtl="1">
              <a:buNone/>
            </a:pPr>
            <a:endParaRPr lang="he-IL" dirty="0" smtClean="0"/>
          </a:p>
          <a:p>
            <a:pPr marL="0" indent="0" algn="r" rtl="1">
              <a:buNone/>
            </a:pPr>
            <a:r>
              <a:rPr lang="he-IL" dirty="0" smtClean="0"/>
              <a:t>ניקח לדוגמה את המקרה הבא, במקרה הבא אנו נרצה לבצע הדפס אך ורק אם המשתמש הסכים לבצע פעולה כלשהי 3 פעמים, הקוד יראה כך:</a:t>
            </a:r>
          </a:p>
        </p:txBody>
      </p:sp>
      <p:sp>
        <p:nvSpPr>
          <p:cNvPr id="5" name="Rectangle 1"/>
          <p:cNvSpPr>
            <a:spLocks noChangeArrowheads="1"/>
          </p:cNvSpPr>
          <p:nvPr/>
        </p:nvSpPr>
        <p:spPr bwMode="auto">
          <a:xfrm>
            <a:off x="289451" y="3213792"/>
            <a:ext cx="5707012"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agree =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"Do you agree to the terms ? Y/N"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agree == </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break</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"The user agree to the terms 3 times, he is allowed."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2957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פונקציות - </a:t>
            </a:r>
            <a:r>
              <a:rPr lang="en-US" dirty="0" smtClean="0"/>
              <a:t>Functions</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פונקציות באו לפתור בעיה בתכנות, כאשר אנו כותבים את אותן שורות הקוד יותר מפעם אחת אנו חוזרים על עצמנו. על מנת לקצר את הקוד ולבצע תכנות מסודר אפשר להעביר את שורות הקוד האלו לפונקציה.</a:t>
            </a:r>
          </a:p>
          <a:p>
            <a:pPr marL="0" indent="0" algn="r" rtl="1">
              <a:buNone/>
            </a:pPr>
            <a:r>
              <a:rPr lang="he-IL" dirty="0" smtClean="0"/>
              <a:t>המנוח הנפוץ בתחום הפיתוח לזה הינו </a:t>
            </a:r>
            <a:r>
              <a:rPr lang="en-US" dirty="0" smtClean="0"/>
              <a:t>DRY</a:t>
            </a:r>
            <a:r>
              <a:rPr lang="he-IL" dirty="0" smtClean="0"/>
              <a:t>, משמע </a:t>
            </a:r>
            <a:r>
              <a:rPr lang="en-US" dirty="0" smtClean="0"/>
              <a:t>Do not repeat your self</a:t>
            </a:r>
            <a:r>
              <a:rPr lang="he-IL" dirty="0" smtClean="0"/>
              <a:t>.</a:t>
            </a:r>
          </a:p>
          <a:p>
            <a:pPr marL="0" indent="0" algn="r" rtl="1">
              <a:buNone/>
            </a:pPr>
            <a:endParaRPr lang="he-IL" dirty="0" smtClean="0"/>
          </a:p>
        </p:txBody>
      </p:sp>
      <p:sp>
        <p:nvSpPr>
          <p:cNvPr id="5" name="Rectangle 1"/>
          <p:cNvSpPr>
            <a:spLocks noChangeArrowheads="1"/>
          </p:cNvSpPr>
          <p:nvPr/>
        </p:nvSpPr>
        <p:spPr bwMode="auto">
          <a:xfrm>
            <a:off x="269715" y="2606026"/>
            <a:ext cx="390363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welcome():</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text = </a:t>
            </a:r>
            <a:r>
              <a:rPr kumimoji="0" lang="en-US" altLang="en-US" sz="1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"What is your name ?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"welcome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text)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welcome()</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welcome()</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welcome()</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0324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פונקציות - </a:t>
            </a:r>
            <a:r>
              <a:rPr lang="en-US" dirty="0" smtClean="0"/>
              <a:t>Functions</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לפונקציה ניתן להעביר פרמטרים וכמו כן להחזיר ערך מהפונקציה, את כמות הפרמטרים אנו מגדירים באמצעות משתנים לפונקציה ומחזירים ערך באמצעות </a:t>
            </a:r>
            <a:r>
              <a:rPr lang="en-US" dirty="0" smtClean="0"/>
              <a:t>return</a:t>
            </a:r>
            <a:r>
              <a:rPr lang="he-IL" dirty="0" smtClean="0"/>
              <a:t>.</a:t>
            </a:r>
          </a:p>
          <a:p>
            <a:pPr marL="0" indent="0" algn="r" rtl="1">
              <a:buNone/>
            </a:pPr>
            <a:endParaRPr lang="he-IL" dirty="0"/>
          </a:p>
          <a:p>
            <a:pPr marL="0" indent="0" algn="r" rtl="1">
              <a:buNone/>
            </a:pPr>
            <a:r>
              <a:rPr lang="he-IL" dirty="0" smtClean="0"/>
              <a:t>פונקציה עם פרמטרים נראית כך:</a:t>
            </a:r>
          </a:p>
          <a:p>
            <a:pPr marL="0" indent="0" algn="r" rtl="1">
              <a:buNone/>
            </a:pPr>
            <a:endParaRPr lang="he-IL" dirty="0" smtClean="0"/>
          </a:p>
        </p:txBody>
      </p:sp>
      <p:sp>
        <p:nvSpPr>
          <p:cNvPr id="5" name="Rectangle 1"/>
          <p:cNvSpPr>
            <a:spLocks noChangeArrowheads="1"/>
          </p:cNvSpPr>
          <p:nvPr/>
        </p:nvSpPr>
        <p:spPr bwMode="auto">
          <a:xfrm>
            <a:off x="269715" y="3129246"/>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628650" y="3029435"/>
            <a:ext cx="413412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summary(number1, number2, number3):</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result = number1 + number2 +number3</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summary(</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2270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פונקציות - </a:t>
            </a:r>
            <a:r>
              <a:rPr lang="en-US" dirty="0" smtClean="0"/>
              <a:t>Functions</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פונקציה שמחזירה ערך נראית כך:</a:t>
            </a:r>
            <a:endParaRPr lang="en-US" dirty="0" smtClean="0"/>
          </a:p>
          <a:p>
            <a:pPr marL="0" indent="0" algn="r" rtl="1">
              <a:buNone/>
            </a:pPr>
            <a:endParaRPr lang="en-US" dirty="0"/>
          </a:p>
          <a:p>
            <a:pPr marL="0" indent="0" algn="r" rtl="1">
              <a:buNone/>
            </a:pPr>
            <a:endParaRPr lang="en-US" dirty="0" smtClean="0"/>
          </a:p>
          <a:p>
            <a:pPr marL="0" indent="0" algn="r" rtl="1">
              <a:buNone/>
            </a:pPr>
            <a:endParaRPr lang="en-US" dirty="0"/>
          </a:p>
          <a:p>
            <a:pPr marL="0" indent="0" algn="r" rtl="1">
              <a:buNone/>
            </a:pPr>
            <a:r>
              <a:rPr lang="he-IL" dirty="0" smtClean="0"/>
              <a:t>שימו לב שיש להשתמש בפקודה </a:t>
            </a:r>
            <a:r>
              <a:rPr lang="en-US" dirty="0" smtClean="0"/>
              <a:t>return</a:t>
            </a:r>
            <a:r>
              <a:rPr lang="he-IL" dirty="0" smtClean="0"/>
              <a:t> על מנת להחזיר ערך.</a:t>
            </a:r>
          </a:p>
          <a:p>
            <a:pPr marL="0" indent="0" algn="r" rtl="1">
              <a:buNone/>
            </a:pPr>
            <a:endParaRPr lang="he-IL" dirty="0" smtClean="0"/>
          </a:p>
        </p:txBody>
      </p:sp>
      <p:sp>
        <p:nvSpPr>
          <p:cNvPr id="5" name="Rectangle 1"/>
          <p:cNvSpPr>
            <a:spLocks noChangeArrowheads="1"/>
          </p:cNvSpPr>
          <p:nvPr/>
        </p:nvSpPr>
        <p:spPr bwMode="auto">
          <a:xfrm>
            <a:off x="269715" y="3129246"/>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111833" y="1858496"/>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summary(number1, number2, number3):</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result = number1 + number2 +number3</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 = summary(</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20</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30</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"The sum of the numbers is"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data)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1072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פונקציות - </a:t>
            </a:r>
            <a:r>
              <a:rPr lang="en-US" dirty="0" smtClean="0"/>
              <a:t>Functions</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פונקציה עם ערכים מוגדרים מראש, במידה ואנו רוצים להגדיר ערכים מראש לפונקציה נבצע זאת כך:</a:t>
            </a:r>
          </a:p>
        </p:txBody>
      </p:sp>
      <p:sp>
        <p:nvSpPr>
          <p:cNvPr id="5" name="Rectangle 1"/>
          <p:cNvSpPr>
            <a:spLocks noChangeArrowheads="1"/>
          </p:cNvSpPr>
          <p:nvPr/>
        </p:nvSpPr>
        <p:spPr bwMode="auto">
          <a:xfrm>
            <a:off x="269715" y="3129246"/>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362080" y="2290827"/>
            <a:ext cx="3836307"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function(number1, number2=</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(number1 * number2)</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number1 * number2</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function(</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8724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פונקציות – </a:t>
            </a:r>
            <a:r>
              <a:rPr lang="en-US" dirty="0" smtClean="0"/>
              <a:t>Functions</a:t>
            </a:r>
            <a:r>
              <a:rPr lang="he-IL" dirty="0" smtClean="0"/>
              <a:t> עבודה מתקדמת</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כאשר אנו רוצים לכתוב פונקציה המקבלת כמות ערכים שאינה מוגדרת אנו משתמשים בפקודות:</a:t>
            </a:r>
          </a:p>
          <a:p>
            <a:pPr algn="r" rtl="1"/>
            <a:r>
              <a:rPr lang="en-US" dirty="0" smtClean="0"/>
              <a:t>*</a:t>
            </a:r>
            <a:r>
              <a:rPr lang="en-US" dirty="0" err="1" smtClean="0"/>
              <a:t>args</a:t>
            </a:r>
            <a:endParaRPr lang="en-US" dirty="0" smtClean="0"/>
          </a:p>
          <a:p>
            <a:pPr algn="r" rtl="1"/>
            <a:r>
              <a:rPr lang="en-US" dirty="0" smtClean="0"/>
              <a:t>**</a:t>
            </a:r>
            <a:r>
              <a:rPr lang="en-US" dirty="0" err="1" smtClean="0"/>
              <a:t>kwargs</a:t>
            </a:r>
            <a:endParaRPr lang="en-US" dirty="0" smtClean="0"/>
          </a:p>
          <a:p>
            <a:pPr algn="r" rtl="1"/>
            <a:endParaRPr lang="he-IL" dirty="0" smtClean="0"/>
          </a:p>
        </p:txBody>
      </p:sp>
      <p:sp>
        <p:nvSpPr>
          <p:cNvPr id="5" name="Rectangle 1"/>
          <p:cNvSpPr>
            <a:spLocks noChangeArrowheads="1"/>
          </p:cNvSpPr>
          <p:nvPr/>
        </p:nvSpPr>
        <p:spPr bwMode="auto">
          <a:xfrm>
            <a:off x="269715" y="3129246"/>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269715" y="1779964"/>
            <a:ext cx="5876930"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test_args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f_arg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*argv):</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"first </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arg</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f_arg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argv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is not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None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(argv)</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test_kwargs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kwargs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kwargs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is not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None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kwargs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test_args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zaikin</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"learn"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"python"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test_kwargs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lastname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zaikin</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age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2541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בנה פונקציית מחשבון אשר מקבלת 2 ערכים ופעולה מתמטית (חיבור, חיסור, כפל וחילוק) על הפונקציה להחזיר את התוצאה. </a:t>
            </a:r>
          </a:p>
          <a:p>
            <a:pPr marL="0" indent="0" algn="r" rtl="1">
              <a:buNone/>
            </a:pPr>
            <a:r>
              <a:rPr lang="he-IL" dirty="0" smtClean="0"/>
              <a:t>שימו לב שעל הפונקציה לא לאפשר את החלוקה ב-0 מכיוון שמדובר בפועלה אינה חוקית מתמטית.</a:t>
            </a:r>
          </a:p>
        </p:txBody>
      </p:sp>
      <p:sp>
        <p:nvSpPr>
          <p:cNvPr id="5" name="Rectangle 1"/>
          <p:cNvSpPr>
            <a:spLocks noChangeArrowheads="1"/>
          </p:cNvSpPr>
          <p:nvPr/>
        </p:nvSpPr>
        <p:spPr bwMode="auto">
          <a:xfrm>
            <a:off x="269715" y="3129246"/>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5324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Teach Courses and Give lectures world wide.</a:t>
            </a:r>
          </a:p>
          <a:p>
            <a:r>
              <a:rPr lang="en-US" dirty="0"/>
              <a:t>Speaker at Cyber Security Conferences.</a:t>
            </a:r>
            <a:endParaRPr lang="he-IL" dirty="0"/>
          </a:p>
          <a:p>
            <a:r>
              <a:rPr lang="en-US" dirty="0"/>
              <a:t>Security Researcher at Check Point.</a:t>
            </a:r>
          </a:p>
          <a:p>
            <a:r>
              <a:rPr lang="en-US" dirty="0"/>
              <a:t>Love to learn new things.</a:t>
            </a:r>
          </a:p>
          <a:p>
            <a:r>
              <a:rPr lang="en-US" dirty="0" smtClean="0">
                <a:sym typeface="Wingdings" panose="05000000000000000000" pitchFamily="2" charset="2"/>
              </a:rPr>
              <a:t>:)</a:t>
            </a:r>
            <a:endParaRPr lang="en-US" dirty="0">
              <a:sym typeface="Wingdings" panose="05000000000000000000" pitchFamily="2" charset="2"/>
            </a:endParaRPr>
          </a:p>
        </p:txBody>
      </p:sp>
      <p:sp>
        <p:nvSpPr>
          <p:cNvPr id="8" name="Title 1"/>
          <p:cNvSpPr txBox="1">
            <a:spLocks/>
          </p:cNvSpPr>
          <p:nvPr/>
        </p:nvSpPr>
        <p:spPr>
          <a:xfrm>
            <a:off x="152400" y="152400"/>
            <a:ext cx="8816502" cy="884466"/>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sz="4000" dirty="0" smtClean="0">
                <a:solidFill>
                  <a:schemeClr val="tx1">
                    <a:lumMod val="75000"/>
                    <a:lumOff val="25000"/>
                  </a:schemeClr>
                </a:solidFill>
                <a:latin typeface="Ariel"/>
              </a:rPr>
              <a:t> </a:t>
            </a:r>
            <a:r>
              <a:rPr lang="en-US" altLang="ko-KR" sz="4000" u="sng" dirty="0" err="1" smtClean="0">
                <a:solidFill>
                  <a:schemeClr val="tx1">
                    <a:lumMod val="75000"/>
                    <a:lumOff val="25000"/>
                  </a:schemeClr>
                </a:solidFill>
                <a:latin typeface="Ariel"/>
              </a:rPr>
              <a:t>whoami</a:t>
            </a:r>
            <a:endParaRPr lang="ko-KR" altLang="en-US" sz="4000" u="sng" dirty="0">
              <a:solidFill>
                <a:schemeClr val="tx1">
                  <a:lumMod val="75000"/>
                  <a:lumOff val="25000"/>
                </a:schemeClr>
              </a:solidFill>
              <a:latin typeface="Ariel"/>
            </a:endParaRPr>
          </a:p>
        </p:txBody>
      </p:sp>
      <p:pic>
        <p:nvPicPr>
          <p:cNvPr id="7" name="Picture 6" descr="תוצאת תמונה עבור ‪lg electronics logo‬‏">
            <a:extLst>
              <a:ext uri="{FF2B5EF4-FFF2-40B4-BE49-F238E27FC236}">
                <a16:creationId xmlns:a16="http://schemas.microsoft.com/office/drawing/2014/main" id="{7DE1F58B-C4F5-4150-B64E-DA7F95B6C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67" y="1005871"/>
            <a:ext cx="5152326" cy="11695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תוצאת תמונה עבור ‪Ebay‬‏">
            <a:extLst>
              <a:ext uri="{FF2B5EF4-FFF2-40B4-BE49-F238E27FC236}">
                <a16:creationId xmlns:a16="http://schemas.microsoft.com/office/drawing/2014/main" id="{86AAB369-A3A3-4D0B-A8F3-037A33B27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403" y="102834"/>
            <a:ext cx="2982390" cy="12407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תוצאת תמונה עבור ‪AliExpress‬‏">
            <a:extLst>
              <a:ext uri="{FF2B5EF4-FFF2-40B4-BE49-F238E27FC236}">
                <a16:creationId xmlns:a16="http://schemas.microsoft.com/office/drawing/2014/main" id="{983960B0-163C-4D17-BDD1-CBCD6A48B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39" y="1879110"/>
            <a:ext cx="4800600" cy="11673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תוצאת תמונה עבור ‪FaceBook‬‏">
            <a:extLst>
              <a:ext uri="{FF2B5EF4-FFF2-40B4-BE49-F238E27FC236}">
                <a16:creationId xmlns:a16="http://schemas.microsoft.com/office/drawing/2014/main" id="{B9299F45-5B40-415B-8691-9A0ABE5E06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375" y="2740802"/>
            <a:ext cx="2130217" cy="21302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תוצאת תמונה עבור ‪Whatsapp‬‏">
            <a:extLst>
              <a:ext uri="{FF2B5EF4-FFF2-40B4-BE49-F238E27FC236}">
                <a16:creationId xmlns:a16="http://schemas.microsoft.com/office/drawing/2014/main" id="{1D3FA10C-68F4-438C-BF83-7AB3231A85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436" y="2866591"/>
            <a:ext cx="1703731" cy="1722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תוצאת תמונה עבור ‪telegram‬‏">
            <a:extLst>
              <a:ext uri="{FF2B5EF4-FFF2-40B4-BE49-F238E27FC236}">
                <a16:creationId xmlns:a16="http://schemas.microsoft.com/office/drawing/2014/main" id="{ACC1345A-2B78-4F45-8154-15B47C3577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902" y="2405809"/>
            <a:ext cx="1991647" cy="199164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1"/>
          <p:cNvSpPr txBox="1">
            <a:spLocks/>
          </p:cNvSpPr>
          <p:nvPr/>
        </p:nvSpPr>
        <p:spPr>
          <a:xfrm>
            <a:off x="609600" y="1304926"/>
            <a:ext cx="8229600" cy="339447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pic>
        <p:nvPicPr>
          <p:cNvPr id="1028" name="Picture 4" descr="×ª××¦××ª ×ª××× × ×¢×××¨ âªdji logoâ¬â"/>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936" y="152400"/>
            <a:ext cx="2203520" cy="22035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payp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5526" y="3390104"/>
            <a:ext cx="1924570" cy="15559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תוצאת תמונה עבור ‪skype‬‏">
            <a:extLst>
              <a:ext uri="{FF2B5EF4-FFF2-40B4-BE49-F238E27FC236}">
                <a16:creationId xmlns:a16="http://schemas.microsoft.com/office/drawing/2014/main" id="{37537D02-6F2A-4D81-BA47-7F8136D36DB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57800" y="1842293"/>
            <a:ext cx="4126507" cy="1846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ª××¦××ª ×ª××× × ×¢×××¨ âªsnapchat logoâ¬â"/>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33553" y="3159641"/>
            <a:ext cx="1429824" cy="142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מילון - </a:t>
            </a:r>
            <a:r>
              <a:rPr lang="en-US" dirty="0" smtClean="0"/>
              <a:t>dictionary</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משתנה מסוג מילון הוא משתנה מאוד נוח ושימושי, באמצעות מילון אנו יכולים להגדיר מפתח וערך כך שניתן יהיה לחפש לפי מפתח ולא לפי מיקום כמו ברשימה.</a:t>
            </a:r>
          </a:p>
          <a:p>
            <a:pPr marL="0" indent="0" algn="r" rtl="1">
              <a:buNone/>
            </a:pPr>
            <a:endParaRPr lang="he-IL" dirty="0" smtClean="0"/>
          </a:p>
          <a:p>
            <a:pPr marL="0" indent="0" algn="r" rtl="1">
              <a:buNone/>
            </a:pPr>
            <a:endParaRPr lang="he-IL" dirty="0" smtClean="0"/>
          </a:p>
          <a:p>
            <a:pPr marL="0" indent="0" algn="r" rtl="1">
              <a:buNone/>
            </a:pPr>
            <a:endParaRPr lang="he-IL" dirty="0" smtClean="0"/>
          </a:p>
        </p:txBody>
      </p:sp>
      <p:graphicFrame>
        <p:nvGraphicFramePr>
          <p:cNvPr id="4" name="Table 3"/>
          <p:cNvGraphicFramePr>
            <a:graphicFrameLocks noGrp="1"/>
          </p:cNvGraphicFramePr>
          <p:nvPr>
            <p:extLst>
              <p:ext uri="{D42A27DB-BD31-4B8C-83A1-F6EECF244321}">
                <p14:modId xmlns:p14="http://schemas.microsoft.com/office/powerpoint/2010/main" val="435747390"/>
              </p:ext>
            </p:extLst>
          </p:nvPr>
        </p:nvGraphicFramePr>
        <p:xfrm>
          <a:off x="674699" y="2406893"/>
          <a:ext cx="7090026" cy="2753506"/>
        </p:xfrm>
        <a:graphic>
          <a:graphicData uri="http://schemas.openxmlformats.org/drawingml/2006/table">
            <a:tbl>
              <a:tblPr firstRow="1" bandRow="1">
                <a:tableStyleId>{9D7B26C5-4107-4FEC-AEDC-1716B250A1EF}</a:tableStyleId>
              </a:tblPr>
              <a:tblGrid>
                <a:gridCol w="3545013">
                  <a:extLst>
                    <a:ext uri="{9D8B030D-6E8A-4147-A177-3AD203B41FA5}">
                      <a16:colId xmlns:a16="http://schemas.microsoft.com/office/drawing/2014/main" val="1187766461"/>
                    </a:ext>
                  </a:extLst>
                </a:gridCol>
                <a:gridCol w="3545013">
                  <a:extLst>
                    <a:ext uri="{9D8B030D-6E8A-4147-A177-3AD203B41FA5}">
                      <a16:colId xmlns:a16="http://schemas.microsoft.com/office/drawing/2014/main" val="1226567088"/>
                    </a:ext>
                  </a:extLst>
                </a:gridCol>
              </a:tblGrid>
              <a:tr h="2753506">
                <a:tc>
                  <a:txBody>
                    <a:bodyPr/>
                    <a:lstStyle/>
                    <a:p>
                      <a:r>
                        <a:rPr lang="en-US" sz="1600" dirty="0" err="1" smtClean="0"/>
                        <a:t>dict</a:t>
                      </a:r>
                      <a:r>
                        <a:rPr lang="en-US" sz="1600" dirty="0" smtClean="0"/>
                        <a:t> = {"one": 1, "two": 2, "three": 3}                                      </a:t>
                      </a:r>
                    </a:p>
                    <a:p>
                      <a:r>
                        <a:rPr lang="en-US" sz="1600" dirty="0" smtClean="0"/>
                        <a:t>print (</a:t>
                      </a:r>
                      <a:r>
                        <a:rPr lang="en-US" sz="1600" dirty="0" err="1" smtClean="0"/>
                        <a:t>dict</a:t>
                      </a:r>
                      <a:r>
                        <a:rPr lang="en-US" sz="1600" dirty="0" smtClean="0"/>
                        <a:t>["one"])                                                          </a:t>
                      </a:r>
                    </a:p>
                    <a:p>
                      <a:r>
                        <a:rPr lang="en-US" sz="1600" dirty="0" smtClean="0"/>
                        <a:t>                                                                             </a:t>
                      </a:r>
                    </a:p>
                    <a:p>
                      <a:r>
                        <a:rPr lang="en-US" sz="1600" dirty="0" err="1" smtClean="0"/>
                        <a:t>dict</a:t>
                      </a:r>
                      <a:r>
                        <a:rPr lang="en-US" sz="1600" dirty="0" smtClean="0"/>
                        <a:t>["one"] = 7                                                              </a:t>
                      </a:r>
                    </a:p>
                    <a:p>
                      <a:r>
                        <a:rPr lang="en-US" sz="1600" dirty="0" err="1" smtClean="0"/>
                        <a:t>dict</a:t>
                      </a:r>
                      <a:r>
                        <a:rPr lang="en-US" sz="1600" dirty="0" smtClean="0"/>
                        <a:t>["four"] = 4                                                             </a:t>
                      </a:r>
                    </a:p>
                    <a:p>
                      <a:endParaRPr lang="en-US" sz="1600" dirty="0" smtClean="0"/>
                    </a:p>
                    <a:p>
                      <a:r>
                        <a:rPr lang="en-US" sz="1600" dirty="0" smtClean="0"/>
                        <a:t>del</a:t>
                      </a:r>
                      <a:r>
                        <a:rPr lang="en-US" sz="1600" baseline="0" dirty="0" smtClean="0"/>
                        <a:t> </a:t>
                      </a:r>
                      <a:r>
                        <a:rPr lang="en-US" sz="1600" baseline="0" dirty="0" err="1" smtClean="0"/>
                        <a:t>dict</a:t>
                      </a:r>
                      <a:r>
                        <a:rPr lang="en-US" sz="1600" baseline="0" dirty="0" smtClean="0"/>
                        <a:t>["one"]</a:t>
                      </a:r>
                      <a:r>
                        <a:rPr lang="en-US" sz="1600" dirty="0" smtClean="0"/>
                        <a:t>                                                                                                            </a:t>
                      </a:r>
                    </a:p>
                    <a:p>
                      <a:r>
                        <a:rPr lang="en-US" sz="1600" dirty="0" err="1" smtClean="0"/>
                        <a:t>dict.pop</a:t>
                      </a:r>
                      <a:r>
                        <a:rPr lang="en-US" sz="1600" dirty="0" smtClean="0"/>
                        <a:t>("four", None)                                                       </a:t>
                      </a:r>
                    </a:p>
                    <a:p>
                      <a:r>
                        <a:rPr lang="en-US" sz="1600" dirty="0" smtClean="0"/>
                        <a:t>                                                                             </a:t>
                      </a:r>
                    </a:p>
                    <a:p>
                      <a:endParaRPr lang="en-US" sz="1600" dirty="0" err="1" smtClean="0"/>
                    </a:p>
                  </a:txBody>
                  <a:tcPr/>
                </a:tc>
                <a:tc>
                  <a:txBody>
                    <a:bodyPr/>
                    <a:lstStyle/>
                    <a:p>
                      <a:r>
                        <a:rPr lang="en-US" sz="1600" dirty="0" smtClean="0"/>
                        <a:t>print (</a:t>
                      </a:r>
                      <a:r>
                        <a:rPr lang="en-US" sz="1600" dirty="0" err="1" smtClean="0"/>
                        <a:t>dict.keys</a:t>
                      </a:r>
                      <a:r>
                        <a:rPr lang="en-US" sz="1600" dirty="0" smtClean="0"/>
                        <a:t>())                                                          </a:t>
                      </a:r>
                    </a:p>
                    <a:p>
                      <a:r>
                        <a:rPr lang="en-US" sz="1600" dirty="0" smtClean="0"/>
                        <a:t>print (</a:t>
                      </a:r>
                      <a:r>
                        <a:rPr lang="en-US" sz="1600" dirty="0" err="1" smtClean="0"/>
                        <a:t>dict.values</a:t>
                      </a:r>
                      <a:r>
                        <a:rPr lang="en-US" sz="1600" dirty="0" smtClean="0"/>
                        <a:t>())                                                        </a:t>
                      </a:r>
                    </a:p>
                    <a:p>
                      <a:r>
                        <a:rPr lang="en-US" sz="1600" dirty="0" smtClean="0"/>
                        <a:t>                                                                             </a:t>
                      </a:r>
                    </a:p>
                    <a:p>
                      <a:r>
                        <a:rPr lang="en-US" sz="1600" dirty="0" err="1" smtClean="0"/>
                        <a:t>dict</a:t>
                      </a:r>
                      <a:r>
                        <a:rPr lang="en-US" sz="1600" dirty="0" smtClean="0"/>
                        <a:t> = {"name": "roman", "Age": 30}                                          </a:t>
                      </a:r>
                    </a:p>
                    <a:p>
                      <a:r>
                        <a:rPr lang="en-US" sz="1600" dirty="0" smtClean="0"/>
                        <a:t>dict2 = {"</a:t>
                      </a:r>
                      <a:r>
                        <a:rPr lang="en-US" sz="1600" dirty="0" err="1" smtClean="0"/>
                        <a:t>lastname</a:t>
                      </a:r>
                      <a:r>
                        <a:rPr lang="en-US" sz="1600" dirty="0" smtClean="0"/>
                        <a:t>": "</a:t>
                      </a:r>
                      <a:r>
                        <a:rPr lang="en-US" sz="1600" dirty="0" err="1" smtClean="0"/>
                        <a:t>zaikin</a:t>
                      </a:r>
                      <a:r>
                        <a:rPr lang="en-US" sz="1600" dirty="0" smtClean="0"/>
                        <a:t>"}                                               </a:t>
                      </a:r>
                    </a:p>
                    <a:p>
                      <a:r>
                        <a:rPr lang="en-US" sz="1600" dirty="0" smtClean="0"/>
                        <a:t>                                                                             </a:t>
                      </a:r>
                    </a:p>
                    <a:p>
                      <a:r>
                        <a:rPr lang="en-US" sz="1600" dirty="0" err="1" smtClean="0"/>
                        <a:t>dict.update</a:t>
                      </a:r>
                      <a:r>
                        <a:rPr lang="en-US" sz="1600" dirty="0" smtClean="0"/>
                        <a:t>(dict2)                                                           </a:t>
                      </a:r>
                    </a:p>
                    <a:p>
                      <a:r>
                        <a:rPr lang="en-US" sz="1600" dirty="0" smtClean="0"/>
                        <a:t>print (</a:t>
                      </a:r>
                      <a:r>
                        <a:rPr lang="en-US" sz="1600" dirty="0" err="1" smtClean="0"/>
                        <a:t>dict</a:t>
                      </a:r>
                      <a:r>
                        <a:rPr lang="en-US" sz="1600" dirty="0" smtClean="0"/>
                        <a:t>)                                                                 </a:t>
                      </a:r>
                    </a:p>
                    <a:p>
                      <a:r>
                        <a:rPr lang="en-US" sz="1600" dirty="0" smtClean="0"/>
                        <a:t>print (sorted(</a:t>
                      </a:r>
                      <a:r>
                        <a:rPr lang="en-US" sz="1600" dirty="0" err="1" smtClean="0"/>
                        <a:t>dict</a:t>
                      </a:r>
                      <a:r>
                        <a:rPr lang="en-US" sz="1600" dirty="0" smtClean="0"/>
                        <a:t>))                                                         </a:t>
                      </a:r>
                    </a:p>
                    <a:p>
                      <a:endParaRPr lang="en-US" sz="1600" dirty="0" smtClean="0"/>
                    </a:p>
                  </a:txBody>
                  <a:tcPr/>
                </a:tc>
                <a:extLst>
                  <a:ext uri="{0D108BD9-81ED-4DB2-BD59-A6C34878D82A}">
                    <a16:rowId xmlns:a16="http://schemas.microsoft.com/office/drawing/2014/main" val="274217161"/>
                  </a:ext>
                </a:extLst>
              </a:tr>
            </a:tbl>
          </a:graphicData>
        </a:graphic>
      </p:graphicFrame>
    </p:spTree>
    <p:extLst>
      <p:ext uri="{BB962C8B-B14F-4D97-AF65-F5344CB8AC3E}">
        <p14:creationId xmlns:p14="http://schemas.microsoft.com/office/powerpoint/2010/main" val="3328915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יצירת רשימה באמצעות </a:t>
            </a:r>
            <a:r>
              <a:rPr lang="en-US" dirty="0" smtClean="0"/>
              <a:t>range</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כאשר אנו מעוניינים ליצור רשימה של מספרים אנו משתמשים בפקודה </a:t>
            </a:r>
            <a:r>
              <a:rPr lang="en-US" dirty="0" smtClean="0"/>
              <a:t>range</a:t>
            </a:r>
            <a:r>
              <a:rPr lang="he-IL" dirty="0" smtClean="0"/>
              <a:t>, רשימת מספרים הינה שימושית בלולאת כאשר אנו מעוניינים לבצע פעולה כלשהי מספר פעמים.</a:t>
            </a:r>
            <a:endParaRPr lang="en-US" dirty="0" smtClean="0"/>
          </a:p>
        </p:txBody>
      </p:sp>
      <p:sp>
        <p:nvSpPr>
          <p:cNvPr id="4" name="Rectangle 1"/>
          <p:cNvSpPr>
            <a:spLocks noChangeArrowheads="1"/>
          </p:cNvSpPr>
          <p:nvPr/>
        </p:nvSpPr>
        <p:spPr bwMode="auto">
          <a:xfrm>
            <a:off x="223666" y="2432000"/>
            <a:ext cx="3147015"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list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4855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לולאות - </a:t>
            </a:r>
            <a:r>
              <a:rPr lang="en-US" dirty="0" smtClean="0"/>
              <a:t>for</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כאשר אנו מעוניינים לבצע פעולה כלשהי יותר מפעם אחת, עלינו לבצע לולאה. </a:t>
            </a:r>
          </a:p>
          <a:p>
            <a:pPr marL="0" indent="0" algn="r" rtl="1">
              <a:buNone/>
            </a:pPr>
            <a:r>
              <a:rPr lang="he-IL" dirty="0" smtClean="0"/>
              <a:t>לדוגמה אנו מעוניינים לסכום את כל המספרים מהספרה 5 עד הספרה שיכניס משתמש, מה שיראה כך:</a:t>
            </a:r>
          </a:p>
          <a:p>
            <a:pPr marL="0" indent="0" algn="r" rtl="1">
              <a:buNone/>
            </a:pPr>
            <a:endParaRPr lang="he-IL" dirty="0"/>
          </a:p>
          <a:p>
            <a:pPr marL="0" indent="0" algn="r" rtl="1">
              <a:buNone/>
            </a:pPr>
            <a:endParaRPr lang="he-IL" dirty="0" smtClean="0"/>
          </a:p>
          <a:p>
            <a:pPr marL="0" indent="0" algn="r" rtl="1">
              <a:buNone/>
            </a:pPr>
            <a:r>
              <a:rPr lang="he-IL" dirty="0" smtClean="0"/>
              <a:t>לדוגמה נרצה להדפיס את כל המשתנים ברשימה נשתמש בלולאה:</a:t>
            </a:r>
          </a:p>
          <a:p>
            <a:pPr marL="0" indent="0" algn="r" rtl="1">
              <a:buNone/>
            </a:pPr>
            <a:endParaRPr lang="he-IL" dirty="0" smtClean="0"/>
          </a:p>
          <a:p>
            <a:pPr marL="0" indent="0" algn="r" rtl="1">
              <a:buNone/>
            </a:pPr>
            <a:endParaRPr lang="he-IL" dirty="0" smtClean="0"/>
          </a:p>
          <a:p>
            <a:pPr marL="0" indent="0" algn="r" rtl="1">
              <a:buNone/>
            </a:pPr>
            <a:endParaRPr lang="he-IL" dirty="0" smtClean="0"/>
          </a:p>
        </p:txBody>
      </p:sp>
      <p:sp>
        <p:nvSpPr>
          <p:cNvPr id="5" name="Rectangle 1"/>
          <p:cNvSpPr>
            <a:spLocks noChangeArrowheads="1"/>
          </p:cNvSpPr>
          <p:nvPr/>
        </p:nvSpPr>
        <p:spPr bwMode="auto">
          <a:xfrm>
            <a:off x="203496" y="2386133"/>
            <a:ext cx="399002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 </a:t>
            </a:r>
            <a:r>
              <a:rPr kumimoji="0" lang="en-US" altLang="en-US" sz="12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"Insert a number &gt;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lang="en-US" altLang="en-US" sz="1200" dirty="0">
                <a:solidFill>
                  <a:srgbClr val="000000"/>
                </a:solidFill>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03496" y="3633659"/>
            <a:ext cx="43685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food =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"apple"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"banana"</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"grape"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"orange"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food:</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1327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לולאות - </a:t>
            </a:r>
            <a:r>
              <a:rPr lang="en-US" dirty="0" smtClean="0"/>
              <a:t>while</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לולאה מסוג </a:t>
            </a:r>
            <a:r>
              <a:rPr lang="en-US" dirty="0" smtClean="0"/>
              <a:t>while</a:t>
            </a:r>
            <a:r>
              <a:rPr lang="he-IL" dirty="0" smtClean="0"/>
              <a:t> מתבצעת כל עוד התנאי בלולאה מתקיים, כך ניתן לבצע פעולות מספר פעמים בדיוק כמו בלולאת </a:t>
            </a:r>
            <a:r>
              <a:rPr lang="en-US" dirty="0" smtClean="0"/>
              <a:t>for</a:t>
            </a:r>
            <a:r>
              <a:rPr lang="he-IL" dirty="0" smtClean="0"/>
              <a:t>.</a:t>
            </a:r>
            <a:endParaRPr lang="en-US" dirty="0" smtClean="0"/>
          </a:p>
          <a:p>
            <a:pPr marL="0" indent="0" algn="r" rtl="1">
              <a:buNone/>
            </a:pPr>
            <a:endParaRPr lang="en-US" dirty="0"/>
          </a:p>
          <a:p>
            <a:pPr marL="0" indent="0" algn="r" rtl="1">
              <a:buNone/>
            </a:pPr>
            <a:endParaRPr lang="en-US" dirty="0" smtClean="0"/>
          </a:p>
          <a:p>
            <a:pPr marL="0" indent="0" algn="r" rtl="1">
              <a:buNone/>
            </a:pPr>
            <a:endParaRPr lang="he-IL" dirty="0" smtClean="0"/>
          </a:p>
          <a:p>
            <a:pPr marL="0" indent="0" algn="r" rtl="1">
              <a:buNone/>
            </a:pPr>
            <a:r>
              <a:rPr lang="he-IL" dirty="0" smtClean="0"/>
              <a:t>כאשר אין ענו יודעים כמה פעמים עלינו לבצע את הלולאה נשתמש בלולאה אינסופית והפקודה </a:t>
            </a:r>
            <a:r>
              <a:rPr lang="en-US" dirty="0" smtClean="0"/>
              <a:t>break</a:t>
            </a:r>
            <a:r>
              <a:rPr lang="he-IL" dirty="0" smtClean="0"/>
              <a:t> כך:</a:t>
            </a:r>
          </a:p>
          <a:p>
            <a:pPr marL="0" indent="0" algn="r" rtl="1">
              <a:buNone/>
            </a:pPr>
            <a:endParaRPr lang="he-IL" dirty="0" smtClean="0"/>
          </a:p>
          <a:p>
            <a:pPr marL="0" indent="0" algn="r" rtl="1">
              <a:buNone/>
            </a:pPr>
            <a:endParaRPr lang="he-IL" dirty="0" smtClean="0"/>
          </a:p>
          <a:p>
            <a:pPr marL="0" indent="0" algn="r" rtl="1">
              <a:buNone/>
            </a:pPr>
            <a:endParaRPr lang="he-IL" dirty="0" smtClean="0"/>
          </a:p>
        </p:txBody>
      </p:sp>
      <p:sp>
        <p:nvSpPr>
          <p:cNvPr id="4" name="Rectangle 1"/>
          <p:cNvSpPr>
            <a:spLocks noChangeArrowheads="1"/>
          </p:cNvSpPr>
          <p:nvPr/>
        </p:nvSpPr>
        <p:spPr bwMode="auto">
          <a:xfrm>
            <a:off x="361813" y="1706453"/>
            <a:ext cx="5707012"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 </a:t>
            </a:r>
            <a:r>
              <a:rPr kumimoji="0" lang="en-US" altLang="en-US" sz="11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"How many times you want me to print loop?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&gt; </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"loop"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 number -</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61813" y="3442274"/>
            <a:ext cx="4687502"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run =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"Do you want me to stop? [Y]</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es</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/[N]o"</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run == </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or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run == </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break</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637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המשך לולאות</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בנוסף לפקודה </a:t>
            </a:r>
            <a:r>
              <a:rPr lang="en-US" dirty="0" smtClean="0"/>
              <a:t>break</a:t>
            </a:r>
            <a:r>
              <a:rPr lang="he-IL" dirty="0" smtClean="0"/>
              <a:t>, קיימים עוד 2 פקודות:</a:t>
            </a:r>
          </a:p>
          <a:p>
            <a:pPr algn="r" rtl="1"/>
            <a:r>
              <a:rPr lang="en-US" dirty="0" smtClean="0"/>
              <a:t>continue</a:t>
            </a:r>
            <a:r>
              <a:rPr lang="he-IL" dirty="0" smtClean="0"/>
              <a:t> – ממשיך לריצה הבאה.</a:t>
            </a:r>
            <a:endParaRPr lang="en-US" dirty="0" smtClean="0"/>
          </a:p>
          <a:p>
            <a:pPr algn="r" rtl="1"/>
            <a:r>
              <a:rPr lang="en-US" dirty="0" smtClean="0"/>
              <a:t>Pass</a:t>
            </a:r>
            <a:r>
              <a:rPr lang="he-IL" dirty="0" smtClean="0"/>
              <a:t> – ממשיך בריצת הקוד.</a:t>
            </a:r>
            <a:endParaRPr lang="en-US" dirty="0" smtClean="0"/>
          </a:p>
          <a:p>
            <a:pPr marL="0" indent="0" algn="r" rtl="1">
              <a:buNone/>
            </a:pPr>
            <a:endParaRPr lang="he-IL" dirty="0" smtClean="0"/>
          </a:p>
          <a:p>
            <a:pPr marL="0" indent="0" algn="r" rtl="1">
              <a:buNone/>
            </a:pPr>
            <a:r>
              <a:rPr lang="he-IL" dirty="0" smtClean="0"/>
              <a:t>לדוגמה נרצה לסכום את כל המספרים קטנים בלבד ב-4 ריצות.</a:t>
            </a:r>
            <a:endParaRPr lang="en-US" dirty="0" smtClean="0"/>
          </a:p>
          <a:p>
            <a:pPr algn="r" rtl="1"/>
            <a:endParaRPr lang="en-US" dirty="0"/>
          </a:p>
        </p:txBody>
      </p:sp>
      <p:sp>
        <p:nvSpPr>
          <p:cNvPr id="5" name="Rectangle 1"/>
          <p:cNvSpPr>
            <a:spLocks noChangeArrowheads="1"/>
          </p:cNvSpPr>
          <p:nvPr/>
        </p:nvSpPr>
        <p:spPr bwMode="auto">
          <a:xfrm>
            <a:off x="315764" y="2908258"/>
            <a:ext cx="463778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 = </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b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0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"give me a number less then 5 &gt;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 &gt; </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continue</a:t>
            </a:r>
            <a:b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 = result + number</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995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בנה את המשחק נחש את המספר, חוקי המשחק:</a:t>
            </a:r>
          </a:p>
          <a:p>
            <a:pPr marL="457200" indent="-457200" algn="r" rtl="1">
              <a:buAutoNum type="arabicPeriod"/>
            </a:pPr>
            <a:r>
              <a:rPr lang="he-IL" dirty="0" smtClean="0"/>
              <a:t>על התוכנה שלכם להרגיל מספר באמצעות הפקודה הבאה:</a:t>
            </a:r>
          </a:p>
          <a:p>
            <a:pPr marL="457200" indent="-457200" algn="r" rtl="1">
              <a:buAutoNum type="arabicPeriod"/>
            </a:pPr>
            <a:endParaRPr lang="he-IL" dirty="0"/>
          </a:p>
          <a:p>
            <a:pPr marL="457200" indent="-457200" algn="r" rtl="1">
              <a:buAutoNum type="arabicPeriod"/>
            </a:pPr>
            <a:r>
              <a:rPr lang="he-IL" dirty="0" smtClean="0"/>
              <a:t>על המשתמש לנסות לנחש את המספר שהוגרל, כל ניחוש התוכנה שלכם תחזיר למשתמש האם הניחוש שלו היה גבוה יותר מהמספר שהוגרל או נמוך יותר.</a:t>
            </a:r>
          </a:p>
          <a:p>
            <a:pPr marL="457200" indent="-457200" algn="r" rtl="1">
              <a:buAutoNum type="arabicPeriod"/>
            </a:pPr>
            <a:r>
              <a:rPr lang="he-IL" dirty="0" smtClean="0"/>
              <a:t>לאחר ניחוש מוצלח של המספר על התוכנה שלכם להדפיס את כמות הניסיונות שלקח למשתמש לנחש את המספר.</a:t>
            </a:r>
          </a:p>
          <a:p>
            <a:pPr marL="0" indent="0" algn="r" rtl="1">
              <a:buNone/>
            </a:pPr>
            <a:endParaRPr lang="he-IL" dirty="0" smtClean="0"/>
          </a:p>
        </p:txBody>
      </p:sp>
      <p:sp>
        <p:nvSpPr>
          <p:cNvPr id="4" name="Rectangle 1"/>
          <p:cNvSpPr>
            <a:spLocks noChangeArrowheads="1"/>
          </p:cNvSpPr>
          <p:nvPr/>
        </p:nvSpPr>
        <p:spPr bwMode="auto">
          <a:xfrm>
            <a:off x="210509" y="1823372"/>
            <a:ext cx="296686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random</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rand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0374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לולאות עם מילונים</a:t>
            </a:r>
            <a:endParaRPr lang="en-US" dirty="0"/>
          </a:p>
        </p:txBody>
      </p:sp>
      <p:sp>
        <p:nvSpPr>
          <p:cNvPr id="3" name="Content Placeholder 2"/>
          <p:cNvSpPr>
            <a:spLocks noGrp="1"/>
          </p:cNvSpPr>
          <p:nvPr>
            <p:ph idx="1"/>
          </p:nvPr>
        </p:nvSpPr>
        <p:spPr>
          <a:xfrm>
            <a:off x="628650" y="1060032"/>
            <a:ext cx="7886700" cy="3821153"/>
          </a:xfrm>
        </p:spPr>
        <p:txBody>
          <a:bodyPr>
            <a:normAutofit/>
          </a:bodyPr>
          <a:lstStyle/>
          <a:p>
            <a:pPr marL="0" indent="0" algn="r" rtl="1">
              <a:buNone/>
            </a:pPr>
            <a:r>
              <a:rPr lang="he-IL" dirty="0" smtClean="0"/>
              <a:t>במידה ואנו רוצים להשתמש בלולאה על מילון עומדות בפנינו מספר אפשרויות:</a:t>
            </a:r>
          </a:p>
          <a:p>
            <a:pPr algn="r" rtl="1"/>
            <a:r>
              <a:rPr lang="en-US" dirty="0" smtClean="0"/>
              <a:t>Keys()</a:t>
            </a:r>
            <a:r>
              <a:rPr lang="he-IL" dirty="0" smtClean="0"/>
              <a:t> – ריצה על מפתחות בלבד, זו אפשרות </a:t>
            </a:r>
            <a:r>
              <a:rPr lang="he-IL" dirty="0" err="1" smtClean="0"/>
              <a:t>הברירת</a:t>
            </a:r>
            <a:r>
              <a:rPr lang="he-IL" dirty="0" smtClean="0"/>
              <a:t> מחדל.</a:t>
            </a:r>
            <a:endParaRPr lang="en-US" dirty="0" smtClean="0"/>
          </a:p>
          <a:p>
            <a:pPr algn="r" rtl="1"/>
            <a:r>
              <a:rPr lang="en-US" dirty="0" smtClean="0"/>
              <a:t>Values()</a:t>
            </a:r>
            <a:r>
              <a:rPr lang="he-IL" dirty="0" smtClean="0"/>
              <a:t> – ריצה על התוכן במקום המפתחות.</a:t>
            </a:r>
            <a:endParaRPr lang="en-US" dirty="0" smtClean="0"/>
          </a:p>
          <a:p>
            <a:pPr algn="r" rtl="1"/>
            <a:r>
              <a:rPr lang="en-US" dirty="0" smtClean="0"/>
              <a:t>items()</a:t>
            </a:r>
            <a:r>
              <a:rPr lang="he-IL" dirty="0" smtClean="0"/>
              <a:t> – ריצה על המפתחות והתוכן במקביל.</a:t>
            </a:r>
            <a:endParaRPr lang="en-US" dirty="0" smtClean="0"/>
          </a:p>
          <a:p>
            <a:pPr marL="0" indent="0" algn="r" rtl="1">
              <a:buNone/>
            </a:pPr>
            <a:r>
              <a:rPr lang="he-IL" dirty="0" smtClean="0"/>
              <a:t>הקוד יראה כך:</a:t>
            </a:r>
            <a:endParaRPr lang="en-US" dirty="0"/>
          </a:p>
        </p:txBody>
      </p:sp>
      <p:sp>
        <p:nvSpPr>
          <p:cNvPr id="6" name="Rectangle 2"/>
          <p:cNvSpPr>
            <a:spLocks noChangeArrowheads="1"/>
          </p:cNvSpPr>
          <p:nvPr/>
        </p:nvSpPr>
        <p:spPr bwMode="auto">
          <a:xfrm>
            <a:off x="223666" y="2949833"/>
            <a:ext cx="5019323"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dict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"roman"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"lastname"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"zaikin"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keys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dict.keys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(keys)</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values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dict.values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(values)</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key,value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dict.items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key,value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227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9309</TotalTime>
  <Words>765</Words>
  <Application>Microsoft Office PowerPoint</Application>
  <PresentationFormat>On-screen Show (16:9)</PresentationFormat>
  <Paragraphs>103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맑은 고딕</vt:lpstr>
      <vt:lpstr>Arial</vt:lpstr>
      <vt:lpstr>Ariel</vt:lpstr>
      <vt:lpstr>Calibri</vt:lpstr>
      <vt:lpstr>Calibri Light</vt:lpstr>
      <vt:lpstr>Courier New</vt:lpstr>
      <vt:lpstr>Times New Roman</vt:lpstr>
      <vt:lpstr>Wingdings</vt:lpstr>
      <vt:lpstr>Office Theme</vt:lpstr>
      <vt:lpstr>PowerPoint Presentation</vt:lpstr>
      <vt:lpstr>PowerPoint Presentation</vt:lpstr>
      <vt:lpstr>עבודה עם מילון - dictionary</vt:lpstr>
      <vt:lpstr>יצירת רשימה באמצעות range</vt:lpstr>
      <vt:lpstr>לולאות - for</vt:lpstr>
      <vt:lpstr>לולאות - while</vt:lpstr>
      <vt:lpstr>המשך לולאות</vt:lpstr>
      <vt:lpstr>תרגיל</vt:lpstr>
      <vt:lpstr>לולאות עם מילונים</vt:lpstr>
      <vt:lpstr>הוספת else ללולאה</vt:lpstr>
      <vt:lpstr>פונקציות - Functions</vt:lpstr>
      <vt:lpstr>פונקציות - Functions</vt:lpstr>
      <vt:lpstr>פונקציות - Functions</vt:lpstr>
      <vt:lpstr>פונקציות - Functions</vt:lpstr>
      <vt:lpstr>פונקציות – Functions עבודה מתקדמת</vt:lpstr>
      <vt:lpstr>תרגיל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 roman</dc:creator>
  <cp:lastModifiedBy>roman roman</cp:lastModifiedBy>
  <cp:revision>1931</cp:revision>
  <dcterms:created xsi:type="dcterms:W3CDTF">2015-06-08T08:19:12Z</dcterms:created>
  <dcterms:modified xsi:type="dcterms:W3CDTF">2019-07-18T13:44:09Z</dcterms:modified>
</cp:coreProperties>
</file>