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25"/>
  </p:notesMasterIdLst>
  <p:sldIdLst>
    <p:sldId id="256" r:id="rId2"/>
    <p:sldId id="257" r:id="rId3"/>
    <p:sldId id="411" r:id="rId4"/>
    <p:sldId id="420" r:id="rId5"/>
    <p:sldId id="421" r:id="rId6"/>
    <p:sldId id="422" r:id="rId7"/>
    <p:sldId id="423" r:id="rId8"/>
    <p:sldId id="414" r:id="rId9"/>
    <p:sldId id="408" r:id="rId10"/>
    <p:sldId id="412" r:id="rId11"/>
    <p:sldId id="413" r:id="rId12"/>
    <p:sldId id="410" r:id="rId13"/>
    <p:sldId id="425" r:id="rId14"/>
    <p:sldId id="427" r:id="rId15"/>
    <p:sldId id="430" r:id="rId16"/>
    <p:sldId id="426" r:id="rId17"/>
    <p:sldId id="429" r:id="rId18"/>
    <p:sldId id="431" r:id="rId19"/>
    <p:sldId id="432" r:id="rId20"/>
    <p:sldId id="433" r:id="rId21"/>
    <p:sldId id="434" r:id="rId22"/>
    <p:sldId id="417" r:id="rId23"/>
    <p:sldId id="419" r:id="rId24"/>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85135" autoAdjust="0"/>
  </p:normalViewPr>
  <p:slideViewPr>
    <p:cSldViewPr snapToGrid="0">
      <p:cViewPr varScale="1">
        <p:scale>
          <a:sx n="116" d="100"/>
          <a:sy n="116" d="100"/>
        </p:scale>
        <p:origin x="518" y="6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5817A8-E6CE-42A1-9445-2BF65A1175A3}" type="datetimeFigureOut">
              <a:rPr lang="en-US" smtClean="0"/>
              <a:t>7/11/2019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51AA43-5B63-4715-9305-928FCEC0FB3B}" type="slidenum">
              <a:rPr lang="en-US" smtClean="0"/>
              <a:t>‹#›</a:t>
            </a:fld>
            <a:endParaRPr lang="en-US"/>
          </a:p>
        </p:txBody>
      </p:sp>
    </p:spTree>
    <p:extLst>
      <p:ext uri="{BB962C8B-B14F-4D97-AF65-F5344CB8AC3E}">
        <p14:creationId xmlns:p14="http://schemas.microsoft.com/office/powerpoint/2010/main" val="2493064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www.free-powerpoint-templates-design.com/free-powerpoint-templates-design"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4ABF69-6E84-4DDE-9FC7-873BECAFC963}"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42122785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4ABF69-6E84-4DDE-9FC7-873BECAFC963}"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668650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4ABF69-6E84-4DDE-9FC7-873BECAFC963}"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336309158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2232" y="0"/>
            <a:ext cx="9148464" cy="5143500"/>
          </a:xfrm>
          <a:prstGeom prst="rect">
            <a:avLst/>
          </a:prstGeom>
        </p:spPr>
      </p:pic>
      <p:sp>
        <p:nvSpPr>
          <p:cNvPr id="4" name="TextBox 3">
            <a:hlinkClick r:id="rId3"/>
          </p:cNvPr>
          <p:cNvSpPr txBox="1"/>
          <p:nvPr userDrawn="1"/>
        </p:nvSpPr>
        <p:spPr>
          <a:xfrm>
            <a:off x="0" y="4920110"/>
            <a:ext cx="5729606" cy="246221"/>
          </a:xfrm>
          <a:prstGeom prst="rect">
            <a:avLst/>
          </a:prstGeom>
          <a:noFill/>
        </p:spPr>
        <p:txBody>
          <a:bodyPr wrap="square" rtlCol="0">
            <a:spAutoFit/>
          </a:bodyPr>
          <a:lstStyle/>
          <a:p>
            <a:r>
              <a:rPr lang="he-IL" altLang="ko-KR" sz="1000" dirty="0" smtClean="0">
                <a:solidFill>
                  <a:schemeClr val="bg1"/>
                </a:solidFill>
                <a:latin typeface="Arial" pitchFamily="34" charset="0"/>
                <a:cs typeface="Arial" pitchFamily="34" charset="0"/>
              </a:rPr>
              <a:t>קורס פייתון בהייטק</a:t>
            </a:r>
            <a:endParaRPr lang="ko-KR" altLang="en-US" sz="1000" dirty="0">
              <a:solidFill>
                <a:schemeClr val="bg1"/>
              </a:solidFill>
              <a:latin typeface="Arial" pitchFamily="34" charset="0"/>
              <a:cs typeface="Arial" pitchFamily="34" charset="0"/>
            </a:endParaRPr>
          </a:p>
        </p:txBody>
      </p:sp>
      <p:sp>
        <p:nvSpPr>
          <p:cNvPr id="5" name="TextBox 4"/>
          <p:cNvSpPr txBox="1"/>
          <p:nvPr userDrawn="1"/>
        </p:nvSpPr>
        <p:spPr>
          <a:xfrm>
            <a:off x="4749617" y="4920110"/>
            <a:ext cx="4394383" cy="246221"/>
          </a:xfrm>
          <a:prstGeom prst="rect">
            <a:avLst/>
          </a:prstGeom>
          <a:noFill/>
        </p:spPr>
        <p:txBody>
          <a:bodyPr wrap="square" rtlCol="0">
            <a:spAutoFit/>
          </a:bodyPr>
          <a:lstStyle/>
          <a:p>
            <a:pPr algn="r"/>
            <a:r>
              <a:rPr lang="en-US" sz="1000" dirty="0" smtClean="0">
                <a:solidFill>
                  <a:schemeClr val="bg1"/>
                </a:solidFill>
              </a:rPr>
              <a:t>Roman Zaikin</a:t>
            </a:r>
            <a:endParaRPr lang="en-US" sz="1000" dirty="0">
              <a:solidFill>
                <a:schemeClr val="bg1"/>
              </a:solidFill>
            </a:endParaRPr>
          </a:p>
        </p:txBody>
      </p:sp>
    </p:spTree>
    <p:extLst>
      <p:ext uri="{BB962C8B-B14F-4D97-AF65-F5344CB8AC3E}">
        <p14:creationId xmlns:p14="http://schemas.microsoft.com/office/powerpoint/2010/main" val="41488076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0" y="0"/>
            <a:ext cx="9144000" cy="884466"/>
          </a:xfrm>
          <a:prstGeom prst="rect">
            <a:avLst/>
          </a:prstGeom>
        </p:spPr>
        <p:txBody>
          <a:bodyPr anchor="ctr"/>
          <a:lstStyle>
            <a:lvl1pPr algn="l">
              <a:defRPr sz="4000" b="1" u="sng" baseline="0">
                <a:latin typeface="Ariel"/>
              </a:defRPr>
            </a:lvl1pPr>
          </a:lstStyle>
          <a:p>
            <a:r>
              <a:rPr lang="en-US" altLang="ko-KR" b="0" u="none" dirty="0" smtClean="0"/>
              <a:t> </a:t>
            </a:r>
            <a:r>
              <a:rPr lang="en-US" altLang="ko-KR" dirty="0" smtClean="0"/>
              <a:t>Click to edit title</a:t>
            </a:r>
            <a:endParaRPr lang="ko-KR" altLang="en-US" dirty="0"/>
          </a:p>
        </p:txBody>
      </p:sp>
      <p:sp>
        <p:nvSpPr>
          <p:cNvPr id="9" name="Content Placeholder 2"/>
          <p:cNvSpPr>
            <a:spLocks noGrp="1"/>
          </p:cNvSpPr>
          <p:nvPr>
            <p:ph idx="1" hasCustomPrompt="1"/>
          </p:nvPr>
        </p:nvSpPr>
        <p:spPr>
          <a:xfrm>
            <a:off x="457200" y="1152526"/>
            <a:ext cx="8229600" cy="3394472"/>
          </a:xfrm>
          <a:prstGeom prst="rect">
            <a:avLst/>
          </a:prstGeom>
        </p:spPr>
        <p:txBody>
          <a:bodyPr/>
          <a:lstStyle>
            <a:lvl1pPr>
              <a:defRPr sz="2400"/>
            </a:lvl1pPr>
          </a:lstStyle>
          <a:p>
            <a:r>
              <a:rPr lang="en-US" altLang="ko-KR" sz="2800" dirty="0" smtClean="0">
                <a:solidFill>
                  <a:schemeClr val="tx1">
                    <a:lumMod val="75000"/>
                    <a:lumOff val="25000"/>
                  </a:schemeClr>
                </a:solidFill>
                <a:latin typeface="Arial" pitchFamily="34" charset="0"/>
                <a:cs typeface="Arial" pitchFamily="34" charset="0"/>
              </a:rPr>
              <a:t>Widescreen 16:9</a:t>
            </a:r>
          </a:p>
        </p:txBody>
      </p:sp>
    </p:spTree>
    <p:extLst>
      <p:ext uri="{BB962C8B-B14F-4D97-AF65-F5344CB8AC3E}">
        <p14:creationId xmlns:p14="http://schemas.microsoft.com/office/powerpoint/2010/main" val="2319701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4ABF69-6E84-4DDE-9FC7-873BECAFC963}"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42810072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4ABF69-6E84-4DDE-9FC7-873BECAFC963}"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34591033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4ABF69-6E84-4DDE-9FC7-873BECAFC963}" type="datetimeFigureOut">
              <a:rPr lang="en-US" smtClean="0"/>
              <a:t>7/11/2019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124285865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4ABF69-6E84-4DDE-9FC7-873BECAFC963}" type="datetimeFigureOut">
              <a:rPr lang="en-US" smtClean="0"/>
              <a:t>7/11/2019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85732377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4ABF69-6E84-4DDE-9FC7-873BECAFC963}" type="datetimeFigureOut">
              <a:rPr lang="en-US" smtClean="0"/>
              <a:t>7/11/2019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1893347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4ABF69-6E84-4DDE-9FC7-873BECAFC963}" type="datetimeFigureOut">
              <a:rPr lang="en-US" smtClean="0"/>
              <a:t>7/11/2019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1232096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424ABF69-6E84-4DDE-9FC7-873BECAFC963}" type="datetimeFigureOut">
              <a:rPr lang="en-US" smtClean="0"/>
              <a:t>7/11/2019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3698761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424ABF69-6E84-4DDE-9FC7-873BECAFC963}" type="datetimeFigureOut">
              <a:rPr lang="en-US" smtClean="0"/>
              <a:t>7/11/2019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2170575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www.free-powerpoint-templates-design.com/free-powerpoint-templates-design"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24ABF69-6E84-4DDE-9FC7-873BECAFC963}" type="datetimeFigureOut">
              <a:rPr lang="en-US" smtClean="0"/>
              <a:t>7/11/2019</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FDD7A2C-91F1-4004-A171-7F4AB5FF3A1E}" type="slidenum">
              <a:rPr lang="en-US" smtClean="0"/>
              <a:t>‹#›</a:t>
            </a:fld>
            <a:endParaRPr lang="en-US"/>
          </a:p>
        </p:txBody>
      </p:sp>
      <p:sp>
        <p:nvSpPr>
          <p:cNvPr id="7" name="Rectangle 6"/>
          <p:cNvSpPr/>
          <p:nvPr userDrawn="1"/>
        </p:nvSpPr>
        <p:spPr>
          <a:xfrm>
            <a:off x="0" y="4948014"/>
            <a:ext cx="9144000" cy="195486"/>
          </a:xfrm>
          <a:prstGeom prst="rect">
            <a:avLst/>
          </a:prstGeom>
          <a:solidFill>
            <a:srgbClr val="09091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hlinkClick r:id="rId15"/>
          </p:cNvPr>
          <p:cNvSpPr txBox="1"/>
          <p:nvPr userDrawn="1"/>
        </p:nvSpPr>
        <p:spPr>
          <a:xfrm>
            <a:off x="0" y="4920110"/>
            <a:ext cx="5729606" cy="246221"/>
          </a:xfrm>
          <a:prstGeom prst="rect">
            <a:avLst/>
          </a:prstGeom>
          <a:noFill/>
        </p:spPr>
        <p:txBody>
          <a:bodyPr wrap="square" rtlCol="0">
            <a:spAutoFit/>
          </a:bodyPr>
          <a:lstStyle/>
          <a:p>
            <a:r>
              <a:rPr lang="he-IL" altLang="ko-KR" sz="1000" dirty="0" smtClean="0">
                <a:solidFill>
                  <a:schemeClr val="bg1"/>
                </a:solidFill>
                <a:latin typeface="Arial" pitchFamily="34" charset="0"/>
                <a:cs typeface="Arial" pitchFamily="34" charset="0"/>
              </a:rPr>
              <a:t>קורס פייתון בהייטק</a:t>
            </a:r>
            <a:endParaRPr lang="ko-KR" altLang="en-US" sz="1000" dirty="0">
              <a:solidFill>
                <a:schemeClr val="bg1"/>
              </a:solidFill>
              <a:latin typeface="Arial" pitchFamily="34" charset="0"/>
              <a:cs typeface="Arial" pitchFamily="34" charset="0"/>
            </a:endParaRPr>
          </a:p>
        </p:txBody>
      </p:sp>
      <p:sp>
        <p:nvSpPr>
          <p:cNvPr id="10" name="TextBox 9"/>
          <p:cNvSpPr txBox="1"/>
          <p:nvPr userDrawn="1"/>
        </p:nvSpPr>
        <p:spPr>
          <a:xfrm>
            <a:off x="4749617" y="4920110"/>
            <a:ext cx="4394383" cy="246221"/>
          </a:xfrm>
          <a:prstGeom prst="rect">
            <a:avLst/>
          </a:prstGeom>
          <a:noFill/>
        </p:spPr>
        <p:txBody>
          <a:bodyPr wrap="square" rtlCol="0">
            <a:spAutoFit/>
          </a:bodyPr>
          <a:lstStyle/>
          <a:p>
            <a:pPr algn="r"/>
            <a:r>
              <a:rPr lang="he-IL" sz="1000" dirty="0" smtClean="0">
                <a:solidFill>
                  <a:schemeClr val="bg1"/>
                </a:solidFill>
              </a:rPr>
              <a:t>רומן זאיקין</a:t>
            </a:r>
            <a:endParaRPr lang="en-US" sz="1000" dirty="0">
              <a:solidFill>
                <a:schemeClr val="bg1"/>
              </a:solidFill>
            </a:endParaRPr>
          </a:p>
        </p:txBody>
      </p:sp>
      <p:pic>
        <p:nvPicPr>
          <p:cNvPr id="12" name="Picture 11"/>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7753227" y="4054061"/>
            <a:ext cx="1390773" cy="826683"/>
          </a:xfrm>
          <a:prstGeom prst="rect">
            <a:avLst/>
          </a:prstGeom>
        </p:spPr>
      </p:pic>
    </p:spTree>
    <p:extLst>
      <p:ext uri="{BB962C8B-B14F-4D97-AF65-F5344CB8AC3E}">
        <p14:creationId xmlns:p14="http://schemas.microsoft.com/office/powerpoint/2010/main" val="146480627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62" r:id="rId13"/>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raw.githubusercontent.com/romanzaikin/BurpExtension-WhatsApp-Decryption-CheckPoint/master/README.m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4171442"/>
            <a:ext cx="9144000" cy="276999"/>
          </a:xfrm>
          <a:prstGeom prst="rect">
            <a:avLst/>
          </a:prstGeom>
          <a:noFill/>
        </p:spPr>
        <p:txBody>
          <a:bodyPr wrap="square">
            <a:spAutoFit/>
          </a:bodyPr>
          <a:lstStyle/>
          <a:p>
            <a:pPr algn="ctr" fontAlgn="auto">
              <a:spcBef>
                <a:spcPts val="0"/>
              </a:spcBef>
              <a:spcAft>
                <a:spcPts val="0"/>
              </a:spcAft>
              <a:defRPr/>
            </a:pPr>
            <a:r>
              <a:rPr lang="he-IL" altLang="ko-KR" sz="1200" b="1" dirty="0" smtClean="0">
                <a:solidFill>
                  <a:schemeClr val="bg1"/>
                </a:solidFill>
                <a:latin typeface="Arial" pitchFamily="34" charset="0"/>
                <a:cs typeface="Arial" pitchFamily="34" charset="0"/>
              </a:rPr>
              <a:t>רומן זאיקין</a:t>
            </a:r>
            <a:endParaRPr kumimoji="0" lang="en-US" altLang="ko-KR" sz="1200" b="1" dirty="0">
              <a:solidFill>
                <a:schemeClr val="bg1"/>
              </a:solidFill>
              <a:latin typeface="Arial" pitchFamily="34" charset="0"/>
              <a:cs typeface="Arial" pitchFamily="34" charset="0"/>
            </a:endParaRPr>
          </a:p>
        </p:txBody>
      </p:sp>
      <p:sp>
        <p:nvSpPr>
          <p:cNvPr id="6" name="TextBox 1"/>
          <p:cNvSpPr txBox="1">
            <a:spLocks noChangeArrowheads="1"/>
          </p:cNvSpPr>
          <p:nvPr/>
        </p:nvSpPr>
        <p:spPr bwMode="auto">
          <a:xfrm>
            <a:off x="0" y="3622253"/>
            <a:ext cx="9144000" cy="461665"/>
          </a:xfrm>
          <a:prstGeom prst="rect">
            <a:avLst/>
          </a:prstGeom>
          <a:noFill/>
          <a:ln w="9525">
            <a:noFill/>
            <a:miter lim="800000"/>
            <a:headEnd/>
            <a:tailEnd/>
          </a:ln>
        </p:spPr>
        <p:txBody>
          <a:bodyPr wrap="square">
            <a:spAutoFit/>
          </a:bodyPr>
          <a:lstStyle/>
          <a:p>
            <a:pPr algn="ctr" rtl="1"/>
            <a:r>
              <a:rPr lang="he-IL" altLang="ko-KR" sz="2400" dirty="0" smtClean="0">
                <a:solidFill>
                  <a:schemeClr val="bg1"/>
                </a:solidFill>
                <a:latin typeface="Arial" pitchFamily="34" charset="0"/>
                <a:cs typeface="Arial" pitchFamily="34" charset="0"/>
              </a:rPr>
              <a:t>קורס פייתון בהייטק</a:t>
            </a:r>
            <a:endParaRPr lang="ko-KR" altLang="en-US" sz="2400" dirty="0">
              <a:solidFill>
                <a:schemeClr val="bg1"/>
              </a:solidFill>
              <a:latin typeface="Arial" pitchFamily="34" charset="0"/>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79660" y="0"/>
            <a:ext cx="1664340" cy="989293"/>
          </a:xfrm>
          <a:prstGeom prst="rect">
            <a:avLst/>
          </a:prstGeom>
        </p:spPr>
      </p:pic>
    </p:spTree>
    <p:extLst>
      <p:ext uri="{BB962C8B-B14F-4D97-AF65-F5344CB8AC3E}">
        <p14:creationId xmlns:p14="http://schemas.microsoft.com/office/powerpoint/2010/main" val="18968765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ניהול שגיאות </a:t>
            </a:r>
            <a:r>
              <a:rPr lang="en-US" dirty="0" smtClean="0"/>
              <a:t>try-except-finally</a:t>
            </a:r>
            <a:endParaRPr lang="en-US" dirty="0"/>
          </a:p>
        </p:txBody>
      </p:sp>
      <p:sp>
        <p:nvSpPr>
          <p:cNvPr id="3" name="Content Placeholder 2"/>
          <p:cNvSpPr>
            <a:spLocks noGrp="1"/>
          </p:cNvSpPr>
          <p:nvPr>
            <p:ph idx="1"/>
          </p:nvPr>
        </p:nvSpPr>
        <p:spPr>
          <a:xfrm>
            <a:off x="351945" y="1092924"/>
            <a:ext cx="8440109" cy="3821153"/>
          </a:xfrm>
        </p:spPr>
        <p:txBody>
          <a:bodyPr>
            <a:normAutofit/>
          </a:bodyPr>
          <a:lstStyle/>
          <a:p>
            <a:pPr marL="0" indent="0" algn="r" rtl="1">
              <a:buNone/>
            </a:pPr>
            <a:r>
              <a:rPr lang="he-IL" dirty="0" smtClean="0"/>
              <a:t>כאשר אנו מנהלים שגיאות ובמהלך התהליך </a:t>
            </a:r>
            <a:r>
              <a:rPr lang="he-IL" dirty="0" smtClean="0"/>
              <a:t>לעיתים יש פעולות שאנו מעוניינים לבצע ללא תלות בהצלחת הפעולה הקודמת, כך </a:t>
            </a:r>
            <a:r>
              <a:rPr lang="en-US" dirty="0" smtClean="0"/>
              <a:t>finally</a:t>
            </a:r>
            <a:r>
              <a:rPr lang="he-IL" dirty="0" smtClean="0"/>
              <a:t> נכנס לתמונה. לדוגמה </a:t>
            </a:r>
            <a:r>
              <a:rPr lang="he-IL" dirty="0" smtClean="0"/>
              <a:t>נשמור לוגים בכל </a:t>
            </a:r>
            <a:r>
              <a:rPr lang="he-IL" dirty="0" smtClean="0"/>
              <a:t>מצב:</a:t>
            </a:r>
            <a:endParaRPr lang="he-IL" dirty="0" smtClean="0"/>
          </a:p>
        </p:txBody>
      </p:sp>
      <p:sp>
        <p:nvSpPr>
          <p:cNvPr id="4" name="Rectangle 1"/>
          <p:cNvSpPr>
            <a:spLocks noChangeArrowheads="1"/>
          </p:cNvSpPr>
          <p:nvPr/>
        </p:nvSpPr>
        <p:spPr bwMode="auto">
          <a:xfrm>
            <a:off x="171039" y="2882752"/>
            <a:ext cx="6843540"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try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number = </a:t>
            </a:r>
            <a:r>
              <a:rPr kumimoji="0" lang="en-US" altLang="en-US" sz="1400" b="0"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input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"Give me a number to divide 10 by &gt;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/number)</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except </a:t>
            </a:r>
            <a:r>
              <a:rPr kumimoji="0" lang="en-US" altLang="en-US" sz="14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Exception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as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finally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"We always will get here"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02511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ניהול בשגיאות </a:t>
            </a:r>
            <a:r>
              <a:rPr lang="en-US" dirty="0" smtClean="0"/>
              <a:t>try-</a:t>
            </a:r>
            <a:r>
              <a:rPr lang="en-US" dirty="0" err="1" smtClean="0"/>
              <a:t>excpet</a:t>
            </a:r>
            <a:r>
              <a:rPr lang="en-US" dirty="0" smtClean="0"/>
              <a:t>-finally-else</a:t>
            </a:r>
            <a:endParaRPr lang="en-US" dirty="0"/>
          </a:p>
        </p:txBody>
      </p:sp>
      <p:sp>
        <p:nvSpPr>
          <p:cNvPr id="3" name="Content Placeholder 2"/>
          <p:cNvSpPr>
            <a:spLocks noGrp="1"/>
          </p:cNvSpPr>
          <p:nvPr>
            <p:ph idx="1"/>
          </p:nvPr>
        </p:nvSpPr>
        <p:spPr>
          <a:xfrm>
            <a:off x="351945" y="1092924"/>
            <a:ext cx="8440109" cy="3821153"/>
          </a:xfrm>
        </p:spPr>
        <p:txBody>
          <a:bodyPr>
            <a:normAutofit/>
          </a:bodyPr>
          <a:lstStyle/>
          <a:p>
            <a:pPr marL="0" indent="0" algn="r" rtl="1">
              <a:buNone/>
            </a:pPr>
            <a:r>
              <a:rPr lang="he-IL" dirty="0" smtClean="0"/>
              <a:t>לידע כללי גם לניהול שגיאות ניתן להוסיף </a:t>
            </a:r>
            <a:r>
              <a:rPr lang="en-US" dirty="0" smtClean="0"/>
              <a:t>else</a:t>
            </a:r>
            <a:r>
              <a:rPr lang="he-IL" dirty="0" smtClean="0"/>
              <a:t> כך שאם קרתה שגיאה נבצע פעולה אחת ואם לא קרתה נבצע פעולה אחרת.</a:t>
            </a:r>
          </a:p>
          <a:p>
            <a:pPr marL="0" indent="0" algn="r" rtl="1">
              <a:buNone/>
            </a:pPr>
            <a:endParaRPr lang="he-IL" dirty="0" smtClean="0"/>
          </a:p>
        </p:txBody>
      </p:sp>
      <p:sp>
        <p:nvSpPr>
          <p:cNvPr id="4" name="Rectangle 1"/>
          <p:cNvSpPr>
            <a:spLocks noChangeArrowheads="1"/>
          </p:cNvSpPr>
          <p:nvPr/>
        </p:nvSpPr>
        <p:spPr bwMode="auto">
          <a:xfrm>
            <a:off x="236823" y="2225030"/>
            <a:ext cx="5232523"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try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filename = </a:t>
            </a:r>
            <a:r>
              <a:rPr kumimoji="0" lang="en-US" altLang="en-US" sz="14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input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"Give me a file to open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fd</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open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(filename, </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"r"</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except </a:t>
            </a:r>
            <a:r>
              <a:rPr kumimoji="0" lang="en-US" altLang="en-US" sz="14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Exception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as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fd.close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finally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"Save logs or do something global"</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35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מודולים והפקודה </a:t>
            </a:r>
            <a:r>
              <a:rPr lang="en-US" dirty="0" smtClean="0"/>
              <a:t>import</a:t>
            </a:r>
            <a:endParaRPr lang="en-US" dirty="0"/>
          </a:p>
        </p:txBody>
      </p:sp>
      <p:sp>
        <p:nvSpPr>
          <p:cNvPr id="3" name="Content Placeholder 2"/>
          <p:cNvSpPr>
            <a:spLocks noGrp="1"/>
          </p:cNvSpPr>
          <p:nvPr>
            <p:ph idx="1"/>
          </p:nvPr>
        </p:nvSpPr>
        <p:spPr>
          <a:xfrm>
            <a:off x="351945" y="1092924"/>
            <a:ext cx="8440109" cy="3821153"/>
          </a:xfrm>
        </p:spPr>
        <p:txBody>
          <a:bodyPr>
            <a:normAutofit/>
          </a:bodyPr>
          <a:lstStyle/>
          <a:p>
            <a:pPr marL="0" indent="0" algn="r" rtl="1">
              <a:buNone/>
            </a:pPr>
            <a:r>
              <a:rPr lang="he-IL" dirty="0" smtClean="0"/>
              <a:t>אחד היתרונות המשמעותיים ביותר בשפה פייתון אלו המודולים שנכתבו לשפה, מודולים אלו הרחבות המאפשרות לשפה לבצע פעולות נוספות כגון תקשורת עם מערכת ההפעלה, ביצוע פעולות מתמטיות שונות, תקשורת עם תוכנות נוספות במחשב כגון </a:t>
            </a:r>
            <a:r>
              <a:rPr lang="en-US" dirty="0" smtClean="0"/>
              <a:t>office</a:t>
            </a:r>
            <a:r>
              <a:rPr lang="he-IL" dirty="0" smtClean="0"/>
              <a:t> ועוד אפשרויות רבות נוספות.</a:t>
            </a:r>
          </a:p>
          <a:p>
            <a:pPr marL="0" indent="0" algn="r" rtl="1">
              <a:buNone/>
            </a:pPr>
            <a:endParaRPr lang="he-IL" dirty="0"/>
          </a:p>
          <a:p>
            <a:pPr marL="0" indent="0" algn="r" rtl="1">
              <a:buNone/>
            </a:pPr>
            <a:r>
              <a:rPr lang="he-IL" dirty="0" smtClean="0"/>
              <a:t>כל אחד היום יכול לכתוב מודול לשפה ועל מנת להתקין מודולים נוספים אנו משתמשים בספריית המודולים והפקודה </a:t>
            </a:r>
            <a:r>
              <a:rPr lang="en-US" dirty="0" smtClean="0"/>
              <a:t>pip</a:t>
            </a:r>
            <a:r>
              <a:rPr lang="he-IL" dirty="0" smtClean="0"/>
              <a:t>.</a:t>
            </a:r>
          </a:p>
          <a:p>
            <a:pPr marL="0" indent="0" algn="r" rtl="1">
              <a:buNone/>
            </a:pPr>
            <a:endParaRPr lang="he-IL" dirty="0"/>
          </a:p>
        </p:txBody>
      </p:sp>
    </p:spTree>
    <p:extLst>
      <p:ext uri="{BB962C8B-B14F-4D97-AF65-F5344CB8AC3E}">
        <p14:creationId xmlns:p14="http://schemas.microsoft.com/office/powerpoint/2010/main" val="12407891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smtClean="0"/>
              <a:t>Import </a:t>
            </a:r>
            <a:r>
              <a:rPr lang="en-US" dirty="0" err="1" smtClean="0"/>
              <a:t>os</a:t>
            </a:r>
            <a:endParaRPr lang="en-US" dirty="0"/>
          </a:p>
        </p:txBody>
      </p:sp>
      <p:sp>
        <p:nvSpPr>
          <p:cNvPr id="3" name="Content Placeholder 2"/>
          <p:cNvSpPr>
            <a:spLocks noGrp="1"/>
          </p:cNvSpPr>
          <p:nvPr>
            <p:ph idx="1"/>
          </p:nvPr>
        </p:nvSpPr>
        <p:spPr>
          <a:xfrm>
            <a:off x="351945" y="1092924"/>
            <a:ext cx="8440109" cy="3821153"/>
          </a:xfrm>
        </p:spPr>
        <p:txBody>
          <a:bodyPr>
            <a:normAutofit/>
          </a:bodyPr>
          <a:lstStyle/>
          <a:p>
            <a:pPr marL="0" indent="0" algn="r" rtl="1">
              <a:buNone/>
            </a:pPr>
            <a:r>
              <a:rPr lang="he-IL" dirty="0" smtClean="0"/>
              <a:t>באמצעות המודול </a:t>
            </a:r>
            <a:r>
              <a:rPr lang="en-US" dirty="0" err="1" smtClean="0"/>
              <a:t>os</a:t>
            </a:r>
            <a:r>
              <a:rPr lang="he-IL" dirty="0"/>
              <a:t> </a:t>
            </a:r>
            <a:r>
              <a:rPr lang="he-IL" dirty="0" smtClean="0"/>
              <a:t>ניתן לבצע פעולות במערכת </a:t>
            </a:r>
            <a:r>
              <a:rPr lang="he-IL" dirty="0" smtClean="0"/>
              <a:t>ההפעלה, </a:t>
            </a:r>
            <a:r>
              <a:rPr lang="he-IL" dirty="0" smtClean="0"/>
              <a:t>בהתאם למערכת </a:t>
            </a:r>
            <a:r>
              <a:rPr lang="he-IL" dirty="0" smtClean="0"/>
              <a:t>ההפעלה. </a:t>
            </a:r>
            <a:r>
              <a:rPr lang="he-IL" dirty="0" smtClean="0"/>
              <a:t>הפקודה </a:t>
            </a:r>
            <a:r>
              <a:rPr lang="en-US" dirty="0" err="1" smtClean="0"/>
              <a:t>os</a:t>
            </a:r>
            <a:r>
              <a:rPr lang="he-IL" dirty="0" smtClean="0"/>
              <a:t> </a:t>
            </a:r>
            <a:r>
              <a:rPr lang="he-IL" dirty="0" smtClean="0"/>
              <a:t>פותחת </a:t>
            </a:r>
            <a:r>
              <a:rPr lang="he-IL" dirty="0" smtClean="0"/>
              <a:t>חלון </a:t>
            </a:r>
            <a:r>
              <a:rPr lang="en-US" dirty="0" smtClean="0"/>
              <a:t>command prompt</a:t>
            </a:r>
            <a:r>
              <a:rPr lang="he-IL" dirty="0" smtClean="0"/>
              <a:t> (</a:t>
            </a:r>
            <a:r>
              <a:rPr lang="en-US" dirty="0" smtClean="0"/>
              <a:t>cmd</a:t>
            </a:r>
            <a:r>
              <a:rPr lang="he-IL" dirty="0" smtClean="0"/>
              <a:t>) ומבצעת את הפקודות בשבילנו.</a:t>
            </a:r>
          </a:p>
          <a:p>
            <a:pPr marL="0" indent="0" algn="r" rtl="1">
              <a:buNone/>
            </a:pPr>
            <a:r>
              <a:rPr lang="he-IL" dirty="0" smtClean="0"/>
              <a:t>זה הבסיס לפיתוח תוכנת ניהול רשת.</a:t>
            </a:r>
          </a:p>
          <a:p>
            <a:pPr marL="0" indent="0" algn="r" rtl="1">
              <a:buNone/>
            </a:pPr>
            <a:endParaRPr lang="he-IL" dirty="0" smtClean="0"/>
          </a:p>
        </p:txBody>
      </p:sp>
      <p:sp>
        <p:nvSpPr>
          <p:cNvPr id="4" name="Rectangle 1"/>
          <p:cNvSpPr>
            <a:spLocks noChangeArrowheads="1"/>
          </p:cNvSpPr>
          <p:nvPr/>
        </p:nvSpPr>
        <p:spPr bwMode="auto">
          <a:xfrm>
            <a:off x="276293" y="2247235"/>
            <a:ext cx="3621504"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os.system</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ipconfig</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os.popen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ipconfig</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os.chdir</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"c:</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os.listdir</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"c:</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os.getcwd</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os.remove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"file"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os.path.isfile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"test.py"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os.path.getsize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path/</a:t>
            </a:r>
            <a:r>
              <a:rPr lang="en-US" altLang="en-US" sz="1400" b="1" dirty="0" smtClean="0">
                <a:solidFill>
                  <a:srgbClr val="008000"/>
                </a:solidFill>
                <a:latin typeface="Courier New" panose="02070309020205020404" pitchFamily="49" charset="0"/>
                <a:cs typeface="Courier New" panose="02070309020205020404" pitchFamily="49" charset="0"/>
              </a:rPr>
              <a:t>to/file</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51512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smtClean="0"/>
              <a:t>Import </a:t>
            </a:r>
            <a:r>
              <a:rPr lang="en-US" dirty="0" err="1" smtClean="0"/>
              <a:t>os</a:t>
            </a:r>
            <a:endParaRPr lang="en-US" dirty="0"/>
          </a:p>
        </p:txBody>
      </p:sp>
      <p:sp>
        <p:nvSpPr>
          <p:cNvPr id="3" name="Content Placeholder 2"/>
          <p:cNvSpPr>
            <a:spLocks noGrp="1"/>
          </p:cNvSpPr>
          <p:nvPr>
            <p:ph idx="1"/>
          </p:nvPr>
        </p:nvSpPr>
        <p:spPr>
          <a:xfrm>
            <a:off x="351945" y="1092924"/>
            <a:ext cx="8440109" cy="3821153"/>
          </a:xfrm>
        </p:spPr>
        <p:txBody>
          <a:bodyPr>
            <a:normAutofit/>
          </a:bodyPr>
          <a:lstStyle/>
          <a:p>
            <a:pPr marL="0" indent="0" algn="r" rtl="1">
              <a:buNone/>
            </a:pPr>
            <a:r>
              <a:rPr lang="he-IL" dirty="0" smtClean="0"/>
              <a:t>אם נרצה לבנות תוכנה שמאפשרת למשתמש להריץ פקודות במערכת ההפעלה נשתמש בפקודה </a:t>
            </a:r>
            <a:r>
              <a:rPr lang="en-US" dirty="0" err="1" smtClean="0"/>
              <a:t>os.popen</a:t>
            </a:r>
            <a:r>
              <a:rPr lang="he-IL" dirty="0" smtClean="0"/>
              <a:t>, פקודה זו עדיפה על </a:t>
            </a:r>
            <a:r>
              <a:rPr lang="en-US" dirty="0" err="1" smtClean="0"/>
              <a:t>os.system</a:t>
            </a:r>
            <a:r>
              <a:rPr lang="he-IL" dirty="0" smtClean="0"/>
              <a:t> מכיוון שמאפשרת לנו לקבל את הפלט חזרה למשתנה.</a:t>
            </a:r>
          </a:p>
          <a:p>
            <a:pPr marL="0" indent="0" algn="r" rtl="1">
              <a:buNone/>
            </a:pPr>
            <a:endParaRPr lang="he-IL" dirty="0"/>
          </a:p>
          <a:p>
            <a:pPr marL="0" indent="0" algn="r" rtl="1">
              <a:buNone/>
            </a:pPr>
            <a:r>
              <a:rPr lang="he-IL" dirty="0" smtClean="0"/>
              <a:t>דוגמה:</a:t>
            </a:r>
          </a:p>
          <a:p>
            <a:pPr marL="0" indent="0" algn="r" rtl="1">
              <a:buNone/>
            </a:pPr>
            <a:endParaRPr lang="he-IL" dirty="0" smtClean="0"/>
          </a:p>
        </p:txBody>
      </p:sp>
      <p:sp>
        <p:nvSpPr>
          <p:cNvPr id="5" name="Rectangle 1"/>
          <p:cNvSpPr>
            <a:spLocks noChangeArrowheads="1"/>
          </p:cNvSpPr>
          <p:nvPr/>
        </p:nvSpPr>
        <p:spPr bwMode="auto">
          <a:xfrm>
            <a:off x="424308" y="2693510"/>
            <a:ext cx="6232796"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os</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command = </a:t>
            </a:r>
            <a:r>
              <a:rPr kumimoji="0" lang="en-US" altLang="en-US"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input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"Insert a command to execute &gt;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output =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os.popen</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(command).read()</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(output)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14246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תרגיל</a:t>
            </a:r>
            <a:endParaRPr lang="en-US" dirty="0"/>
          </a:p>
        </p:txBody>
      </p:sp>
      <p:sp>
        <p:nvSpPr>
          <p:cNvPr id="3" name="Content Placeholder 2"/>
          <p:cNvSpPr>
            <a:spLocks noGrp="1"/>
          </p:cNvSpPr>
          <p:nvPr>
            <p:ph idx="1"/>
          </p:nvPr>
        </p:nvSpPr>
        <p:spPr>
          <a:xfrm>
            <a:off x="351945" y="1092924"/>
            <a:ext cx="8440109" cy="3821153"/>
          </a:xfrm>
        </p:spPr>
        <p:txBody>
          <a:bodyPr>
            <a:normAutofit/>
          </a:bodyPr>
          <a:lstStyle/>
          <a:p>
            <a:pPr marL="457200" indent="-457200" algn="r" rtl="1">
              <a:buFont typeface="+mj-lt"/>
              <a:buAutoNum type="arabicPeriod"/>
            </a:pPr>
            <a:r>
              <a:rPr lang="he-IL" dirty="0" smtClean="0"/>
              <a:t>בקש מהמשתמש להזין 5 </a:t>
            </a:r>
            <a:r>
              <a:rPr lang="he-IL" dirty="0" smtClean="0"/>
              <a:t>פעולות, </a:t>
            </a:r>
            <a:r>
              <a:rPr lang="he-IL" dirty="0" smtClean="0"/>
              <a:t>שמור את כל הפעולות שהמשתמש רוצה </a:t>
            </a:r>
            <a:r>
              <a:rPr lang="he-IL" dirty="0" smtClean="0"/>
              <a:t>לבצע </a:t>
            </a:r>
            <a:r>
              <a:rPr lang="he-IL" dirty="0" smtClean="0"/>
              <a:t>ברשימה. בצע את כל הפעולות מהרשימה אחת אחרי השנייה על מערכת ההפעלה. הצג את התוצאה של כל אחת מהפעולות באמצעות הדפסה.</a:t>
            </a:r>
          </a:p>
          <a:p>
            <a:pPr marL="457200" indent="-457200" algn="r" rtl="1">
              <a:buFont typeface="+mj-lt"/>
              <a:buAutoNum type="arabicPeriod"/>
            </a:pPr>
            <a:r>
              <a:rPr lang="he-IL" dirty="0" smtClean="0"/>
              <a:t>בצע את הפקודה </a:t>
            </a:r>
            <a:r>
              <a:rPr lang="en-US" dirty="0" smtClean="0"/>
              <a:t>ipconfig</a:t>
            </a:r>
            <a:r>
              <a:rPr lang="he-IL" dirty="0" smtClean="0"/>
              <a:t> באמצעות הפקודה </a:t>
            </a:r>
            <a:r>
              <a:rPr lang="en-US" dirty="0" err="1" smtClean="0"/>
              <a:t>popen</a:t>
            </a:r>
            <a:r>
              <a:rPr lang="he-IL" dirty="0" smtClean="0"/>
              <a:t> הצג רק את כתובת האייפי של המחשב שלכם. עבור כתובת האייפי הבאה:</a:t>
            </a:r>
          </a:p>
          <a:p>
            <a:pPr marL="457200" indent="-457200" algn="r" rtl="1">
              <a:buFont typeface="+mj-lt"/>
              <a:buAutoNum type="arabicPeriod"/>
            </a:pPr>
            <a:endParaRPr lang="he-IL" dirty="0"/>
          </a:p>
          <a:p>
            <a:pPr marL="0" indent="0" algn="r" rtl="1">
              <a:buNone/>
            </a:pPr>
            <a:endParaRPr lang="he-IL" dirty="0" smtClean="0"/>
          </a:p>
          <a:p>
            <a:pPr marL="0" indent="0" algn="r" rtl="1">
              <a:buNone/>
            </a:pPr>
            <a:r>
              <a:rPr lang="he-IL" dirty="0" smtClean="0"/>
              <a:t>	</a:t>
            </a:r>
          </a:p>
          <a:p>
            <a:pPr marL="0" indent="0" algn="r" rtl="1">
              <a:buNone/>
            </a:pPr>
            <a:r>
              <a:rPr lang="he-IL" dirty="0"/>
              <a:t>	</a:t>
            </a:r>
            <a:r>
              <a:rPr lang="he-IL" dirty="0" smtClean="0"/>
              <a:t>	הצג 192.168.56.1 בלבד ללא תווים נוספים.</a:t>
            </a:r>
          </a:p>
          <a:p>
            <a:pPr marL="0" indent="0" algn="r" rtl="1">
              <a:buNone/>
            </a:pPr>
            <a:endParaRPr lang="he-IL" dirty="0" smtClean="0"/>
          </a:p>
          <a:p>
            <a:pPr marL="0" indent="0" algn="r" rtl="1">
              <a:buNone/>
            </a:pPr>
            <a:endParaRPr lang="he-IL" dirty="0"/>
          </a:p>
          <a:p>
            <a:pPr marL="0" indent="0" algn="r" rtl="1">
              <a:buNone/>
            </a:pPr>
            <a:endParaRPr lang="he-IL" dirty="0" smtClean="0"/>
          </a:p>
          <a:p>
            <a:pPr marL="0" indent="0" algn="r" rtl="1">
              <a:buNone/>
            </a:pPr>
            <a:endParaRPr lang="he-IL" dirty="0" smtClean="0"/>
          </a:p>
        </p:txBody>
      </p:sp>
      <p:pic>
        <p:nvPicPr>
          <p:cNvPr id="4" name="Picture 3"/>
          <p:cNvPicPr>
            <a:picLocks noChangeAspect="1"/>
          </p:cNvPicPr>
          <p:nvPr/>
        </p:nvPicPr>
        <p:blipFill>
          <a:blip r:embed="rId2"/>
          <a:stretch>
            <a:fillRect/>
          </a:stretch>
        </p:blipFill>
        <p:spPr>
          <a:xfrm>
            <a:off x="472344" y="3003500"/>
            <a:ext cx="5962650" cy="1047750"/>
          </a:xfrm>
          <a:prstGeom prst="rect">
            <a:avLst/>
          </a:prstGeom>
        </p:spPr>
      </p:pic>
    </p:spTree>
    <p:extLst>
      <p:ext uri="{BB962C8B-B14F-4D97-AF65-F5344CB8AC3E}">
        <p14:creationId xmlns:p14="http://schemas.microsoft.com/office/powerpoint/2010/main" val="20455746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smtClean="0"/>
              <a:t>Import threading</a:t>
            </a:r>
            <a:endParaRPr lang="en-US" dirty="0"/>
          </a:p>
        </p:txBody>
      </p:sp>
      <p:sp>
        <p:nvSpPr>
          <p:cNvPr id="3" name="Content Placeholder 2"/>
          <p:cNvSpPr>
            <a:spLocks noGrp="1"/>
          </p:cNvSpPr>
          <p:nvPr>
            <p:ph idx="1"/>
          </p:nvPr>
        </p:nvSpPr>
        <p:spPr>
          <a:xfrm>
            <a:off x="351945" y="1092924"/>
            <a:ext cx="8440109" cy="3821153"/>
          </a:xfrm>
        </p:spPr>
        <p:txBody>
          <a:bodyPr>
            <a:normAutofit/>
          </a:bodyPr>
          <a:lstStyle/>
          <a:p>
            <a:pPr marL="0" indent="0" algn="r" rtl="1">
              <a:buNone/>
            </a:pPr>
            <a:r>
              <a:rPr lang="he-IL" dirty="0" smtClean="0"/>
              <a:t>במידה ואנו רוצים לבצע מספר פעולות במקביל עלינו להשתמש במודול </a:t>
            </a:r>
            <a:r>
              <a:rPr lang="en-US" dirty="0" smtClean="0"/>
              <a:t>threading</a:t>
            </a:r>
            <a:r>
              <a:rPr lang="he-IL" dirty="0" smtClean="0"/>
              <a:t>, היתרון המשמעותי של </a:t>
            </a:r>
            <a:r>
              <a:rPr lang="en-US" dirty="0" smtClean="0"/>
              <a:t>threading</a:t>
            </a:r>
            <a:r>
              <a:rPr lang="he-IL" dirty="0" smtClean="0"/>
              <a:t> בא לידי ביטוי בעת ביצוע פעולות </a:t>
            </a:r>
            <a:r>
              <a:rPr lang="en-US" dirty="0" smtClean="0"/>
              <a:t>I/O</a:t>
            </a:r>
            <a:r>
              <a:rPr lang="he-IL" dirty="0" smtClean="0"/>
              <a:t>. פעולות </a:t>
            </a:r>
            <a:r>
              <a:rPr lang="en-US" dirty="0" smtClean="0"/>
              <a:t>I/O</a:t>
            </a:r>
            <a:r>
              <a:rPr lang="he-IL" dirty="0" smtClean="0"/>
              <a:t> אלו פעולות שדורשות מהמחשב לקרוא ולכתוב ונחשבות לאיטיות יחסית, לכן אין סיבה שלא נבצע את כל הפעולות במקביל.</a:t>
            </a:r>
          </a:p>
          <a:p>
            <a:pPr marL="0" indent="0" algn="r" rtl="1">
              <a:buNone/>
            </a:pPr>
            <a:endParaRPr lang="he-IL" dirty="0"/>
          </a:p>
          <a:p>
            <a:pPr marL="0" indent="0" algn="r" rtl="1">
              <a:buNone/>
            </a:pPr>
            <a:r>
              <a:rPr lang="he-IL" dirty="0" smtClean="0"/>
              <a:t>לדוגמה:</a:t>
            </a:r>
          </a:p>
        </p:txBody>
      </p:sp>
      <p:sp>
        <p:nvSpPr>
          <p:cNvPr id="4" name="Rectangle 1"/>
          <p:cNvSpPr>
            <a:spLocks noChangeArrowheads="1"/>
          </p:cNvSpPr>
          <p:nvPr/>
        </p:nvSpPr>
        <p:spPr bwMode="auto">
          <a:xfrm>
            <a:off x="184196" y="2299861"/>
            <a:ext cx="6950942"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time</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start_time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time.time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urls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"www.google.com"</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"www.facebook.com"</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"www.itsafe.co.il"</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url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urls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os.system</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"ping {0}"</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.format(url))</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time.time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start_time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47933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smtClean="0"/>
              <a:t>Import threading</a:t>
            </a:r>
            <a:endParaRPr lang="en-US" dirty="0"/>
          </a:p>
        </p:txBody>
      </p:sp>
      <p:sp>
        <p:nvSpPr>
          <p:cNvPr id="3" name="Content Placeholder 2"/>
          <p:cNvSpPr>
            <a:spLocks noGrp="1"/>
          </p:cNvSpPr>
          <p:nvPr>
            <p:ph idx="1"/>
          </p:nvPr>
        </p:nvSpPr>
        <p:spPr>
          <a:xfrm>
            <a:off x="351945" y="1092924"/>
            <a:ext cx="8440109" cy="3821153"/>
          </a:xfrm>
        </p:spPr>
        <p:txBody>
          <a:bodyPr>
            <a:normAutofit/>
          </a:bodyPr>
          <a:lstStyle/>
          <a:p>
            <a:pPr marL="0" indent="0" algn="r" rtl="1">
              <a:buNone/>
            </a:pPr>
            <a:r>
              <a:rPr lang="he-IL" dirty="0" smtClean="0"/>
              <a:t>על</a:t>
            </a:r>
            <a:r>
              <a:rPr lang="en-US" dirty="0" smtClean="0"/>
              <a:t> </a:t>
            </a:r>
            <a:r>
              <a:rPr lang="he-IL" dirty="0" smtClean="0"/>
              <a:t>מנת לפתור את בעיית האיטיות נשתמש ב-</a:t>
            </a:r>
            <a:r>
              <a:rPr lang="en-US" dirty="0" smtClean="0"/>
              <a:t>thread</a:t>
            </a:r>
            <a:r>
              <a:rPr lang="he-IL" dirty="0" smtClean="0"/>
              <a:t> בצורה הבאה:</a:t>
            </a:r>
          </a:p>
        </p:txBody>
      </p:sp>
      <p:sp>
        <p:nvSpPr>
          <p:cNvPr id="5" name="Rectangle 1"/>
          <p:cNvSpPr>
            <a:spLocks noChangeArrowheads="1"/>
          </p:cNvSpPr>
          <p:nvPr/>
        </p:nvSpPr>
        <p:spPr bwMode="auto">
          <a:xfrm>
            <a:off x="157882" y="1431973"/>
            <a:ext cx="6042039"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os</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time</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threading</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ping(url):</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os.system</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"ping {0}"</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.format(url))</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start_time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time.time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urls</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"www.google.com"</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"www.facebook.com"</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"www.itsafe.co.il"</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url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urls</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 =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threading.Thread</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60099"/>
                </a:solidFill>
                <a:effectLst/>
                <a:latin typeface="Courier New" panose="02070309020205020404" pitchFamily="49" charset="0"/>
                <a:cs typeface="Courier New" panose="02070309020205020404" pitchFamily="49" charset="0"/>
              </a:rPr>
              <a:t>target</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ping,</a:t>
            </a:r>
            <a:r>
              <a:rPr kumimoji="0" lang="en-US" altLang="en-US" sz="1200" b="0" i="0" u="none" strike="noStrike" cap="none" normalizeH="0" baseline="0" dirty="0" err="1" smtClean="0">
                <a:ln>
                  <a:noFill/>
                </a:ln>
                <a:solidFill>
                  <a:srgbClr val="660099"/>
                </a:solidFill>
                <a:effectLst/>
                <a:latin typeface="Courier New" panose="02070309020205020404" pitchFamily="49" charset="0"/>
                <a:cs typeface="Courier New" panose="02070309020205020404" pitchFamily="49" charset="0"/>
              </a:rPr>
              <a:t>args</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=(url,))</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t.start</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t.join</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time.time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start_time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63469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smtClean="0"/>
              <a:t>Import threading</a:t>
            </a:r>
            <a:endParaRPr lang="en-US" dirty="0"/>
          </a:p>
        </p:txBody>
      </p:sp>
      <p:sp>
        <p:nvSpPr>
          <p:cNvPr id="3" name="Content Placeholder 2"/>
          <p:cNvSpPr>
            <a:spLocks noGrp="1"/>
          </p:cNvSpPr>
          <p:nvPr>
            <p:ph idx="1"/>
          </p:nvPr>
        </p:nvSpPr>
        <p:spPr>
          <a:xfrm>
            <a:off x="351945" y="1092924"/>
            <a:ext cx="8440109" cy="3821153"/>
          </a:xfrm>
        </p:spPr>
        <p:txBody>
          <a:bodyPr>
            <a:normAutofit/>
          </a:bodyPr>
          <a:lstStyle/>
          <a:p>
            <a:pPr marL="0" indent="0" algn="r" rtl="1">
              <a:buNone/>
            </a:pPr>
            <a:r>
              <a:rPr lang="he-IL" dirty="0" smtClean="0"/>
              <a:t>דוגמה נוספת לביצוע פעולות מקביליות יכולה להיות הדפסת כל המספרים מ1 ועד </a:t>
            </a:r>
            <a:r>
              <a:rPr lang="he-IL" dirty="0" smtClean="0"/>
              <a:t>100 אלף, </a:t>
            </a:r>
            <a:r>
              <a:rPr lang="he-IL" dirty="0" smtClean="0"/>
              <a:t>5 פעמים בלולאת </a:t>
            </a:r>
            <a:r>
              <a:rPr lang="en-US" dirty="0" smtClean="0"/>
              <a:t>for</a:t>
            </a:r>
            <a:r>
              <a:rPr lang="he-IL" dirty="0" smtClean="0"/>
              <a:t>. </a:t>
            </a:r>
            <a:r>
              <a:rPr lang="he-IL" dirty="0" smtClean="0"/>
              <a:t>שימו לב לתוצאת ריצת הקוד הבא:</a:t>
            </a:r>
          </a:p>
        </p:txBody>
      </p:sp>
      <p:sp>
        <p:nvSpPr>
          <p:cNvPr id="4" name="Rectangle 1"/>
          <p:cNvSpPr>
            <a:spLocks noChangeArrowheads="1"/>
          </p:cNvSpPr>
          <p:nvPr/>
        </p:nvSpPr>
        <p:spPr bwMode="auto">
          <a:xfrm>
            <a:off x="230245" y="2127766"/>
            <a:ext cx="3517310"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counter(number):</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 </a:t>
            </a:r>
            <a:r>
              <a:rPr kumimoji="0" lang="en-US" altLang="en-US"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(number):</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 </a:t>
            </a:r>
            <a:r>
              <a:rPr kumimoji="0" lang="en-US" altLang="en-US"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5</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counter(</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100000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02308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smtClean="0"/>
              <a:t>Import threading</a:t>
            </a:r>
            <a:endParaRPr lang="en-US" dirty="0"/>
          </a:p>
        </p:txBody>
      </p:sp>
      <p:sp>
        <p:nvSpPr>
          <p:cNvPr id="3" name="Content Placeholder 2"/>
          <p:cNvSpPr>
            <a:spLocks noGrp="1"/>
          </p:cNvSpPr>
          <p:nvPr>
            <p:ph idx="1"/>
          </p:nvPr>
        </p:nvSpPr>
        <p:spPr>
          <a:xfrm>
            <a:off x="351945" y="1092924"/>
            <a:ext cx="8440109" cy="3821153"/>
          </a:xfrm>
        </p:spPr>
        <p:txBody>
          <a:bodyPr>
            <a:normAutofit/>
          </a:bodyPr>
          <a:lstStyle/>
          <a:p>
            <a:pPr marL="0" indent="0" algn="r" rtl="1">
              <a:buNone/>
            </a:pPr>
            <a:r>
              <a:rPr lang="he-IL" dirty="0" smtClean="0"/>
              <a:t>כעת ננסה לחסוך זמן ונבצע את אותה הפעולה עם 5 </a:t>
            </a:r>
            <a:r>
              <a:rPr lang="en-US" dirty="0" smtClean="0"/>
              <a:t>thread</a:t>
            </a:r>
            <a:r>
              <a:rPr lang="he-IL" dirty="0" smtClean="0"/>
              <a:t>ים שונים, והתוצאה?</a:t>
            </a:r>
          </a:p>
        </p:txBody>
      </p:sp>
      <p:sp>
        <p:nvSpPr>
          <p:cNvPr id="5" name="Rectangle 1"/>
          <p:cNvSpPr>
            <a:spLocks noChangeArrowheads="1"/>
          </p:cNvSpPr>
          <p:nvPr/>
        </p:nvSpPr>
        <p:spPr bwMode="auto">
          <a:xfrm>
            <a:off x="351945" y="2038485"/>
            <a:ext cx="6973384"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threading</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def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counter(number):</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 </a:t>
            </a:r>
            <a:r>
              <a:rPr kumimoji="0" lang="en-US" altLang="en-US" sz="1600" b="0"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(number):</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 </a:t>
            </a:r>
            <a:r>
              <a:rPr kumimoji="0" lang="en-US" altLang="en-US" sz="1600" b="0"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5</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t = threading.Thread(</a:t>
            </a:r>
            <a:r>
              <a:rPr kumimoji="0" lang="en-US" altLang="en-US" sz="1600" b="0" i="0" u="none" strike="noStrike" cap="none" normalizeH="0" baseline="0" smtClean="0">
                <a:ln>
                  <a:noFill/>
                </a:ln>
                <a:solidFill>
                  <a:srgbClr val="660099"/>
                </a:solidFill>
                <a:effectLst/>
                <a:latin typeface="Courier New" panose="02070309020205020404" pitchFamily="49" charset="0"/>
                <a:cs typeface="Courier New" panose="02070309020205020404" pitchFamily="49" charset="0"/>
              </a:rPr>
              <a:t>target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=counter,</a:t>
            </a:r>
            <a:r>
              <a:rPr kumimoji="0" lang="en-US" altLang="en-US" sz="1600" b="0" i="0" u="none" strike="noStrike" cap="none" normalizeH="0" baseline="0" smtClean="0">
                <a:ln>
                  <a:noFill/>
                </a:ln>
                <a:solidFill>
                  <a:srgbClr val="660099"/>
                </a:solidFill>
                <a:effectLst/>
                <a:latin typeface="Courier New" panose="02070309020205020404" pitchFamily="49" charset="0"/>
                <a:cs typeface="Courier New" panose="02070309020205020404" pitchFamily="49" charset="0"/>
              </a:rPr>
              <a:t>args</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100000</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t.start()</a:t>
            </a:r>
            <a:endParaRPr kumimoji="0" lang="en-US" altLang="en-US" sz="36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8034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Teach Courses and Give lectures world wide.</a:t>
            </a:r>
          </a:p>
          <a:p>
            <a:r>
              <a:rPr lang="en-US" dirty="0"/>
              <a:t>Speaker at Cyber Security Conferences.</a:t>
            </a:r>
            <a:endParaRPr lang="he-IL" dirty="0"/>
          </a:p>
          <a:p>
            <a:r>
              <a:rPr lang="en-US" dirty="0"/>
              <a:t>Security Researcher at Check Point.</a:t>
            </a:r>
          </a:p>
          <a:p>
            <a:r>
              <a:rPr lang="en-US" dirty="0"/>
              <a:t>Love to learn new things.</a:t>
            </a:r>
          </a:p>
          <a:p>
            <a:r>
              <a:rPr lang="en-US" dirty="0" smtClean="0">
                <a:sym typeface="Wingdings" panose="05000000000000000000" pitchFamily="2" charset="2"/>
              </a:rPr>
              <a:t>:)</a:t>
            </a:r>
            <a:endParaRPr lang="en-US" dirty="0">
              <a:sym typeface="Wingdings" panose="05000000000000000000" pitchFamily="2" charset="2"/>
            </a:endParaRPr>
          </a:p>
        </p:txBody>
      </p:sp>
      <p:sp>
        <p:nvSpPr>
          <p:cNvPr id="8" name="Title 1"/>
          <p:cNvSpPr txBox="1">
            <a:spLocks/>
          </p:cNvSpPr>
          <p:nvPr/>
        </p:nvSpPr>
        <p:spPr>
          <a:xfrm>
            <a:off x="152400" y="152400"/>
            <a:ext cx="8816502" cy="884466"/>
          </a:xfrm>
          <a:prstGeom prst="rect">
            <a:avLst/>
          </a:prstGeom>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ko-KR" sz="4000" dirty="0" smtClean="0">
                <a:solidFill>
                  <a:schemeClr val="tx1">
                    <a:lumMod val="75000"/>
                    <a:lumOff val="25000"/>
                  </a:schemeClr>
                </a:solidFill>
                <a:latin typeface="Ariel"/>
              </a:rPr>
              <a:t> </a:t>
            </a:r>
            <a:r>
              <a:rPr lang="en-US" altLang="ko-KR" sz="4000" u="sng" dirty="0" err="1" smtClean="0">
                <a:solidFill>
                  <a:schemeClr val="tx1">
                    <a:lumMod val="75000"/>
                    <a:lumOff val="25000"/>
                  </a:schemeClr>
                </a:solidFill>
                <a:latin typeface="Ariel"/>
              </a:rPr>
              <a:t>whoami</a:t>
            </a:r>
            <a:endParaRPr lang="ko-KR" altLang="en-US" sz="4000" u="sng" dirty="0">
              <a:solidFill>
                <a:schemeClr val="tx1">
                  <a:lumMod val="75000"/>
                  <a:lumOff val="25000"/>
                </a:schemeClr>
              </a:solidFill>
              <a:latin typeface="Ariel"/>
            </a:endParaRPr>
          </a:p>
        </p:txBody>
      </p:sp>
      <p:pic>
        <p:nvPicPr>
          <p:cNvPr id="7" name="Picture 6" descr="תוצאת תמונה עבור ‪lg electronics logo‬‏">
            <a:extLst>
              <a:ext uri="{FF2B5EF4-FFF2-40B4-BE49-F238E27FC236}">
                <a16:creationId xmlns:a16="http://schemas.microsoft.com/office/drawing/2014/main" id="{7DE1F58B-C4F5-4150-B64E-DA7F95B6C5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2467" y="1005871"/>
            <a:ext cx="5152326" cy="116957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תוצאת תמונה עבור ‪Ebay‬‏">
            <a:extLst>
              <a:ext uri="{FF2B5EF4-FFF2-40B4-BE49-F238E27FC236}">
                <a16:creationId xmlns:a16="http://schemas.microsoft.com/office/drawing/2014/main" id="{86AAB369-A3A3-4D0B-A8F3-037A33B277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2403" y="102834"/>
            <a:ext cx="2982390" cy="124072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תוצאת תמונה עבור ‪AliExpress‬‏">
            <a:extLst>
              <a:ext uri="{FF2B5EF4-FFF2-40B4-BE49-F238E27FC236}">
                <a16:creationId xmlns:a16="http://schemas.microsoft.com/office/drawing/2014/main" id="{983960B0-163C-4D17-BDD1-CBCD6A48B2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239" y="1879110"/>
            <a:ext cx="4800600" cy="116733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2" descr="תוצאת תמונה עבור ‪FaceBook‬‏">
            <a:extLst>
              <a:ext uri="{FF2B5EF4-FFF2-40B4-BE49-F238E27FC236}">
                <a16:creationId xmlns:a16="http://schemas.microsoft.com/office/drawing/2014/main" id="{B9299F45-5B40-415B-8691-9A0ABE5E06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6375" y="2740802"/>
            <a:ext cx="2130217" cy="21302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4" descr="תוצאת תמונה עבור ‪Whatsapp‬‏">
            <a:extLst>
              <a:ext uri="{FF2B5EF4-FFF2-40B4-BE49-F238E27FC236}">
                <a16:creationId xmlns:a16="http://schemas.microsoft.com/office/drawing/2014/main" id="{1D3FA10C-68F4-438C-BF83-7AB3231A851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1436" y="2866591"/>
            <a:ext cx="1703731" cy="172287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6" descr="תוצאת תמונה עבור ‪telegram‬‏">
            <a:extLst>
              <a:ext uri="{FF2B5EF4-FFF2-40B4-BE49-F238E27FC236}">
                <a16:creationId xmlns:a16="http://schemas.microsoft.com/office/drawing/2014/main" id="{ACC1345A-2B78-4F45-8154-15B47C3577B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42902" y="2405809"/>
            <a:ext cx="1991647" cy="1991647"/>
          </a:xfrm>
          <a:prstGeom prst="rect">
            <a:avLst/>
          </a:prstGeom>
          <a:noFill/>
          <a:extLst>
            <a:ext uri="{909E8E84-426E-40DD-AFC4-6F175D3DCCD1}">
              <a14:hiddenFill xmlns:a14="http://schemas.microsoft.com/office/drawing/2010/main">
                <a:solidFill>
                  <a:srgbClr val="FFFFFF"/>
                </a:solidFill>
              </a14:hiddenFill>
            </a:ext>
          </a:extLst>
        </p:spPr>
      </p:pic>
      <p:sp>
        <p:nvSpPr>
          <p:cNvPr id="16" name="Content Placeholder 1"/>
          <p:cNvSpPr txBox="1">
            <a:spLocks/>
          </p:cNvSpPr>
          <p:nvPr/>
        </p:nvSpPr>
        <p:spPr>
          <a:xfrm>
            <a:off x="609600" y="1304926"/>
            <a:ext cx="8229600" cy="3394472"/>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dirty="0"/>
          </a:p>
        </p:txBody>
      </p:sp>
      <p:pic>
        <p:nvPicPr>
          <p:cNvPr id="1028" name="Picture 4" descr="×ª××¦××ª ×ª××× × ×¢×××¨ âªdji logoâ¬â"/>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9936" y="152400"/>
            <a:ext cx="2203520" cy="220352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Image result for paypal lo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225526" y="3390104"/>
            <a:ext cx="1924570" cy="155594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0" descr="תוצאת תמונה עבור ‪skype‬‏">
            <a:extLst>
              <a:ext uri="{FF2B5EF4-FFF2-40B4-BE49-F238E27FC236}">
                <a16:creationId xmlns:a16="http://schemas.microsoft.com/office/drawing/2014/main" id="{37537D02-6F2A-4D81-BA47-7F8136D36DBF}"/>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257800" y="1842293"/>
            <a:ext cx="4126507" cy="184661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ª××¦××ª ×ª××× × ×¢×××¨ âªsnapchat logoâ¬â"/>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033553" y="3159641"/>
            <a:ext cx="1429824" cy="1429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7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smtClean="0"/>
              <a:t>Import threading</a:t>
            </a:r>
            <a:endParaRPr lang="en-US" dirty="0"/>
          </a:p>
        </p:txBody>
      </p:sp>
      <p:sp>
        <p:nvSpPr>
          <p:cNvPr id="3" name="Content Placeholder 2"/>
          <p:cNvSpPr>
            <a:spLocks noGrp="1"/>
          </p:cNvSpPr>
          <p:nvPr>
            <p:ph idx="1"/>
          </p:nvPr>
        </p:nvSpPr>
        <p:spPr>
          <a:xfrm>
            <a:off x="351945" y="1092924"/>
            <a:ext cx="8440109" cy="3821153"/>
          </a:xfrm>
        </p:spPr>
        <p:txBody>
          <a:bodyPr>
            <a:normAutofit/>
          </a:bodyPr>
          <a:lstStyle/>
          <a:p>
            <a:pPr marL="0" indent="0" algn="r" rtl="1">
              <a:buNone/>
            </a:pPr>
            <a:r>
              <a:rPr lang="he-IL" dirty="0" smtClean="0"/>
              <a:t>שמתם לב איך </a:t>
            </a:r>
            <a:r>
              <a:rPr lang="en-US" dirty="0" smtClean="0"/>
              <a:t>thread</a:t>
            </a:r>
            <a:r>
              <a:rPr lang="he-IL" dirty="0" smtClean="0"/>
              <a:t>ים גרמו לתוכנה לעבוד לאט יותר? מכיוון שאנו משתמשים ב-</a:t>
            </a:r>
            <a:r>
              <a:rPr lang="en-US" dirty="0" smtClean="0"/>
              <a:t>thread</a:t>
            </a:r>
            <a:r>
              <a:rPr lang="he-IL" dirty="0" smtClean="0"/>
              <a:t>ים רק עובר פעולות </a:t>
            </a:r>
            <a:r>
              <a:rPr lang="en-US" dirty="0" smtClean="0"/>
              <a:t>I/O</a:t>
            </a:r>
            <a:r>
              <a:rPr lang="he-IL" dirty="0" smtClean="0"/>
              <a:t> ולא </a:t>
            </a:r>
            <a:r>
              <a:rPr lang="he-IL" dirty="0" smtClean="0"/>
              <a:t>לפעולות </a:t>
            </a:r>
            <a:r>
              <a:rPr lang="he-IL" dirty="0" smtClean="0"/>
              <a:t>חישוביות.</a:t>
            </a:r>
          </a:p>
          <a:p>
            <a:pPr marL="0" indent="0" algn="r" rtl="1">
              <a:buNone/>
            </a:pPr>
            <a:r>
              <a:rPr lang="he-IL" dirty="0" smtClean="0"/>
              <a:t>עבור חיסכון בזמן בביצוע פעולות חישוביות עלינו לעבוד עם מנגנון </a:t>
            </a:r>
            <a:r>
              <a:rPr lang="en-US" dirty="0" smtClean="0"/>
              <a:t>multiprocessing</a:t>
            </a:r>
            <a:r>
              <a:rPr lang="he-IL" dirty="0" smtClean="0"/>
              <a:t>.</a:t>
            </a:r>
          </a:p>
          <a:p>
            <a:pPr marL="0" indent="0" algn="r" rtl="1">
              <a:buNone/>
            </a:pPr>
            <a:r>
              <a:rPr lang="he-IL" dirty="0" smtClean="0"/>
              <a:t>מכיוון שתהליכים חולקים זמן מעבד אחד אחרי השני, התוכנה </a:t>
            </a:r>
            <a:r>
              <a:rPr lang="he-IL" dirty="0" smtClean="0"/>
              <a:t>שלנו </a:t>
            </a:r>
            <a:r>
              <a:rPr lang="he-IL" dirty="0" smtClean="0"/>
              <a:t>תקבל תיעדוף חישובי </a:t>
            </a:r>
            <a:r>
              <a:rPr lang="he-IL" dirty="0" smtClean="0"/>
              <a:t>וזאת בגלל </a:t>
            </a:r>
            <a:r>
              <a:rPr lang="he-IL" dirty="0" smtClean="0"/>
              <a:t>שאנו מתפרסים על יותר תהליכים במחשב.</a:t>
            </a:r>
          </a:p>
        </p:txBody>
      </p:sp>
    </p:spTree>
    <p:extLst>
      <p:ext uri="{BB962C8B-B14F-4D97-AF65-F5344CB8AC3E}">
        <p14:creationId xmlns:p14="http://schemas.microsoft.com/office/powerpoint/2010/main" val="18838627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smtClean="0"/>
              <a:t>Import </a:t>
            </a:r>
            <a:r>
              <a:rPr lang="en-US" dirty="0" err="1" smtClean="0"/>
              <a:t>multiproccess</a:t>
            </a:r>
            <a:endParaRPr lang="en-US" dirty="0"/>
          </a:p>
        </p:txBody>
      </p:sp>
      <p:sp>
        <p:nvSpPr>
          <p:cNvPr id="4" name="Content Placeholder 3"/>
          <p:cNvSpPr>
            <a:spLocks noGrp="1"/>
          </p:cNvSpPr>
          <p:nvPr>
            <p:ph idx="1"/>
          </p:nvPr>
        </p:nvSpPr>
        <p:spPr/>
        <p:txBody>
          <a:bodyPr/>
          <a:lstStyle/>
          <a:p>
            <a:pPr marL="0" indent="0" algn="r" rtl="1">
              <a:buNone/>
            </a:pPr>
            <a:r>
              <a:rPr lang="he-IL" dirty="0" smtClean="0"/>
              <a:t>מודול זה מאפשר לנו ליצור מספר תהליכים ולבצע את הפעולה החישובית מהר יותר.</a:t>
            </a:r>
          </a:p>
          <a:p>
            <a:pPr marL="0" indent="0" algn="r" rtl="1">
              <a:buNone/>
            </a:pPr>
            <a:endParaRPr lang="he-IL" dirty="0"/>
          </a:p>
          <a:p>
            <a:pPr marL="0" indent="0" algn="r" rtl="1">
              <a:buNone/>
            </a:pPr>
            <a:endParaRPr lang="en-US" dirty="0"/>
          </a:p>
        </p:txBody>
      </p:sp>
      <p:sp>
        <p:nvSpPr>
          <p:cNvPr id="5" name="Rectangle 1"/>
          <p:cNvSpPr>
            <a:spLocks noChangeArrowheads="1"/>
          </p:cNvSpPr>
          <p:nvPr/>
        </p:nvSpPr>
        <p:spPr bwMode="auto">
          <a:xfrm>
            <a:off x="133153" y="2235295"/>
            <a:ext cx="7380547"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multiprocessing</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counter(number):</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 </a:t>
            </a:r>
            <a:r>
              <a:rPr kumimoji="0" lang="en-US" altLang="en-US" sz="14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(number):</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__name__ == </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'__main__'</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 </a:t>
            </a:r>
            <a:r>
              <a:rPr kumimoji="0" lang="en-US" altLang="en-US" sz="14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5</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p =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multiprocessing.Process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660099"/>
                </a:solidFill>
                <a:effectLst/>
                <a:latin typeface="Courier New" panose="02070309020205020404" pitchFamily="49" charset="0"/>
                <a:cs typeface="Courier New" panose="02070309020205020404" pitchFamily="49" charset="0"/>
              </a:rPr>
              <a:t>target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=counter, </a:t>
            </a:r>
            <a:r>
              <a:rPr kumimoji="0" lang="en-US" altLang="en-US" sz="1400" b="0" i="0" u="none" strike="noStrike" cap="none" normalizeH="0" baseline="0" dirty="0" err="1" smtClean="0">
                <a:ln>
                  <a:noFill/>
                </a:ln>
                <a:solidFill>
                  <a:srgbClr val="660099"/>
                </a:solidFill>
                <a:effectLst/>
                <a:latin typeface="Courier New" panose="02070309020205020404" pitchFamily="49" charset="0"/>
                <a:cs typeface="Courier New" panose="02070309020205020404" pitchFamily="49" charset="0"/>
              </a:rPr>
              <a:t>args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100000</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p.start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15684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סנכרון </a:t>
            </a:r>
            <a:r>
              <a:rPr lang="en-US" dirty="0" smtClean="0"/>
              <a:t>thread</a:t>
            </a:r>
            <a:r>
              <a:rPr lang="he-IL" dirty="0" smtClean="0"/>
              <a:t> באמצעות </a:t>
            </a:r>
            <a:r>
              <a:rPr lang="en-US" dirty="0" smtClean="0"/>
              <a:t>semaphore</a:t>
            </a:r>
            <a:endParaRPr lang="en-US" dirty="0"/>
          </a:p>
        </p:txBody>
      </p:sp>
      <p:sp>
        <p:nvSpPr>
          <p:cNvPr id="3" name="Content Placeholder 2"/>
          <p:cNvSpPr>
            <a:spLocks noGrp="1"/>
          </p:cNvSpPr>
          <p:nvPr>
            <p:ph idx="1"/>
          </p:nvPr>
        </p:nvSpPr>
        <p:spPr>
          <a:xfrm>
            <a:off x="351945" y="1092924"/>
            <a:ext cx="8440109" cy="3821153"/>
          </a:xfrm>
        </p:spPr>
        <p:txBody>
          <a:bodyPr>
            <a:normAutofit/>
          </a:bodyPr>
          <a:lstStyle/>
          <a:p>
            <a:pPr marL="0" indent="0" algn="r" rtl="1">
              <a:buNone/>
            </a:pPr>
            <a:r>
              <a:rPr lang="he-IL" dirty="0" smtClean="0"/>
              <a:t>כאשר עובדים עם מספר </a:t>
            </a:r>
            <a:r>
              <a:rPr lang="en-US" dirty="0" smtClean="0"/>
              <a:t>thread</a:t>
            </a:r>
            <a:r>
              <a:rPr lang="he-IL" dirty="0" smtClean="0"/>
              <a:t>ים לפעמים ההדפסה או הפעולות יוצאות מסנכרון, על מנת לסנכרן את הפעולות ולמנוע דריסת מידע או קריסה של משאבים אנו משתמשים במנגנוני סנכרון.</a:t>
            </a:r>
          </a:p>
          <a:p>
            <a:pPr marL="0" indent="0" algn="r" rtl="1">
              <a:buNone/>
            </a:pPr>
            <a:r>
              <a:rPr lang="he-IL" dirty="0" smtClean="0"/>
              <a:t>אחד המנגנונים הפשוטים ביותר הינו </a:t>
            </a:r>
            <a:r>
              <a:rPr lang="en-US" dirty="0" smtClean="0"/>
              <a:t>semaphore</a:t>
            </a:r>
            <a:r>
              <a:rPr lang="he-IL" dirty="0" smtClean="0"/>
              <a:t>.</a:t>
            </a:r>
          </a:p>
        </p:txBody>
      </p:sp>
      <p:sp>
        <p:nvSpPr>
          <p:cNvPr id="4" name="Rectangle 1"/>
          <p:cNvSpPr>
            <a:spLocks noChangeArrowheads="1"/>
          </p:cNvSpPr>
          <p:nvPr/>
        </p:nvSpPr>
        <p:spPr bwMode="auto">
          <a:xfrm>
            <a:off x="5137149" y="2684989"/>
            <a:ext cx="3922869" cy="17851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threading</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counter():</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 </a:t>
            </a:r>
            <a:r>
              <a:rPr kumimoji="0" lang="en-US" altLang="en-US" sz="11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10000</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 </a:t>
            </a:r>
            <a:r>
              <a:rPr kumimoji="0" lang="en-US" altLang="en-US" sz="11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100</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threading.Thread</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660099"/>
                </a:solidFill>
                <a:effectLst/>
                <a:latin typeface="Courier New" panose="02070309020205020404" pitchFamily="49" charset="0"/>
                <a:cs typeface="Courier New" panose="02070309020205020404" pitchFamily="49" charset="0"/>
              </a:rPr>
              <a:t>target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=counter).start()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0" y="2753768"/>
            <a:ext cx="5153975"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threading</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counter(s):</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 </a:t>
            </a:r>
            <a:r>
              <a:rPr kumimoji="0" lang="en-US" altLang="en-US" sz="105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10000</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with </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semaphore =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threading.Semaphore</a:t>
            </a:r>
            <a:r>
              <a:rPr kumimoji="0" lang="en-US" altLang="en-US" sz="105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lang="en-US" altLang="en-US" sz="1050" dirty="0" smtClean="0">
                <a:solidFill>
                  <a:srgbClr val="0000FF"/>
                </a:solidFill>
                <a:latin typeface="Courier New" panose="02070309020205020404" pitchFamily="49" charset="0"/>
                <a:cs typeface="Courier New" panose="02070309020205020404" pitchFamily="49" charset="0"/>
              </a:rPr>
              <a:t>1</a:t>
            </a:r>
            <a:r>
              <a:rPr kumimoji="0" lang="en-US" altLang="en-US" sz="105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 </a:t>
            </a:r>
            <a:r>
              <a:rPr kumimoji="0" lang="en-US" altLang="en-US" sz="105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100</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threading.Thread</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smtClean="0">
                <a:ln>
                  <a:noFill/>
                </a:ln>
                <a:solidFill>
                  <a:srgbClr val="660099"/>
                </a:solidFill>
                <a:effectLst/>
                <a:latin typeface="Courier New" panose="02070309020205020404" pitchFamily="49" charset="0"/>
                <a:cs typeface="Courier New" panose="02070309020205020404" pitchFamily="49" charset="0"/>
              </a:rPr>
              <a:t>target</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counter,</a:t>
            </a:r>
            <a:r>
              <a:rPr kumimoji="0" lang="en-US" altLang="en-US" sz="1050" b="0" i="0" u="none" strike="noStrike" cap="none" normalizeH="0" baseline="0" dirty="0" err="1" smtClean="0">
                <a:ln>
                  <a:noFill/>
                </a:ln>
                <a:solidFill>
                  <a:srgbClr val="660099"/>
                </a:solidFill>
                <a:effectLst/>
                <a:latin typeface="Courier New" panose="02070309020205020404" pitchFamily="49" charset="0"/>
                <a:cs typeface="Courier New" panose="02070309020205020404" pitchFamily="49" charset="0"/>
              </a:rPr>
              <a:t>args</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=(semaphore,)).start()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7" name="Left Arrow 6"/>
          <p:cNvSpPr/>
          <p:nvPr/>
        </p:nvSpPr>
        <p:spPr>
          <a:xfrm>
            <a:off x="3921893" y="3003500"/>
            <a:ext cx="980183" cy="309185"/>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083275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סנכרון </a:t>
            </a:r>
            <a:r>
              <a:rPr lang="en-US" dirty="0" smtClean="0"/>
              <a:t>thread</a:t>
            </a:r>
            <a:r>
              <a:rPr lang="he-IL" dirty="0" smtClean="0"/>
              <a:t> באמצעות </a:t>
            </a:r>
            <a:r>
              <a:rPr lang="en-US" dirty="0" smtClean="0"/>
              <a:t>lock</a:t>
            </a:r>
            <a:endParaRPr lang="en-US" dirty="0"/>
          </a:p>
        </p:txBody>
      </p:sp>
      <p:sp>
        <p:nvSpPr>
          <p:cNvPr id="3" name="Content Placeholder 2"/>
          <p:cNvSpPr>
            <a:spLocks noGrp="1"/>
          </p:cNvSpPr>
          <p:nvPr>
            <p:ph idx="1"/>
          </p:nvPr>
        </p:nvSpPr>
        <p:spPr>
          <a:xfrm>
            <a:off x="351945" y="1092924"/>
            <a:ext cx="8440109" cy="3821153"/>
          </a:xfrm>
        </p:spPr>
        <p:txBody>
          <a:bodyPr>
            <a:normAutofit/>
          </a:bodyPr>
          <a:lstStyle/>
          <a:p>
            <a:pPr marL="0" indent="0" algn="r" rtl="1">
              <a:buNone/>
            </a:pPr>
            <a:r>
              <a:rPr lang="en-US" dirty="0" smtClean="0"/>
              <a:t>Lock</a:t>
            </a:r>
            <a:r>
              <a:rPr lang="he-IL" dirty="0" smtClean="0"/>
              <a:t> הינו מנגנון סנכרון נוסף שאנו משתמשים בעת סנכרון </a:t>
            </a:r>
            <a:r>
              <a:rPr lang="en-US" dirty="0" smtClean="0"/>
              <a:t>thread</a:t>
            </a:r>
            <a:r>
              <a:rPr lang="he-IL" dirty="0" smtClean="0"/>
              <a:t>ים. מדובר מנגנון סנכרון מהיר יותר מבחינת שפת התכנות ובנוסף </a:t>
            </a:r>
            <a:r>
              <a:rPr lang="en-US" dirty="0" smtClean="0"/>
              <a:t>semaphore</a:t>
            </a:r>
            <a:r>
              <a:rPr lang="he-IL" dirty="0" smtClean="0"/>
              <a:t> משתמש ב-</a:t>
            </a:r>
            <a:r>
              <a:rPr lang="en-US" dirty="0" smtClean="0"/>
              <a:t>Lock</a:t>
            </a:r>
            <a:r>
              <a:rPr lang="he-IL" dirty="0" smtClean="0"/>
              <a:t> בעצמו כדי לבצע </a:t>
            </a:r>
            <a:r>
              <a:rPr lang="he-IL" smtClean="0"/>
              <a:t>את הסנכרון.</a:t>
            </a:r>
            <a:endParaRPr lang="he-IL" dirty="0" smtClean="0"/>
          </a:p>
        </p:txBody>
      </p:sp>
      <p:sp>
        <p:nvSpPr>
          <p:cNvPr id="4" name="Rectangle 1"/>
          <p:cNvSpPr>
            <a:spLocks noChangeArrowheads="1"/>
          </p:cNvSpPr>
          <p:nvPr/>
        </p:nvSpPr>
        <p:spPr bwMode="auto">
          <a:xfrm>
            <a:off x="5137149" y="2684989"/>
            <a:ext cx="3922869" cy="17851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threading</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counter():</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 </a:t>
            </a:r>
            <a:r>
              <a:rPr kumimoji="0" lang="en-US" altLang="en-US" sz="11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10000</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 </a:t>
            </a:r>
            <a:r>
              <a:rPr kumimoji="0" lang="en-US" altLang="en-US" sz="11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100</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threading.Thread</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660099"/>
                </a:solidFill>
                <a:effectLst/>
                <a:latin typeface="Courier New" panose="02070309020205020404" pitchFamily="49" charset="0"/>
                <a:cs typeface="Courier New" panose="02070309020205020404" pitchFamily="49" charset="0"/>
              </a:rPr>
              <a:t>target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=counter).start()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175167" y="2684989"/>
            <a:ext cx="4753224"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threading</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counter(l):</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 </a:t>
            </a:r>
            <a:r>
              <a:rPr kumimoji="0" lang="en-US" altLang="en-US" sz="105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10000</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with </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lock =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threading.Lock</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 </a:t>
            </a:r>
            <a:r>
              <a:rPr kumimoji="0" lang="en-US" altLang="en-US" sz="105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100</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threading.Thread</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smtClean="0">
                <a:ln>
                  <a:noFill/>
                </a:ln>
                <a:solidFill>
                  <a:srgbClr val="660099"/>
                </a:solidFill>
                <a:effectLst/>
                <a:latin typeface="Courier New" panose="02070309020205020404" pitchFamily="49" charset="0"/>
                <a:cs typeface="Courier New" panose="02070309020205020404" pitchFamily="49" charset="0"/>
              </a:rPr>
              <a:t>target</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counter,</a:t>
            </a:r>
            <a:r>
              <a:rPr kumimoji="0" lang="en-US" altLang="en-US" sz="1050" b="0" i="0" u="none" strike="noStrike" cap="none" normalizeH="0" baseline="0" dirty="0" err="1" smtClean="0">
                <a:ln>
                  <a:noFill/>
                </a:ln>
                <a:solidFill>
                  <a:srgbClr val="660099"/>
                </a:solidFill>
                <a:effectLst/>
                <a:latin typeface="Courier New" panose="02070309020205020404" pitchFamily="49" charset="0"/>
                <a:cs typeface="Courier New" panose="02070309020205020404" pitchFamily="49" charset="0"/>
              </a:rPr>
              <a:t>args</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=(lock,)).start()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8" name="Left Arrow 7"/>
          <p:cNvSpPr/>
          <p:nvPr/>
        </p:nvSpPr>
        <p:spPr>
          <a:xfrm>
            <a:off x="3118170" y="3057846"/>
            <a:ext cx="1751015" cy="309185"/>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736113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עבודה עם קבצים </a:t>
            </a:r>
            <a:r>
              <a:rPr lang="en-US" dirty="0" smtClean="0"/>
              <a:t>open</a:t>
            </a:r>
            <a:endParaRPr lang="en-US" dirty="0"/>
          </a:p>
        </p:txBody>
      </p:sp>
      <p:sp>
        <p:nvSpPr>
          <p:cNvPr id="3" name="Content Placeholder 2"/>
          <p:cNvSpPr>
            <a:spLocks noGrp="1"/>
          </p:cNvSpPr>
          <p:nvPr>
            <p:ph idx="1"/>
          </p:nvPr>
        </p:nvSpPr>
        <p:spPr>
          <a:xfrm>
            <a:off x="351945" y="1092924"/>
            <a:ext cx="8440109" cy="3821153"/>
          </a:xfrm>
        </p:spPr>
        <p:txBody>
          <a:bodyPr>
            <a:normAutofit/>
          </a:bodyPr>
          <a:lstStyle/>
          <a:p>
            <a:pPr marL="0" lvl="0" indent="0" algn="r" defTabSz="914400" rtl="1">
              <a:buNone/>
            </a:pPr>
            <a:r>
              <a:rPr lang="he-IL" altLang="en-US" dirty="0" smtClean="0"/>
              <a:t>בשפות תכנות נוח להשתמש בקבצים על מנת לשמור נתונים, ניתן להשתמש בקובץ כממסד נתונים בסיסי.</a:t>
            </a:r>
          </a:p>
          <a:p>
            <a:pPr marL="0" lvl="0" indent="0" algn="r" defTabSz="914400" rtl="1">
              <a:buNone/>
            </a:pPr>
            <a:r>
              <a:rPr lang="he-IL" altLang="en-US" dirty="0" smtClean="0"/>
              <a:t>ממסדי נתונים מאפשרים לנו לנהל את התוכנה שלנו ומאפשרים לנו להתחיל את הריצה במקום בו המשתמש עצר.</a:t>
            </a:r>
          </a:p>
          <a:p>
            <a:pPr marL="0" lvl="0" indent="0" algn="r" defTabSz="914400" rtl="1">
              <a:buNone/>
            </a:pPr>
            <a:endParaRPr lang="he-IL" altLang="en-US" dirty="0"/>
          </a:p>
          <a:p>
            <a:pPr marL="0" lvl="0" indent="0" algn="r" defTabSz="914400" rtl="1">
              <a:buNone/>
            </a:pPr>
            <a:r>
              <a:rPr lang="he-IL" altLang="en-US" dirty="0" smtClean="0"/>
              <a:t>כמו כן אנו יכולים להשתמש </a:t>
            </a:r>
            <a:r>
              <a:rPr lang="he-IL" altLang="en-US" dirty="0" err="1" smtClean="0"/>
              <a:t>בפייתון</a:t>
            </a:r>
            <a:r>
              <a:rPr lang="he-IL" altLang="en-US" dirty="0" smtClean="0"/>
              <a:t> על מנת לקרוא קובץ כלשהו ולנתח אותו, להוציא מידע מקבצים ולהגיע לנתונים.</a:t>
            </a:r>
          </a:p>
          <a:p>
            <a:pPr marL="0" lvl="0" indent="0" algn="r" defTabSz="914400" rtl="1" eaLnBrk="0" fontAlgn="base" hangingPunct="0">
              <a:lnSpc>
                <a:spcPct val="100000"/>
              </a:lnSpc>
              <a:spcBef>
                <a:spcPct val="0"/>
              </a:spcBef>
              <a:spcAft>
                <a:spcPct val="0"/>
              </a:spcAft>
              <a:buNone/>
            </a:pPr>
            <a:endParaRPr lang="en-US" altLang="en-US" dirty="0"/>
          </a:p>
        </p:txBody>
      </p:sp>
    </p:spTree>
    <p:extLst>
      <p:ext uri="{BB962C8B-B14F-4D97-AF65-F5344CB8AC3E}">
        <p14:creationId xmlns:p14="http://schemas.microsoft.com/office/powerpoint/2010/main" val="7164951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עבודה עם קבצים </a:t>
            </a:r>
            <a:r>
              <a:rPr lang="en-US" dirty="0" smtClean="0"/>
              <a:t>open</a:t>
            </a:r>
            <a:endParaRPr lang="en-US" dirty="0"/>
          </a:p>
        </p:txBody>
      </p:sp>
      <p:sp>
        <p:nvSpPr>
          <p:cNvPr id="3" name="Content Placeholder 2"/>
          <p:cNvSpPr>
            <a:spLocks noGrp="1"/>
          </p:cNvSpPr>
          <p:nvPr>
            <p:ph idx="1"/>
          </p:nvPr>
        </p:nvSpPr>
        <p:spPr>
          <a:xfrm>
            <a:off x="351945" y="1092924"/>
            <a:ext cx="8440109" cy="3821153"/>
          </a:xfrm>
        </p:spPr>
        <p:txBody>
          <a:bodyPr>
            <a:normAutofit/>
          </a:bodyPr>
          <a:lstStyle/>
          <a:p>
            <a:pPr marL="0" lvl="0" indent="0" algn="r" defTabSz="914400" rtl="1">
              <a:buNone/>
            </a:pPr>
            <a:r>
              <a:rPr lang="he-IL" altLang="en-US" dirty="0" smtClean="0"/>
              <a:t>כאשר אנו פותחים קובץ עלינו לבחור את רמת ההרשאה שאנו רוצים:</a:t>
            </a:r>
            <a:endParaRPr lang="en-US" altLang="en-US" dirty="0"/>
          </a:p>
          <a:p>
            <a:pPr lvl="1" algn="r" defTabSz="914400" rtl="1">
              <a:buFontTx/>
              <a:buChar char="•"/>
            </a:pPr>
            <a:r>
              <a:rPr lang="en-US" altLang="en-US" sz="2000" dirty="0" smtClean="0">
                <a:latin typeface="+mj-lt"/>
              </a:rPr>
              <a:t>w</a:t>
            </a:r>
            <a:r>
              <a:rPr lang="he-IL" altLang="en-US" sz="2000" dirty="0" smtClean="0">
                <a:latin typeface="+mj-lt"/>
              </a:rPr>
              <a:t> - כתיבה</a:t>
            </a:r>
            <a:endParaRPr lang="en-US" altLang="en-US" sz="2000" dirty="0">
              <a:latin typeface="+mj-lt"/>
            </a:endParaRPr>
          </a:p>
          <a:p>
            <a:pPr lvl="1" algn="r" defTabSz="914400" rtl="1">
              <a:buFontTx/>
              <a:buChar char="•"/>
            </a:pPr>
            <a:r>
              <a:rPr lang="en-US" altLang="en-US" sz="2000" dirty="0">
                <a:latin typeface="+mj-lt"/>
              </a:rPr>
              <a:t>r</a:t>
            </a:r>
            <a:r>
              <a:rPr lang="he-IL" altLang="en-US" sz="2000" dirty="0">
                <a:latin typeface="+mj-lt"/>
              </a:rPr>
              <a:t> </a:t>
            </a:r>
            <a:r>
              <a:rPr lang="he-IL" altLang="en-US" sz="2000" dirty="0" smtClean="0">
                <a:latin typeface="+mj-lt"/>
              </a:rPr>
              <a:t> -	קריאה</a:t>
            </a:r>
            <a:endParaRPr lang="en-US" altLang="en-US" sz="2000" dirty="0">
              <a:latin typeface="+mj-lt"/>
            </a:endParaRPr>
          </a:p>
          <a:p>
            <a:pPr lvl="1" algn="r" defTabSz="914400" rtl="1">
              <a:buFontTx/>
              <a:buChar char="•"/>
            </a:pPr>
            <a:r>
              <a:rPr lang="en-US" altLang="en-US" sz="2000" dirty="0">
                <a:latin typeface="+mj-lt"/>
              </a:rPr>
              <a:t>a</a:t>
            </a:r>
            <a:r>
              <a:rPr lang="he-IL" altLang="en-US" sz="2000" dirty="0">
                <a:latin typeface="+mj-lt"/>
              </a:rPr>
              <a:t> </a:t>
            </a:r>
            <a:r>
              <a:rPr lang="he-IL" altLang="en-US" sz="2000" dirty="0" smtClean="0">
                <a:latin typeface="+mj-lt"/>
              </a:rPr>
              <a:t> -	הוספה</a:t>
            </a:r>
            <a:endParaRPr lang="en-US" altLang="en-US" sz="2000" dirty="0">
              <a:latin typeface="+mj-lt"/>
            </a:endParaRPr>
          </a:p>
          <a:p>
            <a:pPr lvl="1" algn="r" defTabSz="914400" rtl="1">
              <a:buFontTx/>
              <a:buChar char="•"/>
            </a:pPr>
            <a:r>
              <a:rPr lang="en-US" altLang="en-US" sz="2000" dirty="0">
                <a:latin typeface="+mj-lt"/>
              </a:rPr>
              <a:t>b</a:t>
            </a:r>
            <a:r>
              <a:rPr lang="he-IL" altLang="en-US" sz="2000" dirty="0">
                <a:latin typeface="+mj-lt"/>
              </a:rPr>
              <a:t> </a:t>
            </a:r>
            <a:r>
              <a:rPr lang="he-IL" altLang="en-US" sz="2000" dirty="0" smtClean="0">
                <a:latin typeface="+mj-lt"/>
              </a:rPr>
              <a:t> - בינארי </a:t>
            </a:r>
            <a:r>
              <a:rPr lang="he-IL" altLang="en-US" sz="2000" dirty="0">
                <a:latin typeface="+mj-lt"/>
              </a:rPr>
              <a:t>(שליחת קבצים)</a:t>
            </a:r>
            <a:endParaRPr lang="en-US" altLang="en-US" sz="2000" dirty="0">
              <a:latin typeface="+mj-lt"/>
            </a:endParaRPr>
          </a:p>
          <a:p>
            <a:pPr lvl="1" algn="r" defTabSz="914400" rtl="1">
              <a:buFontTx/>
              <a:buChar char="•"/>
            </a:pPr>
            <a:r>
              <a:rPr lang="en-US" altLang="en-US" sz="2000" dirty="0">
                <a:latin typeface="+mj-lt"/>
              </a:rPr>
              <a:t>r+</a:t>
            </a:r>
            <a:r>
              <a:rPr lang="he-IL" altLang="en-US" sz="2000" dirty="0">
                <a:latin typeface="+mj-lt"/>
              </a:rPr>
              <a:t> </a:t>
            </a:r>
            <a:r>
              <a:rPr lang="he-IL" altLang="en-US" sz="2000" dirty="0" smtClean="0">
                <a:latin typeface="+mj-lt"/>
              </a:rPr>
              <a:t>- קריאה </a:t>
            </a:r>
            <a:r>
              <a:rPr lang="he-IL" altLang="en-US" sz="2000" dirty="0">
                <a:latin typeface="+mj-lt"/>
              </a:rPr>
              <a:t>וכתיבה (לא יוצר קובץ קיים)</a:t>
            </a:r>
            <a:endParaRPr lang="en-US" altLang="en-US" sz="2000" dirty="0">
              <a:latin typeface="+mj-lt"/>
            </a:endParaRPr>
          </a:p>
          <a:p>
            <a:pPr lvl="1" algn="r" defTabSz="914400" rtl="1">
              <a:buFontTx/>
              <a:buChar char="•"/>
            </a:pPr>
            <a:r>
              <a:rPr lang="en-US" altLang="en-US" sz="2000" dirty="0">
                <a:latin typeface="+mj-lt"/>
              </a:rPr>
              <a:t>w+</a:t>
            </a:r>
            <a:r>
              <a:rPr lang="he-IL" altLang="en-US" sz="2000" dirty="0">
                <a:latin typeface="+mj-lt"/>
              </a:rPr>
              <a:t> </a:t>
            </a:r>
            <a:r>
              <a:rPr lang="he-IL" altLang="en-US" sz="2000" dirty="0" smtClean="0">
                <a:latin typeface="+mj-lt"/>
              </a:rPr>
              <a:t>- כתיבה </a:t>
            </a:r>
            <a:r>
              <a:rPr lang="he-IL" altLang="en-US" sz="2000" dirty="0">
                <a:latin typeface="+mj-lt"/>
              </a:rPr>
              <a:t>וקריאה (אם הקובץ לא קיים יוצר אותו)</a:t>
            </a:r>
            <a:endParaRPr lang="en-US" altLang="en-US" sz="2000" dirty="0">
              <a:latin typeface="+mj-lt"/>
            </a:endParaRPr>
          </a:p>
          <a:p>
            <a:pPr lvl="1" algn="r" defTabSz="914400" rtl="1">
              <a:buFontTx/>
              <a:buChar char="•"/>
            </a:pPr>
            <a:r>
              <a:rPr lang="en-US" altLang="en-US" sz="2000" dirty="0">
                <a:latin typeface="+mj-lt"/>
              </a:rPr>
              <a:t>a+</a:t>
            </a:r>
            <a:r>
              <a:rPr lang="he-IL" altLang="en-US" sz="2000" dirty="0">
                <a:latin typeface="+mj-lt"/>
              </a:rPr>
              <a:t> </a:t>
            </a:r>
            <a:r>
              <a:rPr lang="he-IL" altLang="en-US" sz="2000" dirty="0" smtClean="0">
                <a:latin typeface="+mj-lt"/>
              </a:rPr>
              <a:t> - הוספה </a:t>
            </a:r>
            <a:r>
              <a:rPr lang="he-IL" altLang="en-US" sz="2000" dirty="0"/>
              <a:t>וקריאה</a:t>
            </a:r>
            <a:r>
              <a:rPr lang="he-IL" altLang="en-US" sz="2000" dirty="0" smtClean="0">
                <a:latin typeface="+mj-lt"/>
              </a:rPr>
              <a:t> </a:t>
            </a:r>
            <a:r>
              <a:rPr lang="he-IL" altLang="en-US" sz="2000" dirty="0">
                <a:latin typeface="+mj-lt"/>
              </a:rPr>
              <a:t>(כאן אנחנו קוראים מסוף הקובץ ולא מתחילתו</a:t>
            </a:r>
            <a:r>
              <a:rPr lang="en-US" altLang="en-US" sz="2000" dirty="0">
                <a:latin typeface="+mj-lt"/>
              </a:rPr>
              <a:t>(</a:t>
            </a:r>
          </a:p>
          <a:p>
            <a:pPr marL="0" lvl="0" indent="0" algn="r" defTabSz="914400" rtl="1" eaLnBrk="0" fontAlgn="base" hangingPunct="0">
              <a:lnSpc>
                <a:spcPct val="100000"/>
              </a:lnSpc>
              <a:spcBef>
                <a:spcPct val="0"/>
              </a:spcBef>
              <a:spcAft>
                <a:spcPct val="0"/>
              </a:spcAft>
              <a:buNone/>
            </a:pPr>
            <a:endParaRPr lang="en-US" altLang="en-US" dirty="0"/>
          </a:p>
        </p:txBody>
      </p:sp>
    </p:spTree>
    <p:extLst>
      <p:ext uri="{BB962C8B-B14F-4D97-AF65-F5344CB8AC3E}">
        <p14:creationId xmlns:p14="http://schemas.microsoft.com/office/powerpoint/2010/main" val="42219736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עבודה עם קבצים </a:t>
            </a:r>
            <a:r>
              <a:rPr lang="en-US" dirty="0" smtClean="0"/>
              <a:t>open</a:t>
            </a:r>
            <a:endParaRPr lang="en-US" dirty="0"/>
          </a:p>
        </p:txBody>
      </p:sp>
      <p:sp>
        <p:nvSpPr>
          <p:cNvPr id="3" name="Content Placeholder 2"/>
          <p:cNvSpPr>
            <a:spLocks noGrp="1"/>
          </p:cNvSpPr>
          <p:nvPr>
            <p:ph idx="1"/>
          </p:nvPr>
        </p:nvSpPr>
        <p:spPr>
          <a:xfrm>
            <a:off x="351945" y="1092924"/>
            <a:ext cx="8440109" cy="3821153"/>
          </a:xfrm>
        </p:spPr>
        <p:txBody>
          <a:bodyPr>
            <a:normAutofit/>
          </a:bodyPr>
          <a:lstStyle/>
          <a:p>
            <a:pPr marL="0" lvl="0" indent="0" algn="r" defTabSz="914400" rtl="1">
              <a:buNone/>
            </a:pPr>
            <a:r>
              <a:rPr lang="he-IL" altLang="en-US" dirty="0" smtClean="0"/>
              <a:t>לצורך הדוגמה, פתיחת קובץ לכתיבה:</a:t>
            </a:r>
          </a:p>
          <a:p>
            <a:pPr marL="0" lvl="0" indent="0" algn="r" defTabSz="914400" rtl="1">
              <a:buNone/>
            </a:pPr>
            <a:endParaRPr lang="he-IL" altLang="en-US" dirty="0" smtClean="0"/>
          </a:p>
          <a:p>
            <a:pPr marL="0" lvl="0" indent="0" algn="r" defTabSz="914400" rtl="1">
              <a:buNone/>
            </a:pPr>
            <a:endParaRPr lang="he-IL" altLang="en-US" dirty="0"/>
          </a:p>
          <a:p>
            <a:pPr marL="0" lvl="0" indent="0" algn="r" defTabSz="914400" rtl="1">
              <a:buNone/>
            </a:pPr>
            <a:r>
              <a:rPr lang="he-IL" altLang="en-US" dirty="0" smtClean="0"/>
              <a:t>פתיחת קובץ לקריאה:</a:t>
            </a:r>
          </a:p>
          <a:p>
            <a:pPr marL="0" lvl="0" indent="0" algn="r" defTabSz="914400" rtl="1">
              <a:buNone/>
            </a:pPr>
            <a:endParaRPr lang="en-US" altLang="en-US" dirty="0" smtClean="0"/>
          </a:p>
          <a:p>
            <a:pPr marL="0" lvl="0" indent="0" algn="r" defTabSz="914400" rtl="1">
              <a:buNone/>
            </a:pPr>
            <a:endParaRPr lang="en-US" altLang="en-US" dirty="0"/>
          </a:p>
          <a:p>
            <a:pPr marL="0" lvl="0" indent="0" algn="r" defTabSz="914400" rtl="1">
              <a:buNone/>
            </a:pPr>
            <a:endParaRPr lang="en-US" altLang="en-US" dirty="0"/>
          </a:p>
        </p:txBody>
      </p:sp>
      <p:sp>
        <p:nvSpPr>
          <p:cNvPr id="5" name="Rectangle 2"/>
          <p:cNvSpPr>
            <a:spLocks noChangeArrowheads="1"/>
          </p:cNvSpPr>
          <p:nvPr/>
        </p:nvSpPr>
        <p:spPr bwMode="auto">
          <a:xfrm>
            <a:off x="282873" y="1497294"/>
            <a:ext cx="2977097"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fd</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open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test.txt"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"w</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fd.write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"this is python"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fd.close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282873" y="2582735"/>
            <a:ext cx="2869696"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fd</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open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test.txt"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"r</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fd.read</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fd.close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57511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עבודה עם קבצים </a:t>
            </a:r>
            <a:r>
              <a:rPr lang="en-US" dirty="0" smtClean="0"/>
              <a:t>open</a:t>
            </a:r>
            <a:endParaRPr lang="en-US" dirty="0"/>
          </a:p>
        </p:txBody>
      </p:sp>
      <p:sp>
        <p:nvSpPr>
          <p:cNvPr id="3" name="Content Placeholder 2"/>
          <p:cNvSpPr>
            <a:spLocks noGrp="1"/>
          </p:cNvSpPr>
          <p:nvPr>
            <p:ph idx="1"/>
          </p:nvPr>
        </p:nvSpPr>
        <p:spPr>
          <a:xfrm>
            <a:off x="-851906" y="1027140"/>
            <a:ext cx="8440109" cy="3821153"/>
          </a:xfrm>
        </p:spPr>
        <p:txBody>
          <a:bodyPr>
            <a:normAutofit lnSpcReduction="10000"/>
          </a:bodyPr>
          <a:lstStyle/>
          <a:p>
            <a:pPr marL="0" lvl="0" indent="0" algn="r" defTabSz="914400" rtl="1">
              <a:buNone/>
            </a:pPr>
            <a:r>
              <a:rPr lang="he-IL" altLang="en-US" dirty="0" smtClean="0"/>
              <a:t>פעולות נוספות שניתן לבצע על קבצים:</a:t>
            </a:r>
          </a:p>
          <a:p>
            <a:pPr algn="r" defTabSz="914400" rtl="1"/>
            <a:r>
              <a:rPr lang="en-US" altLang="en-US" b="1" dirty="0" smtClean="0"/>
              <a:t>seek</a:t>
            </a:r>
            <a:r>
              <a:rPr lang="he-IL" altLang="en-US" dirty="0" smtClean="0"/>
              <a:t> – תנועה בקובץ, לפי המיקום הבא:</a:t>
            </a:r>
          </a:p>
          <a:p>
            <a:pPr lvl="2" algn="r" defTabSz="914400" rtl="1"/>
            <a:r>
              <a:rPr lang="he-IL" altLang="en-US" dirty="0" smtClean="0"/>
              <a:t>0 – תחילת הקובץ.</a:t>
            </a:r>
          </a:p>
          <a:p>
            <a:pPr lvl="2" algn="r" defTabSz="914400" rtl="1"/>
            <a:r>
              <a:rPr lang="he-IL" altLang="en-US" dirty="0" smtClean="0"/>
              <a:t>1 – המקום הנוכחי.</a:t>
            </a:r>
          </a:p>
          <a:p>
            <a:pPr lvl="2" algn="r" defTabSz="914400" rtl="1"/>
            <a:r>
              <a:rPr lang="he-IL" altLang="en-US" dirty="0" smtClean="0"/>
              <a:t>2 – סוף הקובץ.</a:t>
            </a:r>
          </a:p>
          <a:p>
            <a:pPr algn="r" defTabSz="914400" rtl="1"/>
            <a:r>
              <a:rPr lang="en-US" altLang="en-US" b="1" dirty="0" smtClean="0"/>
              <a:t>tell</a:t>
            </a:r>
            <a:r>
              <a:rPr lang="en-US" altLang="en-US" dirty="0" smtClean="0"/>
              <a:t> </a:t>
            </a:r>
            <a:r>
              <a:rPr lang="he-IL" altLang="en-US" dirty="0" smtClean="0"/>
              <a:t> – 	המקום הנוכחי בקובץ</a:t>
            </a:r>
          </a:p>
          <a:p>
            <a:pPr algn="r" defTabSz="914400" rtl="1"/>
            <a:r>
              <a:rPr lang="en-US" altLang="en-US" b="1" dirty="0" smtClean="0"/>
              <a:t>truncate</a:t>
            </a:r>
            <a:r>
              <a:rPr lang="he-IL" altLang="en-US" dirty="0" smtClean="0"/>
              <a:t> – מוחק את כל השורות בקובץ מהמקום הנוכחי ועד סוף הקובץ.</a:t>
            </a:r>
          </a:p>
          <a:p>
            <a:pPr algn="r" defTabSz="914400" rtl="1"/>
            <a:r>
              <a:rPr lang="en-US" altLang="en-US" b="1" dirty="0" smtClean="0"/>
              <a:t>read</a:t>
            </a:r>
            <a:r>
              <a:rPr lang="he-IL" altLang="en-US" dirty="0" smtClean="0"/>
              <a:t> – קריאה מהמקום הנוכחי, ניתן לציין כמה תווים לקרוא.</a:t>
            </a:r>
          </a:p>
          <a:p>
            <a:pPr algn="r" defTabSz="914400" rtl="1"/>
            <a:r>
              <a:rPr lang="en-US" altLang="en-US" b="1" dirty="0" smtClean="0"/>
              <a:t>write</a:t>
            </a:r>
            <a:r>
              <a:rPr lang="he-IL" altLang="en-US" dirty="0" smtClean="0"/>
              <a:t> – כתיבה לקובץ</a:t>
            </a:r>
            <a:endParaRPr lang="en-US" altLang="en-US" dirty="0" smtClean="0"/>
          </a:p>
          <a:p>
            <a:pPr algn="r" defTabSz="914400" rtl="1"/>
            <a:r>
              <a:rPr lang="en-US" altLang="en-US" b="1" dirty="0" err="1" smtClean="0"/>
              <a:t>readlines</a:t>
            </a:r>
            <a:r>
              <a:rPr lang="he-IL" altLang="en-US" dirty="0" smtClean="0"/>
              <a:t> – קורא את הקובץ שורה אחרי שורה ומחזיר רשימה.</a:t>
            </a:r>
          </a:p>
          <a:p>
            <a:pPr algn="r" defTabSz="914400" rtl="1"/>
            <a:r>
              <a:rPr lang="en-US" altLang="en-US" b="1" dirty="0" err="1" smtClean="0"/>
              <a:t>writelines</a:t>
            </a:r>
            <a:r>
              <a:rPr lang="he-IL" altLang="en-US" dirty="0" smtClean="0"/>
              <a:t> – כתיבת רשימה לקובץ</a:t>
            </a:r>
          </a:p>
          <a:p>
            <a:pPr lvl="1" algn="r" defTabSz="914400" rtl="1"/>
            <a:endParaRPr lang="he-IL" altLang="en-US" dirty="0" smtClean="0"/>
          </a:p>
          <a:p>
            <a:pPr marL="0" lvl="0" indent="0" algn="r" defTabSz="914400" rtl="1">
              <a:buNone/>
            </a:pPr>
            <a:endParaRPr lang="en-US" altLang="en-US" dirty="0"/>
          </a:p>
        </p:txBody>
      </p:sp>
    </p:spTree>
    <p:extLst>
      <p:ext uri="{BB962C8B-B14F-4D97-AF65-F5344CB8AC3E}">
        <p14:creationId xmlns:p14="http://schemas.microsoft.com/office/powerpoint/2010/main" val="40563363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תרגיל</a:t>
            </a:r>
            <a:endParaRPr lang="en-US" dirty="0"/>
          </a:p>
        </p:txBody>
      </p:sp>
      <p:sp>
        <p:nvSpPr>
          <p:cNvPr id="3" name="Content Placeholder 2"/>
          <p:cNvSpPr>
            <a:spLocks noGrp="1"/>
          </p:cNvSpPr>
          <p:nvPr>
            <p:ph idx="1"/>
          </p:nvPr>
        </p:nvSpPr>
        <p:spPr>
          <a:xfrm>
            <a:off x="0" y="1033719"/>
            <a:ext cx="8440109" cy="3821153"/>
          </a:xfrm>
        </p:spPr>
        <p:txBody>
          <a:bodyPr>
            <a:normAutofit/>
          </a:bodyPr>
          <a:lstStyle/>
          <a:p>
            <a:pPr marL="457200" lvl="0" indent="-457200" algn="r" defTabSz="914400" rtl="1">
              <a:buFont typeface="+mj-lt"/>
              <a:buAutoNum type="arabicPeriod"/>
            </a:pPr>
            <a:r>
              <a:rPr lang="he-IL" altLang="en-US" dirty="0" smtClean="0"/>
              <a:t>הורד את הקובץ הבא למחשב:</a:t>
            </a:r>
          </a:p>
          <a:p>
            <a:pPr marL="0" lvl="0" indent="0" defTabSz="914400" rtl="1">
              <a:buNone/>
            </a:pPr>
            <a:r>
              <a:rPr lang="en-US" sz="1800" dirty="0">
                <a:hlinkClick r:id="rId2"/>
              </a:rPr>
              <a:t>https://</a:t>
            </a:r>
            <a:r>
              <a:rPr lang="en-US" sz="1800" dirty="0" smtClean="0">
                <a:hlinkClick r:id="rId2"/>
              </a:rPr>
              <a:t>raw.githubusercontent.com/romanzaikin/BurpExtension-WhatsApp-Decryption-CheckPoint/master/README.md</a:t>
            </a:r>
            <a:endParaRPr lang="he-IL" sz="1800" dirty="0" smtClean="0"/>
          </a:p>
          <a:p>
            <a:pPr marL="0" lvl="0" indent="0" algn="r" defTabSz="914400" rtl="1">
              <a:buNone/>
            </a:pPr>
            <a:r>
              <a:rPr lang="he-IL" dirty="0"/>
              <a:t> </a:t>
            </a:r>
            <a:r>
              <a:rPr lang="he-IL" dirty="0" smtClean="0"/>
              <a:t>     קרא את הקובץ שמור את כל ה-</a:t>
            </a:r>
            <a:r>
              <a:rPr lang="en-US" dirty="0" smtClean="0"/>
              <a:t>URL</a:t>
            </a:r>
            <a:r>
              <a:rPr lang="he-IL" dirty="0" smtClean="0"/>
              <a:t>ים במשתנה והדפס את כל הערכים מתוך    המשתנה הזה.</a:t>
            </a:r>
          </a:p>
          <a:p>
            <a:pPr marL="0" lvl="0" indent="0" algn="r" defTabSz="914400" rtl="1">
              <a:buNone/>
            </a:pPr>
            <a:endParaRPr lang="he-IL" sz="1800" dirty="0" smtClean="0"/>
          </a:p>
          <a:p>
            <a:pPr marL="457200" indent="-457200" algn="r" defTabSz="914400" rtl="1">
              <a:buAutoNum type="arabicPeriod" startAt="2"/>
            </a:pPr>
            <a:r>
              <a:rPr lang="he-IL" dirty="0" smtClean="0"/>
              <a:t>הוסף למשחק נחש את המספר מהתרגילים הקודם את האפשרות לשמור את מצב המשחק, בעת הפעלת המשחק הוסף את האפשרות להמשיך מהמקום האחרון בו עצר המשחק.</a:t>
            </a:r>
          </a:p>
          <a:p>
            <a:pPr marL="0" indent="0" algn="r" defTabSz="914400" rtl="1">
              <a:buNone/>
            </a:pPr>
            <a:endParaRPr lang="he-IL" dirty="0"/>
          </a:p>
          <a:p>
            <a:pPr marL="0" lvl="0" indent="0" algn="r" defTabSz="914400" rtl="1">
              <a:buNone/>
            </a:pPr>
            <a:endParaRPr lang="he-IL" sz="1800" dirty="0" smtClean="0"/>
          </a:p>
          <a:p>
            <a:pPr marL="457200" lvl="0" indent="-457200" defTabSz="914400" rtl="1">
              <a:buFont typeface="+mj-lt"/>
              <a:buAutoNum type="arabicPeriod"/>
            </a:pPr>
            <a:endParaRPr lang="en-US" altLang="en-US" dirty="0"/>
          </a:p>
        </p:txBody>
      </p:sp>
    </p:spTree>
    <p:extLst>
      <p:ext uri="{BB962C8B-B14F-4D97-AF65-F5344CB8AC3E}">
        <p14:creationId xmlns:p14="http://schemas.microsoft.com/office/powerpoint/2010/main" val="41496589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עבודה עם קבצים </a:t>
            </a:r>
            <a:r>
              <a:rPr lang="en-US" dirty="0" smtClean="0"/>
              <a:t>with</a:t>
            </a:r>
            <a:endParaRPr lang="en-US" dirty="0"/>
          </a:p>
        </p:txBody>
      </p:sp>
      <p:sp>
        <p:nvSpPr>
          <p:cNvPr id="3" name="Content Placeholder 2"/>
          <p:cNvSpPr>
            <a:spLocks noGrp="1"/>
          </p:cNvSpPr>
          <p:nvPr>
            <p:ph idx="1"/>
          </p:nvPr>
        </p:nvSpPr>
        <p:spPr>
          <a:xfrm>
            <a:off x="351945" y="1092924"/>
            <a:ext cx="8440109" cy="3821153"/>
          </a:xfrm>
        </p:spPr>
        <p:txBody>
          <a:bodyPr>
            <a:normAutofit/>
          </a:bodyPr>
          <a:lstStyle/>
          <a:p>
            <a:pPr marL="0" indent="0" algn="r" rtl="1">
              <a:buNone/>
            </a:pPr>
            <a:r>
              <a:rPr lang="he-IL" dirty="0" smtClean="0"/>
              <a:t>הפקודה </a:t>
            </a:r>
            <a:r>
              <a:rPr lang="en-US" dirty="0" smtClean="0"/>
              <a:t>with</a:t>
            </a:r>
            <a:r>
              <a:rPr lang="he-IL" dirty="0" smtClean="0"/>
              <a:t> דואגת לסגור משאבים שאנו משתמשים בהם, כך לצורך הדוגמה ניתן להשתמש ב-</a:t>
            </a:r>
            <a:r>
              <a:rPr lang="en-US" dirty="0" smtClean="0"/>
              <a:t>with</a:t>
            </a:r>
            <a:r>
              <a:rPr lang="he-IL" dirty="0" smtClean="0"/>
              <a:t> כדי שלא נצטרך לדאוג לסגור את הקובץ בעצמנו.</a:t>
            </a:r>
          </a:p>
          <a:p>
            <a:pPr marL="0" indent="0" algn="r" rtl="1">
              <a:buNone/>
            </a:pPr>
            <a:r>
              <a:rPr lang="he-IL" dirty="0" smtClean="0"/>
              <a:t>בהמשך נראה את השימוש ב-</a:t>
            </a:r>
            <a:r>
              <a:rPr lang="en-US" dirty="0" smtClean="0"/>
              <a:t>with</a:t>
            </a:r>
            <a:r>
              <a:rPr lang="he-IL" dirty="0" smtClean="0"/>
              <a:t> כאשר ננסה לנהל משאבים נוספים. </a:t>
            </a:r>
          </a:p>
        </p:txBody>
      </p:sp>
      <p:sp>
        <p:nvSpPr>
          <p:cNvPr id="4" name="Rectangle 1"/>
          <p:cNvSpPr>
            <a:spLocks noChangeArrowheads="1"/>
          </p:cNvSpPr>
          <p:nvPr/>
        </p:nvSpPr>
        <p:spPr bwMode="auto">
          <a:xfrm>
            <a:off x="197353" y="2766109"/>
            <a:ext cx="4134465"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with </a:t>
            </a:r>
            <a:r>
              <a:rPr kumimoji="0" lang="en-US" altLang="en-US"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open</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test.txt"</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"r</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as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fd</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fd.write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"this is python"</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fd.read</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72563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ניהול שגיאות </a:t>
            </a:r>
            <a:r>
              <a:rPr lang="en-US" dirty="0" smtClean="0"/>
              <a:t>try-except</a:t>
            </a:r>
            <a:endParaRPr lang="en-US" dirty="0"/>
          </a:p>
        </p:txBody>
      </p:sp>
      <p:sp>
        <p:nvSpPr>
          <p:cNvPr id="3" name="Content Placeholder 2"/>
          <p:cNvSpPr>
            <a:spLocks noGrp="1"/>
          </p:cNvSpPr>
          <p:nvPr>
            <p:ph idx="1"/>
          </p:nvPr>
        </p:nvSpPr>
        <p:spPr>
          <a:xfrm>
            <a:off x="351945" y="1092924"/>
            <a:ext cx="8440109" cy="3821153"/>
          </a:xfrm>
        </p:spPr>
        <p:txBody>
          <a:bodyPr>
            <a:normAutofit/>
          </a:bodyPr>
          <a:lstStyle/>
          <a:p>
            <a:pPr marL="0" indent="0" algn="r" rtl="1">
              <a:buNone/>
            </a:pPr>
            <a:r>
              <a:rPr lang="he-IL" dirty="0" smtClean="0"/>
              <a:t>בעת פיתוח לעיתים אנו נקלעים </a:t>
            </a:r>
            <a:r>
              <a:rPr lang="he-IL" dirty="0" smtClean="0"/>
              <a:t>במצבים </a:t>
            </a:r>
            <a:r>
              <a:rPr lang="he-IL" dirty="0" smtClean="0"/>
              <a:t>בהם עלינו לסמוך על המשתמש להזין תוכן שהינו רלוונטי לתוכנה </a:t>
            </a:r>
            <a:r>
              <a:rPr lang="he-IL" dirty="0" smtClean="0"/>
              <a:t>שלנו. </a:t>
            </a:r>
            <a:r>
              <a:rPr lang="he-IL" dirty="0" smtClean="0"/>
              <a:t>אך מה יקרה אם המשתמש יזין שם של קובץ שאינו קיים? או יזין 0 בעת פעולת </a:t>
            </a:r>
            <a:r>
              <a:rPr lang="he-IL" dirty="0" smtClean="0"/>
              <a:t>חילוק? </a:t>
            </a:r>
            <a:endParaRPr lang="he-IL" dirty="0" smtClean="0"/>
          </a:p>
          <a:p>
            <a:pPr marL="0" indent="0" algn="r" rtl="1">
              <a:buNone/>
            </a:pPr>
            <a:r>
              <a:rPr lang="he-IL" dirty="0" smtClean="0"/>
              <a:t>פעולות אלו יגרמו לשגיאה, כעיקרון אנו יכולים לטפל בכל מצב ומוצב אך לפעמים נוח יותר להשתמש בניהול שגיאות של </a:t>
            </a:r>
            <a:r>
              <a:rPr lang="he-IL" dirty="0" smtClean="0"/>
              <a:t>השפה עצמה.</a:t>
            </a:r>
            <a:endParaRPr lang="he-IL" dirty="0" smtClean="0"/>
          </a:p>
          <a:p>
            <a:pPr marL="0" indent="0" algn="r" rtl="1">
              <a:buNone/>
            </a:pPr>
            <a:endParaRPr lang="he-IL" dirty="0" smtClean="0"/>
          </a:p>
        </p:txBody>
      </p:sp>
      <p:sp>
        <p:nvSpPr>
          <p:cNvPr id="7" name="Rectangle 4"/>
          <p:cNvSpPr>
            <a:spLocks noChangeArrowheads="1"/>
          </p:cNvSpPr>
          <p:nvPr/>
        </p:nvSpPr>
        <p:spPr bwMode="auto">
          <a:xfrm>
            <a:off x="0" y="2903436"/>
            <a:ext cx="6843540"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try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number = </a:t>
            </a:r>
            <a:r>
              <a:rPr kumimoji="0" lang="en-US" altLang="en-US" sz="1400" b="0"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input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"Give me a number to divide 10 by &gt;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/number)</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except </a:t>
            </a:r>
            <a:r>
              <a:rPr kumimoji="0" lang="en-US" altLang="en-US" sz="1400" b="0"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ZeroDivisionError</a:t>
            </a:r>
            <a:r>
              <a:rPr kumimoji="0" lang="en-US" altLang="en-US" sz="14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as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"specific error"</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except </a:t>
            </a:r>
            <a:r>
              <a:rPr kumimoji="0" lang="en-US" altLang="en-US" sz="14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Exception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as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89155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8158</TotalTime>
  <Words>894</Words>
  <Application>Microsoft Office PowerPoint</Application>
  <PresentationFormat>On-screen Show (16:9)</PresentationFormat>
  <Paragraphs>116</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맑은 고딕</vt:lpstr>
      <vt:lpstr>Arial</vt:lpstr>
      <vt:lpstr>Ariel</vt:lpstr>
      <vt:lpstr>Calibri</vt:lpstr>
      <vt:lpstr>Calibri Light</vt:lpstr>
      <vt:lpstr>Courier New</vt:lpstr>
      <vt:lpstr>Times New Roman</vt:lpstr>
      <vt:lpstr>Wingdings</vt:lpstr>
      <vt:lpstr>Office Theme</vt:lpstr>
      <vt:lpstr>PowerPoint Presentation</vt:lpstr>
      <vt:lpstr>PowerPoint Presentation</vt:lpstr>
      <vt:lpstr>עבודה עם קבצים open</vt:lpstr>
      <vt:lpstr>עבודה עם קבצים open</vt:lpstr>
      <vt:lpstr>עבודה עם קבצים open</vt:lpstr>
      <vt:lpstr>עבודה עם קבצים open</vt:lpstr>
      <vt:lpstr>תרגיל</vt:lpstr>
      <vt:lpstr>עבודה עם קבצים with</vt:lpstr>
      <vt:lpstr>ניהול שגיאות try-except</vt:lpstr>
      <vt:lpstr>ניהול שגיאות try-except-finally</vt:lpstr>
      <vt:lpstr>ניהול בשגיאות try-excpet-finally-else</vt:lpstr>
      <vt:lpstr>מודולים והפקודה import</vt:lpstr>
      <vt:lpstr>Import os</vt:lpstr>
      <vt:lpstr>Import os</vt:lpstr>
      <vt:lpstr>תרגיל</vt:lpstr>
      <vt:lpstr>Import threading</vt:lpstr>
      <vt:lpstr>Import threading</vt:lpstr>
      <vt:lpstr>Import threading</vt:lpstr>
      <vt:lpstr>Import threading</vt:lpstr>
      <vt:lpstr>Import threading</vt:lpstr>
      <vt:lpstr>Import multiproccess</vt:lpstr>
      <vt:lpstr>סנכרון thread באמצעות semaphore</vt:lpstr>
      <vt:lpstr>סנכרון thread באמצעות lock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 roman</dc:creator>
  <cp:lastModifiedBy>roman roman</cp:lastModifiedBy>
  <cp:revision>2159</cp:revision>
  <dcterms:created xsi:type="dcterms:W3CDTF">2015-06-08T08:19:12Z</dcterms:created>
  <dcterms:modified xsi:type="dcterms:W3CDTF">2019-07-11T10:32:25Z</dcterms:modified>
</cp:coreProperties>
</file>