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411" r:id="rId4"/>
    <p:sldId id="423" r:id="rId5"/>
    <p:sldId id="422" r:id="rId6"/>
    <p:sldId id="424" r:id="rId7"/>
    <p:sldId id="421" r:id="rId8"/>
    <p:sldId id="425" r:id="rId9"/>
    <p:sldId id="426" r:id="rId10"/>
    <p:sldId id="427" r:id="rId11"/>
    <p:sldId id="428" r:id="rId12"/>
    <p:sldId id="429" r:id="rId13"/>
    <p:sldId id="431" r:id="rId14"/>
    <p:sldId id="434" r:id="rId15"/>
    <p:sldId id="433" r:id="rId16"/>
    <p:sldId id="432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135" autoAdjust="0"/>
  </p:normalViewPr>
  <p:slideViewPr>
    <p:cSldViewPr snapToGrid="0">
      <p:cViewPr varScale="1">
        <p:scale>
          <a:sx n="116" d="100"/>
          <a:sy n="116" d="100"/>
        </p:scale>
        <p:origin x="51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817A8-E6CE-42A1-9445-2BF65A1175A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AA43-5B63-4715-9305-928FCEC0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32" y="0"/>
            <a:ext cx="9148464" cy="5143500"/>
          </a:xfrm>
          <a:prstGeom prst="rect">
            <a:avLst/>
          </a:prstGeom>
        </p:spPr>
      </p:pic>
      <p:sp>
        <p:nvSpPr>
          <p:cNvPr id="4" name="TextBox 3">
            <a:hlinkClick r:id="rId3"/>
          </p:cNvPr>
          <p:cNvSpPr txBox="1"/>
          <p:nvPr userDrawn="1"/>
        </p:nvSpPr>
        <p:spPr>
          <a:xfrm>
            <a:off x="0" y="4920110"/>
            <a:ext cx="5729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49617" y="4920110"/>
            <a:ext cx="4394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Roman Zaikin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 sz="4000" b="1" u="sng" baseline="0">
                <a:latin typeface="Ariel"/>
              </a:defRPr>
            </a:lvl1pPr>
          </a:lstStyle>
          <a:p>
            <a:r>
              <a:rPr lang="en-US" altLang="ko-KR" b="0" u="none" dirty="0" smtClean="0"/>
              <a:t> </a:t>
            </a:r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52526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</p:txBody>
      </p:sp>
    </p:spTree>
    <p:extLst>
      <p:ext uri="{BB962C8B-B14F-4D97-AF65-F5344CB8AC3E}">
        <p14:creationId xmlns:p14="http://schemas.microsoft.com/office/powerpoint/2010/main" val="231970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free-powerpoint-templates-design.com/free-powerpoint-templates-desig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F69-6E84-4DDE-9FC7-873BECAFC96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09091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hlinkClick r:id="rId15"/>
          </p:cNvPr>
          <p:cNvSpPr txBox="1"/>
          <p:nvPr userDrawn="1"/>
        </p:nvSpPr>
        <p:spPr>
          <a:xfrm>
            <a:off x="0" y="4920110"/>
            <a:ext cx="5729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49617" y="4920110"/>
            <a:ext cx="4394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000" dirty="0" smtClean="0">
                <a:solidFill>
                  <a:schemeClr val="bg1"/>
                </a:solidFill>
              </a:rPr>
              <a:t>רומן זאיקין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27" y="4054061"/>
            <a:ext cx="1390773" cy="8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auto-py-to-ex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71442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רומן זאיקין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362225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60" y="0"/>
            <a:ext cx="1664340" cy="9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נסו לבנות את 3 תוכנות ה-</a:t>
            </a:r>
            <a:r>
              <a:rPr lang="en-US" altLang="en-US" dirty="0" smtClean="0"/>
              <a:t>chat</a:t>
            </a:r>
            <a:r>
              <a:rPr lang="he-IL" altLang="en-US" dirty="0" smtClean="0"/>
              <a:t> הבאות</a:t>
            </a:r>
            <a:r>
              <a:rPr lang="he-IL" altLang="en-US" dirty="0"/>
              <a:t>:</a:t>
            </a:r>
            <a:endParaRPr lang="he-IL" altLang="en-US" dirty="0" smtClean="0"/>
          </a:p>
          <a:p>
            <a:pPr marL="457200" lvl="0" indent="-457200" algn="r" defTabSz="914400" rtl="1">
              <a:buAutoNum type="arabicPeriod"/>
            </a:pPr>
            <a:r>
              <a:rPr lang="en-US" altLang="en-US" dirty="0" smtClean="0"/>
              <a:t>Chat</a:t>
            </a:r>
            <a:r>
              <a:rPr lang="he-IL" altLang="en-US" dirty="0" smtClean="0"/>
              <a:t> רגיל שרת לקוח 1 על 1 שהם יכולים להתכתב אחד עם השני.</a:t>
            </a:r>
          </a:p>
          <a:p>
            <a:pPr marL="457200" lvl="0" indent="-457200" algn="r" defTabSz="914400" rtl="1">
              <a:buAutoNum type="arabicPeriod"/>
            </a:pPr>
            <a:r>
              <a:rPr lang="en-US" altLang="en-US" dirty="0" smtClean="0"/>
              <a:t>Chat</a:t>
            </a:r>
            <a:r>
              <a:rPr lang="he-IL" altLang="en-US" dirty="0" smtClean="0"/>
              <a:t> מרובה משתמשים שכל 1 יכול לכתוב לשרת והשרת יחזיר לו תודה.</a:t>
            </a:r>
          </a:p>
          <a:p>
            <a:pPr marL="457200" lvl="0" indent="-457200" algn="r" defTabSz="914400" rtl="1">
              <a:buAutoNum type="arabicPeriod"/>
            </a:pPr>
            <a:r>
              <a:rPr lang="en-US" altLang="en-US" dirty="0" smtClean="0"/>
              <a:t>Chat</a:t>
            </a:r>
            <a:r>
              <a:rPr lang="he-IL" altLang="en-US" dirty="0" smtClean="0"/>
              <a:t> מרובה משתמשים שכל 1 כותב וכל השאר מקבלים את ההודעה.</a:t>
            </a:r>
          </a:p>
          <a:p>
            <a:pPr marL="457200" lvl="0" indent="-457200" algn="r" defTabSz="914400" rtl="1">
              <a:buAutoNum type="arabicPeriod"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כעת בנה תוכנה בה השרת שולח פקודת מערכת הפעלה כגון </a:t>
            </a:r>
            <a:r>
              <a:rPr lang="en-US" altLang="en-US" dirty="0" smtClean="0"/>
              <a:t>ping</a:t>
            </a:r>
            <a:r>
              <a:rPr lang="he-IL" altLang="en-US" dirty="0" smtClean="0"/>
              <a:t> וכל התחנות מקבלות אותה ומבצעות (זה דומה לתרגילים הקודמים רק הפוך הפעם השרת מנהל את הלקוחות)</a:t>
            </a:r>
          </a:p>
        </p:txBody>
      </p:sp>
    </p:spTree>
    <p:extLst>
      <p:ext uri="{BB962C8B-B14F-4D97-AF65-F5344CB8AC3E}">
        <p14:creationId xmlns:p14="http://schemas.microsoft.com/office/powerpoint/2010/main" val="30666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Network scanning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על מנת לבנות תוכנת סריקה שתמפה את כל הרשת שלנו אנו נשתמש במודול </a:t>
            </a:r>
            <a:r>
              <a:rPr lang="en-US" altLang="en-US" dirty="0" err="1" smtClean="0"/>
              <a:t>os</a:t>
            </a: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והפקודה </a:t>
            </a:r>
            <a:r>
              <a:rPr lang="en-US" altLang="en-US" dirty="0" smtClean="0"/>
              <a:t>ping</a:t>
            </a:r>
            <a:r>
              <a:rPr lang="he-IL" altLang="en-US" dirty="0" smtClean="0"/>
              <a:t>, כך נבדוק האם המחשבים ברשת שלנו עונים לבקשה או לא עונים.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יש לשים לב, מערכת ההפעלה </a:t>
            </a:r>
            <a:r>
              <a:rPr lang="en-US" altLang="en-US" dirty="0" smtClean="0"/>
              <a:t>windows</a:t>
            </a:r>
            <a:r>
              <a:rPr lang="he-IL" altLang="en-US" dirty="0" smtClean="0"/>
              <a:t> כברירת מחדל לא עונה לבקשת </a:t>
            </a:r>
            <a:r>
              <a:rPr lang="en-US" altLang="en-US" dirty="0" smtClean="0"/>
              <a:t>ping</a:t>
            </a:r>
            <a:r>
              <a:rPr lang="he-IL" altLang="en-US" dirty="0" smtClean="0"/>
              <a:t> ולכן יש לפתוח זאת ב-</a:t>
            </a:r>
            <a:r>
              <a:rPr lang="en-US" altLang="en-US" dirty="0" smtClean="0"/>
              <a:t>firewall</a:t>
            </a:r>
            <a:r>
              <a:rPr lang="he-IL" altLang="en-US" dirty="0" smtClean="0"/>
              <a:t> של המחשב באמצעות הפקודה הבאה: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061" y="3347228"/>
            <a:ext cx="8909875" cy="29429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netsh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advfirewall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firewall add rule name="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ICMP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Allow PING" protocol=icmpv4:8,any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dir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=in action=allow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7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בנה כלי סריקה שיבצע מיפוי לכל המכשירים ברשת הביתית\ארגונית ויכניס אותם לרשימה.</a:t>
            </a:r>
          </a:p>
          <a:p>
            <a:pPr marL="0" lvl="0" indent="0" algn="r" defTabSz="914400" rtl="1">
              <a:buNone/>
            </a:pPr>
            <a:endParaRPr lang="he-IL" altLang="en-US" dirty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השתמשו בפקודה </a:t>
            </a:r>
            <a:r>
              <a:rPr lang="en-US" altLang="en-US" dirty="0" smtClean="0"/>
              <a:t>Ping</a:t>
            </a:r>
            <a:r>
              <a:rPr lang="he-IL" altLang="en-US" dirty="0" smtClean="0"/>
              <a:t> לצורך המיפוי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582" y="2859144"/>
            <a:ext cx="399660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"ping {0} -n 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).read()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תוכנת ניהול לרשת המחשבים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לאחר שבנינו תוכנות מיפוי ותוכנת שליטה נחבר את שניהם לתוכנה אחת אשר תעבוד בצורה הבאה: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מפעילים את צד השרת.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מפעילים את כל הלקוחות ומגדירים להם את הכתובת של צד השרת.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צד השרת בוחר לקוח מרשימת הלקוחות ומבצע פעולות.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endParaRPr lang="he-IL" altLang="en-US" dirty="0" smtClean="0"/>
          </a:p>
          <a:p>
            <a:pPr marL="457200" lvl="0" indent="-457200" algn="r" defTabSz="914400" rtl="1">
              <a:buFont typeface="+mj-lt"/>
              <a:buAutoNum type="arabicPeriod"/>
            </a:pPr>
            <a:endParaRPr lang="he-IL" altLang="en-US" dirty="0" smtClean="0"/>
          </a:p>
          <a:p>
            <a:pPr marL="457200" lvl="0" indent="-457200" algn="r" defTabSz="914400" rtl="1">
              <a:buFont typeface="+mj-lt"/>
              <a:buAutoNum type="arabicPeriod"/>
            </a:pPr>
            <a:endParaRPr lang="he-I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he-IL" smtClean="0"/>
              <a:t>הקובץ ל-</a:t>
            </a:r>
            <a:r>
              <a:rPr lang="en-US" smtClean="0"/>
              <a:t>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בעת המרת הסקריפט שלנו לקובץ </a:t>
            </a:r>
            <a:r>
              <a:rPr lang="en-US" altLang="en-US" dirty="0" smtClean="0"/>
              <a:t>exe</a:t>
            </a:r>
            <a:r>
              <a:rPr lang="he-IL" altLang="en-US" dirty="0" smtClean="0"/>
              <a:t> נוכל להריץ את הקוד שלנו על כל מחשב ללא תלות בהתקנת פייתון על המחשב. ההמרה לקובץ </a:t>
            </a:r>
            <a:r>
              <a:rPr lang="en-US" altLang="en-US" dirty="0" smtClean="0"/>
              <a:t>exe</a:t>
            </a:r>
            <a:r>
              <a:rPr lang="he-IL" altLang="en-US" dirty="0" smtClean="0"/>
              <a:t> דואגת להעביר את כל הקבצים הנחוצים לתוך קובץ ה-</a:t>
            </a:r>
            <a:r>
              <a:rPr lang="en-US" altLang="en-US" dirty="0" smtClean="0"/>
              <a:t>exe</a:t>
            </a:r>
            <a:r>
              <a:rPr lang="he-IL" altLang="en-US" dirty="0" smtClean="0"/>
              <a:t> ובכך נוכל להפעיל את התוכנה שלנו בכל מחשב.</a:t>
            </a:r>
          </a:p>
          <a:p>
            <a:pPr marL="0" lvl="0" indent="0" algn="r" defTabSz="914400" rtl="1">
              <a:buNone/>
            </a:pPr>
            <a:endParaRPr lang="he-IL" alt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1945" y="3003500"/>
            <a:ext cx="5254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https://pypi.org/project/auto-py-to-exe/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</a:t>
            </a:r>
            <a:r>
              <a:rPr lang="en-US" dirty="0" smtClean="0"/>
              <a:t>TCP</a:t>
            </a:r>
            <a:r>
              <a:rPr lang="he-IL" dirty="0" smtClean="0"/>
              <a:t> כנגד תקשורת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תקשורת </a:t>
            </a:r>
            <a:r>
              <a:rPr lang="en-US" altLang="en-US" dirty="0" smtClean="0"/>
              <a:t>TCP</a:t>
            </a:r>
            <a:r>
              <a:rPr lang="he-IL" altLang="en-US" dirty="0" smtClean="0"/>
              <a:t> הינה תקשורת אמינה וקבועה, הפרוטוקול דואג </a:t>
            </a:r>
            <a:r>
              <a:rPr lang="he-IL" altLang="en-US" dirty="0" smtClean="0"/>
              <a:t>לאמינות השיחה ומתחזק </a:t>
            </a:r>
            <a:r>
              <a:rPr lang="he-IL" altLang="en-US" dirty="0" smtClean="0"/>
              <a:t>שיחה קבועה כפי שראינו עד כה.</a:t>
            </a:r>
          </a:p>
          <a:p>
            <a:pPr marL="0" lvl="0" indent="0" algn="r" defTabSz="914400" rtl="1">
              <a:buNone/>
            </a:pPr>
            <a:endParaRPr lang="he-IL" altLang="en-US" dirty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תקשורת </a:t>
            </a:r>
            <a:r>
              <a:rPr lang="en-US" altLang="en-US" dirty="0" smtClean="0"/>
              <a:t>UDP</a:t>
            </a:r>
            <a:r>
              <a:rPr lang="he-IL" altLang="en-US" dirty="0" smtClean="0"/>
              <a:t> </a:t>
            </a:r>
            <a:r>
              <a:rPr lang="he-IL" altLang="en-US" dirty="0" smtClean="0"/>
              <a:t>אינה קבועה ואינה אמינה</a:t>
            </a:r>
            <a:r>
              <a:rPr lang="he-IL" altLang="en-US" dirty="0" smtClean="0"/>
              <a:t>, אך מצד שני מבצעת את הפעולות בצורה מהירה יותר ולכן עדיפה בעת שליחת וידיאו או אודיו.</a:t>
            </a:r>
          </a:p>
          <a:p>
            <a:pPr marL="0" lvl="0" indent="0" algn="r" defTabSz="914400" rtl="1">
              <a:buNone/>
            </a:pPr>
            <a:endParaRPr lang="he-IL" altLang="en-US" dirty="0"/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5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דוגמה לשרת לקוח בתקשורת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שרת לקוח בתקשורת </a:t>
            </a:r>
            <a:r>
              <a:rPr lang="en-US" altLang="en-US" dirty="0" smtClean="0"/>
              <a:t>UDP</a:t>
            </a:r>
            <a:r>
              <a:rPr lang="he-IL" altLang="en-US" dirty="0" smtClean="0"/>
              <a:t> יראה כך: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9582" y="1661429"/>
            <a:ext cx="3390672" cy="31470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= socket(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SOCK_DGRAM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server.bind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3333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for connection"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data, client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server.recvfrom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2048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data.decode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data.decode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"exit"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server.close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"Server: 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server.sendto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data.encode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client)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5481" y="2326274"/>
            <a:ext cx="4432624" cy="2177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= socket(AF_INET, SOCK_DGRAM)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"Client: "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client.sendto(data.encode(), (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"127.0.0.1"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3333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data, server = client.recvfrom(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2048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(data.decode())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 Courses and Give lectures world wide.</a:t>
            </a:r>
          </a:p>
          <a:p>
            <a:r>
              <a:rPr lang="en-US" dirty="0"/>
              <a:t>Speaker at Cyber Security Conferences.</a:t>
            </a:r>
            <a:endParaRPr lang="he-IL" dirty="0"/>
          </a:p>
          <a:p>
            <a:r>
              <a:rPr lang="en-US" dirty="0"/>
              <a:t>Security Researcher at Check Point.</a:t>
            </a:r>
          </a:p>
          <a:p>
            <a:r>
              <a:rPr lang="en-US" dirty="0"/>
              <a:t>Love to learn new things.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:)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816502" cy="8844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el"/>
              </a:rPr>
              <a:t> </a:t>
            </a:r>
            <a:r>
              <a:rPr lang="en-US" altLang="ko-KR" sz="4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el"/>
              </a:rPr>
              <a:t>whoami</a:t>
            </a:r>
            <a:endParaRPr lang="ko-KR" altLang="en-US" sz="4000" u="sng" dirty="0">
              <a:solidFill>
                <a:schemeClr val="tx1">
                  <a:lumMod val="75000"/>
                  <a:lumOff val="25000"/>
                </a:schemeClr>
              </a:solidFill>
              <a:latin typeface="Ariel"/>
            </a:endParaRPr>
          </a:p>
        </p:txBody>
      </p:sp>
      <p:pic>
        <p:nvPicPr>
          <p:cNvPr id="7" name="Picture 6" descr="תוצאת תמונה עבור ‪lg electronics logo‬‏">
            <a:extLst>
              <a:ext uri="{FF2B5EF4-FFF2-40B4-BE49-F238E27FC236}">
                <a16:creationId xmlns:a16="http://schemas.microsoft.com/office/drawing/2014/main" id="{7DE1F58B-C4F5-4150-B64E-DA7F95B6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67" y="1005871"/>
            <a:ext cx="5152326" cy="11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תוצאת תמונה עבור ‪Ebay‬‏">
            <a:extLst>
              <a:ext uri="{FF2B5EF4-FFF2-40B4-BE49-F238E27FC236}">
                <a16:creationId xmlns:a16="http://schemas.microsoft.com/office/drawing/2014/main" id="{86AAB369-A3A3-4D0B-A8F3-037A33B2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03" y="102834"/>
            <a:ext cx="2982390" cy="12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תוצאת תמונה עבור ‪AliExpress‬‏">
            <a:extLst>
              <a:ext uri="{FF2B5EF4-FFF2-40B4-BE49-F238E27FC236}">
                <a16:creationId xmlns:a16="http://schemas.microsoft.com/office/drawing/2014/main" id="{983960B0-163C-4D17-BDD1-CBCD6A48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" y="1879110"/>
            <a:ext cx="4800600" cy="11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תוצאת תמונה עבור ‪FaceBook‬‏">
            <a:extLst>
              <a:ext uri="{FF2B5EF4-FFF2-40B4-BE49-F238E27FC236}">
                <a16:creationId xmlns:a16="http://schemas.microsoft.com/office/drawing/2014/main" id="{B9299F45-5B40-415B-8691-9A0ABE5E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75" y="2740802"/>
            <a:ext cx="2130217" cy="21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תוצאת תמונה עבור ‪Whatsapp‬‏">
            <a:extLst>
              <a:ext uri="{FF2B5EF4-FFF2-40B4-BE49-F238E27FC236}">
                <a16:creationId xmlns:a16="http://schemas.microsoft.com/office/drawing/2014/main" id="{1D3FA10C-68F4-438C-BF83-7AB3231A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6" y="2866591"/>
            <a:ext cx="1703731" cy="172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תוצאת תמונה עבור ‪telegram‬‏">
            <a:extLst>
              <a:ext uri="{FF2B5EF4-FFF2-40B4-BE49-F238E27FC236}">
                <a16:creationId xmlns:a16="http://schemas.microsoft.com/office/drawing/2014/main" id="{ACC1345A-2B78-4F45-8154-15B47C35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02" y="2405809"/>
            <a:ext cx="1991647" cy="19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609600" y="1304926"/>
            <a:ext cx="8229600" cy="3394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×ª××¦××ª ×ª××× × ×¢×××¨ âªdji logoâ¬â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6" y="152400"/>
            <a:ext cx="2203520" cy="22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payp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26" y="3390104"/>
            <a:ext cx="1924570" cy="15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תוצאת תמונה עבור ‪skype‬‏">
            <a:extLst>
              <a:ext uri="{FF2B5EF4-FFF2-40B4-BE49-F238E27FC236}">
                <a16:creationId xmlns:a16="http://schemas.microsoft.com/office/drawing/2014/main" id="{37537D02-6F2A-4D81-BA47-7F8136D36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42293"/>
            <a:ext cx="4126507" cy="18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×ª××¦××ª ×ª××× × ×¢×××¨ âªsnapchat logoâ¬â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53" y="3159641"/>
            <a:ext cx="1429824" cy="142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נתונים </a:t>
            </a:r>
            <a:r>
              <a:rPr lang="he-IL" dirty="0" err="1" smtClean="0"/>
              <a:t>בפייתון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על מנת להבין תקשורת נתונים תחילה עליכם להבין מה הוא 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, 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 הוא שער לתוכנה כלשהי במערכת ההפעלה שלכם.</a:t>
            </a:r>
          </a:p>
          <a:p>
            <a:pPr marL="0" lvl="0" indent="0" algn="r" defTabSz="914400" rtl="1">
              <a:buNone/>
            </a:pPr>
            <a:r>
              <a:rPr lang="he-IL" altLang="en-US" dirty="0" smtClean="0"/>
              <a:t>כל תוכנה שרוצה לתקשר פותחת 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, על מנת לראות את כל ה-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ים במחשב שלכם ניתן לבצע את הפקודה </a:t>
            </a:r>
            <a:r>
              <a:rPr lang="en-US" altLang="en-US" dirty="0" smtClean="0"/>
              <a:t>netstat -an</a:t>
            </a:r>
            <a:r>
              <a:rPr lang="he-IL" altLang="en-US" dirty="0" smtClean="0"/>
              <a:t> ב-</a:t>
            </a:r>
            <a:r>
              <a:rPr lang="en-US" altLang="en-US" dirty="0" smtClean="0"/>
              <a:t>command prompt</a:t>
            </a:r>
            <a:r>
              <a:rPr lang="he-IL" altLang="en-US" dirty="0" smtClean="0"/>
              <a:t>.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8" y="2492398"/>
            <a:ext cx="61245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נתונים </a:t>
            </a:r>
            <a:r>
              <a:rPr lang="he-IL" dirty="0" err="1" smtClean="0"/>
              <a:t>בפייתון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27" y="1092924"/>
            <a:ext cx="840392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חשוב לציין שקיימים 3 טווחי פורטים שיש להכיר טרם השימוש ב-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ים:</a:t>
            </a:r>
          </a:p>
          <a:p>
            <a:pPr marL="0" lvl="0" indent="0" algn="r" defTabSz="914400" rtl="1">
              <a:buNone/>
            </a:pPr>
            <a:endParaRPr lang="he-IL" altLang="en-US" dirty="0"/>
          </a:p>
          <a:p>
            <a:pPr marL="0" lvl="0" indent="0" algn="r" defTabSz="914400" rtl="1">
              <a:buNone/>
            </a:pPr>
            <a:r>
              <a:rPr lang="en-US" altLang="en-US" b="1" dirty="0" smtClean="0"/>
              <a:t>Well known</a:t>
            </a:r>
            <a:r>
              <a:rPr lang="he-IL" altLang="en-US" b="1" dirty="0" smtClean="0"/>
              <a:t> </a:t>
            </a:r>
            <a:r>
              <a:rPr lang="he-IL" altLang="en-US" dirty="0" smtClean="0"/>
              <a:t>		–	 </a:t>
            </a:r>
            <a:r>
              <a:rPr lang="en-US" altLang="en-US" dirty="0" smtClean="0"/>
              <a:t>1-1024</a:t>
            </a:r>
          </a:p>
          <a:p>
            <a:pPr marL="0" lvl="0" indent="0" algn="r" defTabSz="914400" rtl="1">
              <a:buNone/>
            </a:pPr>
            <a:r>
              <a:rPr lang="en-US" altLang="en-US" b="1" dirty="0" smtClean="0"/>
              <a:t>Ephemeral port</a:t>
            </a:r>
            <a:r>
              <a:rPr lang="he-IL" altLang="en-US" b="1" dirty="0" smtClean="0"/>
              <a:t> </a:t>
            </a:r>
            <a:r>
              <a:rPr lang="he-IL" altLang="en-US" dirty="0" smtClean="0"/>
              <a:t>		–	 </a:t>
            </a:r>
            <a:r>
              <a:rPr lang="en-US" altLang="en-US" dirty="0" smtClean="0"/>
              <a:t>1024-49,152</a:t>
            </a:r>
          </a:p>
          <a:p>
            <a:pPr marL="0" lvl="0" indent="0" algn="r" defTabSz="914400" rtl="1">
              <a:buNone/>
            </a:pPr>
            <a:r>
              <a:rPr lang="en-US" altLang="en-US" b="1" dirty="0" smtClean="0"/>
              <a:t>Dynamic port</a:t>
            </a:r>
            <a:r>
              <a:rPr lang="he-IL" altLang="en-US" b="1" dirty="0" smtClean="0"/>
              <a:t> </a:t>
            </a:r>
            <a:r>
              <a:rPr lang="he-IL" altLang="en-US" dirty="0" smtClean="0"/>
              <a:t>		–	 </a:t>
            </a:r>
            <a:r>
              <a:rPr lang="en-US" altLang="en-US" dirty="0" smtClean="0"/>
              <a:t>49,152-65,535</a:t>
            </a:r>
            <a:endParaRPr lang="he-IL" altLang="en-US" dirty="0" smtClean="0"/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הטווח החוקי הלוגי שנתון לטובת המתכנת הינו ה-</a:t>
            </a:r>
            <a:r>
              <a:rPr lang="en-US" altLang="en-US" dirty="0" smtClean="0"/>
              <a:t>ephemeral port</a:t>
            </a:r>
            <a:r>
              <a:rPr lang="he-IL" altLang="en-US" dirty="0"/>
              <a:t> </a:t>
            </a:r>
            <a:r>
              <a:rPr lang="he-IL" altLang="en-US" dirty="0" smtClean="0"/>
              <a:t>כך שמומלץ להגדיר פורטים בטווח זה.</a:t>
            </a:r>
          </a:p>
        </p:txBody>
      </p:sp>
    </p:spTree>
    <p:extLst>
      <p:ext uri="{BB962C8B-B14F-4D97-AF65-F5344CB8AC3E}">
        <p14:creationId xmlns:p14="http://schemas.microsoft.com/office/powerpoint/2010/main" val="29870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נתונים </a:t>
            </a:r>
            <a:r>
              <a:rPr lang="he-IL" dirty="0" err="1" smtClean="0"/>
              <a:t>בפייתון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91" y="1092924"/>
            <a:ext cx="8423663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על מנת ליצור 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 אנו משתמשים במודול 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 של פייתון מה שנראה כך:</a:t>
            </a:r>
          </a:p>
          <a:p>
            <a:pPr marL="0" lvl="0" indent="0" algn="r" defTabSz="914400" rtl="1">
              <a:buNone/>
            </a:pPr>
            <a:endParaRPr lang="he-IL" altLang="en-US" dirty="0"/>
          </a:p>
          <a:p>
            <a:pPr marL="0" lvl="0" indent="0" algn="r" defTabSz="914400" rtl="1">
              <a:buNone/>
            </a:pP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en-US" altLang="en-US" b="1" dirty="0" err="1" smtClean="0"/>
              <a:t>AF_INET</a:t>
            </a:r>
            <a:r>
              <a:rPr lang="he-IL" altLang="en-US" dirty="0" smtClean="0"/>
              <a:t> – מדובר ב-</a:t>
            </a:r>
            <a:r>
              <a:rPr lang="en-US" altLang="en-US" dirty="0" smtClean="0"/>
              <a:t>ipv4</a:t>
            </a:r>
            <a:r>
              <a:rPr lang="he-IL" altLang="en-US" dirty="0" smtClean="0"/>
              <a:t>.</a:t>
            </a:r>
          </a:p>
          <a:p>
            <a:pPr marL="0" lvl="0" indent="0" algn="r" defTabSz="914400" rtl="1">
              <a:buNone/>
            </a:pPr>
            <a:r>
              <a:rPr lang="en-US" altLang="en-US" b="1" dirty="0" err="1" smtClean="0"/>
              <a:t>SOCK_STREAM</a:t>
            </a:r>
            <a:r>
              <a:rPr lang="he-IL" altLang="en-US" dirty="0" smtClean="0"/>
              <a:t> – שרת </a:t>
            </a:r>
            <a:r>
              <a:rPr lang="en-US" altLang="en-US" dirty="0" smtClean="0"/>
              <a:t>TCP</a:t>
            </a:r>
            <a:endParaRPr lang="he-IL" altLang="en-US" dirty="0"/>
          </a:p>
          <a:p>
            <a:pPr marL="0" lvl="0" indent="0" algn="r" defTabSz="914400" rtl="1">
              <a:buNone/>
            </a:pPr>
            <a:r>
              <a:rPr lang="en-US" altLang="en-US" b="1" dirty="0" smtClean="0"/>
              <a:t>bind</a:t>
            </a:r>
            <a:r>
              <a:rPr lang="he-IL" altLang="en-US" dirty="0" smtClean="0"/>
              <a:t> – הגדרת ה-</a:t>
            </a:r>
            <a:r>
              <a:rPr lang="en-US" altLang="en-US" dirty="0" smtClean="0"/>
              <a:t>socket</a:t>
            </a:r>
            <a:endParaRPr lang="he-IL" altLang="en-US" dirty="0" smtClean="0"/>
          </a:p>
          <a:p>
            <a:pPr marL="0" lvl="0" indent="0" algn="r" defTabSz="914400" rtl="1">
              <a:buNone/>
            </a:pPr>
            <a:r>
              <a:rPr lang="en-US" altLang="en-US" b="1" dirty="0" smtClean="0"/>
              <a:t>listen</a:t>
            </a:r>
            <a:r>
              <a:rPr lang="he-IL" altLang="en-US" dirty="0" smtClean="0"/>
              <a:t> – כמה עמדות יכולות להתחבר ל-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.</a:t>
            </a:r>
          </a:p>
          <a:p>
            <a:pPr marL="0" lvl="0" indent="0" algn="r" defTabSz="914400" rtl="1">
              <a:buNone/>
            </a:pPr>
            <a:endParaRPr lang="he-IL" alt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8391" y="1520058"/>
            <a:ext cx="557716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תקשורת נתונים </a:t>
            </a:r>
            <a:r>
              <a:rPr lang="he-IL" dirty="0" err="1" smtClean="0"/>
              <a:t>בפייתון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47" y="1092924"/>
            <a:ext cx="5331807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u="sng" dirty="0" smtClean="0"/>
              <a:t>תקשורת נתונים נראית כך: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צד שרת פותח </a:t>
            </a:r>
            <a:r>
              <a:rPr lang="en-US" altLang="en-US" dirty="0" smtClean="0"/>
              <a:t>socket</a:t>
            </a:r>
            <a:r>
              <a:rPr lang="he-IL" altLang="en-US" dirty="0" smtClean="0"/>
              <a:t> וממתין ללקוח שיתחבר.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צד לקוח מתחבר ושולח הודעה לצד שרת.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צד שרת עונה להודעה.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השיחה ממשיכה עד אשר מחליטים לסגור אותה.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הלקוח מציין לצד השרת שהוא מתנתק.</a:t>
            </a:r>
          </a:p>
          <a:p>
            <a:pPr marL="457200" lvl="0" indent="-457200" algn="r" defTabSz="914400" rtl="1">
              <a:buFont typeface="+mj-lt"/>
              <a:buAutoNum type="arabicPeriod"/>
            </a:pPr>
            <a:r>
              <a:rPr lang="he-IL" altLang="en-US" dirty="0" smtClean="0"/>
              <a:t>סוגרים שיחה.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4340" t="11806" r="33121" b="10109"/>
          <a:stretch/>
        </p:blipFill>
        <p:spPr bwMode="auto">
          <a:xfrm>
            <a:off x="0" y="-1"/>
            <a:ext cx="3322101" cy="4914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30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פיתוח צד שרת בסיסי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על פי המבנה שראיתם במצגת הקודמת אנו ניצור את הצד שרת הבא:</a:t>
            </a:r>
            <a:endParaRPr lang="en-US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411" y="1449228"/>
            <a:ext cx="455445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= socket(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SOCK_STREAM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client,addr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server.accept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"Welcome {0}"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client.recv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).decode()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just received: {0}"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.format(data))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client.sendall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Thanks"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פיתוח צד שרת לקוח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על פי המבנה שראיתם במצגת הקודמת אנו ניצור את הצד לקוח הבא:</a:t>
            </a:r>
            <a:endParaRPr lang="en-US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5122" y="1499421"/>
            <a:ext cx="362471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= socket(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SOCK_STREAM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client.connect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"127.0.0.1"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"Send&gt;&gt;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client.sendall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data.encode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client.recv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2048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).decode()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הסבר על ה-</a:t>
            </a:r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lvl="0" indent="0" algn="r" defTabSz="914400" rtl="1">
              <a:buNone/>
            </a:pPr>
            <a:r>
              <a:rPr lang="he-IL" altLang="en-US" dirty="0" smtClean="0"/>
              <a:t>כפי שוודאי שמתם לב הקוד עובד עם נעילות והפקודה </a:t>
            </a:r>
            <a:r>
              <a:rPr lang="en-US" altLang="en-US" dirty="0" err="1" smtClean="0"/>
              <a:t>recv</a:t>
            </a:r>
            <a:r>
              <a:rPr lang="en-US" altLang="en-US" dirty="0" smtClean="0"/>
              <a:t>(2048)</a:t>
            </a:r>
            <a:r>
              <a:rPr lang="he-IL" altLang="en-US" dirty="0" smtClean="0"/>
              <a:t> נועלת את התוכנה עד אשר היא מקבלת חבילת מידע.</a:t>
            </a:r>
          </a:p>
          <a:p>
            <a:pPr marL="0" lvl="0" indent="0" algn="r" defTabSz="914400" rtl="1">
              <a:buNone/>
            </a:pPr>
            <a:r>
              <a:rPr lang="he-IL" altLang="en-US" dirty="0" smtClean="0"/>
              <a:t>כדי שהתוכנה שלנו תוכל לעבוד עם יותר מלקוח 1 עלינו להגדיר </a:t>
            </a:r>
            <a:r>
              <a:rPr lang="en-US" altLang="en-US" dirty="0" smtClean="0"/>
              <a:t>threading</a:t>
            </a:r>
            <a:r>
              <a:rPr lang="he-IL" altLang="en-US" dirty="0" smtClean="0"/>
              <a:t> אחרת לא נוכל לטפל במספר רב של לקוחות.</a:t>
            </a:r>
            <a:endParaRPr lang="he-IL" altLang="en-US" dirty="0"/>
          </a:p>
          <a:p>
            <a:pPr marL="0" lvl="0" indent="0" algn="r" defTabSz="914400" rtl="1">
              <a:buNone/>
            </a:pPr>
            <a:r>
              <a:rPr lang="he-IL" altLang="en-US" dirty="0" smtClean="0"/>
              <a:t>את ה-</a:t>
            </a:r>
            <a:r>
              <a:rPr lang="en-US" altLang="en-US" dirty="0" smtClean="0"/>
              <a:t>threading</a:t>
            </a:r>
            <a:r>
              <a:rPr lang="he-IL" altLang="en-US" dirty="0" smtClean="0"/>
              <a:t> אנו מגדירים עבור כל לקוח.</a:t>
            </a:r>
          </a:p>
        </p:txBody>
      </p:sp>
    </p:spTree>
    <p:extLst>
      <p:ext uri="{BB962C8B-B14F-4D97-AF65-F5344CB8AC3E}">
        <p14:creationId xmlns:p14="http://schemas.microsoft.com/office/powerpoint/2010/main" val="33100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9460</TotalTime>
  <Words>628</Words>
  <Application>Microsoft Office PowerPoint</Application>
  <PresentationFormat>On-screen Show (16:9)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Malgun Gothic</vt:lpstr>
      <vt:lpstr>Arial</vt:lpstr>
      <vt:lpstr>Ariel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תקשורת נתונים בפייתון</vt:lpstr>
      <vt:lpstr>תקשורת נתונים בפייתון</vt:lpstr>
      <vt:lpstr>תקשורת נתונים בפייתון</vt:lpstr>
      <vt:lpstr>תקשורת נתונים בפייתון</vt:lpstr>
      <vt:lpstr>פיתוח צד שרת בסיסי</vt:lpstr>
      <vt:lpstr>פיתוח צד שרת לקוח</vt:lpstr>
      <vt:lpstr>הסבר על ה-socket</vt:lpstr>
      <vt:lpstr>תרגיל socket</vt:lpstr>
      <vt:lpstr>Network scanning tool</vt:lpstr>
      <vt:lpstr>תרגיל</vt:lpstr>
      <vt:lpstr>תוכנת ניהול לרשת המחשבים</vt:lpstr>
      <vt:lpstr>המרת הקובץ ל-exe</vt:lpstr>
      <vt:lpstr>תקשורת TCP כנגד תקשורת UDP</vt:lpstr>
      <vt:lpstr>דוגמה לשרת לקוח בתקשורת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roman</dc:creator>
  <cp:lastModifiedBy>roman roman</cp:lastModifiedBy>
  <cp:revision>2306</cp:revision>
  <dcterms:created xsi:type="dcterms:W3CDTF">2015-06-08T08:19:12Z</dcterms:created>
  <dcterms:modified xsi:type="dcterms:W3CDTF">2019-07-17T11:12:42Z</dcterms:modified>
</cp:coreProperties>
</file>