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3"/>
  </p:notesMasterIdLst>
  <p:sldIdLst>
    <p:sldId id="256" r:id="rId2"/>
    <p:sldId id="257" r:id="rId3"/>
    <p:sldId id="411" r:id="rId4"/>
    <p:sldId id="423" r:id="rId5"/>
    <p:sldId id="424" r:id="rId6"/>
    <p:sldId id="425" r:id="rId7"/>
    <p:sldId id="427" r:id="rId8"/>
    <p:sldId id="426" r:id="rId9"/>
    <p:sldId id="430" r:id="rId10"/>
    <p:sldId id="431" r:id="rId11"/>
    <p:sldId id="432"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135" autoAdjust="0"/>
  </p:normalViewPr>
  <p:slideViewPr>
    <p:cSldViewPr snapToGrid="0">
      <p:cViewPr varScale="1">
        <p:scale>
          <a:sx n="116" d="100"/>
          <a:sy n="116" d="100"/>
        </p:scale>
        <p:origin x="51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817A8-E6CE-42A1-9445-2BF65A1175A3}" type="datetimeFigureOut">
              <a:rPr lang="en-US" smtClean="0"/>
              <a:t>7/20/2019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AA43-5B63-4715-9305-928FCEC0FB3B}" type="slidenum">
              <a:rPr lang="en-US" smtClean="0"/>
              <a:t>‹#›</a:t>
            </a:fld>
            <a:endParaRPr lang="en-US"/>
          </a:p>
        </p:txBody>
      </p:sp>
    </p:spTree>
    <p:extLst>
      <p:ext uri="{BB962C8B-B14F-4D97-AF65-F5344CB8AC3E}">
        <p14:creationId xmlns:p14="http://schemas.microsoft.com/office/powerpoint/2010/main" val="249306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12278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6686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363091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232" y="0"/>
            <a:ext cx="9148464" cy="5143500"/>
          </a:xfrm>
          <a:prstGeom prst="rect">
            <a:avLst/>
          </a:prstGeom>
        </p:spPr>
      </p:pic>
      <p:sp>
        <p:nvSpPr>
          <p:cNvPr id="4" name="TextBox 3">
            <a:hlinkClick r:id="rId3"/>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5" name="TextBox 4"/>
          <p:cNvSpPr txBox="1"/>
          <p:nvPr userDrawn="1"/>
        </p:nvSpPr>
        <p:spPr>
          <a:xfrm>
            <a:off x="4749617" y="4920110"/>
            <a:ext cx="4394383" cy="246221"/>
          </a:xfrm>
          <a:prstGeom prst="rect">
            <a:avLst/>
          </a:prstGeom>
          <a:noFill/>
        </p:spPr>
        <p:txBody>
          <a:bodyPr wrap="square" rtlCol="0">
            <a:spAutoFit/>
          </a:bodyPr>
          <a:lstStyle/>
          <a:p>
            <a:pPr algn="r"/>
            <a:r>
              <a:rPr lang="en-US" sz="1000" dirty="0" smtClean="0">
                <a:solidFill>
                  <a:schemeClr val="bg1"/>
                </a:solidFill>
              </a:rPr>
              <a:t>Roman Zaikin</a:t>
            </a:r>
            <a:endParaRPr lang="en-US" sz="1000" dirty="0">
              <a:solidFill>
                <a:schemeClr val="bg1"/>
              </a:solidFill>
            </a:endParaRPr>
          </a:p>
        </p:txBody>
      </p:sp>
    </p:spTree>
    <p:extLst>
      <p:ext uri="{BB962C8B-B14F-4D97-AF65-F5344CB8AC3E}">
        <p14:creationId xmlns:p14="http://schemas.microsoft.com/office/powerpoint/2010/main" val="4148807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0"/>
            <a:ext cx="9144000" cy="884466"/>
          </a:xfrm>
          <a:prstGeom prst="rect">
            <a:avLst/>
          </a:prstGeom>
        </p:spPr>
        <p:txBody>
          <a:bodyPr anchor="ctr"/>
          <a:lstStyle>
            <a:lvl1pPr algn="l">
              <a:defRPr sz="4000" b="1" u="sng" baseline="0">
                <a:latin typeface="Ariel"/>
              </a:defRPr>
            </a:lvl1pPr>
          </a:lstStyle>
          <a:p>
            <a:r>
              <a:rPr lang="en-US" altLang="ko-KR" b="0" u="none" dirty="0" smtClean="0"/>
              <a:t> </a:t>
            </a:r>
            <a:r>
              <a:rPr lang="en-US" altLang="ko-KR" dirty="0" smtClean="0"/>
              <a:t>Click to edit title</a:t>
            </a:r>
            <a:endParaRPr lang="ko-KR" altLang="en-US" dirty="0"/>
          </a:p>
        </p:txBody>
      </p:sp>
      <p:sp>
        <p:nvSpPr>
          <p:cNvPr id="9" name="Content Placeholder 2"/>
          <p:cNvSpPr>
            <a:spLocks noGrp="1"/>
          </p:cNvSpPr>
          <p:nvPr>
            <p:ph idx="1" hasCustomPrompt="1"/>
          </p:nvPr>
        </p:nvSpPr>
        <p:spPr>
          <a:xfrm>
            <a:off x="457200" y="1152526"/>
            <a:ext cx="8229600" cy="3394472"/>
          </a:xfrm>
          <a:prstGeom prst="rect">
            <a:avLst/>
          </a:prstGeom>
        </p:spPr>
        <p:txBody>
          <a:bodyPr/>
          <a:lstStyle>
            <a:lvl1pPr>
              <a:defRPr sz="2400"/>
            </a:lvl1pPr>
          </a:lstStyle>
          <a:p>
            <a:r>
              <a:rPr lang="en-US" altLang="ko-KR" sz="2800" dirty="0" smtClean="0">
                <a:solidFill>
                  <a:schemeClr val="tx1">
                    <a:lumMod val="75000"/>
                    <a:lumOff val="25000"/>
                  </a:schemeClr>
                </a:solidFill>
                <a:latin typeface="Arial" pitchFamily="34" charset="0"/>
                <a:cs typeface="Arial" pitchFamily="34" charset="0"/>
              </a:rPr>
              <a:t>Widescreen 16:9</a:t>
            </a:r>
          </a:p>
        </p:txBody>
      </p:sp>
    </p:spTree>
    <p:extLst>
      <p:ext uri="{BB962C8B-B14F-4D97-AF65-F5344CB8AC3E}">
        <p14:creationId xmlns:p14="http://schemas.microsoft.com/office/powerpoint/2010/main" val="231970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8100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ABF69-6E84-4DDE-9FC7-873BECAFC963}"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459103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ABF69-6E84-4DDE-9FC7-873BECAFC963}"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42858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ABF69-6E84-4DDE-9FC7-873BECAFC963}" type="datetimeFigureOut">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857323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ABF69-6E84-4DDE-9FC7-873BECAFC963}"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893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BF69-6E84-4DDE-9FC7-873BECAFC963}" type="datetimeFigureOut">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3209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6987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21705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free-powerpoint-templates-design.com/free-powerpoint-templates-desig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4ABF69-6E84-4DDE-9FC7-873BECAFC963}" type="datetimeFigureOut">
              <a:rPr lang="en-US" smtClean="0"/>
              <a:t>7/20/2019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D7A2C-91F1-4004-A171-7F4AB5FF3A1E}" type="slidenum">
              <a:rPr lang="en-US" smtClean="0"/>
              <a:t>‹#›</a:t>
            </a:fld>
            <a:endParaRPr lang="en-US"/>
          </a:p>
        </p:txBody>
      </p:sp>
      <p:sp>
        <p:nvSpPr>
          <p:cNvPr id="7" name="Rectangle 6"/>
          <p:cNvSpPr/>
          <p:nvPr userDrawn="1"/>
        </p:nvSpPr>
        <p:spPr>
          <a:xfrm>
            <a:off x="0" y="4948014"/>
            <a:ext cx="9144000" cy="195486"/>
          </a:xfrm>
          <a:prstGeom prst="rect">
            <a:avLst/>
          </a:prstGeom>
          <a:solidFill>
            <a:srgbClr val="0909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hlinkClick r:id="rId15"/>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10" name="TextBox 9"/>
          <p:cNvSpPr txBox="1"/>
          <p:nvPr userDrawn="1"/>
        </p:nvSpPr>
        <p:spPr>
          <a:xfrm>
            <a:off x="4749617" y="4920110"/>
            <a:ext cx="4394383" cy="246221"/>
          </a:xfrm>
          <a:prstGeom prst="rect">
            <a:avLst/>
          </a:prstGeom>
          <a:noFill/>
        </p:spPr>
        <p:txBody>
          <a:bodyPr wrap="square" rtlCol="0">
            <a:spAutoFit/>
          </a:bodyPr>
          <a:lstStyle/>
          <a:p>
            <a:pPr algn="r"/>
            <a:r>
              <a:rPr lang="he-IL" sz="1000" dirty="0" smtClean="0">
                <a:solidFill>
                  <a:schemeClr val="bg1"/>
                </a:solidFill>
              </a:rPr>
              <a:t>רומן זאיקין</a:t>
            </a:r>
            <a:endParaRPr lang="en-US" sz="1000" dirty="0">
              <a:solidFill>
                <a:schemeClr val="bg1"/>
              </a:solidFill>
            </a:endParaRPr>
          </a:p>
        </p:txBody>
      </p:sp>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53227" y="4054061"/>
            <a:ext cx="1390773" cy="826683"/>
          </a:xfrm>
          <a:prstGeom prst="rect">
            <a:avLst/>
          </a:prstGeom>
        </p:spPr>
      </p:pic>
    </p:spTree>
    <p:extLst>
      <p:ext uri="{BB962C8B-B14F-4D97-AF65-F5344CB8AC3E}">
        <p14:creationId xmlns:p14="http://schemas.microsoft.com/office/powerpoint/2010/main" val="1464806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171442"/>
            <a:ext cx="9144000" cy="276999"/>
          </a:xfrm>
          <a:prstGeom prst="rect">
            <a:avLst/>
          </a:prstGeom>
          <a:noFill/>
        </p:spPr>
        <p:txBody>
          <a:bodyPr wrap="square">
            <a:spAutoFit/>
          </a:bodyPr>
          <a:lstStyle/>
          <a:p>
            <a:pPr algn="ctr" fontAlgn="auto">
              <a:spcBef>
                <a:spcPts val="0"/>
              </a:spcBef>
              <a:spcAft>
                <a:spcPts val="0"/>
              </a:spcAft>
              <a:defRPr/>
            </a:pPr>
            <a:r>
              <a:rPr lang="he-IL" altLang="ko-KR" sz="1200" b="1" dirty="0" smtClean="0">
                <a:solidFill>
                  <a:schemeClr val="bg1"/>
                </a:solidFill>
                <a:latin typeface="Arial" pitchFamily="34" charset="0"/>
                <a:cs typeface="Arial" pitchFamily="34" charset="0"/>
              </a:rPr>
              <a:t>רומן זאיקין</a:t>
            </a:r>
            <a:endParaRPr kumimoji="0" lang="en-US" altLang="ko-KR" sz="1200" b="1" dirty="0">
              <a:solidFill>
                <a:schemeClr val="bg1"/>
              </a:solidFill>
              <a:latin typeface="Arial" pitchFamily="34" charset="0"/>
              <a:cs typeface="Arial" pitchFamily="34" charset="0"/>
            </a:endParaRPr>
          </a:p>
        </p:txBody>
      </p:sp>
      <p:sp>
        <p:nvSpPr>
          <p:cNvPr id="6" name="TextBox 1"/>
          <p:cNvSpPr txBox="1">
            <a:spLocks noChangeArrowheads="1"/>
          </p:cNvSpPr>
          <p:nvPr/>
        </p:nvSpPr>
        <p:spPr bwMode="auto">
          <a:xfrm>
            <a:off x="0" y="3622253"/>
            <a:ext cx="9144000" cy="461665"/>
          </a:xfrm>
          <a:prstGeom prst="rect">
            <a:avLst/>
          </a:prstGeom>
          <a:noFill/>
          <a:ln w="9525">
            <a:noFill/>
            <a:miter lim="800000"/>
            <a:headEnd/>
            <a:tailEnd/>
          </a:ln>
        </p:spPr>
        <p:txBody>
          <a:bodyPr wrap="square">
            <a:spAutoFit/>
          </a:bodyPr>
          <a:lstStyle/>
          <a:p>
            <a:pPr algn="ctr" rtl="1"/>
            <a:r>
              <a:rPr lang="he-IL" altLang="ko-KR" sz="2400" dirty="0" smtClean="0">
                <a:solidFill>
                  <a:schemeClr val="bg1"/>
                </a:solidFill>
                <a:latin typeface="Arial" pitchFamily="34" charset="0"/>
                <a:cs typeface="Arial" pitchFamily="34" charset="0"/>
              </a:rPr>
              <a:t>קורס פייתון בהייטק</a:t>
            </a:r>
            <a:endParaRPr lang="ko-KR" altLang="en-US" sz="24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660" y="0"/>
            <a:ext cx="1664340" cy="989293"/>
          </a:xfrm>
          <a:prstGeom prst="rect">
            <a:avLst/>
          </a:prstGeom>
        </p:spPr>
      </p:pic>
    </p:spTree>
    <p:extLst>
      <p:ext uri="{BB962C8B-B14F-4D97-AF65-F5344CB8AC3E}">
        <p14:creationId xmlns:p14="http://schemas.microsoft.com/office/powerpoint/2010/main" val="189687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בנושא מחלקות</a:t>
            </a:r>
            <a:endParaRPr lang="en-US" dirty="0"/>
          </a:p>
        </p:txBody>
      </p:sp>
      <p:sp>
        <p:nvSpPr>
          <p:cNvPr id="3" name="Content Placeholder 2"/>
          <p:cNvSpPr>
            <a:spLocks noGrp="1"/>
          </p:cNvSpPr>
          <p:nvPr>
            <p:ph idx="1"/>
          </p:nvPr>
        </p:nvSpPr>
        <p:spPr>
          <a:xfrm>
            <a:off x="388127" y="1092924"/>
            <a:ext cx="8403927" cy="3821153"/>
          </a:xfrm>
        </p:spPr>
        <p:txBody>
          <a:bodyPr>
            <a:normAutofit/>
          </a:bodyPr>
          <a:lstStyle/>
          <a:p>
            <a:pPr marL="457200" lvl="0" indent="-457200" algn="r" defTabSz="914400" rtl="1">
              <a:buFont typeface="+mj-lt"/>
              <a:buAutoNum type="arabicPeriod"/>
            </a:pPr>
            <a:r>
              <a:rPr lang="he-IL" altLang="en-US" dirty="0" smtClean="0"/>
              <a:t>פתחו מחלקה למשחק נחש את המספר, על המחלקה לספור כמה פעמים המשתמש שיחק במשחק, בכמה ניחושים השתמש בכל פעם ששיחק ולכתוב לו כמובן גדול יותר או קטן יותר עבור המספר שהוגרל.</a:t>
            </a:r>
          </a:p>
          <a:p>
            <a:pPr marL="457200" lvl="0" indent="-457200" algn="r" defTabSz="914400" rtl="1">
              <a:buFont typeface="+mj-lt"/>
              <a:buAutoNum type="arabicPeriod"/>
            </a:pPr>
            <a:r>
              <a:rPr lang="he-IL" altLang="en-US" dirty="0" smtClean="0"/>
              <a:t>פתחו מחלקה המנהלת את צד השרת שלכם, תפקיד המחלקה לקבל טקסט ולהחזיר טקסט לשלוח.</a:t>
            </a:r>
          </a:p>
          <a:p>
            <a:pPr marL="457200" lvl="0" indent="-457200" algn="r" defTabSz="914400" rtl="1">
              <a:buFont typeface="+mj-lt"/>
              <a:buAutoNum type="arabicPeriod"/>
            </a:pPr>
            <a:r>
              <a:rPr lang="he-IL" altLang="en-US" dirty="0" smtClean="0"/>
              <a:t>פתחו מחלקה למשחק אבן, ניר ומספריים, ספרו את כמות המשחקים ומי ניצח מתוך 5 משחקים.</a:t>
            </a:r>
          </a:p>
        </p:txBody>
      </p:sp>
    </p:spTree>
    <p:extLst>
      <p:ext uri="{BB962C8B-B14F-4D97-AF65-F5344CB8AC3E}">
        <p14:creationId xmlns:p14="http://schemas.microsoft.com/office/powerpoint/2010/main" val="538648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הורשה במחלקות</a:t>
            </a:r>
            <a:endParaRPr lang="en-US" dirty="0"/>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כאשר אנו מעוניינים לדרוס מחלקה קיימת או לשדרג אותה אנו משתמשים בהורשה, הורשה מאפשרת לנו להשתמש בכל היכולות של מחלק האב ובנוסף ביכולות חדשות שאנו יכולים לפתח למחלקה.</a:t>
            </a:r>
          </a:p>
        </p:txBody>
      </p:sp>
      <p:sp>
        <p:nvSpPr>
          <p:cNvPr id="4" name="Rectangle 1"/>
          <p:cNvSpPr>
            <a:spLocks noChangeArrowheads="1"/>
          </p:cNvSpPr>
          <p:nvPr/>
        </p:nvSpPr>
        <p:spPr bwMode="auto">
          <a:xfrm>
            <a:off x="0" y="1774756"/>
            <a:ext cx="417774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1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1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position,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 name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position</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1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Boss(Employee):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"Confident information"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get_boss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am the boss"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Boss(</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"cyber"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emp.get_salary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557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Teach Courses and Give lectures world wide.</a:t>
            </a:r>
          </a:p>
          <a:p>
            <a:r>
              <a:rPr lang="en-US" dirty="0"/>
              <a:t>Speaker at Cyber Security Conferences.</a:t>
            </a:r>
            <a:endParaRPr lang="he-IL" dirty="0"/>
          </a:p>
          <a:p>
            <a:r>
              <a:rPr lang="en-US" dirty="0"/>
              <a:t>Security Researcher at Check Point.</a:t>
            </a:r>
          </a:p>
          <a:p>
            <a:r>
              <a:rPr lang="en-US" dirty="0"/>
              <a:t>Love to learn new things.</a:t>
            </a:r>
          </a:p>
          <a:p>
            <a:r>
              <a:rPr lang="en-US" dirty="0" smtClean="0">
                <a:sym typeface="Wingdings" panose="05000000000000000000" pitchFamily="2" charset="2"/>
              </a:rPr>
              <a:t>:)</a:t>
            </a:r>
            <a:endParaRPr lang="en-US" dirty="0">
              <a:sym typeface="Wingdings" panose="05000000000000000000" pitchFamily="2" charset="2"/>
            </a:endParaRPr>
          </a:p>
        </p:txBody>
      </p:sp>
      <p:sp>
        <p:nvSpPr>
          <p:cNvPr id="8" name="Title 1"/>
          <p:cNvSpPr txBox="1">
            <a:spLocks/>
          </p:cNvSpPr>
          <p:nvPr/>
        </p:nvSpPr>
        <p:spPr>
          <a:xfrm>
            <a:off x="152400" y="152400"/>
            <a:ext cx="8816502" cy="884466"/>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sz="4000" dirty="0" smtClean="0">
                <a:solidFill>
                  <a:schemeClr val="tx1">
                    <a:lumMod val="75000"/>
                    <a:lumOff val="25000"/>
                  </a:schemeClr>
                </a:solidFill>
                <a:latin typeface="Ariel"/>
              </a:rPr>
              <a:t> </a:t>
            </a:r>
            <a:r>
              <a:rPr lang="en-US" altLang="ko-KR" sz="4000" u="sng" dirty="0" err="1" smtClean="0">
                <a:solidFill>
                  <a:schemeClr val="tx1">
                    <a:lumMod val="75000"/>
                    <a:lumOff val="25000"/>
                  </a:schemeClr>
                </a:solidFill>
                <a:latin typeface="Ariel"/>
              </a:rPr>
              <a:t>whoami</a:t>
            </a:r>
            <a:endParaRPr lang="ko-KR" altLang="en-US" sz="4000" u="sng" dirty="0">
              <a:solidFill>
                <a:schemeClr val="tx1">
                  <a:lumMod val="75000"/>
                  <a:lumOff val="25000"/>
                </a:schemeClr>
              </a:solidFill>
              <a:latin typeface="Ariel"/>
            </a:endParaRPr>
          </a:p>
        </p:txBody>
      </p:sp>
      <p:pic>
        <p:nvPicPr>
          <p:cNvPr id="7" name="Picture 6" descr="תוצאת תמונה עבור ‪lg electronics logo‬‏">
            <a:extLst>
              <a:ext uri="{FF2B5EF4-FFF2-40B4-BE49-F238E27FC236}">
                <a16:creationId xmlns:a16="http://schemas.microsoft.com/office/drawing/2014/main" id="{7DE1F58B-C4F5-4150-B64E-DA7F95B6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67" y="1005871"/>
            <a:ext cx="5152326" cy="11695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תוצאת תמונה עבור ‪Ebay‬‏">
            <a:extLst>
              <a:ext uri="{FF2B5EF4-FFF2-40B4-BE49-F238E27FC236}">
                <a16:creationId xmlns:a16="http://schemas.microsoft.com/office/drawing/2014/main" id="{86AAB369-A3A3-4D0B-A8F3-037A33B27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403" y="102834"/>
            <a:ext cx="2982390" cy="1240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תוצאת תמונה עבור ‪AliExpress‬‏">
            <a:extLst>
              <a:ext uri="{FF2B5EF4-FFF2-40B4-BE49-F238E27FC236}">
                <a16:creationId xmlns:a16="http://schemas.microsoft.com/office/drawing/2014/main" id="{983960B0-163C-4D17-BDD1-CBCD6A48B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9" y="1879110"/>
            <a:ext cx="4800600" cy="116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תוצאת תמונה עבור ‪FaceBook‬‏">
            <a:extLst>
              <a:ext uri="{FF2B5EF4-FFF2-40B4-BE49-F238E27FC236}">
                <a16:creationId xmlns:a16="http://schemas.microsoft.com/office/drawing/2014/main" id="{B9299F45-5B40-415B-8691-9A0ABE5E06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75" y="2740802"/>
            <a:ext cx="2130217" cy="2130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תוצאת תמונה עבור ‪Whatsapp‬‏">
            <a:extLst>
              <a:ext uri="{FF2B5EF4-FFF2-40B4-BE49-F238E27FC236}">
                <a16:creationId xmlns:a16="http://schemas.microsoft.com/office/drawing/2014/main" id="{1D3FA10C-68F4-438C-BF83-7AB3231A85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36" y="2866591"/>
            <a:ext cx="1703731" cy="1722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תוצאת תמונה עבור ‪telegram‬‏">
            <a:extLst>
              <a:ext uri="{FF2B5EF4-FFF2-40B4-BE49-F238E27FC236}">
                <a16:creationId xmlns:a16="http://schemas.microsoft.com/office/drawing/2014/main" id="{ACC1345A-2B78-4F45-8154-15B47C35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2" y="2405809"/>
            <a:ext cx="1991647" cy="199164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
          <p:cNvSpPr txBox="1">
            <a:spLocks/>
          </p:cNvSpPr>
          <p:nvPr/>
        </p:nvSpPr>
        <p:spPr>
          <a:xfrm>
            <a:off x="609600" y="1304926"/>
            <a:ext cx="8229600" cy="33944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028" name="Picture 4" descr="×ª××¦××ª ×ª××× × ×¢×××¨ âªdji logoâ¬â"/>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936" y="152400"/>
            <a:ext cx="2203520" cy="22035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ayp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5526" y="3390104"/>
            <a:ext cx="1924570" cy="1555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תוצאת תמונה עבור ‪skype‬‏">
            <a:extLst>
              <a:ext uri="{FF2B5EF4-FFF2-40B4-BE49-F238E27FC236}">
                <a16:creationId xmlns:a16="http://schemas.microsoft.com/office/drawing/2014/main" id="{37537D02-6F2A-4D81-BA47-7F8136D36D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1842293"/>
            <a:ext cx="4126507" cy="184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snapchat logoâ¬â"/>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3553" y="3159641"/>
            <a:ext cx="1429824" cy="14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a:t>
            </a:r>
            <a:r>
              <a:rPr lang="he-IL" dirty="0" smtClean="0"/>
              <a:t>עצמים - </a:t>
            </a:r>
            <a:r>
              <a:rPr lang="en-US" dirty="0" smtClean="0"/>
              <a:t>class</a:t>
            </a:r>
            <a:endParaRPr lang="en-US" dirty="0"/>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המטרה של תכנות מונחה עצמים הינה לאגד נתונים תחת אותו אובייקט, איגוד הנתונים מאפשר לנו לכתוב קוד קצר יותר, יעיל יותר ואפילו מהיר יותר.</a:t>
            </a:r>
          </a:p>
          <a:p>
            <a:pPr marL="0" lvl="0" indent="0" algn="r" defTabSz="914400" rtl="1">
              <a:buNone/>
            </a:pPr>
            <a:r>
              <a:rPr lang="he-IL" altLang="en-US" dirty="0" smtClean="0"/>
              <a:t>יתרון נוסף שיש לאובייקט הוא שניתן למחזר אותו ולהשתמש באותו אובייקט בין תוכנות שונות.</a:t>
            </a:r>
          </a:p>
          <a:p>
            <a:pPr marL="0" lvl="0" indent="0" algn="r" defTabSz="914400" rtl="1">
              <a:buNone/>
            </a:pPr>
            <a:endParaRPr lang="he-IL" altLang="en-US" dirty="0" smtClean="0"/>
          </a:p>
          <a:p>
            <a:pPr marL="0" lvl="0" indent="0" algn="r" defTabSz="914400" rtl="1">
              <a:buNone/>
            </a:pPr>
            <a:r>
              <a:rPr lang="he-IL" altLang="en-US" dirty="0" smtClean="0"/>
              <a:t>חשוב לציין </a:t>
            </a:r>
            <a:r>
              <a:rPr lang="he-IL" altLang="en-US" dirty="0" err="1" smtClean="0"/>
              <a:t>שבפייתון</a:t>
            </a:r>
            <a:r>
              <a:rPr lang="he-IL" altLang="en-US" dirty="0" smtClean="0"/>
              <a:t> קיימים מודולים שמחייבים את המתכנת לכתוב אובייקט כגון </a:t>
            </a:r>
            <a:r>
              <a:rPr lang="en-US" altLang="en-US" dirty="0" smtClean="0"/>
              <a:t>flask</a:t>
            </a:r>
            <a:r>
              <a:rPr lang="he-IL" altLang="en-US" dirty="0" smtClean="0"/>
              <a:t> שמש אתכם לטובת תכנות קוד צד שרת.</a:t>
            </a:r>
          </a:p>
        </p:txBody>
      </p:sp>
    </p:spTree>
    <p:extLst>
      <p:ext uri="{BB962C8B-B14F-4D97-AF65-F5344CB8AC3E}">
        <p14:creationId xmlns:p14="http://schemas.microsoft.com/office/powerpoint/2010/main" val="71649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על מנת ליצור אובייקט </a:t>
            </a:r>
            <a:r>
              <a:rPr lang="he-IL" altLang="en-US" dirty="0" err="1" smtClean="0"/>
              <a:t>בפייתון</a:t>
            </a:r>
            <a:r>
              <a:rPr lang="he-IL" altLang="en-US" dirty="0" smtClean="0"/>
              <a:t> אנו משתמשים בפקודה </a:t>
            </a:r>
            <a:r>
              <a:rPr lang="en-US" altLang="en-US" dirty="0" smtClean="0"/>
              <a:t>class</a:t>
            </a:r>
            <a:r>
              <a:rPr lang="he-IL" altLang="en-US" dirty="0" smtClean="0"/>
              <a:t> מה שנראה כך:</a:t>
            </a:r>
          </a:p>
          <a:p>
            <a:pPr marL="0" lvl="0" indent="0" algn="r" defTabSz="914400" rtl="1">
              <a:buNone/>
            </a:pPr>
            <a:endParaRPr lang="he-IL" altLang="en-US" dirty="0" smtClean="0"/>
          </a:p>
          <a:p>
            <a:pPr marL="0" lvl="0" indent="0" algn="r" defTabSz="914400" rtl="1">
              <a:buNone/>
            </a:pPr>
            <a:r>
              <a:rPr lang="he-IL" altLang="en-US" dirty="0" smtClean="0"/>
              <a:t>לכל מחלקה (</a:t>
            </a:r>
            <a:r>
              <a:rPr lang="en-US" altLang="en-US" dirty="0" smtClean="0"/>
              <a:t>class</a:t>
            </a:r>
            <a:r>
              <a:rPr lang="he-IL" altLang="en-US" dirty="0" smtClean="0"/>
              <a:t>) יש את פונקציית האתחול שלה שנקראת </a:t>
            </a:r>
            <a:r>
              <a:rPr lang="en-US" altLang="en-US" dirty="0" smtClean="0"/>
              <a:t>__</a:t>
            </a:r>
            <a:r>
              <a:rPr lang="en-US" altLang="en-US" dirty="0" err="1" smtClean="0"/>
              <a:t>init</a:t>
            </a:r>
            <a:r>
              <a:rPr lang="en-US" altLang="en-US" dirty="0" smtClean="0"/>
              <a:t>__</a:t>
            </a:r>
            <a:r>
              <a:rPr lang="he-IL" altLang="en-US" dirty="0" smtClean="0"/>
              <a:t> ועל מנת לאתחל את המחלקה עלינו להשתמש בפונקציה זו, קוד בסיסי ביותר יראה כך:</a:t>
            </a:r>
          </a:p>
          <a:p>
            <a:pPr marL="0" lvl="0" indent="0" algn="r" defTabSz="914400" rtl="1">
              <a:buNone/>
            </a:pPr>
            <a:endParaRPr lang="en-US" altLang="en-US" dirty="0" smtClean="0"/>
          </a:p>
          <a:p>
            <a:pPr marL="0" lvl="0" indent="0" algn="r" defTabSz="914400" rtl="1">
              <a:buNone/>
            </a:pPr>
            <a:endParaRPr lang="he-IL" altLang="en-US" dirty="0" smtClean="0"/>
          </a:p>
        </p:txBody>
      </p:sp>
      <p:sp>
        <p:nvSpPr>
          <p:cNvPr id="4" name="Rectangle 1"/>
          <p:cNvSpPr>
            <a:spLocks noChangeArrowheads="1"/>
          </p:cNvSpPr>
          <p:nvPr/>
        </p:nvSpPr>
        <p:spPr bwMode="auto">
          <a:xfrm>
            <a:off x="210509" y="1512155"/>
            <a:ext cx="2138727"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10509" y="2693021"/>
            <a:ext cx="4177747"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position,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 name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position</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Employee(</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"cyber"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08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לכל מחלקה ניצור פונקציות שמאפיינות את המחלקה, פונקציות של מחלקה נקראות מתודות בתכנות. כך שהמחלקה שלנו יכולה להכיל מספר אין סופי של מתודות בהתאם למחלקה.</a:t>
            </a:r>
          </a:p>
          <a:p>
            <a:pPr marL="0" lvl="0" indent="0" algn="r" defTabSz="914400" rtl="1">
              <a:buNone/>
            </a:pPr>
            <a:r>
              <a:rPr lang="he-IL" altLang="en-US" dirty="0" smtClean="0"/>
              <a:t>כך לדוגמה למחלקה </a:t>
            </a:r>
            <a:r>
              <a:rPr lang="en-US" altLang="en-US" dirty="0" smtClean="0"/>
              <a:t>Employee</a:t>
            </a:r>
            <a:r>
              <a:rPr lang="he-IL" altLang="en-US" dirty="0" smtClean="0"/>
              <a:t> שיצרנו ניתן ליצור מתודות כגון:</a:t>
            </a:r>
          </a:p>
          <a:p>
            <a:pPr algn="r" defTabSz="914400" rtl="1"/>
            <a:r>
              <a:rPr lang="en-US" altLang="en-US" dirty="0" err="1" smtClean="0"/>
              <a:t>get_employee</a:t>
            </a:r>
            <a:endParaRPr lang="en-US" altLang="en-US" dirty="0" smtClean="0"/>
          </a:p>
          <a:p>
            <a:pPr algn="r" defTabSz="914400" rtl="1"/>
            <a:r>
              <a:rPr lang="en-US" altLang="en-US" dirty="0" err="1" smtClean="0"/>
              <a:t>get_salary</a:t>
            </a:r>
            <a:endParaRPr lang="en-US" altLang="en-US" dirty="0" smtClean="0"/>
          </a:p>
          <a:p>
            <a:pPr algn="r" defTabSz="914400" rtl="1"/>
            <a:r>
              <a:rPr lang="en-US" altLang="en-US" dirty="0" err="1" smtClean="0"/>
              <a:t>update_salary</a:t>
            </a:r>
            <a:endParaRPr lang="he-IL" altLang="en-US" dirty="0" smtClean="0"/>
          </a:p>
          <a:p>
            <a:pPr marL="0" indent="0" algn="r" defTabSz="914400" rtl="1">
              <a:buNone/>
            </a:pPr>
            <a:endParaRPr lang="en-US" altLang="en-US" dirty="0" smtClean="0"/>
          </a:p>
          <a:p>
            <a:pPr marL="0" lvl="0" indent="0" algn="r" defTabSz="914400" rtl="1">
              <a:buNone/>
            </a:pPr>
            <a:endParaRPr lang="he-IL" altLang="en-US" dirty="0" smtClean="0"/>
          </a:p>
        </p:txBody>
      </p:sp>
    </p:spTree>
    <p:extLst>
      <p:ext uri="{BB962C8B-B14F-4D97-AF65-F5344CB8AC3E}">
        <p14:creationId xmlns:p14="http://schemas.microsoft.com/office/powerpoint/2010/main" val="3640515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מה שיראה כך:</a:t>
            </a:r>
          </a:p>
        </p:txBody>
      </p:sp>
      <p:sp>
        <p:nvSpPr>
          <p:cNvPr id="5" name="Rectangle 1"/>
          <p:cNvSpPr>
            <a:spLocks noChangeArrowheads="1"/>
          </p:cNvSpPr>
          <p:nvPr/>
        </p:nvSpPr>
        <p:spPr bwMode="auto">
          <a:xfrm>
            <a:off x="0" y="1507814"/>
            <a:ext cx="8921032" cy="2839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position, salary):</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 name</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position</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salary</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Your salary is {0}"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update_salary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new_salary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new_salary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get_employee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employee {0} works in {1} with {2} </a:t>
            </a:r>
            <a:r>
              <a:rPr kumimoji="0" lang="en-US" altLang="en-US" sz="105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Employee(</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"cyber"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156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בעת פיתוח מחלקה חשוב לשים לב להבדל בין</a:t>
            </a:r>
            <a:r>
              <a:rPr lang="en-US" altLang="en-US" dirty="0" smtClean="0"/>
              <a:t> </a:t>
            </a:r>
            <a:r>
              <a:rPr lang="he-IL" altLang="en-US" dirty="0" smtClean="0"/>
              <a:t> המשתנים הבאים:</a:t>
            </a:r>
          </a:p>
          <a:p>
            <a:pPr algn="r" defTabSz="914400" rtl="1"/>
            <a:r>
              <a:rPr lang="en-US" altLang="en-US" b="1" dirty="0"/>
              <a:t>Employee.name</a:t>
            </a:r>
            <a:r>
              <a:rPr lang="he-IL" altLang="en-US" dirty="0"/>
              <a:t> – משתנה קבוע בין מחלקות</a:t>
            </a:r>
            <a:r>
              <a:rPr lang="he-IL" altLang="en-US" dirty="0" smtClean="0"/>
              <a:t>.</a:t>
            </a:r>
            <a:endParaRPr lang="he-IL" altLang="en-US" b="1" dirty="0" smtClean="0"/>
          </a:p>
          <a:p>
            <a:pPr algn="r" defTabSz="914400" rtl="1"/>
            <a:r>
              <a:rPr lang="en-US" altLang="en-US" b="1" dirty="0" smtClean="0"/>
              <a:t>self.name</a:t>
            </a:r>
            <a:r>
              <a:rPr lang="he-IL" altLang="en-US" dirty="0" smtClean="0"/>
              <a:t> – משתנה של המחלקה ניתן לגשת אליו מכל מתודה.</a:t>
            </a:r>
            <a:endParaRPr lang="en-US" altLang="en-US" dirty="0" smtClean="0"/>
          </a:p>
          <a:p>
            <a:pPr algn="r" defTabSz="914400" rtl="1"/>
            <a:r>
              <a:rPr lang="en-US" altLang="en-US" b="1" dirty="0" smtClean="0"/>
              <a:t>name</a:t>
            </a:r>
            <a:r>
              <a:rPr lang="he-IL" altLang="en-US" dirty="0" smtClean="0"/>
              <a:t> – משתנה פנימי של המתודה בלבד.</a:t>
            </a:r>
          </a:p>
          <a:p>
            <a:pPr marL="0" indent="0" algn="r" defTabSz="914400" rtl="1">
              <a:buNone/>
            </a:pPr>
            <a:endParaRPr lang="he-IL" altLang="en-US" dirty="0" smtClean="0"/>
          </a:p>
          <a:p>
            <a:pPr algn="r" defTabSz="914400" rtl="1"/>
            <a:endParaRPr lang="he-IL" altLang="en-US" dirty="0" smtClean="0"/>
          </a:p>
        </p:txBody>
      </p:sp>
    </p:spTree>
    <p:extLst>
      <p:ext uri="{BB962C8B-B14F-4D97-AF65-F5344CB8AC3E}">
        <p14:creationId xmlns:p14="http://schemas.microsoft.com/office/powerpoint/2010/main" val="3592976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במקום המתודה </a:t>
            </a:r>
            <a:r>
              <a:rPr lang="en-US" altLang="en-US" dirty="0" err="1" smtClean="0"/>
              <a:t>get_employee</a:t>
            </a:r>
            <a:r>
              <a:rPr lang="he-IL" altLang="en-US" dirty="0" smtClean="0"/>
              <a:t> </a:t>
            </a:r>
            <a:r>
              <a:rPr lang="he-IL" altLang="en-US" dirty="0" err="1" smtClean="0"/>
              <a:t>שממשנו</a:t>
            </a:r>
            <a:r>
              <a:rPr lang="he-IL" altLang="en-US" dirty="0" smtClean="0"/>
              <a:t> קודם לכן ניתן לממש מתודות מיוחדות כגון </a:t>
            </a:r>
            <a:r>
              <a:rPr lang="en-US" altLang="en-US" dirty="0" smtClean="0"/>
              <a:t>__</a:t>
            </a:r>
            <a:r>
              <a:rPr lang="en-US" altLang="en-US" dirty="0" err="1" smtClean="0"/>
              <a:t>str</a:t>
            </a:r>
            <a:r>
              <a:rPr lang="en-US" altLang="en-US" dirty="0" smtClean="0"/>
              <a:t>__</a:t>
            </a:r>
            <a:r>
              <a:rPr lang="he-IL" altLang="en-US" dirty="0" smtClean="0"/>
              <a:t> שהיא דומה ל</a:t>
            </a:r>
            <a:r>
              <a:rPr lang="en-US" altLang="en-US" dirty="0" smtClean="0"/>
              <a:t>__</a:t>
            </a:r>
            <a:r>
              <a:rPr lang="en-US" altLang="en-US" dirty="0" err="1" smtClean="0"/>
              <a:t>init</a:t>
            </a:r>
            <a:r>
              <a:rPr lang="en-US" altLang="en-US" dirty="0" smtClean="0"/>
              <a:t>__</a:t>
            </a:r>
            <a:r>
              <a:rPr lang="he-IL" altLang="en-US" dirty="0" smtClean="0"/>
              <a:t>. </a:t>
            </a:r>
          </a:p>
          <a:p>
            <a:pPr marL="0" lvl="0" indent="0" algn="r" defTabSz="914400" rtl="1">
              <a:buNone/>
            </a:pPr>
            <a:r>
              <a:rPr lang="he-IL" altLang="en-US" dirty="0" smtClean="0"/>
              <a:t>תפקיד מתודת ה-</a:t>
            </a:r>
            <a:r>
              <a:rPr lang="en-US" altLang="en-US" dirty="0" smtClean="0"/>
              <a:t>__</a:t>
            </a:r>
            <a:r>
              <a:rPr lang="en-US" altLang="en-US" dirty="0" err="1" smtClean="0"/>
              <a:t>str</a:t>
            </a:r>
            <a:r>
              <a:rPr lang="en-US" altLang="en-US" dirty="0" smtClean="0"/>
              <a:t>__</a:t>
            </a:r>
            <a:r>
              <a:rPr lang="he-IL" altLang="en-US" dirty="0" smtClean="0"/>
              <a:t> להתבצע בעת הדפסת המשתנה שמקבל את המחלקה מה שיראה כך:</a:t>
            </a:r>
          </a:p>
          <a:p>
            <a:pPr marL="0" lvl="0" indent="0" algn="r" defTabSz="914400" rtl="1">
              <a:buNone/>
            </a:pPr>
            <a:endParaRPr lang="he-IL" altLang="en-US" dirty="0" smtClean="0"/>
          </a:p>
        </p:txBody>
      </p:sp>
      <p:sp>
        <p:nvSpPr>
          <p:cNvPr id="4" name="Rectangle 1"/>
          <p:cNvSpPr>
            <a:spLocks noChangeArrowheads="1"/>
          </p:cNvSpPr>
          <p:nvPr/>
        </p:nvSpPr>
        <p:spPr bwMode="auto">
          <a:xfrm>
            <a:off x="71409" y="2508726"/>
            <a:ext cx="900118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position, salary):</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 name</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position</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salary</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str</a:t>
            </a:r>
            <a:r>
              <a:rPr kumimoji="0" lang="en-US" altLang="en-US" sz="105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employee {0} works in {1} with {2} </a:t>
            </a:r>
            <a:r>
              <a:rPr kumimoji="0" lang="en-US" altLang="en-US" sz="105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Employee(</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"cyber"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163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תכנות מונחה עצמים - </a:t>
            </a:r>
            <a:r>
              <a:rPr lang="en-US" dirty="0"/>
              <a:t>class</a:t>
            </a:r>
          </a:p>
        </p:txBody>
      </p:sp>
      <p:sp>
        <p:nvSpPr>
          <p:cNvPr id="3" name="Content Placeholder 2"/>
          <p:cNvSpPr>
            <a:spLocks noGrp="1"/>
          </p:cNvSpPr>
          <p:nvPr>
            <p:ph idx="1"/>
          </p:nvPr>
        </p:nvSpPr>
        <p:spPr>
          <a:xfrm>
            <a:off x="388127" y="1092924"/>
            <a:ext cx="8403927" cy="3821153"/>
          </a:xfrm>
        </p:spPr>
        <p:txBody>
          <a:bodyPr>
            <a:normAutofit/>
          </a:bodyPr>
          <a:lstStyle/>
          <a:p>
            <a:pPr marL="0" lvl="0" indent="0" algn="r" defTabSz="914400" rtl="1">
              <a:buNone/>
            </a:pPr>
            <a:r>
              <a:rPr lang="he-IL" altLang="en-US" dirty="0" smtClean="0"/>
              <a:t>בדומה ל</a:t>
            </a:r>
            <a:r>
              <a:rPr lang="en-US" altLang="en-US" dirty="0" smtClean="0"/>
              <a:t>__</a:t>
            </a:r>
            <a:r>
              <a:rPr lang="en-US" altLang="en-US" dirty="0" err="1" smtClean="0"/>
              <a:t>str</a:t>
            </a:r>
            <a:r>
              <a:rPr lang="en-US" altLang="en-US" dirty="0" smtClean="0"/>
              <a:t>__</a:t>
            </a:r>
            <a:r>
              <a:rPr lang="he-IL" altLang="en-US" dirty="0" smtClean="0"/>
              <a:t> ניתן להגדיר גם פעולה מרכזית כלשהי שהמחלקה מתבצעת ולהכניס אותה לתוך </a:t>
            </a:r>
            <a:r>
              <a:rPr lang="en-US" altLang="en-US" dirty="0" smtClean="0"/>
              <a:t>__call__</a:t>
            </a:r>
            <a:r>
              <a:rPr lang="he-IL" altLang="en-US" dirty="0" smtClean="0"/>
              <a:t> ובנוסף מתודת ניקיון שניתן לממש באמצעות </a:t>
            </a:r>
            <a:r>
              <a:rPr lang="en-US" altLang="en-US" dirty="0" smtClean="0"/>
              <a:t>__del__</a:t>
            </a:r>
            <a:r>
              <a:rPr lang="he-IL" altLang="en-US" dirty="0" smtClean="0"/>
              <a:t> :</a:t>
            </a:r>
          </a:p>
          <a:p>
            <a:pPr marL="0" lvl="0" indent="0" algn="r" defTabSz="914400" rtl="1">
              <a:buNone/>
            </a:pPr>
            <a:endParaRPr lang="he-IL" altLang="en-US" dirty="0" smtClean="0"/>
          </a:p>
        </p:txBody>
      </p:sp>
      <p:sp>
        <p:nvSpPr>
          <p:cNvPr id="4" name="Rectangle 1"/>
          <p:cNvSpPr>
            <a:spLocks noChangeArrowheads="1"/>
          </p:cNvSpPr>
          <p:nvPr/>
        </p:nvSpPr>
        <p:spPr bwMode="auto">
          <a:xfrm>
            <a:off x="263137" y="2234956"/>
            <a:ext cx="4177747"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Employee(</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position,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 name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.position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position</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salary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__call__</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kwargs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"something important"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__del__</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"cleanup function"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Employee(</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"cyber"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01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10378</TotalTime>
  <Words>444</Words>
  <Application>Microsoft Office PowerPoint</Application>
  <PresentationFormat>On-screen Show (16:9)</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맑은 고딕</vt:lpstr>
      <vt:lpstr>Arial</vt:lpstr>
      <vt:lpstr>Ariel</vt:lpstr>
      <vt:lpstr>Calibri</vt:lpstr>
      <vt:lpstr>Calibri Light</vt:lpstr>
      <vt:lpstr>Courier New</vt:lpstr>
      <vt:lpstr>Times New Roman</vt:lpstr>
      <vt:lpstr>Wingdings</vt:lpstr>
      <vt:lpstr>Office Theme</vt:lpstr>
      <vt:lpstr>PowerPoint Presentation</vt:lpstr>
      <vt:lpstr>PowerPoint Presentation</vt:lpstr>
      <vt:lpstr>תכנות מונחה עצמים - class</vt:lpstr>
      <vt:lpstr>תכנות מונחה עצמים - class</vt:lpstr>
      <vt:lpstr>תכנות מונחה עצמים - class</vt:lpstr>
      <vt:lpstr>תכנות מונחה עצמים - class</vt:lpstr>
      <vt:lpstr>תכנות מונחה עצמים - class</vt:lpstr>
      <vt:lpstr>תכנות מונחה עצמים - class</vt:lpstr>
      <vt:lpstr>תכנות מונחה עצמים - class</vt:lpstr>
      <vt:lpstr>תרגיל בנושא מחלקות</vt:lpstr>
      <vt:lpstr>הורשה במחלקות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roman</dc:creator>
  <cp:lastModifiedBy>roman roman</cp:lastModifiedBy>
  <cp:revision>2384</cp:revision>
  <dcterms:created xsi:type="dcterms:W3CDTF">2015-06-08T08:19:12Z</dcterms:created>
  <dcterms:modified xsi:type="dcterms:W3CDTF">2019-07-20T20:18:50Z</dcterms:modified>
</cp:coreProperties>
</file>