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5"/>
  </p:notesMasterIdLst>
  <p:sldIdLst>
    <p:sldId id="256" r:id="rId2"/>
    <p:sldId id="257" r:id="rId3"/>
    <p:sldId id="410" r:id="rId4"/>
    <p:sldId id="409" r:id="rId5"/>
    <p:sldId id="411" r:id="rId6"/>
    <p:sldId id="412" r:id="rId7"/>
    <p:sldId id="414" r:id="rId8"/>
    <p:sldId id="415" r:id="rId9"/>
    <p:sldId id="423" r:id="rId10"/>
    <p:sldId id="419" r:id="rId11"/>
    <p:sldId id="422" r:id="rId12"/>
    <p:sldId id="424" r:id="rId13"/>
    <p:sldId id="417" r:id="rId14"/>
    <p:sldId id="426" r:id="rId15"/>
    <p:sldId id="418" r:id="rId16"/>
    <p:sldId id="425" r:id="rId17"/>
    <p:sldId id="427" r:id="rId18"/>
    <p:sldId id="428" r:id="rId19"/>
    <p:sldId id="429" r:id="rId20"/>
    <p:sldId id="430" r:id="rId21"/>
    <p:sldId id="431" r:id="rId22"/>
    <p:sldId id="432" r:id="rId23"/>
    <p:sldId id="433" r:id="rId24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85135" autoAdjust="0"/>
  </p:normalViewPr>
  <p:slideViewPr>
    <p:cSldViewPr snapToGrid="0">
      <p:cViewPr varScale="1">
        <p:scale>
          <a:sx n="116" d="100"/>
          <a:sy n="116" d="100"/>
        </p:scale>
        <p:origin x="518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817A8-E6CE-42A1-9445-2BF65A1175A3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1AA43-5B63-4715-9305-928FCEC0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64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BF69-6E84-4DDE-9FC7-873BECAFC963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7A2C-91F1-4004-A171-7F4AB5FF3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78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BF69-6E84-4DDE-9FC7-873BECAFC963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7A2C-91F1-4004-A171-7F4AB5FF3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50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BF69-6E84-4DDE-9FC7-873BECAFC963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7A2C-91F1-4004-A171-7F4AB5FF3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91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232" y="0"/>
            <a:ext cx="9148464" cy="5143500"/>
          </a:xfrm>
          <a:prstGeom prst="rect">
            <a:avLst/>
          </a:prstGeom>
        </p:spPr>
      </p:pic>
      <p:sp>
        <p:nvSpPr>
          <p:cNvPr id="4" name="TextBox 3">
            <a:hlinkClick r:id="rId3"/>
          </p:cNvPr>
          <p:cNvSpPr txBox="1"/>
          <p:nvPr userDrawn="1"/>
        </p:nvSpPr>
        <p:spPr>
          <a:xfrm>
            <a:off x="0" y="4920110"/>
            <a:ext cx="5729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altLang="ko-KR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קורס פייתון בהייטק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4749617" y="4920110"/>
            <a:ext cx="43943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1"/>
                </a:solidFill>
              </a:rPr>
              <a:t>Roman Zaikin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80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 sz="4000" b="1" u="sng" baseline="0">
                <a:latin typeface="Ariel"/>
              </a:defRPr>
            </a:lvl1pPr>
          </a:lstStyle>
          <a:p>
            <a:r>
              <a:rPr lang="en-US" altLang="ko-KR" b="0" u="none" dirty="0" smtClean="0"/>
              <a:t> </a:t>
            </a:r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52526"/>
            <a:ext cx="8229600" cy="339447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</p:txBody>
      </p:sp>
    </p:spTree>
    <p:extLst>
      <p:ext uri="{BB962C8B-B14F-4D97-AF65-F5344CB8AC3E}">
        <p14:creationId xmlns:p14="http://schemas.microsoft.com/office/powerpoint/2010/main" val="2319701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BF69-6E84-4DDE-9FC7-873BECAFC963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7A2C-91F1-4004-A171-7F4AB5FF3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07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BF69-6E84-4DDE-9FC7-873BECAFC963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7A2C-91F1-4004-A171-7F4AB5FF3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03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BF69-6E84-4DDE-9FC7-873BECAFC963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7A2C-91F1-4004-A171-7F4AB5FF3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58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BF69-6E84-4DDE-9FC7-873BECAFC963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7A2C-91F1-4004-A171-7F4AB5FF3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23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BF69-6E84-4DDE-9FC7-873BECAFC963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7A2C-91F1-4004-A171-7F4AB5FF3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47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BF69-6E84-4DDE-9FC7-873BECAFC963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7A2C-91F1-4004-A171-7F4AB5FF3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96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BF69-6E84-4DDE-9FC7-873BECAFC963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7A2C-91F1-4004-A171-7F4AB5FF3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61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BF69-6E84-4DDE-9FC7-873BECAFC963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7A2C-91F1-4004-A171-7F4AB5FF3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75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free-powerpoint-templates-design.com/free-powerpoint-templates-design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ABF69-6E84-4DDE-9FC7-873BECAFC963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D7A2C-91F1-4004-A171-7F4AB5FF3A1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948014"/>
            <a:ext cx="9144000" cy="195486"/>
          </a:xfrm>
          <a:prstGeom prst="rect">
            <a:avLst/>
          </a:prstGeom>
          <a:solidFill>
            <a:srgbClr val="09091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hlinkClick r:id="rId15"/>
          </p:cNvPr>
          <p:cNvSpPr txBox="1"/>
          <p:nvPr userDrawn="1"/>
        </p:nvSpPr>
        <p:spPr>
          <a:xfrm>
            <a:off x="0" y="4920110"/>
            <a:ext cx="5729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altLang="ko-KR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קורס פייתון בהייטק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4749617" y="4920110"/>
            <a:ext cx="43943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1000" dirty="0" smtClean="0">
                <a:solidFill>
                  <a:schemeClr val="bg1"/>
                </a:solidFill>
              </a:rPr>
              <a:t>רומן זאיקין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227" y="4054061"/>
            <a:ext cx="1390773" cy="82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806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62" r:id="rId13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talkslab.github.io/metro-bootstrap/" TargetMode="External"/><Relationship Id="rId2" Type="http://schemas.openxmlformats.org/officeDocument/2006/relationships/hyperlink" Target="https://metroui.org.ua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instrap.azurewebsites.net/" TargetMode="External"/><Relationship Id="rId4" Type="http://schemas.openxmlformats.org/officeDocument/2006/relationships/hyperlink" Target="https://bootswatch.com/cosmo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etroui.org.ua/containers.html" TargetMode="External"/><Relationship Id="rId2" Type="http://schemas.openxmlformats.org/officeDocument/2006/relationships/hyperlink" Target="https://metroui.org.ua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ython3/python_gui_programming.ht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171442"/>
            <a:ext cx="9144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e-IL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רומן זאיקין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0" y="3622253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rtl="1"/>
            <a:r>
              <a:rPr lang="he-IL" altLang="ko-KR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קורס פייתון בהייטק</a:t>
            </a:r>
            <a:endParaRPr lang="ko-KR" alt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660" y="0"/>
            <a:ext cx="1664340" cy="98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87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פיתוח ממשק משתמש </a:t>
            </a:r>
            <a:r>
              <a:rPr lang="he-IL" dirty="0" err="1"/>
              <a:t>בפייתון</a:t>
            </a:r>
            <a:r>
              <a:rPr lang="he-IL" dirty="0"/>
              <a:t> – </a:t>
            </a:r>
            <a:r>
              <a:rPr lang="en-US" dirty="0" err="1"/>
              <a:t>TKinter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97" y="1007404"/>
            <a:ext cx="8440109" cy="3821153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dirty="0" smtClean="0"/>
              <a:t>על מנת להוסיף תתי חלונות אנו משתמשים בפקודה </a:t>
            </a:r>
            <a:r>
              <a:rPr lang="en-US" dirty="0" err="1" smtClean="0"/>
              <a:t>TopLevel</a:t>
            </a:r>
            <a:r>
              <a:rPr lang="he-IL" dirty="0" smtClean="0"/>
              <a:t> מה שיראה כך:</a:t>
            </a:r>
          </a:p>
          <a:p>
            <a:pPr marL="0" indent="0" algn="r" rtl="1">
              <a:buNone/>
            </a:pPr>
            <a:endParaRPr lang="he-IL" dirty="0" smtClean="0"/>
          </a:p>
          <a:p>
            <a:pPr marL="0" indent="0" algn="r" rtl="1">
              <a:buNone/>
            </a:pPr>
            <a:endParaRPr lang="he-IL" dirty="0" smtClean="0"/>
          </a:p>
          <a:p>
            <a:pPr marL="0" indent="0" algn="r" rtl="1">
              <a:buNone/>
            </a:pPr>
            <a:endParaRPr lang="he-IL" dirty="0" smtClean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9206" y="1578354"/>
            <a:ext cx="3667992" cy="12772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new_window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top =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Toplevel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top.geometry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"300x100"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top.title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"About this application..."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top.iconbitmap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'app.ico'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top.resizable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888" y="3038936"/>
            <a:ext cx="62674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06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smtClean="0"/>
              <a:t>תרגיל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97" y="1007404"/>
            <a:ext cx="8440109" cy="3821153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dirty="0" smtClean="0"/>
              <a:t>בנה תוכנה פשוטה אשר מבקשת מהמשתמש להכניס פקודת מערכת</a:t>
            </a:r>
            <a:r>
              <a:rPr lang="he-IL" dirty="0"/>
              <a:t> </a:t>
            </a:r>
            <a:r>
              <a:rPr lang="he-IL" dirty="0" smtClean="0"/>
              <a:t>וכפתור </a:t>
            </a:r>
            <a:r>
              <a:rPr lang="en-US" dirty="0" smtClean="0"/>
              <a:t>execute</a:t>
            </a:r>
            <a:r>
              <a:rPr lang="he-IL" dirty="0" smtClean="0"/>
              <a:t>. לחיצה על הכפתור תבצע את הפקודה ותחזיר את התוצאה למשתמש.</a:t>
            </a:r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 smtClean="0"/>
              <a:t>מה שיראה כך:</a:t>
            </a:r>
          </a:p>
          <a:p>
            <a:pPr marL="0" indent="0" algn="r" rtl="1">
              <a:buNone/>
            </a:pPr>
            <a:endParaRPr lang="he-IL" dirty="0" smtClean="0"/>
          </a:p>
          <a:p>
            <a:pPr marL="0" indent="0" algn="r" rtl="1">
              <a:buNone/>
            </a:pPr>
            <a:endParaRPr lang="he-IL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120" y="2001576"/>
            <a:ext cx="2838461" cy="259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82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smtClean="0"/>
              <a:t>תרגיל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97" y="1007404"/>
            <a:ext cx="8440109" cy="3821153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dirty="0" smtClean="0"/>
              <a:t>בנה מחשבון פשוט אשר ידע לבצע את הפעולות הבאות +,-,*,/ כמו כן יש להוסיף את האפשרות למחוק את הצג של המחשבון באמצעות הפקודה </a:t>
            </a:r>
            <a:r>
              <a:rPr lang="en-US" dirty="0" smtClean="0"/>
              <a:t>clear</a:t>
            </a:r>
            <a:endParaRPr lang="he-IL" dirty="0" smtClean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 smtClean="0"/>
              <a:t>מה שיראה כך:</a:t>
            </a:r>
          </a:p>
          <a:p>
            <a:pPr marL="0" indent="0" algn="r" rtl="1">
              <a:buNone/>
            </a:pPr>
            <a:endParaRPr lang="he-IL" dirty="0" smtClean="0"/>
          </a:p>
          <a:p>
            <a:pPr marL="0" indent="0" algn="r" rtl="1">
              <a:buNone/>
            </a:pPr>
            <a:endParaRPr lang="he-IL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003" y="2267121"/>
            <a:ext cx="33528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81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פיתוח ממשק משתמש </a:t>
            </a:r>
            <a:r>
              <a:rPr lang="he-IL" dirty="0" err="1"/>
              <a:t>בפייתון</a:t>
            </a:r>
            <a:r>
              <a:rPr lang="he-IL" dirty="0"/>
              <a:t> – </a:t>
            </a:r>
            <a:r>
              <a:rPr lang="en-US" dirty="0" smtClean="0"/>
              <a:t>eel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97" y="1007404"/>
            <a:ext cx="8440109" cy="3821153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dirty="0" smtClean="0"/>
              <a:t>עיצוב תוכנת פייתון על ידי השימוש במודול </a:t>
            </a:r>
            <a:r>
              <a:rPr lang="en-US" dirty="0" smtClean="0"/>
              <a:t>Eel</a:t>
            </a:r>
            <a:r>
              <a:rPr lang="he-IL" dirty="0" smtClean="0"/>
              <a:t> והדפדפן, זו שיטת העיצוב של </a:t>
            </a:r>
            <a:r>
              <a:rPr lang="en-US" dirty="0" smtClean="0"/>
              <a:t>auto-</a:t>
            </a:r>
            <a:r>
              <a:rPr lang="en-US" dirty="0" err="1" smtClean="0"/>
              <a:t>py</a:t>
            </a:r>
            <a:r>
              <a:rPr lang="en-US" dirty="0" smtClean="0"/>
              <a:t>-exe</a:t>
            </a:r>
            <a:r>
              <a:rPr lang="he-IL" dirty="0" smtClean="0"/>
              <a:t>. תחילה נתקין את המודול </a:t>
            </a:r>
            <a:r>
              <a:rPr lang="en-US" dirty="0" smtClean="0"/>
              <a:t>eel</a:t>
            </a:r>
            <a:r>
              <a:rPr lang="he-IL" dirty="0" smtClean="0"/>
              <a:t> מה שיראה כך:</a:t>
            </a:r>
          </a:p>
          <a:p>
            <a:pPr marL="0" indent="0" algn="r" rtl="1">
              <a:buNone/>
            </a:pPr>
            <a:endParaRPr lang="he-IL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244" y="1917471"/>
            <a:ext cx="6587942" cy="154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2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פיתוח ממשק משתמש </a:t>
            </a:r>
            <a:r>
              <a:rPr lang="he-IL" dirty="0" err="1"/>
              <a:t>בפייתון</a:t>
            </a:r>
            <a:r>
              <a:rPr lang="he-IL" dirty="0"/>
              <a:t> – </a:t>
            </a:r>
            <a:r>
              <a:rPr lang="en-US" dirty="0" smtClean="0"/>
              <a:t>eel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97" y="1007404"/>
            <a:ext cx="8440109" cy="3821153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dirty="0" smtClean="0"/>
              <a:t>הפרויקט </a:t>
            </a:r>
            <a:r>
              <a:rPr lang="en-US" dirty="0" smtClean="0"/>
              <a:t>template</a:t>
            </a:r>
            <a:r>
              <a:rPr lang="he-IL" dirty="0" smtClean="0"/>
              <a:t> נראה כך:</a:t>
            </a:r>
          </a:p>
          <a:p>
            <a:pPr algn="r" rtl="1"/>
            <a:r>
              <a:rPr lang="en-US" b="1" dirty="0" smtClean="0"/>
              <a:t>Images</a:t>
            </a:r>
            <a:r>
              <a:rPr lang="he-IL" dirty="0" smtClean="0"/>
              <a:t> – מכיל תמונה לתפריט צד שתראו בהמשך.</a:t>
            </a:r>
          </a:p>
          <a:p>
            <a:pPr algn="r" rtl="1"/>
            <a:r>
              <a:rPr lang="en-US" b="1" dirty="0" smtClean="0"/>
              <a:t>Favicon.ico</a:t>
            </a:r>
            <a:r>
              <a:rPr lang="he-IL" dirty="0" smtClean="0"/>
              <a:t> – זה ה-</a:t>
            </a:r>
            <a:r>
              <a:rPr lang="en-US" dirty="0" smtClean="0"/>
              <a:t>icon</a:t>
            </a:r>
            <a:r>
              <a:rPr lang="he-IL" dirty="0" smtClean="0"/>
              <a:t> של התוכנה שלכם.</a:t>
            </a:r>
          </a:p>
          <a:p>
            <a:pPr algn="r" rtl="1"/>
            <a:r>
              <a:rPr lang="en-US" b="1" dirty="0" smtClean="0"/>
              <a:t>Index.html</a:t>
            </a:r>
            <a:r>
              <a:rPr lang="he-IL" dirty="0" smtClean="0"/>
              <a:t> – זה העיצוב של התוכנה.</a:t>
            </a:r>
          </a:p>
          <a:p>
            <a:pPr algn="r" rtl="1"/>
            <a:r>
              <a:rPr lang="en-US" b="1" dirty="0" smtClean="0"/>
              <a:t>app.py</a:t>
            </a:r>
            <a:r>
              <a:rPr lang="he-IL" dirty="0" smtClean="0"/>
              <a:t> – זה קובץ </a:t>
            </a:r>
            <a:r>
              <a:rPr lang="he-IL" dirty="0" err="1" smtClean="0"/>
              <a:t>הפייתון</a:t>
            </a:r>
            <a:r>
              <a:rPr lang="he-IL" dirty="0" smtClean="0"/>
              <a:t> שמכיל את המודול </a:t>
            </a:r>
            <a:r>
              <a:rPr lang="en-US" dirty="0" smtClean="0"/>
              <a:t>eel</a:t>
            </a:r>
            <a:r>
              <a:rPr lang="he-IL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89" y="1039551"/>
            <a:ext cx="22098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72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פיתוח ממשק משתמש </a:t>
            </a:r>
            <a:r>
              <a:rPr lang="he-IL" dirty="0" err="1"/>
              <a:t>בפייתון</a:t>
            </a:r>
            <a:r>
              <a:rPr lang="he-IL" dirty="0"/>
              <a:t> </a:t>
            </a:r>
            <a:r>
              <a:rPr lang="he-IL" dirty="0" smtClean="0"/>
              <a:t>– </a:t>
            </a:r>
            <a:r>
              <a:rPr lang="en-US" dirty="0" smtClean="0"/>
              <a:t>eel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97" y="1007404"/>
            <a:ext cx="8440109" cy="3821153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dirty="0" smtClean="0"/>
              <a:t>היתרון בעיצוב עם </a:t>
            </a:r>
            <a:r>
              <a:rPr lang="en-US" dirty="0" smtClean="0"/>
              <a:t>HTML</a:t>
            </a:r>
            <a:r>
              <a:rPr lang="he-IL" dirty="0" smtClean="0"/>
              <a:t> הוא שקל מאוד לעצב את התוכנה וקיימים ספריות רבות שמאפשרות לכם לבנות תוכנה יחסית יפה ובמהירות.</a:t>
            </a:r>
          </a:p>
          <a:p>
            <a:pPr algn="r" rtl="1"/>
            <a:r>
              <a:rPr lang="en-US" b="1" dirty="0">
                <a:hlinkClick r:id="rId2"/>
              </a:rPr>
              <a:t>https://metroui.org.ua/</a:t>
            </a:r>
            <a:r>
              <a:rPr lang="he-IL" b="1" dirty="0"/>
              <a:t> - אנחנו נשתמש בזה</a:t>
            </a:r>
            <a:endParaRPr lang="en-US" dirty="0" smtClean="0">
              <a:hlinkClick r:id="rId3"/>
            </a:endParaRPr>
          </a:p>
          <a:p>
            <a:pPr algn="r" rt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://talkslab.github.io/metro-bootstrap</a:t>
            </a:r>
            <a:r>
              <a:rPr lang="en-US" dirty="0" smtClean="0">
                <a:hlinkClick r:id="rId3"/>
              </a:rPr>
              <a:t>/</a:t>
            </a:r>
            <a:endParaRPr lang="he-IL" dirty="0" smtClean="0"/>
          </a:p>
          <a:p>
            <a:pPr algn="r" rtl="1"/>
            <a:r>
              <a:rPr lang="en-US" dirty="0">
                <a:hlinkClick r:id="rId4"/>
              </a:rPr>
              <a:t>https://bootswatch.com/cosmo</a:t>
            </a:r>
            <a:r>
              <a:rPr lang="en-US" dirty="0" smtClean="0">
                <a:hlinkClick r:id="rId4"/>
              </a:rPr>
              <a:t>/</a:t>
            </a:r>
            <a:endParaRPr lang="he-IL" dirty="0" smtClean="0"/>
          </a:p>
          <a:p>
            <a:pPr algn="r" rtl="1"/>
            <a:r>
              <a:rPr lang="en-US" dirty="0">
                <a:hlinkClick r:id="rId5"/>
              </a:rPr>
              <a:t>http://winstrap.azurewebsites.net</a:t>
            </a:r>
            <a:r>
              <a:rPr lang="en-US" dirty="0" smtClean="0">
                <a:hlinkClick r:id="rId5"/>
              </a:rPr>
              <a:t>/</a:t>
            </a:r>
            <a:r>
              <a:rPr lang="en-US" dirty="0"/>
              <a:t/>
            </a:r>
            <a:br>
              <a:rPr lang="en-US" dirty="0"/>
            </a:br>
            <a:endParaRPr lang="he-IL" dirty="0" smtClean="0"/>
          </a:p>
          <a:p>
            <a:pPr marL="0" indent="0" algn="r" rtl="1">
              <a:buNone/>
            </a:pP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427563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פיתוח ממשק משתמש </a:t>
            </a:r>
            <a:r>
              <a:rPr lang="he-IL" dirty="0" err="1"/>
              <a:t>בפייתון</a:t>
            </a:r>
            <a:r>
              <a:rPr lang="he-IL" dirty="0"/>
              <a:t> – </a:t>
            </a:r>
            <a:r>
              <a:rPr lang="en-US" dirty="0" smtClean="0"/>
              <a:t>eel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97" y="1007404"/>
            <a:ext cx="8440109" cy="3821153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dirty="0" smtClean="0"/>
              <a:t>באתר </a:t>
            </a:r>
            <a:r>
              <a:rPr lang="en-US" b="1" dirty="0">
                <a:hlinkClick r:id="rId2"/>
              </a:rPr>
              <a:t>https://metroui.org.ua/</a:t>
            </a:r>
            <a:r>
              <a:rPr lang="he-IL" b="1" dirty="0"/>
              <a:t> </a:t>
            </a:r>
            <a:r>
              <a:rPr lang="he-IL" dirty="0" smtClean="0"/>
              <a:t>יש לנו אפשרויות רבות, האתר דומה ל</a:t>
            </a:r>
            <a:r>
              <a:rPr lang="en-US" dirty="0" smtClean="0"/>
              <a:t>bootstrap</a:t>
            </a:r>
            <a:r>
              <a:rPr lang="he-IL" dirty="0"/>
              <a:t> </a:t>
            </a:r>
            <a:r>
              <a:rPr lang="he-IL" dirty="0" smtClean="0"/>
              <a:t>רק עם עיצוב שמתאים יותר לתוכנות מערכת הפעלה.</a:t>
            </a:r>
          </a:p>
          <a:p>
            <a:pPr marL="0" indent="0" algn="r" rtl="1">
              <a:buNone/>
            </a:pPr>
            <a:r>
              <a:rPr lang="he-IL" dirty="0" smtClean="0"/>
              <a:t>על מנת להתחיל השתמשו בתבנית המצורפת להורדה שהורדתם עם קבצי השיעור.</a:t>
            </a:r>
          </a:p>
          <a:p>
            <a:pPr marL="0" indent="0" algn="r" rtl="1">
              <a:buNone/>
            </a:pPr>
            <a:endParaRPr lang="he-IL" dirty="0" smtClean="0"/>
          </a:p>
          <a:p>
            <a:pPr marL="0" indent="0" algn="r" rtl="1">
              <a:buNone/>
            </a:pPr>
            <a:r>
              <a:rPr lang="he-IL" dirty="0" smtClean="0"/>
              <a:t>כל האלמנטים נמצאים בקישור הבא:</a:t>
            </a:r>
          </a:p>
          <a:p>
            <a:pPr marL="0" indent="0" rtl="1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metroui.org.ua/containers.html</a:t>
            </a:r>
            <a:r>
              <a:rPr lang="en-US" dirty="0"/>
              <a:t/>
            </a:r>
            <a:br>
              <a:rPr lang="en-US" dirty="0"/>
            </a:br>
            <a:endParaRPr lang="he-IL" dirty="0" smtClean="0"/>
          </a:p>
          <a:p>
            <a:pPr marL="0" indent="0" algn="r" rtl="1">
              <a:buNone/>
            </a:pP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26014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פיתוח ממשק משתמש </a:t>
            </a:r>
            <a:r>
              <a:rPr lang="he-IL" dirty="0" err="1"/>
              <a:t>בפייתון</a:t>
            </a:r>
            <a:r>
              <a:rPr lang="he-IL" dirty="0"/>
              <a:t> – </a:t>
            </a:r>
            <a:r>
              <a:rPr lang="en-US" dirty="0" smtClean="0"/>
              <a:t>eel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97" y="1007404"/>
            <a:ext cx="8440109" cy="3821153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dirty="0" smtClean="0"/>
              <a:t>על מנת ליצור פונקציית </a:t>
            </a:r>
            <a:r>
              <a:rPr lang="en-US" dirty="0" smtClean="0"/>
              <a:t>python</a:t>
            </a:r>
            <a:r>
              <a:rPr lang="he-IL" dirty="0" smtClean="0"/>
              <a:t> שאפשר יהיה לגשת אליה בקוד ה-</a:t>
            </a:r>
            <a:r>
              <a:rPr lang="en-US" dirty="0" smtClean="0"/>
              <a:t>html</a:t>
            </a:r>
            <a:r>
              <a:rPr lang="he-IL" dirty="0" smtClean="0"/>
              <a:t> נשתמש בדקורציה של </a:t>
            </a:r>
            <a:r>
              <a:rPr lang="en-US" dirty="0" smtClean="0"/>
              <a:t>python</a:t>
            </a:r>
            <a:r>
              <a:rPr lang="he-IL" dirty="0" smtClean="0"/>
              <a:t>, את הנושא דקורציה לא הכנסתי לחומר של הקורס מכיוון שהינו מסובך יחסית למתחילים.</a:t>
            </a:r>
          </a:p>
          <a:p>
            <a:pPr marL="0" indent="0" algn="r" rtl="1">
              <a:buNone/>
            </a:pPr>
            <a:r>
              <a:rPr lang="he-IL" dirty="0" smtClean="0"/>
              <a:t>על מנת לבצע </a:t>
            </a:r>
            <a:r>
              <a:rPr lang="he-IL" dirty="0" err="1" smtClean="0"/>
              <a:t>דיקורציה</a:t>
            </a:r>
            <a:r>
              <a:rPr lang="he-IL" dirty="0" smtClean="0"/>
              <a:t> משתמשים ב</a:t>
            </a:r>
            <a:r>
              <a:rPr lang="en-US" dirty="0" smtClean="0"/>
              <a:t>@</a:t>
            </a:r>
            <a:r>
              <a:rPr lang="he-IL" dirty="0" smtClean="0"/>
              <a:t> בצורה הבאה:</a:t>
            </a:r>
          </a:p>
          <a:p>
            <a:pPr marL="0" indent="0" algn="r" rtl="1">
              <a:buNone/>
            </a:pPr>
            <a:endParaRPr lang="he-IL" dirty="0" smtClean="0"/>
          </a:p>
          <a:p>
            <a:pPr marL="0" indent="0" algn="r" rtl="1">
              <a:buNone/>
            </a:pPr>
            <a:endParaRPr lang="he-IL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01283" y="2310768"/>
            <a:ext cx="5856090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eel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eel.expose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get_number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eel.init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'web'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eel.start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'index.html'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280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'port'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36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פיתוח ממשק משתמש </a:t>
            </a:r>
            <a:r>
              <a:rPr lang="he-IL" dirty="0" err="1"/>
              <a:t>בפייתון</a:t>
            </a:r>
            <a:r>
              <a:rPr lang="he-IL" dirty="0"/>
              <a:t> – </a:t>
            </a:r>
            <a:r>
              <a:rPr lang="en-US" dirty="0" smtClean="0"/>
              <a:t>eel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97" y="1007404"/>
            <a:ext cx="8440109" cy="3821153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dirty="0" smtClean="0"/>
              <a:t>על מנת להריץ את הפונקציה בקוד ה</a:t>
            </a:r>
            <a:r>
              <a:rPr lang="en-US" dirty="0" smtClean="0"/>
              <a:t>JavaScript-</a:t>
            </a:r>
            <a:r>
              <a:rPr lang="he-IL" dirty="0" smtClean="0"/>
              <a:t> נבצע את הדבר הבא:</a:t>
            </a:r>
          </a:p>
          <a:p>
            <a:pPr marL="0" indent="0" algn="r" rtl="1">
              <a:buNone/>
            </a:pPr>
            <a:endParaRPr lang="he-IL" dirty="0" smtClean="0"/>
          </a:p>
          <a:p>
            <a:pPr marL="0" indent="0" algn="r" rtl="1">
              <a:buNone/>
            </a:pPr>
            <a:endParaRPr lang="he-IL" dirty="0" smtClean="0"/>
          </a:p>
          <a:p>
            <a:pPr marL="0" indent="0" algn="r" rtl="1">
              <a:buNone/>
            </a:pPr>
            <a:endParaRPr lang="en-US" dirty="0" smtClean="0"/>
          </a:p>
          <a:p>
            <a:pPr marL="0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r>
              <a:rPr lang="he-IL" dirty="0" smtClean="0"/>
              <a:t>שימו לב שאנו משתמשים ב-</a:t>
            </a:r>
            <a:r>
              <a:rPr lang="en-US" dirty="0" smtClean="0"/>
              <a:t>eel</a:t>
            </a:r>
            <a:r>
              <a:rPr lang="he-IL" dirty="0" smtClean="0"/>
              <a:t> ב</a:t>
            </a:r>
            <a:r>
              <a:rPr lang="en-US" dirty="0" smtClean="0"/>
              <a:t>JavaScript-</a:t>
            </a:r>
            <a:r>
              <a:rPr lang="he-IL" dirty="0" smtClean="0"/>
              <a:t> לאחר שבצענו את הקוד הבא:</a:t>
            </a:r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 smtClean="0"/>
              <a:t>ב-</a:t>
            </a:r>
            <a:r>
              <a:rPr lang="en-US" dirty="0" smtClean="0"/>
              <a:t>header</a:t>
            </a:r>
            <a:r>
              <a:rPr lang="he-IL" dirty="0" smtClean="0"/>
              <a:t> של התוכנה.</a:t>
            </a:r>
          </a:p>
          <a:p>
            <a:pPr marL="0" indent="0" algn="r" rtl="1">
              <a:buNone/>
            </a:pPr>
            <a:endParaRPr lang="he-IL" dirty="0" smtClean="0"/>
          </a:p>
          <a:p>
            <a:pPr marL="0" indent="0" algn="r" rtl="1">
              <a:buNone/>
            </a:pPr>
            <a:endParaRPr lang="he-IL" dirty="0" smtClean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3416489"/>
            <a:ext cx="4512774" cy="2539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 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="text/</a:t>
            </a:r>
            <a:r>
              <a:rPr kumimoji="0" lang="en-US" altLang="en-US" sz="105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05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="/eel.js"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1357867"/>
            <a:ext cx="3550972" cy="17081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with callback</a:t>
            </a:r>
            <a:br>
              <a:rPr kumimoji="0" lang="en-US" altLang="en-US" sz="10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eel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.get_number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(data) {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105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});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direct call</a:t>
            </a:r>
            <a:br>
              <a:rPr kumimoji="0" lang="en-US" altLang="en-US" sz="10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kumimoji="0" lang="en-US" altLang="en-US" sz="105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get_number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await </a:t>
            </a:r>
            <a:r>
              <a:rPr kumimoji="0" lang="en-US" altLang="en-US" sz="105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eel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.get_number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()();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105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62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פיתוח ממשק משתמש </a:t>
            </a:r>
            <a:r>
              <a:rPr lang="he-IL" dirty="0" err="1"/>
              <a:t>בפייתון</a:t>
            </a:r>
            <a:r>
              <a:rPr lang="he-IL" dirty="0"/>
              <a:t> – </a:t>
            </a:r>
            <a:r>
              <a:rPr lang="en-US" dirty="0" smtClean="0"/>
              <a:t>eel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97" y="1007404"/>
            <a:ext cx="8440109" cy="3821153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endParaRPr lang="he-IL" dirty="0" smtClean="0"/>
          </a:p>
          <a:p>
            <a:pPr marL="0" indent="0" algn="r" rtl="1">
              <a:buNone/>
            </a:pPr>
            <a:endParaRPr lang="he-IL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01697" y="1159804"/>
            <a:ext cx="8440109" cy="3821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anose="020B0604020202020204" pitchFamily="34" charset="0"/>
              <a:buNone/>
            </a:pPr>
            <a:r>
              <a:rPr lang="he-IL" dirty="0" smtClean="0"/>
              <a:t>על מנת להפעיל פונקציה </a:t>
            </a:r>
            <a:r>
              <a:rPr lang="en-US" dirty="0" smtClean="0"/>
              <a:t>JavaScript</a:t>
            </a:r>
            <a:r>
              <a:rPr lang="he-IL" dirty="0" smtClean="0"/>
              <a:t> </a:t>
            </a:r>
            <a:r>
              <a:rPr lang="he-IL" dirty="0" err="1" smtClean="0"/>
              <a:t>בפייתון</a:t>
            </a:r>
            <a:r>
              <a:rPr lang="he-IL" dirty="0" smtClean="0"/>
              <a:t> אנו נכתוב את הקוד </a:t>
            </a:r>
            <a:r>
              <a:rPr lang="en-US" dirty="0" smtClean="0"/>
              <a:t>JavaScript</a:t>
            </a:r>
            <a:r>
              <a:rPr lang="he-IL" dirty="0" smtClean="0"/>
              <a:t> הבא: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endParaRPr lang="he-IL" dirty="0" smtClean="0"/>
          </a:p>
          <a:p>
            <a:pPr marL="0" indent="0" algn="r" rtl="1">
              <a:buFont typeface="Arial" panose="020B0604020202020204" pitchFamily="34" charset="0"/>
              <a:buNone/>
            </a:pPr>
            <a:endParaRPr lang="he-IL" dirty="0"/>
          </a:p>
          <a:p>
            <a:pPr marL="0" indent="0" algn="r" rtl="1">
              <a:buFont typeface="Arial" panose="020B0604020202020204" pitchFamily="34" charset="0"/>
              <a:buNone/>
            </a:pPr>
            <a:endParaRPr lang="he-IL" dirty="0"/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dirty="0" smtClean="0"/>
              <a:t>ואז </a:t>
            </a:r>
            <a:r>
              <a:rPr lang="he-IL" dirty="0" err="1" smtClean="0"/>
              <a:t>בפייתון</a:t>
            </a:r>
            <a:r>
              <a:rPr lang="he-IL" dirty="0" smtClean="0"/>
              <a:t> נבטל את ה</a:t>
            </a:r>
            <a:r>
              <a:rPr lang="en-US" dirty="0" smtClean="0"/>
              <a:t>block</a:t>
            </a:r>
            <a:r>
              <a:rPr lang="he-IL" dirty="0" smtClean="0"/>
              <a:t> ונריץ את הפונקציה (שימו לב לסוגריים הכפולים).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endParaRPr lang="he-IL" dirty="0" smtClean="0"/>
          </a:p>
          <a:p>
            <a:pPr marL="0" indent="0" algn="r" rtl="1">
              <a:buFont typeface="Arial" panose="020B0604020202020204" pitchFamily="34" charset="0"/>
              <a:buNone/>
            </a:pPr>
            <a:endParaRPr lang="he-IL" dirty="0" smtClean="0"/>
          </a:p>
          <a:p>
            <a:pPr marL="0" indent="0" algn="r" rtl="1">
              <a:buFont typeface="Arial" panose="020B0604020202020204" pitchFamily="34" charset="0"/>
              <a:buNone/>
            </a:pPr>
            <a:endParaRPr lang="he-IL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1833" y="3142925"/>
            <a:ext cx="6115777" cy="12234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eel.init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'web'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eel.start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'index.html'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600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280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options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'port'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True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value =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eel.js_get_number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)()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(value)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eel.sleep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97351" y="1616856"/>
            <a:ext cx="2733441" cy="7694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eel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expose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js_get_number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sz="11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js_get_number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(data) {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(data);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99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Teach Courses and Give lectures world wide.</a:t>
            </a:r>
          </a:p>
          <a:p>
            <a:r>
              <a:rPr lang="en-US" dirty="0"/>
              <a:t>Speaker at Cyber Security Conferences.</a:t>
            </a:r>
            <a:endParaRPr lang="he-IL" dirty="0"/>
          </a:p>
          <a:p>
            <a:r>
              <a:rPr lang="en-US" dirty="0"/>
              <a:t>Security Researcher at Check Point.</a:t>
            </a:r>
          </a:p>
          <a:p>
            <a:r>
              <a:rPr lang="en-US" dirty="0"/>
              <a:t>Love to learn new things.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:)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2400" y="152400"/>
            <a:ext cx="8816502" cy="88446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el"/>
              </a:rPr>
              <a:t> </a:t>
            </a:r>
            <a:r>
              <a:rPr lang="en-US" altLang="ko-KR" sz="4000" u="sng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el"/>
              </a:rPr>
              <a:t>whoami</a:t>
            </a:r>
            <a:endParaRPr lang="ko-KR" altLang="en-US" sz="4000" u="sng" dirty="0">
              <a:solidFill>
                <a:schemeClr val="tx1">
                  <a:lumMod val="75000"/>
                  <a:lumOff val="25000"/>
                </a:schemeClr>
              </a:solidFill>
              <a:latin typeface="Ariel"/>
            </a:endParaRPr>
          </a:p>
        </p:txBody>
      </p:sp>
      <p:pic>
        <p:nvPicPr>
          <p:cNvPr id="7" name="Picture 6" descr="תוצאת תמונה עבור ‪lg electronics logo‬‏">
            <a:extLst>
              <a:ext uri="{FF2B5EF4-FFF2-40B4-BE49-F238E27FC236}">
                <a16:creationId xmlns:a16="http://schemas.microsoft.com/office/drawing/2014/main" id="{7DE1F58B-C4F5-4150-B64E-DA7F95B6C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467" y="1005871"/>
            <a:ext cx="5152326" cy="116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תוצאת תמונה עבור ‪Ebay‬‏">
            <a:extLst>
              <a:ext uri="{FF2B5EF4-FFF2-40B4-BE49-F238E27FC236}">
                <a16:creationId xmlns:a16="http://schemas.microsoft.com/office/drawing/2014/main" id="{86AAB369-A3A3-4D0B-A8F3-037A33B27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403" y="102834"/>
            <a:ext cx="2982390" cy="124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תוצאת תמונה עבור ‪AliExpress‬‏">
            <a:extLst>
              <a:ext uri="{FF2B5EF4-FFF2-40B4-BE49-F238E27FC236}">
                <a16:creationId xmlns:a16="http://schemas.microsoft.com/office/drawing/2014/main" id="{983960B0-163C-4D17-BDD1-CBCD6A48B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39" y="1879110"/>
            <a:ext cx="4800600" cy="116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תוצאת תמונה עבור ‪FaceBook‬‏">
            <a:extLst>
              <a:ext uri="{FF2B5EF4-FFF2-40B4-BE49-F238E27FC236}">
                <a16:creationId xmlns:a16="http://schemas.microsoft.com/office/drawing/2014/main" id="{B9299F45-5B40-415B-8691-9A0ABE5E0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375" y="2740802"/>
            <a:ext cx="2130217" cy="213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4" descr="תוצאת תמונה עבור ‪Whatsapp‬‏">
            <a:extLst>
              <a:ext uri="{FF2B5EF4-FFF2-40B4-BE49-F238E27FC236}">
                <a16:creationId xmlns:a16="http://schemas.microsoft.com/office/drawing/2014/main" id="{1D3FA10C-68F4-438C-BF83-7AB3231A8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36" y="2866591"/>
            <a:ext cx="1703731" cy="1722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6" descr="תוצאת תמונה עבור ‪telegram‬‏">
            <a:extLst>
              <a:ext uri="{FF2B5EF4-FFF2-40B4-BE49-F238E27FC236}">
                <a16:creationId xmlns:a16="http://schemas.microsoft.com/office/drawing/2014/main" id="{ACC1345A-2B78-4F45-8154-15B47C357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902" y="2405809"/>
            <a:ext cx="1991647" cy="1991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1"/>
          <p:cNvSpPr txBox="1">
            <a:spLocks/>
          </p:cNvSpPr>
          <p:nvPr/>
        </p:nvSpPr>
        <p:spPr>
          <a:xfrm>
            <a:off x="609600" y="1304926"/>
            <a:ext cx="8229600" cy="3394472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28" name="Picture 4" descr="×ª××¦××ª ×ª××× × ×¢×××¨ âªdji logoâ¬â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36" y="152400"/>
            <a:ext cx="2203520" cy="220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Image result for paypal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526" y="3390104"/>
            <a:ext cx="1924570" cy="1555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0" descr="תוצאת תמונה עבור ‪skype‬‏">
            <a:extLst>
              <a:ext uri="{FF2B5EF4-FFF2-40B4-BE49-F238E27FC236}">
                <a16:creationId xmlns:a16="http://schemas.microsoft.com/office/drawing/2014/main" id="{37537D02-6F2A-4D81-BA47-7F8136D36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842293"/>
            <a:ext cx="4126507" cy="184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×ª××¦××ª ×ª××× × ×¢×××¨ âªsnapchat logoâ¬â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553" y="3159641"/>
            <a:ext cx="1429824" cy="142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7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פיתוח ממשק משתמש </a:t>
            </a:r>
            <a:r>
              <a:rPr lang="he-IL" dirty="0" err="1"/>
              <a:t>בפייתון</a:t>
            </a:r>
            <a:r>
              <a:rPr lang="he-IL" dirty="0"/>
              <a:t> – </a:t>
            </a:r>
            <a:r>
              <a:rPr lang="en-US" dirty="0" smtClean="0"/>
              <a:t>eel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97" y="1007404"/>
            <a:ext cx="8440109" cy="3821153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dirty="0"/>
              <a:t>על מנת להגדיר </a:t>
            </a:r>
            <a:r>
              <a:rPr lang="en-US" dirty="0"/>
              <a:t>callback</a:t>
            </a:r>
            <a:r>
              <a:rPr lang="he-IL" dirty="0"/>
              <a:t> </a:t>
            </a:r>
            <a:r>
              <a:rPr lang="he-IL" dirty="0" err="1"/>
              <a:t>בפייתון</a:t>
            </a:r>
            <a:r>
              <a:rPr lang="he-IL" dirty="0"/>
              <a:t> אנו מצבעים את הדבר הבא:</a:t>
            </a:r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endParaRPr lang="he-IL" dirty="0" smtClean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69715" y="1563264"/>
            <a:ext cx="6471643" cy="29700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eel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eel.expose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get_number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sleep_time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time.sleep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sleep_time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callback(data):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eel.init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'web'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eel.start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'index.html'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600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280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'port'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True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eel.js_get_number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)(callback)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eel.sleep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88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פיתוח ממשק משתמש </a:t>
            </a:r>
            <a:r>
              <a:rPr lang="he-IL" dirty="0" err="1"/>
              <a:t>בפייתון</a:t>
            </a:r>
            <a:r>
              <a:rPr lang="he-IL" dirty="0"/>
              <a:t> – </a:t>
            </a:r>
            <a:r>
              <a:rPr lang="en-US" dirty="0" smtClean="0"/>
              <a:t>eel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97" y="1007404"/>
            <a:ext cx="8440109" cy="3821153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dirty="0" smtClean="0"/>
              <a:t>שתי נקודות חשובות על מנת שתצליחו לפתח במודול </a:t>
            </a:r>
            <a:r>
              <a:rPr lang="en-US" dirty="0" smtClean="0"/>
              <a:t>eel</a:t>
            </a:r>
            <a:r>
              <a:rPr lang="he-IL" dirty="0" smtClean="0"/>
              <a:t>: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sz="1800" dirty="0" smtClean="0"/>
              <a:t>במקום </a:t>
            </a:r>
            <a:r>
              <a:rPr lang="en-US" sz="1800" dirty="0" smtClean="0"/>
              <a:t>thread</a:t>
            </a:r>
            <a:r>
              <a:rPr lang="he-IL" sz="1800" dirty="0" smtClean="0"/>
              <a:t> ישנו לנו </a:t>
            </a:r>
            <a:r>
              <a:rPr lang="en-US" sz="1800" dirty="0" err="1" smtClean="0"/>
              <a:t>eel.spawn</a:t>
            </a:r>
            <a:endParaRPr lang="he-IL" sz="1800" dirty="0" smtClean="0"/>
          </a:p>
          <a:p>
            <a:pPr marL="457200" indent="-457200" algn="r" rtl="1">
              <a:buFont typeface="+mj-lt"/>
              <a:buAutoNum type="arabicPeriod"/>
            </a:pPr>
            <a:r>
              <a:rPr lang="he-IL" sz="1800" dirty="0" smtClean="0"/>
              <a:t>במקום </a:t>
            </a:r>
            <a:r>
              <a:rPr lang="en-US" sz="1800" dirty="0" smtClean="0"/>
              <a:t>sleep</a:t>
            </a:r>
            <a:r>
              <a:rPr lang="he-IL" sz="1800" dirty="0" smtClean="0"/>
              <a:t> יש לנו </a:t>
            </a:r>
            <a:r>
              <a:rPr lang="en-US" sz="1800" dirty="0" err="1" smtClean="0"/>
              <a:t>eel.sleep</a:t>
            </a:r>
            <a:endParaRPr lang="he-IL" sz="1800" dirty="0" smtClean="0"/>
          </a:p>
          <a:p>
            <a:pPr marL="0" indent="0" algn="r" rtl="1">
              <a:buNone/>
            </a:pPr>
            <a:r>
              <a:rPr lang="he-IL" dirty="0" smtClean="0"/>
              <a:t>חשוב מאוד להשתמש בפקודות של </a:t>
            </a:r>
            <a:r>
              <a:rPr lang="en-US" dirty="0" smtClean="0"/>
              <a:t>eel</a:t>
            </a:r>
            <a:r>
              <a:rPr lang="he-IL" dirty="0" smtClean="0"/>
              <a:t> ולא בפקודות הרגילות אחרת התוכנה לא תעבוד.</a:t>
            </a:r>
          </a:p>
          <a:p>
            <a:pPr marL="0" indent="0" algn="r" rtl="1">
              <a:buNone/>
            </a:pPr>
            <a:r>
              <a:rPr lang="he-IL" dirty="0" smtClean="0"/>
              <a:t> </a:t>
            </a:r>
            <a:endParaRPr lang="he-IL" dirty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endParaRPr lang="he-IL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1831" y="2506257"/>
            <a:ext cx="5878532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eel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my_other_thread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True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"I'm a thread"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eel.sleep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eel.spawn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my_other_thread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eel.init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'web'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eel.start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'index.html'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600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280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'port'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True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"I'm a main loop"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eel.sleep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97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smtClean="0"/>
              <a:t>תרגיל ב- </a:t>
            </a:r>
            <a:r>
              <a:rPr lang="en-US" dirty="0" smtClean="0"/>
              <a:t>eel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97" y="1007404"/>
            <a:ext cx="8440109" cy="3821153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dirty="0" smtClean="0"/>
              <a:t>בנה את המשחק נחש את המילה, על הקוד פייתון שלכם לבחור מילה מתוך רשימה של 5.</a:t>
            </a:r>
          </a:p>
          <a:p>
            <a:pPr marL="0" indent="0" algn="r" rtl="1">
              <a:buNone/>
            </a:pPr>
            <a:r>
              <a:rPr lang="he-IL" dirty="0" smtClean="0"/>
              <a:t>על המשתמש להכניס אות והתוכנה שלכם תחזיק למשתמש את כל המקומות שהאות מופיע.</a:t>
            </a:r>
          </a:p>
          <a:p>
            <a:pPr marL="0" indent="0" algn="r" rtl="1">
              <a:buNone/>
            </a:pPr>
            <a:r>
              <a:rPr lang="he-IL" dirty="0" smtClean="0"/>
              <a:t>לדוגמה, עבור המילה </a:t>
            </a:r>
            <a:r>
              <a:rPr lang="en-US" dirty="0" smtClean="0"/>
              <a:t>roman</a:t>
            </a:r>
            <a:r>
              <a:rPr lang="he-IL" dirty="0" smtClean="0"/>
              <a:t> והאות </a:t>
            </a:r>
            <a:r>
              <a:rPr lang="en-US" dirty="0" smtClean="0"/>
              <a:t>a</a:t>
            </a:r>
            <a:r>
              <a:rPr lang="he-IL" dirty="0"/>
              <a:t> </a:t>
            </a:r>
            <a:r>
              <a:rPr lang="he-IL" dirty="0" smtClean="0"/>
              <a:t>התוכנה תחזיר:</a:t>
            </a:r>
          </a:p>
          <a:p>
            <a:pPr marL="0" indent="0" rtl="1">
              <a:buNone/>
            </a:pPr>
            <a:r>
              <a:rPr lang="en-US" dirty="0" smtClean="0"/>
              <a:t>_ _ _ a _</a:t>
            </a:r>
          </a:p>
          <a:p>
            <a:pPr marL="0" indent="0" algn="r" rtl="1">
              <a:buNone/>
            </a:pPr>
            <a:r>
              <a:rPr lang="he-IL" dirty="0" smtClean="0"/>
              <a:t>כמו כן התוכנה תספור את כמות הניחושים, את כל הלוגיקה יש לבצע </a:t>
            </a:r>
            <a:r>
              <a:rPr lang="he-IL" dirty="0" err="1" smtClean="0"/>
              <a:t>הפייתון</a:t>
            </a:r>
            <a:r>
              <a:rPr lang="he-IL" dirty="0" smtClean="0"/>
              <a:t>.</a:t>
            </a:r>
          </a:p>
          <a:p>
            <a:pPr marL="0" indent="0" algn="r" rtl="1">
              <a:buNone/>
            </a:pPr>
            <a:r>
              <a:rPr lang="he-IL" dirty="0" smtClean="0"/>
              <a:t> </a:t>
            </a:r>
            <a:endParaRPr lang="he-IL" dirty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214911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smtClean="0"/>
              <a:t>תרגיל ב- </a:t>
            </a:r>
            <a:r>
              <a:rPr lang="en-US" dirty="0" smtClean="0"/>
              <a:t>eel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97" y="1007404"/>
            <a:ext cx="8440109" cy="3821153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dirty="0" smtClean="0"/>
              <a:t>בנה תוכנה שתבקש מהמשתמש להזין את כתובת הרשת שלו והתוכנה תבצע סריקה ותחזיר את רשימת המחשבים שמצאה ברשת. </a:t>
            </a:r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 smtClean="0"/>
              <a:t>מה שיראה כך:</a:t>
            </a:r>
          </a:p>
          <a:p>
            <a:pPr marL="0" indent="0" algn="r" rtl="1">
              <a:buNone/>
            </a:pPr>
            <a:r>
              <a:rPr lang="he-IL" dirty="0" smtClean="0"/>
              <a:t> </a:t>
            </a:r>
            <a:endParaRPr lang="he-IL" dirty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endParaRPr lang="he-IL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47" y="1932614"/>
            <a:ext cx="5628110" cy="280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6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smtClean="0"/>
              <a:t>פיתוח ממשק משתמש </a:t>
            </a:r>
            <a:r>
              <a:rPr lang="he-IL" dirty="0" err="1" smtClean="0"/>
              <a:t>בפייתון</a:t>
            </a:r>
            <a:r>
              <a:rPr lang="he-IL" dirty="0" smtClean="0"/>
              <a:t> – </a:t>
            </a:r>
            <a:r>
              <a:rPr lang="en-US" dirty="0" err="1" smtClean="0"/>
              <a:t>TKinter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945" y="1092924"/>
            <a:ext cx="8440109" cy="3821153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dirty="0" smtClean="0"/>
              <a:t>על מנת לפתח ממשק משתמש </a:t>
            </a:r>
            <a:r>
              <a:rPr lang="he-IL" dirty="0" err="1" smtClean="0"/>
              <a:t>בפייתון</a:t>
            </a:r>
            <a:r>
              <a:rPr lang="he-IL" dirty="0" smtClean="0"/>
              <a:t> אנו משתמשים במודול המפורסם </a:t>
            </a:r>
            <a:r>
              <a:rPr lang="en-US" dirty="0" err="1" smtClean="0"/>
              <a:t>Tkinter</a:t>
            </a:r>
            <a:r>
              <a:rPr lang="he-IL" dirty="0" smtClean="0"/>
              <a:t>, מודל זה נחשב לפשוט ביותר בעת פיתוח </a:t>
            </a:r>
            <a:r>
              <a:rPr lang="en-US" dirty="0" smtClean="0"/>
              <a:t>UI</a:t>
            </a:r>
            <a:r>
              <a:rPr lang="he-IL" dirty="0" smtClean="0"/>
              <a:t>.</a:t>
            </a:r>
          </a:p>
          <a:p>
            <a:pPr marL="0" indent="0" algn="r" rtl="1">
              <a:buNone/>
            </a:pPr>
            <a:r>
              <a:rPr lang="he-IL" dirty="0" smtClean="0"/>
              <a:t>באמצעות </a:t>
            </a:r>
            <a:r>
              <a:rPr lang="en-US" dirty="0" err="1" smtClean="0"/>
              <a:t>Tkinter</a:t>
            </a:r>
            <a:r>
              <a:rPr lang="he-IL" dirty="0" smtClean="0"/>
              <a:t> ניתן לבנות כל תוכנה שתרצו וממשק משתמש פשוט ונוח לדוגמה התוכנה </a:t>
            </a:r>
            <a:r>
              <a:rPr lang="en-US" dirty="0" smtClean="0"/>
              <a:t>"auto-</a:t>
            </a:r>
            <a:r>
              <a:rPr lang="en-US" dirty="0" err="1" smtClean="0"/>
              <a:t>py</a:t>
            </a:r>
            <a:r>
              <a:rPr lang="en-US" dirty="0" smtClean="0"/>
              <a:t>-to-exe"</a:t>
            </a:r>
            <a:r>
              <a:rPr lang="he-IL" dirty="0" smtClean="0"/>
              <a:t> שהשתמשנו, כתובה ב-</a:t>
            </a:r>
            <a:r>
              <a:rPr lang="en-US" dirty="0" err="1" smtClean="0"/>
              <a:t>Tkinter</a:t>
            </a:r>
            <a:r>
              <a:rPr lang="he-IL" dirty="0" smtClean="0"/>
              <a:t>.</a:t>
            </a:r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endParaRPr lang="he-IL" dirty="0" smtClean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28650" y="3003500"/>
            <a:ext cx="2281394" cy="10464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window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tkinter.Tk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window.mainloop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093" y="2462310"/>
            <a:ext cx="3122804" cy="232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0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פיתוח ממשק משתמש </a:t>
            </a:r>
            <a:r>
              <a:rPr lang="he-IL" dirty="0" err="1"/>
              <a:t>בפייתון</a:t>
            </a:r>
            <a:r>
              <a:rPr lang="he-IL" dirty="0"/>
              <a:t> – </a:t>
            </a:r>
            <a:r>
              <a:rPr lang="en-US" dirty="0" err="1"/>
              <a:t>TKinter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945" y="1092924"/>
            <a:ext cx="8440109" cy="3821153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dirty="0" smtClean="0"/>
              <a:t>ל-</a:t>
            </a:r>
            <a:r>
              <a:rPr lang="en-US" dirty="0" err="1" smtClean="0"/>
              <a:t>Tkinter</a:t>
            </a:r>
            <a:r>
              <a:rPr lang="he-IL" dirty="0" smtClean="0"/>
              <a:t> יש רכיבים רבים, על מנת להגדיר חלון התוכנה משתמשים בפקודות הבאות:</a:t>
            </a:r>
          </a:p>
          <a:p>
            <a:pPr algn="r" rtl="1"/>
            <a:r>
              <a:rPr lang="en-US" b="1" dirty="0" smtClean="0"/>
              <a:t>title</a:t>
            </a:r>
            <a:r>
              <a:rPr lang="he-IL" dirty="0" smtClean="0"/>
              <a:t> – הכותרת של העמוד.</a:t>
            </a:r>
          </a:p>
          <a:p>
            <a:pPr algn="r" rtl="1"/>
            <a:r>
              <a:rPr lang="en-US" b="1" dirty="0" smtClean="0"/>
              <a:t>geometry</a:t>
            </a:r>
            <a:r>
              <a:rPr lang="he-IL" dirty="0" smtClean="0"/>
              <a:t> – גודל החלון.</a:t>
            </a:r>
          </a:p>
          <a:p>
            <a:pPr algn="r" rtl="1"/>
            <a:r>
              <a:rPr lang="en-US" b="1" dirty="0" err="1" smtClean="0"/>
              <a:t>iconbitmap</a:t>
            </a:r>
            <a:r>
              <a:rPr lang="he-IL" dirty="0" smtClean="0"/>
              <a:t> – ה-</a:t>
            </a:r>
            <a:r>
              <a:rPr lang="en-US" dirty="0" smtClean="0"/>
              <a:t>icon</a:t>
            </a:r>
            <a:r>
              <a:rPr lang="he-IL" dirty="0" smtClean="0"/>
              <a:t> של התוכנה.</a:t>
            </a:r>
          </a:p>
          <a:p>
            <a:pPr algn="r" rtl="1"/>
            <a:r>
              <a:rPr lang="en-US" b="1" dirty="0" smtClean="0"/>
              <a:t>resizable</a:t>
            </a:r>
            <a:r>
              <a:rPr lang="he-IL" dirty="0" smtClean="0"/>
              <a:t> – האם ה-</a:t>
            </a:r>
            <a:r>
              <a:rPr lang="en-US" dirty="0" err="1" smtClean="0"/>
              <a:t>x,y</a:t>
            </a:r>
            <a:r>
              <a:rPr lang="he-IL" dirty="0" smtClean="0"/>
              <a:t> קבועים או לא.</a:t>
            </a:r>
          </a:p>
          <a:p>
            <a:pPr marL="0" indent="0" algn="r" rtl="1">
              <a:buNone/>
            </a:pPr>
            <a:endParaRPr lang="he-IL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8411" y="2785018"/>
            <a:ext cx="3406702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window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window.title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'My Title'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window.geometry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"500x500"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window.iconbitmap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'app.ico'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window.resizable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window.mainloop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43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פיתוח ממשק משתמש </a:t>
            </a:r>
            <a:r>
              <a:rPr lang="he-IL" dirty="0" err="1"/>
              <a:t>בפייתון</a:t>
            </a:r>
            <a:r>
              <a:rPr lang="he-IL" dirty="0"/>
              <a:t> – </a:t>
            </a:r>
            <a:r>
              <a:rPr lang="en-US" dirty="0" err="1"/>
              <a:t>TKinter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97" y="1007404"/>
            <a:ext cx="8440109" cy="3821153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dirty="0" smtClean="0"/>
              <a:t>לאחר שהגדרנו את התוכנה שלנו עלינו למקם אלמנטים בתוך החלון שיצרנו, ישנו מספר רב של אלמנטים אפשריים:</a:t>
            </a:r>
          </a:p>
          <a:p>
            <a:pPr algn="r" rtl="1"/>
            <a:r>
              <a:rPr lang="en-US" b="1" dirty="0" smtClean="0"/>
              <a:t>Button</a:t>
            </a:r>
            <a:r>
              <a:rPr lang="he-IL" dirty="0"/>
              <a:t> – </a:t>
            </a:r>
            <a:r>
              <a:rPr lang="he-IL" dirty="0" smtClean="0"/>
              <a:t>כפתור</a:t>
            </a:r>
          </a:p>
          <a:p>
            <a:pPr algn="r" rtl="1"/>
            <a:r>
              <a:rPr lang="en-US" b="1" dirty="0" smtClean="0"/>
              <a:t>Label</a:t>
            </a:r>
            <a:r>
              <a:rPr lang="he-IL" dirty="0"/>
              <a:t> – </a:t>
            </a:r>
            <a:r>
              <a:rPr lang="he-IL" dirty="0" smtClean="0"/>
              <a:t>טקסט</a:t>
            </a:r>
            <a:endParaRPr lang="en-US" dirty="0" smtClean="0"/>
          </a:p>
          <a:p>
            <a:pPr algn="r" rtl="1"/>
            <a:r>
              <a:rPr lang="en-US" b="1" dirty="0" smtClean="0"/>
              <a:t>Entry</a:t>
            </a:r>
            <a:r>
              <a:rPr lang="he-IL" dirty="0" smtClean="0"/>
              <a:t> – שדה לקבלת טקסט מהמשתמש</a:t>
            </a:r>
          </a:p>
          <a:p>
            <a:pPr algn="r" rtl="1"/>
            <a:r>
              <a:rPr lang="en-US" b="1" dirty="0" err="1" smtClean="0"/>
              <a:t>Listbox</a:t>
            </a:r>
            <a:r>
              <a:rPr lang="he-IL" dirty="0" smtClean="0"/>
              <a:t> – שדה בחירה מרובה</a:t>
            </a:r>
            <a:endParaRPr lang="en-US" dirty="0" smtClean="0"/>
          </a:p>
          <a:p>
            <a:pPr algn="r" rtl="1"/>
            <a:r>
              <a:rPr lang="en-US" b="1" dirty="0" smtClean="0"/>
              <a:t>Text</a:t>
            </a:r>
            <a:r>
              <a:rPr lang="he-IL" dirty="0" smtClean="0"/>
              <a:t> – תיבת טקסט גדולה</a:t>
            </a:r>
            <a:endParaRPr lang="he-IL" dirty="0"/>
          </a:p>
          <a:p>
            <a:pPr marL="0" indent="0" algn="r" rtl="1">
              <a:buNone/>
            </a:pPr>
            <a:r>
              <a:rPr lang="he-IL" dirty="0" smtClean="0"/>
              <a:t>על מנת להבין אלו אפשרויות עומדות בפנינו נשתמש באתר הבא:</a:t>
            </a:r>
            <a:endParaRPr lang="en-US" dirty="0" smtClean="0"/>
          </a:p>
          <a:p>
            <a:pPr marL="0" indent="0" rtl="1">
              <a:buNone/>
            </a:pPr>
            <a:r>
              <a:rPr lang="en-US" sz="1800" dirty="0">
                <a:hlinkClick r:id="rId2"/>
              </a:rPr>
              <a:t>https://www.tutorialspoint.com/python3/python_gui_programming.htm</a:t>
            </a:r>
            <a:endParaRPr lang="he-IL" sz="1800" dirty="0" smtClean="0"/>
          </a:p>
          <a:p>
            <a:pPr marL="0" indent="0" algn="r" rtl="1">
              <a:buNone/>
            </a:pPr>
            <a:endParaRPr lang="he-IL" dirty="0" smtClean="0"/>
          </a:p>
          <a:p>
            <a:pPr marL="0" indent="0" algn="r" rtl="1">
              <a:buNone/>
            </a:pP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189599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81227"/>
            <a:ext cx="4687502" cy="46628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Button, Label, Entry,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Listbox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MULTIPLE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window =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window.title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'My Title'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window.geometry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"500x500"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window.iconbitmap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'app.ico'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window.resizable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#elements</a:t>
            </a:r>
            <a:b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btn1 = Button(window,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"button1"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btn1.place(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lbl1 = Label(window,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"User Name"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lbl1.place(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ent1 = Entry(window,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ent1.place(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lstbox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Listbox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(window,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selectmode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=MULTIPLE 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lstbox.insert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"Python"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lstbox.insert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lstbox.insert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"PHP"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lstbox.insert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"HTML"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lstbox.place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window.mainloop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02706" y="38019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dirty="0" smtClean="0"/>
              <a:t>פיתוח ממשק משתמש </a:t>
            </a:r>
            <a:r>
              <a:rPr lang="he-IL" dirty="0" err="1" smtClean="0"/>
              <a:t>בפייתון</a:t>
            </a:r>
            <a:r>
              <a:rPr lang="he-IL" dirty="0" smtClean="0"/>
              <a:t> – </a:t>
            </a:r>
            <a:r>
              <a:rPr lang="en-US" dirty="0" err="1" smtClean="0"/>
              <a:t>TKinter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49297" y="1041728"/>
            <a:ext cx="8440109" cy="3821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anose="020B0604020202020204" pitchFamily="34" charset="0"/>
              <a:buNone/>
            </a:pPr>
            <a:r>
              <a:rPr lang="he-IL" dirty="0" smtClean="0"/>
              <a:t>קוד לדוגמה המשתמש בכל אחד מהאלמנטים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dirty="0" smtClean="0"/>
              <a:t>שציינתי בשקופית הקודמת</a:t>
            </a:r>
          </a:p>
        </p:txBody>
      </p:sp>
    </p:spTree>
    <p:extLst>
      <p:ext uri="{BB962C8B-B14F-4D97-AF65-F5344CB8AC3E}">
        <p14:creationId xmlns:p14="http://schemas.microsoft.com/office/powerpoint/2010/main" val="214170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smtClean="0"/>
              <a:t>פיתוח ממשק משתמש </a:t>
            </a:r>
            <a:r>
              <a:rPr lang="he-IL" dirty="0" err="1" smtClean="0"/>
              <a:t>בפייתון</a:t>
            </a:r>
            <a:r>
              <a:rPr lang="he-IL" dirty="0" smtClean="0"/>
              <a:t> – </a:t>
            </a:r>
            <a:r>
              <a:rPr lang="en-US" dirty="0" err="1" smtClean="0"/>
              <a:t>TKinter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97" y="1007404"/>
            <a:ext cx="8440109" cy="3821153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dirty="0" smtClean="0"/>
              <a:t>על מנת לבצע פעולה בעת לחיצה על אלמנט כלשהו אנו צריכים להוסיף לאלמנט את האופציה </a:t>
            </a:r>
            <a:r>
              <a:rPr lang="en-US" dirty="0" smtClean="0"/>
              <a:t>command</a:t>
            </a:r>
            <a:r>
              <a:rPr lang="he-IL" dirty="0" smtClean="0"/>
              <a:t> ולתת לה שם של פונקציה שאנו נכתוב, לדוגמה:</a:t>
            </a:r>
          </a:p>
          <a:p>
            <a:pPr marL="0" indent="0" algn="r" rtl="1">
              <a:buNone/>
            </a:pPr>
            <a:endParaRPr lang="he-IL" dirty="0" smtClean="0"/>
          </a:p>
          <a:p>
            <a:pPr marL="0" indent="0" algn="r" rtl="1">
              <a:buNone/>
            </a:pPr>
            <a:endParaRPr lang="he-IL" dirty="0" smtClean="0"/>
          </a:p>
          <a:p>
            <a:pPr marL="0" indent="0" algn="r" rtl="1">
              <a:buNone/>
            </a:pPr>
            <a:endParaRPr lang="he-IL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7351" y="1843247"/>
            <a:ext cx="6135013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messagebox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Button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btn1_func():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messagebox.showinfo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Python"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window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window.title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'My Title'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window.geometry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"400x100"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window.iconbitmap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'app.ico'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window.resizable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btn1 = Button(window,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"press on me"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command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btn1_func)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btn1.place(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window.mainloop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43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פיתוח ממשק משתמש </a:t>
            </a:r>
            <a:r>
              <a:rPr lang="he-IL" dirty="0" err="1"/>
              <a:t>בפייתון</a:t>
            </a:r>
            <a:r>
              <a:rPr lang="he-IL" dirty="0"/>
              <a:t> – </a:t>
            </a:r>
            <a:r>
              <a:rPr lang="en-US" dirty="0" err="1"/>
              <a:t>TKinter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97" y="1007404"/>
            <a:ext cx="8440109" cy="3821153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dirty="0" smtClean="0"/>
              <a:t>לפונקציה </a:t>
            </a:r>
            <a:r>
              <a:rPr lang="en-US" altLang="en-US" dirty="0" err="1" smtClean="0"/>
              <a:t>messagebox</a:t>
            </a:r>
            <a:r>
              <a:rPr lang="he-IL" altLang="en-US" dirty="0" smtClean="0"/>
              <a:t> יש אפשרויות רבות וגם מכאן ניתן לקבל את האפשרות שהמשתמש בחר.</a:t>
            </a:r>
            <a:endParaRPr lang="he-IL" dirty="0" smtClean="0"/>
          </a:p>
          <a:p>
            <a:pPr lvl="1" algn="r" rtl="1"/>
            <a:r>
              <a:rPr lang="en-US" dirty="0" err="1"/>
              <a:t>showinfo</a:t>
            </a:r>
            <a:r>
              <a:rPr lang="en-US" dirty="0"/>
              <a:t>()</a:t>
            </a:r>
          </a:p>
          <a:p>
            <a:pPr lvl="1" algn="r" rtl="1"/>
            <a:r>
              <a:rPr lang="en-US" dirty="0" err="1"/>
              <a:t>showwarning</a:t>
            </a:r>
            <a:r>
              <a:rPr lang="en-US" dirty="0"/>
              <a:t>()</a:t>
            </a:r>
          </a:p>
          <a:p>
            <a:pPr lvl="1" algn="r" rtl="1"/>
            <a:r>
              <a:rPr lang="en-US" dirty="0" err="1"/>
              <a:t>showerror</a:t>
            </a:r>
            <a:r>
              <a:rPr lang="en-US" dirty="0"/>
              <a:t> ()</a:t>
            </a:r>
          </a:p>
          <a:p>
            <a:pPr lvl="1" algn="r" rtl="1"/>
            <a:r>
              <a:rPr lang="en-US" dirty="0" err="1"/>
              <a:t>askquestion</a:t>
            </a:r>
            <a:r>
              <a:rPr lang="en-US" dirty="0"/>
              <a:t>()</a:t>
            </a:r>
          </a:p>
          <a:p>
            <a:pPr lvl="1" algn="r" rtl="1"/>
            <a:r>
              <a:rPr lang="en-US" dirty="0" err="1"/>
              <a:t>askokcancel</a:t>
            </a:r>
            <a:r>
              <a:rPr lang="en-US" dirty="0"/>
              <a:t>()</a:t>
            </a:r>
          </a:p>
          <a:p>
            <a:pPr lvl="1" algn="r" rtl="1"/>
            <a:r>
              <a:rPr lang="en-US" b="1" dirty="0" err="1"/>
              <a:t>askyesno</a:t>
            </a:r>
            <a:r>
              <a:rPr lang="en-US" dirty="0"/>
              <a:t> ()</a:t>
            </a:r>
          </a:p>
          <a:p>
            <a:pPr lvl="1" algn="r" rtl="1"/>
            <a:r>
              <a:rPr lang="en-US" dirty="0" err="1"/>
              <a:t>askretrycancel</a:t>
            </a:r>
            <a:r>
              <a:rPr lang="en-US" dirty="0"/>
              <a:t> ()</a:t>
            </a:r>
          </a:p>
          <a:p>
            <a:pPr marL="0" indent="0" algn="r" rtl="1">
              <a:buNone/>
            </a:pPr>
            <a:endParaRPr lang="he-IL" dirty="0" smtClean="0"/>
          </a:p>
          <a:p>
            <a:pPr marL="0" indent="0" algn="r" rtl="1">
              <a:buNone/>
            </a:pPr>
            <a:endParaRPr lang="he-IL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15764" y="4019295"/>
            <a:ext cx="6306535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messagebox.askyesno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Python"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641" y="1618000"/>
            <a:ext cx="246697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30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פיתוח ממשק משתמש </a:t>
            </a:r>
            <a:r>
              <a:rPr lang="he-IL" dirty="0" err="1"/>
              <a:t>בפייתון</a:t>
            </a:r>
            <a:r>
              <a:rPr lang="he-IL" dirty="0"/>
              <a:t> – </a:t>
            </a:r>
            <a:r>
              <a:rPr lang="en-US" dirty="0" err="1"/>
              <a:t>TKinter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97" y="1007404"/>
            <a:ext cx="8440109" cy="3821153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dirty="0" smtClean="0"/>
              <a:t>על מנת להוסיף תפריט לתוכנה שלכם משתמשים באלמנט </a:t>
            </a:r>
            <a:r>
              <a:rPr lang="en-US" dirty="0" smtClean="0"/>
              <a:t>Menu</a:t>
            </a:r>
            <a:r>
              <a:rPr lang="he-IL" dirty="0" smtClean="0"/>
              <a:t> ומוסיפים לו את כל התפריט:</a:t>
            </a:r>
          </a:p>
          <a:p>
            <a:pPr marL="0" indent="0" algn="r" rtl="1">
              <a:buNone/>
            </a:pPr>
            <a:endParaRPr lang="he-IL" dirty="0" smtClean="0"/>
          </a:p>
          <a:p>
            <a:pPr marL="0" indent="0" algn="r" rtl="1">
              <a:buNone/>
            </a:pPr>
            <a:endParaRPr lang="he-IL" dirty="0" smtClean="0"/>
          </a:p>
          <a:p>
            <a:pPr marL="0" indent="0" algn="r" rtl="1">
              <a:buNone/>
            </a:pPr>
            <a:endParaRPr lang="he-IL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7352" y="1397578"/>
            <a:ext cx="4673074" cy="348557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Menu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stop_program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window.destroy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window =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window.title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'My Title'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window.geometry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"500x500"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window.iconbitmap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'app.ico'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window.resizable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 = Menu(window)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new_item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Menu(menu)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new_item.add_command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'New'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new_item.add_separator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new_item.add_command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'Exit'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stop_program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menu.add_cascade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'File'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new_item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window.config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=menu)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window.mainloop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96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11371</TotalTime>
  <Words>874</Words>
  <Application>Microsoft Office PowerPoint</Application>
  <PresentationFormat>On-screen Show (16:9)</PresentationFormat>
  <Paragraphs>136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맑은 고딕</vt:lpstr>
      <vt:lpstr>Arial</vt:lpstr>
      <vt:lpstr>Ariel</vt:lpstr>
      <vt:lpstr>Calibri</vt:lpstr>
      <vt:lpstr>Calibri Light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פיתוח ממשק משתמש בפייתון – TKinter</vt:lpstr>
      <vt:lpstr>פיתוח ממשק משתמש בפייתון – TKinter</vt:lpstr>
      <vt:lpstr>פיתוח ממשק משתמש בפייתון – TKinter</vt:lpstr>
      <vt:lpstr>PowerPoint Presentation</vt:lpstr>
      <vt:lpstr>פיתוח ממשק משתמש בפייתון – TKinter</vt:lpstr>
      <vt:lpstr>פיתוח ממשק משתמש בפייתון – TKinter</vt:lpstr>
      <vt:lpstr>פיתוח ממשק משתמש בפייתון – TKinter</vt:lpstr>
      <vt:lpstr>פיתוח ממשק משתמש בפייתון – TKinter</vt:lpstr>
      <vt:lpstr>תרגיל</vt:lpstr>
      <vt:lpstr>תרגיל</vt:lpstr>
      <vt:lpstr>פיתוח ממשק משתמש בפייתון – eel</vt:lpstr>
      <vt:lpstr>פיתוח ממשק משתמש בפייתון – eel</vt:lpstr>
      <vt:lpstr>פיתוח ממשק משתמש בפייתון – eel</vt:lpstr>
      <vt:lpstr>פיתוח ממשק משתמש בפייתון – eel</vt:lpstr>
      <vt:lpstr>פיתוח ממשק משתמש בפייתון – eel</vt:lpstr>
      <vt:lpstr>פיתוח ממשק משתמש בפייתון – eel</vt:lpstr>
      <vt:lpstr>פיתוח ממשק משתמש בפייתון – eel</vt:lpstr>
      <vt:lpstr>פיתוח ממשק משתמש בפייתון – eel</vt:lpstr>
      <vt:lpstr>פיתוח ממשק משתמש בפייתון – eel</vt:lpstr>
      <vt:lpstr>תרגיל ב- eel</vt:lpstr>
      <vt:lpstr>תרגיל ב- eel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 roman</dc:creator>
  <cp:lastModifiedBy>roman roman</cp:lastModifiedBy>
  <cp:revision>2263</cp:revision>
  <dcterms:created xsi:type="dcterms:W3CDTF">2015-06-08T08:19:12Z</dcterms:created>
  <dcterms:modified xsi:type="dcterms:W3CDTF">2019-08-03T18:40:57Z</dcterms:modified>
</cp:coreProperties>
</file>