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256" r:id="rId2"/>
    <p:sldId id="257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5" r:id="rId16"/>
    <p:sldId id="426" r:id="rId17"/>
    <p:sldId id="427" r:id="rId1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5135" autoAdjust="0"/>
  </p:normalViewPr>
  <p:slideViewPr>
    <p:cSldViewPr snapToGrid="0">
      <p:cViewPr varScale="1">
        <p:scale>
          <a:sx n="116" d="100"/>
          <a:sy n="116" d="100"/>
        </p:scale>
        <p:origin x="51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817A8-E6CE-42A1-9445-2BF65A1175A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1AA43-5B63-4715-9305-928FCEC0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78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5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232" y="0"/>
            <a:ext cx="9148464" cy="5143500"/>
          </a:xfrm>
          <a:prstGeom prst="rect">
            <a:avLst/>
          </a:prstGeom>
        </p:spPr>
      </p:pic>
      <p:sp>
        <p:nvSpPr>
          <p:cNvPr id="4" name="TextBox 3">
            <a:hlinkClick r:id="rId3"/>
          </p:cNvPr>
          <p:cNvSpPr txBox="1"/>
          <p:nvPr userDrawn="1"/>
        </p:nvSpPr>
        <p:spPr>
          <a:xfrm>
            <a:off x="0" y="4920110"/>
            <a:ext cx="5729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altLang="ko-KR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קורס פייתון בהייטק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49617" y="4920110"/>
            <a:ext cx="4394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1"/>
                </a:solidFill>
              </a:rPr>
              <a:t>Roman Zaikin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80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 sz="4000" b="1" u="sng" baseline="0">
                <a:latin typeface="Ariel"/>
              </a:defRPr>
            </a:lvl1pPr>
          </a:lstStyle>
          <a:p>
            <a:r>
              <a:rPr lang="en-US" altLang="ko-KR" b="0" u="none" dirty="0" smtClean="0"/>
              <a:t> </a:t>
            </a:r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52526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</p:txBody>
      </p:sp>
    </p:spTree>
    <p:extLst>
      <p:ext uri="{BB962C8B-B14F-4D97-AF65-F5344CB8AC3E}">
        <p14:creationId xmlns:p14="http://schemas.microsoft.com/office/powerpoint/2010/main" val="231970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07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03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58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3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9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6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free-powerpoint-templates-design.com/free-powerpoint-templates-design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ABF69-6E84-4DDE-9FC7-873BECAFC96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09091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hlinkClick r:id="rId15"/>
          </p:cNvPr>
          <p:cNvSpPr txBox="1"/>
          <p:nvPr userDrawn="1"/>
        </p:nvSpPr>
        <p:spPr>
          <a:xfrm>
            <a:off x="0" y="4920110"/>
            <a:ext cx="5729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altLang="ko-KR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קורס פייתון בהייטק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749617" y="4920110"/>
            <a:ext cx="4394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000" dirty="0" smtClean="0">
                <a:solidFill>
                  <a:schemeClr val="bg1"/>
                </a:solidFill>
              </a:rPr>
              <a:t>רומן זאיקין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227" y="4054061"/>
            <a:ext cx="1390773" cy="82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0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llenges.itsafe.co.il/PYTHON/stage2.php?level=0" TargetMode="External"/><Relationship Id="rId2" Type="http://schemas.openxmlformats.org/officeDocument/2006/relationships/hyperlink" Target="https://challenges.itsafe.co.il/PYTHON/stage1.ph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tesseract/" TargetMode="External"/><Relationship Id="rId2" Type="http://schemas.openxmlformats.org/officeDocument/2006/relationships/hyperlink" Target="https://digi.bib.uni-mannheim.de/tesserac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171442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רומן זאיקין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0" y="3622253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1"/>
            <a:r>
              <a:rPr lang="he-IL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קורס פייתון בהייטק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660" y="0"/>
            <a:ext cx="1664340" cy="9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תקשורת מול צד שרת - </a:t>
            </a:r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27" y="1092924"/>
            <a:ext cx="8403927" cy="3821153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altLang="en-US" dirty="0" smtClean="0"/>
              <a:t>על מנת לבצע פעולות בסיסיות באמצעות </a:t>
            </a:r>
            <a:r>
              <a:rPr lang="en-US" altLang="en-US" dirty="0" smtClean="0"/>
              <a:t>requests</a:t>
            </a:r>
            <a:r>
              <a:rPr lang="he-IL" altLang="en-US" dirty="0" smtClean="0"/>
              <a:t> עלינו לציין את סוג ה-</a:t>
            </a:r>
            <a:r>
              <a:rPr lang="en-US" altLang="en-US" dirty="0" smtClean="0"/>
              <a:t>method</a:t>
            </a:r>
            <a:r>
              <a:rPr lang="he-IL" altLang="en-US" dirty="0" smtClean="0"/>
              <a:t> לדוגמה עבור </a:t>
            </a:r>
            <a:r>
              <a:rPr lang="en-US" altLang="en-US" dirty="0" smtClean="0"/>
              <a:t>get</a:t>
            </a:r>
            <a:r>
              <a:rPr lang="he-IL" altLang="en-US" dirty="0" smtClean="0"/>
              <a:t> ו-</a:t>
            </a:r>
            <a:r>
              <a:rPr lang="en-US" altLang="en-US" dirty="0" smtClean="0"/>
              <a:t>post</a:t>
            </a:r>
            <a:r>
              <a:rPr lang="he-IL" altLang="en-US" dirty="0" smtClean="0"/>
              <a:t> ולהעביר את הפרמטרים בהתאם.</a:t>
            </a:r>
          </a:p>
          <a:p>
            <a:pPr marL="0" lvl="0" indent="0" algn="r" defTabSz="914400" rtl="1">
              <a:buNone/>
            </a:pPr>
            <a:r>
              <a:rPr lang="he-IL" altLang="en-US" dirty="0" smtClean="0"/>
              <a:t>לכל סוג של פעולה יש להעביר את הפרמטרים בצורה המתאימה, לדוגמה עבור </a:t>
            </a:r>
            <a:r>
              <a:rPr lang="en-US" altLang="en-US" dirty="0" smtClean="0"/>
              <a:t>get</a:t>
            </a:r>
            <a:r>
              <a:rPr lang="he-IL" altLang="en-US" dirty="0" smtClean="0"/>
              <a:t> משתמשים ב-</a:t>
            </a:r>
            <a:r>
              <a:rPr lang="en-US" altLang="en-US" dirty="0" err="1" smtClean="0"/>
              <a:t>params</a:t>
            </a:r>
            <a:r>
              <a:rPr lang="he-IL" altLang="en-US" dirty="0" smtClean="0"/>
              <a:t> ואילו עבור </a:t>
            </a:r>
            <a:r>
              <a:rPr lang="en-US" altLang="en-US" dirty="0" smtClean="0"/>
              <a:t>post</a:t>
            </a:r>
            <a:r>
              <a:rPr lang="he-IL" altLang="en-US" dirty="0" smtClean="0"/>
              <a:t> משתמשים פשוט ב-</a:t>
            </a:r>
            <a:r>
              <a:rPr lang="en-US" altLang="en-US" dirty="0" smtClean="0"/>
              <a:t>data</a:t>
            </a:r>
            <a:r>
              <a:rPr lang="he-IL" altLang="en-US" dirty="0" smtClean="0"/>
              <a:t> מכיוון שהמידע עובר בגוף ההודעה ולא ב-</a:t>
            </a:r>
            <a:r>
              <a:rPr lang="en-US" altLang="en-US" dirty="0" smtClean="0"/>
              <a:t>URL</a:t>
            </a:r>
            <a:r>
              <a:rPr lang="he-IL" altLang="en-US" dirty="0" smtClean="0"/>
              <a:t>.</a:t>
            </a:r>
            <a:endParaRPr lang="he-IL" altLang="en-US" dirty="0"/>
          </a:p>
          <a:p>
            <a:pPr marL="0" lvl="0" indent="0" algn="r" defTabSz="914400" rtl="1">
              <a:buNone/>
            </a:pPr>
            <a:endParaRPr lang="he-IL" alt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365" y="2987070"/>
            <a:ext cx="6896440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'https://api.platform.co.il'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= {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'username'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'roman'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'test123'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cookies = {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"session"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(url,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=data,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=cookies)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headers = {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'content-type'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'application/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requests.post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(url,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=headers,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=cookies)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תקשורת מול צד שרת - </a:t>
            </a:r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27" y="1092925"/>
            <a:ext cx="8403927" cy="3794840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altLang="en-US" dirty="0" smtClean="0"/>
              <a:t>לאחר שתקבלו תשובה מצד השרת תוכלו לנתח את המידע באמצעות הפקודות הבאות:</a:t>
            </a:r>
          </a:p>
          <a:p>
            <a:pPr lvl="1" algn="r" defTabSz="914400" rtl="1"/>
            <a:r>
              <a:rPr lang="en-US" altLang="en-US" b="1" dirty="0" err="1" smtClean="0"/>
              <a:t>status_code</a:t>
            </a:r>
            <a:r>
              <a:rPr lang="he-IL" altLang="en-US" dirty="0" smtClean="0"/>
              <a:t> – קוד התשובה של הבקשה המראה האם הבקשה הצליחה.</a:t>
            </a:r>
          </a:p>
          <a:p>
            <a:pPr lvl="1" algn="r" defTabSz="914400" rtl="1"/>
            <a:r>
              <a:rPr lang="en-US" altLang="en-US" b="1" dirty="0" smtClean="0"/>
              <a:t>text</a:t>
            </a:r>
            <a:r>
              <a:rPr lang="he-IL" altLang="en-US" dirty="0" smtClean="0"/>
              <a:t> – הטקסט של התשובה שחזר מצד השרת.</a:t>
            </a:r>
          </a:p>
          <a:p>
            <a:pPr lvl="1" algn="r" defTabSz="914400" rtl="1"/>
            <a:r>
              <a:rPr lang="en-US" altLang="en-US" b="1" dirty="0" smtClean="0"/>
              <a:t>content</a:t>
            </a:r>
            <a:r>
              <a:rPr lang="he-IL" altLang="en-US" dirty="0" smtClean="0"/>
              <a:t> – הטקסט של התשובה בפורמט </a:t>
            </a:r>
            <a:r>
              <a:rPr lang="en-US" altLang="en-US" dirty="0" smtClean="0"/>
              <a:t>bytes</a:t>
            </a:r>
            <a:r>
              <a:rPr lang="he-IL" altLang="en-US" dirty="0" smtClean="0"/>
              <a:t> כדי לשמור אותו או לעבוד איתו בצורה מתקדמת.</a:t>
            </a:r>
          </a:p>
          <a:p>
            <a:pPr lvl="1" algn="r" defTabSz="914400" rtl="1"/>
            <a:r>
              <a:rPr lang="en-US" altLang="en-US" b="1" dirty="0" smtClean="0"/>
              <a:t>url</a:t>
            </a:r>
            <a:r>
              <a:rPr lang="he-IL" altLang="en-US" dirty="0" smtClean="0"/>
              <a:t> – הכתובת של האתר.</a:t>
            </a:r>
            <a:endParaRPr lang="en-US" altLang="en-US" dirty="0" smtClean="0"/>
          </a:p>
          <a:p>
            <a:pPr lvl="1" algn="r" defTabSz="914400" rtl="1"/>
            <a:r>
              <a:rPr lang="en-US" altLang="en-US" b="1" dirty="0" smtClean="0"/>
              <a:t>headers</a:t>
            </a:r>
            <a:r>
              <a:rPr lang="he-IL" altLang="en-US" dirty="0" smtClean="0"/>
              <a:t> – כל הכותרים שצד השרת החזיר(תשובה מצד שרת)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תקשורת מול צד שרת - </a:t>
            </a:r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27" y="1092925"/>
            <a:ext cx="8403927" cy="3794840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altLang="en-US" dirty="0" smtClean="0"/>
              <a:t>לדוגמה אם נרצה לשמור קובץ שאנחנו מורידים מהאינטרנט נשתמש בקוד הבא:</a:t>
            </a:r>
          </a:p>
          <a:p>
            <a:pPr marL="0" lvl="0" indent="0" algn="r" defTabSz="914400" rtl="1">
              <a:buNone/>
            </a:pPr>
            <a:endParaRPr lang="he-IL" altLang="en-US" dirty="0" smtClean="0"/>
          </a:p>
          <a:p>
            <a:pPr marL="0" lvl="0" indent="0" algn="r" defTabSz="914400" rtl="1">
              <a:buNone/>
            </a:pPr>
            <a:endParaRPr lang="he-IL" altLang="en-US" dirty="0" smtClean="0"/>
          </a:p>
          <a:p>
            <a:pPr marL="0" lvl="0" indent="0" algn="r" defTabSz="914400" rtl="1">
              <a:buNone/>
            </a:pPr>
            <a:endParaRPr lang="he-IL" altLang="en-US" dirty="0" smtClean="0"/>
          </a:p>
          <a:p>
            <a:pPr marL="0" lvl="0" indent="0" algn="r" defTabSz="914400" rtl="1">
              <a:buNone/>
            </a:pPr>
            <a:r>
              <a:rPr lang="he-IL" altLang="en-US" dirty="0" smtClean="0"/>
              <a:t>אם נרצה לשמור על ה-</a:t>
            </a:r>
            <a:r>
              <a:rPr lang="en-US" altLang="en-US" dirty="0" smtClean="0"/>
              <a:t>session</a:t>
            </a:r>
            <a:r>
              <a:rPr lang="he-IL" altLang="en-US" dirty="0" smtClean="0"/>
              <a:t> על מנת לבצע מספר פעולות </a:t>
            </a:r>
            <a:r>
              <a:rPr lang="he-IL" altLang="en-US" dirty="0" err="1" smtClean="0"/>
              <a:t>נגידר</a:t>
            </a:r>
            <a:r>
              <a:rPr lang="he-IL" altLang="en-US" dirty="0" smtClean="0"/>
              <a:t> את ה-</a:t>
            </a:r>
            <a:r>
              <a:rPr lang="en-US" altLang="en-US" dirty="0" smtClean="0"/>
              <a:t>session</a:t>
            </a:r>
            <a:r>
              <a:rPr lang="he-IL" altLang="en-US" dirty="0" smtClean="0"/>
              <a:t> בצורה הבאה: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495943"/>
            <a:ext cx="3413114" cy="938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get_image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(url):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response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session.get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(url)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response.status_code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"a.png"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response.content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3253743"/>
            <a:ext cx="2563522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requests.session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session.post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(url)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5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27" y="1092925"/>
            <a:ext cx="8403927" cy="3794840"/>
          </a:xfrm>
        </p:spPr>
        <p:txBody>
          <a:bodyPr>
            <a:normAutofit/>
          </a:bodyPr>
          <a:lstStyle/>
          <a:p>
            <a:pPr marL="457200" lvl="0" indent="-457200" algn="r" defTabSz="914400" rtl="1">
              <a:buFont typeface="+mj-lt"/>
              <a:buAutoNum type="arabicPeriod"/>
            </a:pPr>
            <a:r>
              <a:rPr lang="he-IL" altLang="en-US" dirty="0" smtClean="0"/>
              <a:t>בנה </a:t>
            </a:r>
            <a:r>
              <a:rPr lang="en-US" altLang="en-US" dirty="0" smtClean="0"/>
              <a:t>API</a:t>
            </a:r>
            <a:r>
              <a:rPr lang="he-IL" altLang="en-US" dirty="0" smtClean="0"/>
              <a:t> ב-</a:t>
            </a:r>
            <a:r>
              <a:rPr lang="en-US" altLang="en-US" dirty="0" smtClean="0"/>
              <a:t>Flask</a:t>
            </a:r>
            <a:r>
              <a:rPr lang="he-IL" altLang="en-US" dirty="0" smtClean="0"/>
              <a:t> למשחק נחש את המספר ובנה צד לקוח שיתקשר מול השרת.</a:t>
            </a:r>
            <a:endParaRPr lang="en-US" altLang="en-US" dirty="0" smtClean="0"/>
          </a:p>
          <a:p>
            <a:pPr marL="800100" lvl="1" indent="-457200" algn="r" defTabSz="914400" rtl="1">
              <a:buFont typeface="+mj-lt"/>
              <a:buAutoNum type="arabicPeriod"/>
            </a:pPr>
            <a:r>
              <a:rPr lang="en-US" altLang="en-US" dirty="0" err="1" smtClean="0"/>
              <a:t>api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start_game</a:t>
            </a:r>
            <a:endParaRPr lang="en-US" altLang="en-US" dirty="0" smtClean="0"/>
          </a:p>
          <a:p>
            <a:pPr marL="800100" lvl="1" indent="-457200" algn="r" defTabSz="914400" rtl="1">
              <a:buFont typeface="+mj-lt"/>
              <a:buAutoNum type="arabicPeriod"/>
            </a:pPr>
            <a:r>
              <a:rPr lang="en-US" altLang="en-US" dirty="0" err="1" smtClean="0"/>
              <a:t>api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guess_the_number</a:t>
            </a:r>
            <a:endParaRPr lang="he-IL" altLang="en-US" dirty="0" smtClean="0"/>
          </a:p>
          <a:p>
            <a:pPr marL="457200" lvl="0" indent="-457200" algn="r" defTabSz="914400" rtl="1">
              <a:buFont typeface="+mj-lt"/>
              <a:buAutoNum type="arabicPeriod"/>
            </a:pPr>
            <a:r>
              <a:rPr lang="he-IL" altLang="en-US" dirty="0" smtClean="0"/>
              <a:t>בנה תוכנה ב-</a:t>
            </a:r>
            <a:r>
              <a:rPr lang="en-US" altLang="en-US" dirty="0" smtClean="0"/>
              <a:t>request</a:t>
            </a:r>
            <a:r>
              <a:rPr lang="he-IL" altLang="en-US" dirty="0" smtClean="0"/>
              <a:t> שתזהה האם אתר כלשהו השתנה או לא, במידה והאתר השתנה הדפס הדף השתנה.</a:t>
            </a:r>
          </a:p>
          <a:p>
            <a:pPr marL="457200" lvl="0" indent="-457200" algn="r" defTabSz="914400" rtl="1">
              <a:buFont typeface="+mj-lt"/>
              <a:buAutoNum type="arabicPeriod"/>
            </a:pPr>
            <a:r>
              <a:rPr lang="he-IL" altLang="en-US" dirty="0" smtClean="0"/>
              <a:t>בונוס הירשם ל</a:t>
            </a:r>
            <a:r>
              <a:rPr lang="en-US" altLang="en-US" dirty="0" err="1" smtClean="0"/>
              <a:t>twillio</a:t>
            </a:r>
            <a:r>
              <a:rPr lang="he-IL" altLang="en-US" dirty="0" smtClean="0"/>
              <a:t> ושלח לעצמך סמס שהדף השתנה.</a:t>
            </a:r>
          </a:p>
          <a:p>
            <a:pPr marL="0" lvl="0" indent="0" algn="r" defTabSz="914400" rtl="1">
              <a:buNone/>
            </a:pPr>
            <a:endParaRPr lang="he-IL" alt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תרגילי האקינג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27" y="1092925"/>
            <a:ext cx="8403927" cy="3794840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altLang="en-US" dirty="0" smtClean="0"/>
              <a:t>היכנס לאתר </a:t>
            </a:r>
            <a:r>
              <a:rPr lang="en-US" altLang="en-US" dirty="0" smtClean="0"/>
              <a:t>challenges.itsafe.co.il</a:t>
            </a:r>
            <a:r>
              <a:rPr lang="he-IL" altLang="en-US" dirty="0" smtClean="0"/>
              <a:t> ופתור את האתגרים הבאים:</a:t>
            </a:r>
          </a:p>
          <a:p>
            <a:pPr algn="r" defTabSz="914400" rtl="1"/>
            <a:r>
              <a:rPr lang="he-IL" altLang="en-US" dirty="0" smtClean="0"/>
              <a:t>משוואות מתמטיות, פתור את התרגילים הבאים 5 פעמים באמצעות המודול </a:t>
            </a:r>
            <a:r>
              <a:rPr lang="en-US" altLang="en-US" dirty="0" smtClean="0"/>
              <a:t>requests</a:t>
            </a:r>
            <a:r>
              <a:rPr lang="he-IL" altLang="en-US" dirty="0" smtClean="0"/>
              <a:t>.</a:t>
            </a:r>
            <a:endParaRPr lang="en-US" altLang="en-US" dirty="0" smtClean="0"/>
          </a:p>
          <a:p>
            <a:pPr marL="0" lvl="0" indent="0" defTabSz="914400" rtl="1">
              <a:buNone/>
            </a:pPr>
            <a:r>
              <a:rPr lang="en-US" dirty="0" smtClean="0">
                <a:hlinkClick r:id="rId2"/>
              </a:rPr>
              <a:t>https://challenges.itsafe.co.il/PYTHON/stage1.php</a:t>
            </a:r>
            <a:endParaRPr lang="he-IL" dirty="0" smtClean="0"/>
          </a:p>
          <a:p>
            <a:pPr algn="r" defTabSz="914400" rtl="1"/>
            <a:r>
              <a:rPr lang="he-IL" altLang="en-US" dirty="0" smtClean="0"/>
              <a:t>שבור את ה-</a:t>
            </a:r>
            <a:r>
              <a:rPr lang="en-US" altLang="en-US" dirty="0" smtClean="0"/>
              <a:t>captcha</a:t>
            </a:r>
            <a:r>
              <a:rPr lang="he-IL" altLang="en-US" dirty="0" smtClean="0"/>
              <a:t>, פתור את התרגילים הבאים באמצעות פייתון והמודול </a:t>
            </a:r>
            <a:r>
              <a:rPr lang="en-US" altLang="en-US" dirty="0" smtClean="0"/>
              <a:t>tesseract</a:t>
            </a:r>
            <a:endParaRPr lang="he-IL" altLang="en-US" dirty="0" smtClean="0"/>
          </a:p>
          <a:p>
            <a:pPr marL="800100" lvl="1" indent="-457200" algn="r" defTabSz="914400" rtl="1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challenges.itsafe.co.il/PYTHON/stage2.php?level=0</a:t>
            </a:r>
            <a:endParaRPr lang="en-US" dirty="0" smtClean="0"/>
          </a:p>
          <a:p>
            <a:pPr marL="800100" lvl="1" indent="-457200" algn="r" defTabSz="914400" rtl="1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challenges.itsafe.co.il/PYTHON/stage2.php?level=</a:t>
            </a:r>
            <a:r>
              <a:rPr lang="en-US" dirty="0">
                <a:hlinkClick r:id="rId3"/>
              </a:rPr>
              <a:t>1</a:t>
            </a:r>
            <a:endParaRPr lang="en-US" dirty="0"/>
          </a:p>
          <a:p>
            <a:pPr marL="800100" lvl="1" indent="-457200" algn="r" defTabSz="914400" rtl="1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challenges.itsafe.co.il/PYTHON/stage2.php?level=</a:t>
            </a:r>
            <a:r>
              <a:rPr lang="en-US" dirty="0">
                <a:hlinkClick r:id="rId3"/>
              </a:rPr>
              <a:t>2</a:t>
            </a:r>
            <a:endParaRPr lang="he-IL" altLang="en-US" dirty="0"/>
          </a:p>
          <a:p>
            <a:pPr algn="r" defTabSz="914400" rtl="1"/>
            <a:endParaRPr lang="en-US" altLang="en-US" dirty="0"/>
          </a:p>
          <a:p>
            <a:pPr marL="0" lvl="0" indent="0" defTabSz="914400" rtl="1">
              <a:buNone/>
            </a:pPr>
            <a:endParaRPr lang="he-IL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8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תרגילי </a:t>
            </a:r>
            <a:r>
              <a:rPr lang="he-IL" dirty="0" smtClean="0"/>
              <a:t>האקינג - </a:t>
            </a:r>
            <a:r>
              <a:rPr lang="en-US" dirty="0" err="1" smtClean="0"/>
              <a:t>catpcha</a:t>
            </a:r>
            <a:r>
              <a:rPr lang="he-IL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27" y="1092925"/>
            <a:ext cx="8403927" cy="3794840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dirty="0" smtClean="0"/>
              <a:t>על מנת לפתור את אתגרי ה-</a:t>
            </a:r>
            <a:r>
              <a:rPr lang="en-US" dirty="0" smtClean="0"/>
              <a:t>captcha</a:t>
            </a:r>
            <a:r>
              <a:rPr lang="he-IL" dirty="0" smtClean="0"/>
              <a:t> נתקין את המודול</a:t>
            </a:r>
            <a:r>
              <a:rPr lang="en-US" dirty="0" smtClean="0"/>
              <a:t> </a:t>
            </a:r>
            <a:r>
              <a:rPr lang="he-IL" dirty="0" smtClean="0"/>
              <a:t> </a:t>
            </a:r>
            <a:r>
              <a:rPr lang="en-US" dirty="0" err="1" smtClean="0"/>
              <a:t>pytesseract</a:t>
            </a:r>
            <a:r>
              <a:rPr lang="he-IL" dirty="0" smtClean="0"/>
              <a:t>, מודול זה בעל יכולת ניתוח תמונה גבוהה יחסית.</a:t>
            </a:r>
            <a:endParaRPr lang="en-US" dirty="0" smtClean="0"/>
          </a:p>
          <a:p>
            <a:pPr marL="0" lvl="0" indent="0" algn="r" defTabSz="914400" rtl="1">
              <a:buNone/>
            </a:pPr>
            <a:endParaRPr lang="he-IL" dirty="0" smtClean="0"/>
          </a:p>
          <a:p>
            <a:pPr marL="457200" lvl="0" indent="-457200" algn="r" defTabSz="914400" rtl="1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://digi.bib.uni-mannheim.de/tesseract</a:t>
            </a:r>
            <a:r>
              <a:rPr lang="en-US" dirty="0" smtClean="0">
                <a:hlinkClick r:id="rId2"/>
              </a:rPr>
              <a:t>/</a:t>
            </a:r>
            <a:endParaRPr lang="he-IL" dirty="0" smtClean="0"/>
          </a:p>
          <a:p>
            <a:pPr marL="457200" indent="-457200" algn="r" defTabSz="914400" rtl="1">
              <a:buFont typeface="+mj-lt"/>
              <a:buAutoNum type="arabicPeriod"/>
            </a:pPr>
            <a:r>
              <a:rPr lang="en-US" dirty="0">
                <a:hlinkClick r:id="rId3"/>
              </a:rPr>
              <a:t>https://pypi.org/project/pytesseract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lvl="0" indent="0" algn="r" defTabSz="914400" rtl="1">
              <a:buNone/>
            </a:pPr>
            <a:endParaRPr lang="he-IL" dirty="0" smtClean="0"/>
          </a:p>
          <a:p>
            <a:pPr marL="0" lvl="0" indent="0" algn="r" defTabSz="914400" rtl="1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פרויקט מסכם להגשה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27" y="1092925"/>
            <a:ext cx="8403927" cy="3794840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dirty="0" smtClean="0"/>
              <a:t>פרויקט להגשה בקורס פייתון, על כל אחד לבנות תוכנת פייתון אשר תייעל את אופן העבודה בתחומו שלו.</a:t>
            </a:r>
          </a:p>
          <a:p>
            <a:pPr marL="0" lvl="0" indent="0" algn="r" defTabSz="914400" rtl="1">
              <a:buNone/>
            </a:pPr>
            <a:endParaRPr lang="he-IL" dirty="0"/>
          </a:p>
          <a:p>
            <a:pPr marL="457200" lvl="0" indent="-457200" algn="r" defTabSz="914400" rtl="1">
              <a:buFont typeface="+mj-lt"/>
              <a:buAutoNum type="arabicPeriod"/>
            </a:pPr>
            <a:r>
              <a:rPr lang="he-IL" dirty="0" smtClean="0"/>
              <a:t>תוכנה לניהול הרשת המחשבים.</a:t>
            </a:r>
          </a:p>
          <a:p>
            <a:pPr marL="457200" lvl="0" indent="-457200" algn="r" defTabSz="914400" rtl="1">
              <a:buFont typeface="+mj-lt"/>
              <a:buAutoNum type="arabicPeriod"/>
            </a:pPr>
            <a:r>
              <a:rPr lang="he-IL" dirty="0" smtClean="0"/>
              <a:t>תוכנה ב-</a:t>
            </a:r>
            <a:r>
              <a:rPr lang="en-US" dirty="0" err="1" smtClean="0"/>
              <a:t>Tkinter</a:t>
            </a:r>
            <a:r>
              <a:rPr lang="he-IL" dirty="0" smtClean="0"/>
              <a:t> או </a:t>
            </a:r>
            <a:r>
              <a:rPr lang="en-US" dirty="0" smtClean="0"/>
              <a:t>eel</a:t>
            </a:r>
            <a:r>
              <a:rPr lang="he-IL" dirty="0" smtClean="0"/>
              <a:t> לניהול מלאי או ביצוע חישוב כלשהו.</a:t>
            </a:r>
          </a:p>
          <a:p>
            <a:pPr marL="457200" lvl="0" indent="-457200" algn="r" defTabSz="914400" rtl="1">
              <a:buFont typeface="+mj-lt"/>
              <a:buAutoNum type="arabicPeriod"/>
            </a:pPr>
            <a:r>
              <a:rPr lang="he-IL" dirty="0" smtClean="0"/>
              <a:t>תוכנה חכמה הדוגמת אתרים מסוימים ומבצעת פעלה כלשהי.</a:t>
            </a:r>
          </a:p>
          <a:p>
            <a:pPr marL="0" lvl="0" indent="0" algn="r" defTabSz="914400" rtl="1">
              <a:buNone/>
            </a:pPr>
            <a:endParaRPr lang="he-IL" dirty="0" smtClean="0"/>
          </a:p>
          <a:p>
            <a:pPr marL="0" lvl="0" indent="0" algn="r" defTabSz="914400" rtl="1">
              <a:buNone/>
            </a:pPr>
            <a:endParaRPr lang="he-IL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פרויקט מסכם להגשה דגשים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27" y="1092925"/>
            <a:ext cx="8403927" cy="3794840"/>
          </a:xfrm>
        </p:spPr>
        <p:txBody>
          <a:bodyPr>
            <a:normAutofit/>
          </a:bodyPr>
          <a:lstStyle/>
          <a:p>
            <a:pPr marL="457200" lvl="0" indent="-457200" algn="r" defTabSz="914400" rtl="1">
              <a:buFont typeface="+mj-lt"/>
              <a:buAutoNum type="arabicPeriod"/>
            </a:pPr>
            <a:r>
              <a:rPr lang="he-IL" dirty="0" smtClean="0"/>
              <a:t>חובה לבנות יותר מ-</a:t>
            </a:r>
            <a:r>
              <a:rPr lang="en-US" dirty="0" smtClean="0"/>
              <a:t>class</a:t>
            </a:r>
            <a:r>
              <a:rPr lang="he-IL" dirty="0" smtClean="0"/>
              <a:t> אחד</a:t>
            </a:r>
          </a:p>
          <a:p>
            <a:pPr marL="457200" lvl="0" indent="-457200" algn="r" defTabSz="914400" rtl="1">
              <a:buFont typeface="+mj-lt"/>
              <a:buAutoNum type="arabicPeriod"/>
            </a:pPr>
            <a:r>
              <a:rPr lang="he-IL" dirty="0" smtClean="0"/>
              <a:t>חובה לחלק את הקוד ללפחות 2 קבצים ולבצע </a:t>
            </a:r>
            <a:r>
              <a:rPr lang="en-US" dirty="0" smtClean="0"/>
              <a:t>import</a:t>
            </a:r>
            <a:r>
              <a:rPr lang="he-IL" dirty="0" smtClean="0"/>
              <a:t> ביניהם</a:t>
            </a:r>
          </a:p>
          <a:p>
            <a:pPr marL="457200" lvl="0" indent="-457200" algn="r" defTabSz="914400" rtl="1">
              <a:buFont typeface="+mj-lt"/>
              <a:buAutoNum type="arabicPeriod"/>
            </a:pPr>
            <a:r>
              <a:rPr lang="he-IL" dirty="0" smtClean="0"/>
              <a:t>חובה להשתמש בלפחות אחד מהמודולים הבאים:</a:t>
            </a:r>
          </a:p>
          <a:p>
            <a:pPr marL="800100" lvl="1" indent="-457200" algn="r" defTabSz="914400" rtl="1">
              <a:buFont typeface="+mj-lt"/>
              <a:buAutoNum type="arabicPeriod"/>
            </a:pPr>
            <a:r>
              <a:rPr lang="en-US" dirty="0" smtClean="0"/>
              <a:t>flask</a:t>
            </a:r>
          </a:p>
          <a:p>
            <a:pPr marL="800100" lvl="1" indent="-457200" algn="r" defTabSz="914400" rtl="1">
              <a:buFont typeface="+mj-lt"/>
              <a:buAutoNum type="arabicPeriod"/>
            </a:pPr>
            <a:r>
              <a:rPr lang="en-US" dirty="0" smtClean="0"/>
              <a:t>request</a:t>
            </a:r>
          </a:p>
          <a:p>
            <a:pPr marL="800100" lvl="1" indent="-457200" algn="r" defTabSz="914400" rtl="1">
              <a:buFont typeface="+mj-lt"/>
              <a:buAutoNum type="arabicPeriod"/>
            </a:pPr>
            <a:r>
              <a:rPr lang="en-US" dirty="0" smtClean="0"/>
              <a:t>socket</a:t>
            </a:r>
            <a:endParaRPr lang="he-IL" dirty="0" smtClean="0"/>
          </a:p>
          <a:p>
            <a:pPr marL="457200" indent="-457200" algn="r" defTabSz="914400" rtl="1">
              <a:buFont typeface="+mj-lt"/>
              <a:buAutoNum type="arabicPeriod"/>
            </a:pPr>
            <a:r>
              <a:rPr lang="he-IL" dirty="0" smtClean="0"/>
              <a:t>יש להגיש את קוד המקור בקובץ </a:t>
            </a:r>
            <a:r>
              <a:rPr lang="en-US" dirty="0" smtClean="0"/>
              <a:t>zip</a:t>
            </a:r>
            <a:endParaRPr lang="he-IL" dirty="0" smtClean="0"/>
          </a:p>
          <a:p>
            <a:pPr marL="0" lvl="0" indent="0" algn="r" defTabSz="914400" rtl="1">
              <a:buNone/>
            </a:pPr>
            <a:endParaRPr lang="he-IL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 Courses and Give lectures world wide.</a:t>
            </a:r>
          </a:p>
          <a:p>
            <a:r>
              <a:rPr lang="en-US" dirty="0"/>
              <a:t>Speaker at Cyber Security Conferences.</a:t>
            </a:r>
            <a:endParaRPr lang="he-IL" dirty="0"/>
          </a:p>
          <a:p>
            <a:r>
              <a:rPr lang="en-US" dirty="0"/>
              <a:t>Security Researcher at Check Point.</a:t>
            </a:r>
          </a:p>
          <a:p>
            <a:r>
              <a:rPr lang="en-US" dirty="0"/>
              <a:t>Love to learn new things.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:)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152400"/>
            <a:ext cx="8816502" cy="88446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el"/>
              </a:rPr>
              <a:t> </a:t>
            </a:r>
            <a:r>
              <a:rPr lang="en-US" altLang="ko-KR" sz="40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el"/>
              </a:rPr>
              <a:t>whoami</a:t>
            </a:r>
            <a:endParaRPr lang="ko-KR" altLang="en-US" sz="4000" u="sng" dirty="0">
              <a:solidFill>
                <a:schemeClr val="tx1">
                  <a:lumMod val="75000"/>
                  <a:lumOff val="25000"/>
                </a:schemeClr>
              </a:solidFill>
              <a:latin typeface="Ariel"/>
            </a:endParaRPr>
          </a:p>
        </p:txBody>
      </p:sp>
      <p:pic>
        <p:nvPicPr>
          <p:cNvPr id="7" name="Picture 6" descr="תוצאת תמונה עבור ‪lg electronics logo‬‏">
            <a:extLst>
              <a:ext uri="{FF2B5EF4-FFF2-40B4-BE49-F238E27FC236}">
                <a16:creationId xmlns:a16="http://schemas.microsoft.com/office/drawing/2014/main" id="{7DE1F58B-C4F5-4150-B64E-DA7F95B6C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467" y="1005871"/>
            <a:ext cx="5152326" cy="116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תוצאת תמונה עבור ‪Ebay‬‏">
            <a:extLst>
              <a:ext uri="{FF2B5EF4-FFF2-40B4-BE49-F238E27FC236}">
                <a16:creationId xmlns:a16="http://schemas.microsoft.com/office/drawing/2014/main" id="{86AAB369-A3A3-4D0B-A8F3-037A33B27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403" y="102834"/>
            <a:ext cx="2982390" cy="124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תוצאת תמונה עבור ‪AliExpress‬‏">
            <a:extLst>
              <a:ext uri="{FF2B5EF4-FFF2-40B4-BE49-F238E27FC236}">
                <a16:creationId xmlns:a16="http://schemas.microsoft.com/office/drawing/2014/main" id="{983960B0-163C-4D17-BDD1-CBCD6A48B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39" y="1879110"/>
            <a:ext cx="4800600" cy="116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תוצאת תמונה עבור ‪FaceBook‬‏">
            <a:extLst>
              <a:ext uri="{FF2B5EF4-FFF2-40B4-BE49-F238E27FC236}">
                <a16:creationId xmlns:a16="http://schemas.microsoft.com/office/drawing/2014/main" id="{B9299F45-5B40-415B-8691-9A0ABE5E0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75" y="2740802"/>
            <a:ext cx="2130217" cy="213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תוצאת תמונה עבור ‪Whatsapp‬‏">
            <a:extLst>
              <a:ext uri="{FF2B5EF4-FFF2-40B4-BE49-F238E27FC236}">
                <a16:creationId xmlns:a16="http://schemas.microsoft.com/office/drawing/2014/main" id="{1D3FA10C-68F4-438C-BF83-7AB3231A8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36" y="2866591"/>
            <a:ext cx="1703731" cy="172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תוצאת תמונה עבור ‪telegram‬‏">
            <a:extLst>
              <a:ext uri="{FF2B5EF4-FFF2-40B4-BE49-F238E27FC236}">
                <a16:creationId xmlns:a16="http://schemas.microsoft.com/office/drawing/2014/main" id="{ACC1345A-2B78-4F45-8154-15B47C357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902" y="2405809"/>
            <a:ext cx="1991647" cy="199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"/>
          <p:cNvSpPr txBox="1">
            <a:spLocks/>
          </p:cNvSpPr>
          <p:nvPr/>
        </p:nvSpPr>
        <p:spPr>
          <a:xfrm>
            <a:off x="609600" y="1304926"/>
            <a:ext cx="8229600" cy="3394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28" name="Picture 4" descr="×ª××¦××ª ×ª××× × ×¢×××¨ âªdji logoâ¬â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36" y="152400"/>
            <a:ext cx="2203520" cy="220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payp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526" y="3390104"/>
            <a:ext cx="1924570" cy="155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תוצאת תמונה עבור ‪skype‬‏">
            <a:extLst>
              <a:ext uri="{FF2B5EF4-FFF2-40B4-BE49-F238E27FC236}">
                <a16:creationId xmlns:a16="http://schemas.microsoft.com/office/drawing/2014/main" id="{37537D02-6F2A-4D81-BA47-7F8136D36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42293"/>
            <a:ext cx="4126507" cy="18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×ª××¦××ª ×ª××× × ×¢×××¨ âªsnapchat logoâ¬â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553" y="3159641"/>
            <a:ext cx="1429824" cy="142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7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פיתוח צד שרת </a:t>
            </a:r>
            <a:r>
              <a:rPr lang="he-IL" dirty="0" err="1" smtClean="0"/>
              <a:t>בפייתון</a:t>
            </a:r>
            <a:r>
              <a:rPr lang="he-IL" dirty="0" smtClean="0"/>
              <a:t> - </a:t>
            </a:r>
            <a:r>
              <a:rPr lang="en-US" dirty="0" smtClean="0"/>
              <a:t>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27" y="1092924"/>
            <a:ext cx="8403927" cy="3821153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en-US" altLang="en-US" dirty="0" smtClean="0"/>
              <a:t>Flask</a:t>
            </a:r>
            <a:r>
              <a:rPr lang="he-IL" altLang="en-US" dirty="0" smtClean="0"/>
              <a:t> הוא מודול מאוד שימושי לצורך פיתוח צד שרת קל ופשוט </a:t>
            </a:r>
            <a:r>
              <a:rPr lang="he-IL" altLang="en-US" dirty="0" err="1" smtClean="0"/>
              <a:t>בפייתון</a:t>
            </a:r>
            <a:r>
              <a:rPr lang="he-IL" altLang="en-US" dirty="0" smtClean="0"/>
              <a:t>, מערכות רבות משתמשות ב</a:t>
            </a:r>
            <a:r>
              <a:rPr lang="en-US" altLang="en-US" dirty="0" smtClean="0"/>
              <a:t>flask-</a:t>
            </a:r>
            <a:r>
              <a:rPr lang="he-IL" altLang="en-US" dirty="0" smtClean="0"/>
              <a:t> בשביל לבנות שרת </a:t>
            </a:r>
            <a:r>
              <a:rPr lang="en-US" altLang="en-US" dirty="0" smtClean="0"/>
              <a:t>API</a:t>
            </a:r>
            <a:r>
              <a:rPr lang="he-IL" altLang="en-US" dirty="0" smtClean="0"/>
              <a:t> לתוכנה שלהם מכיוון שאינו דורש קוד רב ומכיל את כל היכולות הנחוצות בתוכנה.</a:t>
            </a:r>
          </a:p>
          <a:p>
            <a:pPr marL="0" lvl="0" indent="0" algn="r" defTabSz="914400" rtl="1">
              <a:buNone/>
            </a:pPr>
            <a:endParaRPr lang="he-IL" altLang="en-US" dirty="0" smtClean="0"/>
          </a:p>
          <a:p>
            <a:pPr marL="0" lvl="0" indent="0" algn="r" defTabSz="914400" rtl="1">
              <a:buNone/>
            </a:pPr>
            <a:r>
              <a:rPr lang="he-IL" altLang="en-US" dirty="0" smtClean="0"/>
              <a:t>על מנת להתקין </a:t>
            </a:r>
            <a:r>
              <a:rPr lang="en-US" altLang="en-US" dirty="0" smtClean="0"/>
              <a:t>flask</a:t>
            </a:r>
            <a:r>
              <a:rPr lang="he-IL" altLang="en-US" dirty="0"/>
              <a:t> </a:t>
            </a:r>
            <a:r>
              <a:rPr lang="he-IL" altLang="en-US" dirty="0" smtClean="0"/>
              <a:t>נבצע: </a:t>
            </a:r>
          </a:p>
          <a:p>
            <a:pPr marL="0" lvl="0" indent="0" defTabSz="914400" rtl="1">
              <a:buNone/>
            </a:pPr>
            <a:r>
              <a:rPr lang="en-US" altLang="en-US" dirty="0" smtClean="0"/>
              <a:t>pip install flask</a:t>
            </a:r>
            <a:endParaRPr lang="he-I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64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פיתוח צד שרת </a:t>
            </a:r>
            <a:r>
              <a:rPr lang="he-IL" dirty="0" err="1" smtClean="0"/>
              <a:t>בפייתון</a:t>
            </a:r>
            <a:r>
              <a:rPr lang="he-IL" dirty="0" smtClean="0"/>
              <a:t> - </a:t>
            </a:r>
            <a:r>
              <a:rPr lang="en-US" dirty="0" smtClean="0"/>
              <a:t>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27" y="1092924"/>
            <a:ext cx="8403927" cy="3821153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altLang="en-US" dirty="0" smtClean="0"/>
              <a:t>כאשר עובדים עם </a:t>
            </a:r>
            <a:r>
              <a:rPr lang="en-US" altLang="en-US" dirty="0" smtClean="0"/>
              <a:t>flask</a:t>
            </a:r>
            <a:r>
              <a:rPr lang="he-IL" altLang="en-US" dirty="0" smtClean="0"/>
              <a:t> מאחורי הקלעים הוא מצפה לקבל את קוד ה-</a:t>
            </a:r>
            <a:r>
              <a:rPr lang="en-US" altLang="en-US" dirty="0" smtClean="0"/>
              <a:t>html</a:t>
            </a:r>
            <a:r>
              <a:rPr lang="he-IL" altLang="en-US" dirty="0" smtClean="0"/>
              <a:t> בתיקייה </a:t>
            </a:r>
            <a:r>
              <a:rPr lang="en-US" altLang="en-US" b="1" dirty="0" smtClean="0"/>
              <a:t>static</a:t>
            </a:r>
            <a:r>
              <a:rPr lang="he-IL" altLang="en-US" dirty="0" smtClean="0"/>
              <a:t> לכן חשוב ליצור את התיקייה. כמו בשלבי הפיתוח מומלץ להדליק את מצב ה-</a:t>
            </a:r>
            <a:r>
              <a:rPr lang="en-US" altLang="en-US" dirty="0" smtClean="0"/>
              <a:t>debug</a:t>
            </a:r>
            <a:r>
              <a:rPr lang="he-IL" altLang="en-US" dirty="0" smtClean="0"/>
              <a:t> אשר ירענן לנו את הקוד אוטומטית.</a:t>
            </a:r>
          </a:p>
          <a:p>
            <a:pPr marL="0" lvl="0" indent="0" algn="r" defTabSz="914400" rtl="1">
              <a:buNone/>
            </a:pPr>
            <a:r>
              <a:rPr lang="he-IL" altLang="en-US" dirty="0" smtClean="0"/>
              <a:t>דוגמה: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8682" y="2248068"/>
            <a:ext cx="7571223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flask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Flask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= Flask(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ITsafe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API Server"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static_url_path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='')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app.route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debug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app.run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'0.0.0.0'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1337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=debug)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7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ניווט באמצעות </a:t>
            </a:r>
            <a:r>
              <a:rPr lang="en-US" dirty="0" smtClean="0"/>
              <a:t>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27" y="1092924"/>
            <a:ext cx="8403927" cy="3821153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altLang="en-US" dirty="0" smtClean="0"/>
              <a:t>על מנת לבנות את שרת ה-</a:t>
            </a:r>
            <a:r>
              <a:rPr lang="en-US" altLang="en-US" dirty="0" smtClean="0"/>
              <a:t>API</a:t>
            </a:r>
            <a:r>
              <a:rPr lang="he-IL" altLang="en-US" dirty="0" smtClean="0"/>
              <a:t> שלנו עלינו להגדיר את כל ה-</a:t>
            </a:r>
            <a:r>
              <a:rPr lang="en-US" altLang="en-US" dirty="0" smtClean="0"/>
              <a:t>routes</a:t>
            </a:r>
            <a:r>
              <a:rPr lang="he-IL" altLang="en-US" dirty="0" smtClean="0"/>
              <a:t> כפי שנהוג בכל מערכת מודרנית, אנו משתמשים ב-</a:t>
            </a:r>
            <a:r>
              <a:rPr lang="en-US" altLang="en-US" dirty="0" smtClean="0"/>
              <a:t>routes</a:t>
            </a:r>
            <a:r>
              <a:rPr lang="he-IL" altLang="en-US" dirty="0" smtClean="0"/>
              <a:t> על מנת שיהיה קל יותר לעבוד עם התוכנה שלנו ועל מנת שנוכל להעביר פרמטרים בצורה נוחה.</a:t>
            </a:r>
          </a:p>
          <a:p>
            <a:pPr marL="0" lvl="0" indent="0" algn="r" defTabSz="914400" rtl="1">
              <a:buNone/>
            </a:pPr>
            <a:endParaRPr lang="he-IL" altLang="en-US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7882" y="2069098"/>
            <a:ext cx="5368777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app.route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app.route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'/hello/&lt;name&gt;'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hello_name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 {0}'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.format(name)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app.route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'/blog/&lt;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int:postID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show_blog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 Number {0}'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פעולות שימושיות ב-</a:t>
            </a:r>
            <a:r>
              <a:rPr lang="en-US" dirty="0" smtClean="0"/>
              <a:t>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27" y="1092924"/>
            <a:ext cx="8403927" cy="3821153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altLang="en-US" dirty="0" smtClean="0"/>
              <a:t>במידה ונרצה להפנות את הבקשה לדף אחר אנו משתמשים בפקודה </a:t>
            </a:r>
            <a:r>
              <a:rPr lang="en-US" altLang="en-US" dirty="0" smtClean="0"/>
              <a:t>redirect</a:t>
            </a:r>
            <a:r>
              <a:rPr lang="he-IL" altLang="en-US" dirty="0" smtClean="0"/>
              <a:t>.</a:t>
            </a:r>
          </a:p>
          <a:p>
            <a:pPr marL="0" lvl="0" indent="0" algn="r" defTabSz="914400" rtl="1">
              <a:buNone/>
            </a:pPr>
            <a:r>
              <a:rPr lang="he-IL" altLang="en-US" dirty="0" smtClean="0"/>
              <a:t>כמו כן ניתן לבצע הפנייה ל-</a:t>
            </a:r>
            <a:r>
              <a:rPr lang="en-US" altLang="en-US" dirty="0" smtClean="0"/>
              <a:t>route</a:t>
            </a:r>
            <a:r>
              <a:rPr lang="he-IL" altLang="en-US" dirty="0" smtClean="0"/>
              <a:t> אחר באמצעות </a:t>
            </a:r>
            <a:r>
              <a:rPr lang="en-US" altLang="en-US" dirty="0" err="1" smtClean="0"/>
              <a:t>url_for</a:t>
            </a:r>
            <a:r>
              <a:rPr lang="he-IL" altLang="en-US" dirty="0" smtClean="0"/>
              <a:t> או לאתר אחר:</a:t>
            </a:r>
          </a:p>
          <a:p>
            <a:pPr marL="0" lvl="0" indent="0" algn="r" defTabSz="914400" rtl="1">
              <a:buNone/>
            </a:pPr>
            <a:endParaRPr lang="he-IL" altLang="en-US" dirty="0" smtClean="0"/>
          </a:p>
          <a:p>
            <a:pPr marL="0" lvl="0" indent="0" algn="r" defTabSz="914400" rtl="1">
              <a:buNone/>
            </a:pPr>
            <a:endParaRPr lang="he-IL" alt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1038" y="1913256"/>
            <a:ext cx="4913525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app.route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'/test/'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test():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"https://platform.itsafe.co.il"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app.route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'/admin'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hello_admin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 Admin'</a:t>
            </a:r>
            <a:b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app.route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'/guest/&lt;guest&gt;'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hello_guest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(guest):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 {0} as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Guest'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(guest)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app.route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'/user/&lt;name&gt;'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hello_user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==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'admin'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url_for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hello_admin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url_for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hello_guest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guest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name))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2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פעולות שימושיות ב-</a:t>
            </a:r>
            <a:r>
              <a:rPr lang="en-US" dirty="0" smtClean="0"/>
              <a:t>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27" y="1092924"/>
            <a:ext cx="8403927" cy="3821153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altLang="en-US" dirty="0" smtClean="0"/>
              <a:t>במידה ואנו רוצים להגביל את הניווט שלנו לסוג מסוים של בקשה כגון </a:t>
            </a:r>
            <a:r>
              <a:rPr lang="en-US" altLang="en-US" dirty="0" smtClean="0"/>
              <a:t>GET</a:t>
            </a:r>
            <a:r>
              <a:rPr lang="he-IL" altLang="en-US" dirty="0" smtClean="0"/>
              <a:t> או </a:t>
            </a:r>
            <a:r>
              <a:rPr lang="en-US" altLang="en-US" dirty="0" smtClean="0"/>
              <a:t>POST</a:t>
            </a:r>
            <a:r>
              <a:rPr lang="he-IL" altLang="en-US" dirty="0" smtClean="0"/>
              <a:t> עלינו להוסיף לניווט שלנו את המשתנה </a:t>
            </a:r>
            <a:r>
              <a:rPr lang="en-US" altLang="en-US" dirty="0" smtClean="0"/>
              <a:t>methods</a:t>
            </a:r>
            <a:r>
              <a:rPr lang="he-IL" altLang="en-US" dirty="0" smtClean="0"/>
              <a:t> וברשימה להעביר את סוג הבקשה שאנו תומכים בה.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2365" y="2496331"/>
            <a:ext cx="4687502" cy="22929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app.route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'/success/&lt;name&gt;'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success(name):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'welcome %s'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name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app.route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'/login'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methods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'GET'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login():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request.method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user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request.form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'nm'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#user = 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request.data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['nm']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url_for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success'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user))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user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request.args.get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'nm'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url_for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success'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user))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4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פעולות שימושיות ב-</a:t>
            </a:r>
            <a:r>
              <a:rPr lang="en-US" dirty="0" smtClean="0"/>
              <a:t>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27" y="1092924"/>
            <a:ext cx="8403927" cy="3821153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altLang="en-US" dirty="0" smtClean="0"/>
              <a:t>יצירת זהות למשתמש שמתחבר על מנת שנוכל לזהות אותו בכל פעולות ה-</a:t>
            </a:r>
            <a:r>
              <a:rPr lang="en-US" altLang="en-US" dirty="0" smtClean="0"/>
              <a:t>API</a:t>
            </a:r>
            <a:r>
              <a:rPr lang="he-IL" altLang="en-US" dirty="0" smtClean="0"/>
              <a:t> שלנו מתבצעת על ידי שימוש ב-</a:t>
            </a:r>
            <a:r>
              <a:rPr lang="en-US" altLang="en-US" dirty="0" smtClean="0"/>
              <a:t>session</a:t>
            </a:r>
            <a:r>
              <a:rPr lang="he-IL" altLang="en-US" dirty="0" smtClean="0"/>
              <a:t>.</a:t>
            </a:r>
            <a:r>
              <a:rPr lang="he-IL" altLang="en-US" dirty="0"/>
              <a:t> </a:t>
            </a:r>
            <a:r>
              <a:rPr lang="he-IL" altLang="en-US" dirty="0" smtClean="0"/>
              <a:t>זהו משתנה ייחודי כמו בכל שפות התכנות אשר יוצר קובץ זמני בצד שרת ומנהל שם את כל נתוני המשתמש.</a:t>
            </a:r>
          </a:p>
          <a:p>
            <a:pPr marL="0" lvl="0" indent="0" algn="r" defTabSz="914400" rtl="1">
              <a:buNone/>
            </a:pPr>
            <a:endParaRPr lang="he-IL" alt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6564" y="2272621"/>
            <a:ext cx="6386685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flask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Flask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session, </a:t>
            </a:r>
            <a:r>
              <a:rPr lang="en-US" alt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jsonify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 = Flask(</a:t>
            </a:r>
            <a:r>
              <a:rPr lang="en-US" altLang="en-US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100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ITsafe</a:t>
            </a:r>
            <a:r>
              <a:rPr lang="en-US" altLang="en-US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API Server"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dirty="0" err="1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static_url_path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app.secret_key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"ajsd8h218hd8hcs8hj9219ejd9ch8mc91u239m921cvu39du2191jd"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B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app.route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'/data'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'GET'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visit():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session[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'username'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jsonify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:session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'score'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url_for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'login'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4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תקשורת מול צד שרת - </a:t>
            </a:r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27" y="1092924"/>
            <a:ext cx="8403927" cy="3821153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altLang="en-US" dirty="0" smtClean="0"/>
              <a:t>על מנת לתקשר מול צד השרת שפתחנו או מול אתר כלשהו באינטרנט אנו נשתמש במודול </a:t>
            </a:r>
            <a:r>
              <a:rPr lang="en-US" altLang="en-US" dirty="0" smtClean="0"/>
              <a:t>requests</a:t>
            </a:r>
            <a:r>
              <a:rPr lang="he-IL" altLang="en-US" dirty="0" smtClean="0"/>
              <a:t> אשר ניתן להתקין באמצעות הפקודה הבאה:</a:t>
            </a:r>
          </a:p>
          <a:p>
            <a:pPr marL="0" lvl="0" indent="0" defTabSz="914400" rtl="1">
              <a:buNone/>
            </a:pPr>
            <a:r>
              <a:rPr lang="en-US" altLang="en-US" dirty="0" smtClean="0"/>
              <a:t>pip install requests</a:t>
            </a:r>
          </a:p>
          <a:p>
            <a:pPr marL="0" lvl="0" indent="0" algn="r" defTabSz="914400" rtl="1">
              <a:buNone/>
            </a:pPr>
            <a:endParaRPr lang="he-IL" altLang="en-US" dirty="0" smtClean="0"/>
          </a:p>
          <a:p>
            <a:pPr marL="0" lvl="0" indent="0" algn="r" defTabSz="914400" rtl="1">
              <a:buNone/>
            </a:pPr>
            <a:r>
              <a:rPr lang="he-IL" altLang="en-US" dirty="0" smtClean="0"/>
              <a:t>מודול זה הינו השימושי ביותר בעת עבודה עם תעבורת אינטרנט.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9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12501</TotalTime>
  <Words>745</Words>
  <Application>Microsoft Office PowerPoint</Application>
  <PresentationFormat>On-screen Show (16:9)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맑은 고딕</vt:lpstr>
      <vt:lpstr>Arial</vt:lpstr>
      <vt:lpstr>Ariel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פיתוח צד שרת בפייתון - flask</vt:lpstr>
      <vt:lpstr>פיתוח צד שרת בפייתון - flask</vt:lpstr>
      <vt:lpstr>ניווט באמצעות flask</vt:lpstr>
      <vt:lpstr>פעולות שימושיות ב-Flask</vt:lpstr>
      <vt:lpstr>פעולות שימושיות ב-Flask</vt:lpstr>
      <vt:lpstr>פעולות שימושיות ב-Flask</vt:lpstr>
      <vt:lpstr>תקשורת מול צד שרת - requests</vt:lpstr>
      <vt:lpstr>תקשורת מול צד שרת - requests</vt:lpstr>
      <vt:lpstr>תקשורת מול צד שרת - requests</vt:lpstr>
      <vt:lpstr>תקשורת מול צד שרת - requests</vt:lpstr>
      <vt:lpstr>תרגיל</vt:lpstr>
      <vt:lpstr>תרגילי האקינג</vt:lpstr>
      <vt:lpstr>תרגילי האקינג - catpcha </vt:lpstr>
      <vt:lpstr>פרויקט מסכם להגשה</vt:lpstr>
      <vt:lpstr>פרויקט מסכם להגשה דגשים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roman</dc:creator>
  <cp:lastModifiedBy>roman roman</cp:lastModifiedBy>
  <cp:revision>2617</cp:revision>
  <dcterms:created xsi:type="dcterms:W3CDTF">2015-06-08T08:19:12Z</dcterms:created>
  <dcterms:modified xsi:type="dcterms:W3CDTF">2019-09-06T08:03:34Z</dcterms:modified>
</cp:coreProperties>
</file>