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Assistant ExtraLight"/>
      <p:regular r:id="rId44"/>
      <p:bold r:id="rId45"/>
    </p:embeddedFont>
    <p:embeddedFont>
      <p:font typeface="Assistant SemiBold"/>
      <p:regular r:id="rId46"/>
      <p:bold r:id="rId47"/>
    </p:embeddedFont>
    <p:embeddedFont>
      <p:font typeface="Assistant"/>
      <p:regular r:id="rId48"/>
      <p:bold r:id="rId49"/>
    </p:embeddedFont>
    <p:embeddedFont>
      <p:font typeface="Assistant Light"/>
      <p:regular r:id="rId50"/>
      <p:bold r:id="rId51"/>
    </p:embeddedFont>
    <p:embeddedFont>
      <p:font typeface="Assistant ExtraBold"/>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AssistantExtraLight-regular.fntdata"/><Relationship Id="rId43" Type="http://schemas.openxmlformats.org/officeDocument/2006/relationships/slide" Target="slides/slide38.xml"/><Relationship Id="rId46" Type="http://schemas.openxmlformats.org/officeDocument/2006/relationships/font" Target="fonts/AssistantSemiBold-regular.fntdata"/><Relationship Id="rId45" Type="http://schemas.openxmlformats.org/officeDocument/2006/relationships/font" Target="fonts/AssistantExtraL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Assistant-regular.fntdata"/><Relationship Id="rId47" Type="http://schemas.openxmlformats.org/officeDocument/2006/relationships/font" Target="fonts/AssistantSemiBold-bold.fntdata"/><Relationship Id="rId49" Type="http://schemas.openxmlformats.org/officeDocument/2006/relationships/font" Target="fonts/Assistan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AssistantLight-bold.fntdata"/><Relationship Id="rId50" Type="http://schemas.openxmlformats.org/officeDocument/2006/relationships/font" Target="fonts/AssistantLight-regular.fntdata"/><Relationship Id="rId52" Type="http://schemas.openxmlformats.org/officeDocument/2006/relationships/font" Target="fonts/AssistantExtraBo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a3265123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a3265123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3a3265123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3a3265123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3a3265123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3a3265123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3a3265123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3a3265123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3a3265123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3a3265123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3a3265123b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3a3265123b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3a3265123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3a3265123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3a3265123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3a3265123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3a3265123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3a3265123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3a3265123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3a3265123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26a60eed1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26a60eed1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3a3265123b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3a3265123b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3a3265123b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3a3265123b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26a60eed11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26a60eed11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26a60eed11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26a60eed11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26a60eed11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26a60eed11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26a60eed11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26a60eed11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3a3265123b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3a3265123b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3a3265123b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3a3265123b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3a3265123b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3a3265123b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3a3265123b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3a3265123b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26a60eed1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26a60eed1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3a3265123b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3a3265123b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3a3265123b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3a3265123b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3a3265123b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3a3265123b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3a3265123b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3a3265123b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3a3265123b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3a3265123b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3a3265123b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3a3265123b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3a3265123b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3a3265123b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3a3265123b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3a3265123b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26bad17d5f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26bad17d5f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26a60eed1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26a60eed1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3a3265123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3a3265123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26a60eed11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26a60eed11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3a3265123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3a3265123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3a3265123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3a3265123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3a3265123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3a3265123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tomergozlan/Fashion-MNIS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zalando-research/fashionmnis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0"/>
            <a:ext cx="9083100" cy="514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latin typeface="Assistant ExtraBold"/>
              <a:ea typeface="Assistant ExtraBold"/>
              <a:cs typeface="Assistant ExtraBold"/>
              <a:sym typeface="Assistant ExtraBold"/>
            </a:endParaRPr>
          </a:p>
          <a:p>
            <a:pPr indent="0" lvl="0" marL="0" rtl="0" algn="ctr">
              <a:spcBef>
                <a:spcPts val="0"/>
              </a:spcBef>
              <a:spcAft>
                <a:spcPts val="0"/>
              </a:spcAft>
              <a:buNone/>
            </a:pPr>
            <a:r>
              <a:rPr b="1" lang="iw">
                <a:latin typeface="Assistant"/>
                <a:ea typeface="Assistant"/>
                <a:cs typeface="Assistant"/>
                <a:sym typeface="Assistant"/>
              </a:rPr>
              <a:t>Fashion MNIST</a:t>
            </a:r>
            <a:endParaRPr b="1">
              <a:latin typeface="Assistant"/>
              <a:ea typeface="Assistant"/>
              <a:cs typeface="Assistant"/>
              <a:sym typeface="Assistant"/>
            </a:endParaRPr>
          </a:p>
          <a:p>
            <a:pPr indent="0" lvl="0" marL="0" rtl="0" algn="ctr">
              <a:spcBef>
                <a:spcPts val="0"/>
              </a:spcBef>
              <a:spcAft>
                <a:spcPts val="0"/>
              </a:spcAft>
              <a:buNone/>
            </a:pPr>
            <a:r>
              <a:rPr b="1" lang="iw" sz="3200">
                <a:latin typeface="Assistant"/>
                <a:ea typeface="Assistant"/>
                <a:cs typeface="Assistant"/>
                <a:sym typeface="Assistant"/>
              </a:rPr>
              <a:t>(Machine Learning)</a:t>
            </a:r>
            <a:endParaRPr b="1" sz="3200">
              <a:latin typeface="Assistant"/>
              <a:ea typeface="Assistant"/>
              <a:cs typeface="Assistant"/>
              <a:sym typeface="Assistant"/>
            </a:endParaRPr>
          </a:p>
          <a:p>
            <a:pPr indent="0" lvl="0" marL="0" rtl="0" algn="ctr">
              <a:spcBef>
                <a:spcPts val="0"/>
              </a:spcBef>
              <a:spcAft>
                <a:spcPts val="0"/>
              </a:spcAft>
              <a:buNone/>
            </a:pPr>
            <a:r>
              <a:t/>
            </a:r>
            <a:endParaRPr b="1" sz="711"/>
          </a:p>
          <a:p>
            <a:pPr indent="0" lvl="0" marL="0" rtl="0" algn="ctr">
              <a:spcBef>
                <a:spcPts val="0"/>
              </a:spcBef>
              <a:spcAft>
                <a:spcPts val="0"/>
              </a:spcAft>
              <a:buNone/>
            </a:pPr>
            <a:r>
              <a:t/>
            </a:r>
            <a:endParaRPr b="1" sz="711"/>
          </a:p>
          <a:p>
            <a:pPr indent="0" lvl="0" marL="0" rtl="0" algn="ctr">
              <a:spcBef>
                <a:spcPts val="0"/>
              </a:spcBef>
              <a:spcAft>
                <a:spcPts val="0"/>
              </a:spcAft>
              <a:buNone/>
            </a:pPr>
            <a:r>
              <a:t/>
            </a:r>
            <a:endParaRPr b="1" sz="711"/>
          </a:p>
          <a:p>
            <a:pPr indent="0" lvl="0" marL="0" rtl="0" algn="ctr">
              <a:spcBef>
                <a:spcPts val="0"/>
              </a:spcBef>
              <a:spcAft>
                <a:spcPts val="0"/>
              </a:spcAft>
              <a:buNone/>
            </a:pPr>
            <a:r>
              <a:t/>
            </a:r>
            <a:endParaRPr b="1" sz="711"/>
          </a:p>
          <a:p>
            <a:pPr indent="0" lvl="0" marL="0" rtl="1" algn="ctr">
              <a:lnSpc>
                <a:spcPct val="115000"/>
              </a:lnSpc>
              <a:spcBef>
                <a:spcPts val="0"/>
              </a:spcBef>
              <a:spcAft>
                <a:spcPts val="0"/>
              </a:spcAft>
              <a:buNone/>
            </a:pPr>
            <a:r>
              <a:rPr lang="iw" sz="3000">
                <a:latin typeface="Assistant SemiBold"/>
                <a:ea typeface="Assistant SemiBold"/>
                <a:cs typeface="Assistant SemiBold"/>
                <a:sym typeface="Assistant SemiBold"/>
              </a:rPr>
              <a:t>למידת מכונה</a:t>
            </a:r>
            <a:r>
              <a:rPr lang="iw" sz="3000">
                <a:latin typeface="Assistant SemiBold"/>
                <a:ea typeface="Assistant SemiBold"/>
                <a:cs typeface="Assistant SemiBold"/>
                <a:sym typeface="Assistant SemiBold"/>
              </a:rPr>
              <a:t> </a:t>
            </a:r>
            <a:endParaRPr sz="3000">
              <a:latin typeface="Assistant SemiBold"/>
              <a:ea typeface="Assistant SemiBold"/>
              <a:cs typeface="Assistant SemiBold"/>
              <a:sym typeface="Assistant SemiBold"/>
            </a:endParaRPr>
          </a:p>
          <a:p>
            <a:pPr indent="0" lvl="0" marL="0" rtl="1" algn="ctr">
              <a:lnSpc>
                <a:spcPct val="115000"/>
              </a:lnSpc>
              <a:spcBef>
                <a:spcPts val="0"/>
              </a:spcBef>
              <a:spcAft>
                <a:spcPts val="0"/>
              </a:spcAft>
              <a:buNone/>
            </a:pPr>
            <a:r>
              <a:rPr lang="iw" sz="3000">
                <a:latin typeface="Assistant ExtraLight"/>
                <a:ea typeface="Assistant ExtraLight"/>
                <a:cs typeface="Assistant ExtraLight"/>
                <a:sym typeface="Assistant ExtraLight"/>
              </a:rPr>
              <a:t> תשפ"ה סמסטר א</a:t>
            </a:r>
            <a:endParaRPr sz="3000">
              <a:latin typeface="Assistant ExtraLight"/>
              <a:ea typeface="Assistant ExtraLight"/>
              <a:cs typeface="Assistant ExtraLight"/>
              <a:sym typeface="Assistant ExtraLight"/>
            </a:endParaRPr>
          </a:p>
          <a:p>
            <a:pPr indent="0" lvl="0" marL="0" rtl="0" algn="ctr">
              <a:lnSpc>
                <a:spcPct val="115000"/>
              </a:lnSpc>
              <a:spcBef>
                <a:spcPts val="0"/>
              </a:spcBef>
              <a:spcAft>
                <a:spcPts val="0"/>
              </a:spcAft>
              <a:buNone/>
            </a:pPr>
            <a:r>
              <a:rPr lang="iw" sz="3000" u="sng">
                <a:solidFill>
                  <a:schemeClr val="hlink"/>
                </a:solidFill>
                <a:latin typeface="Assistant ExtraLight"/>
                <a:ea typeface="Assistant ExtraLight"/>
                <a:cs typeface="Assistant ExtraLight"/>
                <a:sym typeface="Assistant ExtraLight"/>
                <a:hlinkClick r:id="rId3"/>
              </a:rPr>
              <a:t>Link to Github</a:t>
            </a:r>
            <a:endParaRPr sz="3000">
              <a:latin typeface="Assistant ExtraLight"/>
              <a:ea typeface="Assistant ExtraLight"/>
              <a:cs typeface="Assistant ExtraLight"/>
              <a:sym typeface="Assistant ExtraLight"/>
            </a:endParaRPr>
          </a:p>
          <a:p>
            <a:pPr indent="0" lvl="0" marL="0" rtl="1" algn="ctr">
              <a:lnSpc>
                <a:spcPct val="115000"/>
              </a:lnSpc>
              <a:spcBef>
                <a:spcPts val="1200"/>
              </a:spcBef>
              <a:spcAft>
                <a:spcPts val="0"/>
              </a:spcAft>
              <a:buNone/>
            </a:pPr>
            <a:r>
              <a:rPr lang="iw" sz="3000">
                <a:latin typeface="Assistant SemiBold"/>
                <a:ea typeface="Assistant SemiBold"/>
                <a:cs typeface="Assistant SemiBold"/>
                <a:sym typeface="Assistant SemiBold"/>
              </a:rPr>
              <a:t>מגיש:</a:t>
            </a:r>
            <a:endParaRPr sz="3000">
              <a:latin typeface="Assistant SemiBold"/>
              <a:ea typeface="Assistant SemiBold"/>
              <a:cs typeface="Assistant SemiBold"/>
              <a:sym typeface="Assistant SemiBold"/>
            </a:endParaRPr>
          </a:p>
          <a:p>
            <a:pPr indent="0" lvl="0" marL="0" rtl="1" algn="ctr">
              <a:lnSpc>
                <a:spcPct val="115000"/>
              </a:lnSpc>
              <a:spcBef>
                <a:spcPts val="1200"/>
              </a:spcBef>
              <a:spcAft>
                <a:spcPts val="0"/>
              </a:spcAft>
              <a:buClr>
                <a:schemeClr val="dk1"/>
              </a:buClr>
              <a:buSzPct val="36666"/>
              <a:buFont typeface="Arial"/>
              <a:buNone/>
            </a:pPr>
            <a:r>
              <a:rPr lang="iw" sz="3000">
                <a:latin typeface="Assistant Light"/>
                <a:ea typeface="Assistant Light"/>
                <a:cs typeface="Assistant Light"/>
                <a:sym typeface="Assistant Light"/>
              </a:rPr>
              <a:t>תומר גוזלן ת״ז 314770058</a:t>
            </a:r>
            <a:endParaRPr sz="3000">
              <a:latin typeface="Assistant Light"/>
              <a:ea typeface="Assistant Light"/>
              <a:cs typeface="Assistant Light"/>
              <a:sym typeface="Assistant Light"/>
            </a:endParaRPr>
          </a:p>
          <a:p>
            <a:pPr indent="0" lvl="0" marL="0" rtl="1" algn="ctr">
              <a:lnSpc>
                <a:spcPct val="115000"/>
              </a:lnSpc>
              <a:spcBef>
                <a:spcPts val="1200"/>
              </a:spcBef>
              <a:spcAft>
                <a:spcPts val="1200"/>
              </a:spcAft>
              <a:buClr>
                <a:schemeClr val="dk1"/>
              </a:buClr>
              <a:buSzPct val="36666"/>
              <a:buFont typeface="Arial"/>
              <a:buNone/>
            </a:pPr>
            <a:r>
              <a:t/>
            </a:r>
            <a:endParaRPr sz="3000">
              <a:latin typeface="Assistant Light"/>
              <a:ea typeface="Assistant Light"/>
              <a:cs typeface="Assistant Light"/>
              <a:sym typeface="Assistant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b="1" lang="iw">
                <a:latin typeface="Assistant"/>
                <a:ea typeface="Assistant"/>
                <a:cs typeface="Assistant"/>
                <a:sym typeface="Assistant"/>
              </a:rPr>
              <a:t>שלב 3  : </a:t>
            </a:r>
            <a:r>
              <a:rPr b="1" lang="iw">
                <a:latin typeface="Assistant"/>
                <a:ea typeface="Assistant"/>
                <a:cs typeface="Assistant"/>
                <a:sym typeface="Assistant"/>
              </a:rPr>
              <a:t>ניתוח ויזואלי ראשוני</a:t>
            </a:r>
            <a:endParaRPr b="1">
              <a:latin typeface="Assistant"/>
              <a:ea typeface="Assistant"/>
              <a:cs typeface="Assistant"/>
              <a:sym typeface="Assistant"/>
            </a:endParaRPr>
          </a:p>
          <a:p>
            <a:pPr indent="0" lvl="0" marL="0" rtl="0" algn="l">
              <a:spcBef>
                <a:spcPts val="0"/>
              </a:spcBef>
              <a:spcAft>
                <a:spcPts val="0"/>
              </a:spcAft>
              <a:buNone/>
            </a:pPr>
            <a:r>
              <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1" algn="r">
              <a:spcBef>
                <a:spcPts val="1200"/>
              </a:spcBef>
              <a:spcAft>
                <a:spcPts val="0"/>
              </a:spcAft>
              <a:buNone/>
            </a:pPr>
            <a:r>
              <a:rPr lang="iw" sz="1300">
                <a:solidFill>
                  <a:schemeClr val="dk1"/>
                </a:solidFill>
                <a:latin typeface="Assistant"/>
                <a:ea typeface="Assistant"/>
                <a:cs typeface="Assistant"/>
                <a:sym typeface="Assistant"/>
              </a:rPr>
              <a:t>ניתוח ויזואלי ראשוני הוא שלב קריטי בתהליך עיבוד הנתונים, שמטרתו להבין את המבנה הפנימי של הנתונים, לזהות דפוסים, ולמצוא חריגות או מגבלות שעלולות להשפיע על ביצועי המודלים. בעבודה עם מאגר Fashion MNIST, ניתוח זה כלל מספר היבטים מרכזיים:</a:t>
            </a:r>
            <a:endParaRPr sz="1300">
              <a:solidFill>
                <a:schemeClr val="dk1"/>
              </a:solidFill>
              <a:latin typeface="Assistant"/>
              <a:ea typeface="Assistant"/>
              <a:cs typeface="Assistant"/>
              <a:sym typeface="Assistant"/>
            </a:endParaRPr>
          </a:p>
          <a:p>
            <a:pPr indent="-311150" lvl="0" marL="1170000" rtl="1" algn="r">
              <a:spcBef>
                <a:spcPts val="1400"/>
              </a:spcBef>
              <a:spcAft>
                <a:spcPts val="0"/>
              </a:spcAft>
              <a:buClr>
                <a:schemeClr val="dk1"/>
              </a:buClr>
              <a:buSzPts val="1300"/>
              <a:buFont typeface="Assistant"/>
              <a:buChar char="●"/>
            </a:pPr>
            <a:r>
              <a:rPr lang="iw" sz="1300">
                <a:solidFill>
                  <a:schemeClr val="dk1"/>
                </a:solidFill>
                <a:latin typeface="Assistant"/>
                <a:ea typeface="Assistant"/>
                <a:cs typeface="Assistant"/>
                <a:sym typeface="Assistant"/>
              </a:rPr>
              <a:t> תצוגה של דוגמאות מהמאגר ובדיקת השונות הבהירות.</a:t>
            </a:r>
            <a:endParaRPr sz="1300">
              <a:solidFill>
                <a:schemeClr val="dk1"/>
              </a:solidFill>
              <a:latin typeface="Assistant"/>
              <a:ea typeface="Assistant"/>
              <a:cs typeface="Assistant"/>
              <a:sym typeface="Assistant"/>
            </a:endParaRPr>
          </a:p>
          <a:p>
            <a:pPr indent="-311150" lvl="2" marL="1349999" rtl="1" algn="r">
              <a:spcBef>
                <a:spcPts val="0"/>
              </a:spcBef>
              <a:spcAft>
                <a:spcPts val="0"/>
              </a:spcAft>
              <a:buClr>
                <a:schemeClr val="dk1"/>
              </a:buClr>
              <a:buSzPts val="1300"/>
              <a:buFont typeface="Assistant"/>
              <a:buChar char="■"/>
            </a:pPr>
            <a:r>
              <a:rPr lang="iw" sz="1300">
                <a:solidFill>
                  <a:schemeClr val="dk1"/>
                </a:solidFill>
                <a:latin typeface="Assistant"/>
                <a:ea typeface="Assistant"/>
                <a:cs typeface="Assistant"/>
                <a:sym typeface="Assistant"/>
              </a:rPr>
              <a:t>הדמיה ראשונית של הנתונים.</a:t>
            </a:r>
            <a:endParaRPr sz="1300">
              <a:solidFill>
                <a:schemeClr val="dk1"/>
              </a:solidFill>
              <a:latin typeface="Assistant"/>
              <a:ea typeface="Assistant"/>
              <a:cs typeface="Assistant"/>
              <a:sym typeface="Assistant"/>
            </a:endParaRPr>
          </a:p>
          <a:p>
            <a:pPr indent="-311150" lvl="2" marL="1349999" rtl="1" algn="r">
              <a:spcBef>
                <a:spcPts val="0"/>
              </a:spcBef>
              <a:spcAft>
                <a:spcPts val="0"/>
              </a:spcAft>
              <a:buClr>
                <a:schemeClr val="dk1"/>
              </a:buClr>
              <a:buSzPts val="1300"/>
              <a:buFont typeface="Assistant"/>
              <a:buChar char="■"/>
            </a:pPr>
            <a:r>
              <a:rPr lang="iw" sz="1300">
                <a:solidFill>
                  <a:schemeClr val="dk1"/>
                </a:solidFill>
                <a:latin typeface="Assistant"/>
                <a:ea typeface="Assistant"/>
                <a:cs typeface="Assistant"/>
                <a:sym typeface="Assistant"/>
              </a:rPr>
              <a:t>בדיקת שונות ערכי הפיקסלים (הבהירות).</a:t>
            </a:r>
            <a:br>
              <a:rPr lang="iw" sz="1300">
                <a:solidFill>
                  <a:schemeClr val="dk1"/>
                </a:solidFill>
                <a:latin typeface="Assistant"/>
                <a:ea typeface="Assistant"/>
                <a:cs typeface="Assistant"/>
                <a:sym typeface="Assistant"/>
              </a:rPr>
            </a:br>
            <a:endParaRPr sz="1300">
              <a:solidFill>
                <a:schemeClr val="dk1"/>
              </a:solidFill>
              <a:latin typeface="Assistant"/>
              <a:ea typeface="Assistant"/>
              <a:cs typeface="Assistant"/>
              <a:sym typeface="Assistant"/>
            </a:endParaRPr>
          </a:p>
          <a:p>
            <a:pPr indent="-311150" lvl="0" marL="1170000" rtl="1" algn="r">
              <a:spcBef>
                <a:spcPts val="0"/>
              </a:spcBef>
              <a:spcAft>
                <a:spcPts val="0"/>
              </a:spcAft>
              <a:buClr>
                <a:schemeClr val="dk1"/>
              </a:buClr>
              <a:buSzPts val="1300"/>
              <a:buFont typeface="Assistant"/>
              <a:buChar char="●"/>
            </a:pPr>
            <a:r>
              <a:rPr lang="iw" sz="1300">
                <a:solidFill>
                  <a:schemeClr val="dk1"/>
                </a:solidFill>
                <a:latin typeface="Assistant"/>
                <a:ea typeface="Assistant"/>
                <a:cs typeface="Assistant"/>
                <a:sym typeface="Assistant"/>
              </a:rPr>
              <a:t>חישוב סטטיסטיקות מרכזיות של הפיקסלים.</a:t>
            </a:r>
            <a:endParaRPr sz="1300">
              <a:solidFill>
                <a:schemeClr val="dk1"/>
              </a:solidFill>
              <a:latin typeface="Assistant"/>
              <a:ea typeface="Assistant"/>
              <a:cs typeface="Assistant"/>
              <a:sym typeface="Assistant"/>
            </a:endParaRPr>
          </a:p>
          <a:p>
            <a:pPr indent="-311150" lvl="2" marL="1349999" rtl="1" algn="r">
              <a:spcBef>
                <a:spcPts val="0"/>
              </a:spcBef>
              <a:spcAft>
                <a:spcPts val="0"/>
              </a:spcAft>
              <a:buClr>
                <a:schemeClr val="dk1"/>
              </a:buClr>
              <a:buSzPts val="1300"/>
              <a:buChar char="■"/>
            </a:pPr>
            <a:r>
              <a:rPr lang="iw" sz="1300">
                <a:solidFill>
                  <a:schemeClr val="dk1"/>
                </a:solidFill>
                <a:latin typeface="Assistant"/>
                <a:ea typeface="Assistant"/>
                <a:cs typeface="Assistant"/>
                <a:sym typeface="Assistant"/>
              </a:rPr>
              <a:t>ממוצע וסטיית תקן של ערכי הפיקסלים.</a:t>
            </a:r>
            <a:endParaRPr sz="1300">
              <a:solidFill>
                <a:schemeClr val="dk1"/>
              </a:solidFill>
              <a:latin typeface="Assistant"/>
              <a:ea typeface="Assistant"/>
              <a:cs typeface="Assistant"/>
              <a:sym typeface="Assistant"/>
            </a:endParaRPr>
          </a:p>
          <a:p>
            <a:pPr indent="-311150" lvl="2" marL="1349999" rtl="1" algn="r">
              <a:spcBef>
                <a:spcPts val="0"/>
              </a:spcBef>
              <a:spcAft>
                <a:spcPts val="0"/>
              </a:spcAft>
              <a:buClr>
                <a:schemeClr val="dk1"/>
              </a:buClr>
              <a:buSzPts val="1300"/>
              <a:buFont typeface="Assistant"/>
              <a:buChar char="■"/>
            </a:pPr>
            <a:r>
              <a:rPr lang="iw" sz="1300">
                <a:solidFill>
                  <a:schemeClr val="dk1"/>
                </a:solidFill>
                <a:latin typeface="Assistant"/>
                <a:ea typeface="Assistant"/>
                <a:cs typeface="Assistant"/>
                <a:sym typeface="Assistant"/>
              </a:rPr>
              <a:t>התפלגות ערכי הפיקסלים.</a:t>
            </a:r>
            <a:br>
              <a:rPr lang="iw" sz="1300">
                <a:solidFill>
                  <a:schemeClr val="dk1"/>
                </a:solidFill>
                <a:latin typeface="Assistant"/>
                <a:ea typeface="Assistant"/>
                <a:cs typeface="Assistant"/>
                <a:sym typeface="Assistant"/>
              </a:rPr>
            </a:br>
            <a:endParaRPr sz="1300">
              <a:solidFill>
                <a:schemeClr val="dk1"/>
              </a:solidFill>
              <a:latin typeface="Assistant"/>
              <a:ea typeface="Assistant"/>
              <a:cs typeface="Assistant"/>
              <a:sym typeface="Assistant"/>
            </a:endParaRPr>
          </a:p>
          <a:p>
            <a:pPr indent="-311150" lvl="0" marL="1170000" rtl="1" algn="r">
              <a:spcBef>
                <a:spcPts val="0"/>
              </a:spcBef>
              <a:spcAft>
                <a:spcPts val="0"/>
              </a:spcAft>
              <a:buClr>
                <a:schemeClr val="dk1"/>
              </a:buClr>
              <a:buSzPts val="1300"/>
              <a:buFont typeface="Assistant"/>
              <a:buChar char="●"/>
            </a:pPr>
            <a:r>
              <a:rPr lang="iw" sz="1300">
                <a:solidFill>
                  <a:schemeClr val="dk1"/>
                </a:solidFill>
                <a:latin typeface="Assistant"/>
                <a:ea typeface="Assistant"/>
                <a:cs typeface="Assistant"/>
                <a:sym typeface="Assistant"/>
              </a:rPr>
              <a:t>חישוב קורלציות בין פיקסלים.</a:t>
            </a:r>
            <a:endParaRPr sz="1300">
              <a:solidFill>
                <a:schemeClr val="dk1"/>
              </a:solidFill>
              <a:latin typeface="Assistant"/>
              <a:ea typeface="Assistant"/>
              <a:cs typeface="Assistant"/>
              <a:sym typeface="Assistant"/>
            </a:endParaRPr>
          </a:p>
          <a:p>
            <a:pPr indent="-311150" lvl="2" marL="1349999" rtl="1" algn="r">
              <a:spcBef>
                <a:spcPts val="0"/>
              </a:spcBef>
              <a:spcAft>
                <a:spcPts val="0"/>
              </a:spcAft>
              <a:buClr>
                <a:schemeClr val="dk1"/>
              </a:buClr>
              <a:buSzPts val="1300"/>
              <a:buFont typeface="Assistant"/>
              <a:buChar char="■"/>
            </a:pPr>
            <a:r>
              <a:rPr lang="iw" sz="1300">
                <a:solidFill>
                  <a:schemeClr val="dk1"/>
                </a:solidFill>
                <a:latin typeface="Assistant"/>
                <a:ea typeface="Assistant"/>
                <a:cs typeface="Assistant"/>
                <a:sym typeface="Assistant"/>
              </a:rPr>
              <a:t>מטריצת קורלציה לפיקסלים.</a:t>
            </a:r>
            <a:endParaRPr sz="1300">
              <a:solidFill>
                <a:schemeClr val="dk1"/>
              </a:solidFill>
              <a:latin typeface="Assistant"/>
              <a:ea typeface="Assistant"/>
              <a:cs typeface="Assistant"/>
              <a:sym typeface="Assistant"/>
            </a:endParaRPr>
          </a:p>
          <a:p>
            <a:pPr indent="-311150" lvl="2" marL="1349999" rtl="1" algn="r">
              <a:spcBef>
                <a:spcPts val="0"/>
              </a:spcBef>
              <a:spcAft>
                <a:spcPts val="0"/>
              </a:spcAft>
              <a:buClr>
                <a:schemeClr val="dk1"/>
              </a:buClr>
              <a:buSzPts val="1300"/>
              <a:buFont typeface="Assistant"/>
              <a:buChar char="■"/>
            </a:pPr>
            <a:r>
              <a:rPr lang="iw" sz="1300">
                <a:solidFill>
                  <a:schemeClr val="dk1"/>
                </a:solidFill>
                <a:latin typeface="Assistant"/>
                <a:ea typeface="Assistant"/>
                <a:cs typeface="Assistant"/>
                <a:sym typeface="Assistant"/>
              </a:rPr>
              <a:t>זיהוי אזורים קריטיים בתמונה.</a:t>
            </a:r>
            <a:r>
              <a:rPr lang="iw" sz="1300">
                <a:solidFill>
                  <a:schemeClr val="dk1"/>
                </a:solidFill>
                <a:latin typeface="Assistant"/>
                <a:ea typeface="Assistant"/>
                <a:cs typeface="Assistant"/>
                <a:sym typeface="Assistant"/>
              </a:rPr>
              <a:t>	</a:t>
            </a:r>
            <a:endParaRPr sz="1300">
              <a:solidFill>
                <a:schemeClr val="dk1"/>
              </a:solidFill>
              <a:latin typeface="Assistant"/>
              <a:ea typeface="Assistant"/>
              <a:cs typeface="Assistant"/>
              <a:sym typeface="Assistant"/>
            </a:endParaRPr>
          </a:p>
          <a:p>
            <a:pPr indent="0" lvl="0" marL="457200" rtl="1" algn="r">
              <a:spcBef>
                <a:spcPts val="1200"/>
              </a:spcBef>
              <a:spcAft>
                <a:spcPts val="0"/>
              </a:spcAft>
              <a:buNone/>
            </a:pPr>
            <a:r>
              <a:t/>
            </a:r>
            <a:endParaRPr sz="1300">
              <a:solidFill>
                <a:schemeClr val="dk1"/>
              </a:solidFill>
              <a:latin typeface="Assistant"/>
              <a:ea typeface="Assistant"/>
              <a:cs typeface="Assistant"/>
              <a:sym typeface="Assistant"/>
            </a:endParaRPr>
          </a:p>
          <a:p>
            <a:pPr indent="0" lvl="0" marL="0" rtl="1" algn="r">
              <a:spcBef>
                <a:spcPts val="1200"/>
              </a:spcBef>
              <a:spcAft>
                <a:spcPts val="1200"/>
              </a:spcAft>
              <a:buNone/>
            </a:pPr>
            <a:r>
              <a:t/>
            </a:r>
            <a:endParaRPr sz="1300">
              <a:latin typeface="Assistant"/>
              <a:ea typeface="Assistant"/>
              <a:cs typeface="Assistant"/>
              <a:sym typeface="Assistan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1" algn="ctr">
              <a:spcBef>
                <a:spcPts val="0"/>
              </a:spcBef>
              <a:spcAft>
                <a:spcPts val="0"/>
              </a:spcAft>
              <a:buClr>
                <a:schemeClr val="dk1"/>
              </a:buClr>
              <a:buSzPts val="1100"/>
              <a:buFont typeface="Arial"/>
              <a:buNone/>
            </a:pPr>
            <a:r>
              <a:rPr b="1" lang="iw" sz="2500">
                <a:latin typeface="Assistant"/>
                <a:ea typeface="Assistant"/>
                <a:cs typeface="Assistant"/>
                <a:sym typeface="Assistant"/>
              </a:rPr>
              <a:t>שלב 3.1  : תצוגה של דוגמאות מהמאגר ובדיקת השונות הבהירות</a:t>
            </a:r>
            <a:endParaRPr b="1" sz="2500">
              <a:latin typeface="Assistant"/>
              <a:ea typeface="Assistant"/>
              <a:cs typeface="Assistant"/>
              <a:sym typeface="Assistant"/>
            </a:endParaRPr>
          </a:p>
          <a:p>
            <a:pPr indent="0" lvl="0" marL="0" rtl="0" algn="l">
              <a:spcBef>
                <a:spcPts val="0"/>
              </a:spcBef>
              <a:spcAft>
                <a:spcPts val="0"/>
              </a:spcAft>
              <a:buNone/>
            </a:pPr>
            <a:r>
              <a:t/>
            </a:r>
            <a:endParaRPr/>
          </a:p>
        </p:txBody>
      </p:sp>
      <p:sp>
        <p:nvSpPr>
          <p:cNvPr id="122" name="Google Shape;122;p23"/>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17500" lvl="0" marL="457200" rtl="1" algn="r">
              <a:spcBef>
                <a:spcPts val="1200"/>
              </a:spcBef>
              <a:spcAft>
                <a:spcPts val="0"/>
              </a:spcAft>
              <a:buClr>
                <a:schemeClr val="dk1"/>
              </a:buClr>
              <a:buSzPts val="1400"/>
              <a:buChar char="●"/>
            </a:pPr>
            <a:r>
              <a:rPr lang="iw" sz="1400">
                <a:solidFill>
                  <a:schemeClr val="dk1"/>
                </a:solidFill>
                <a:latin typeface="Assistant"/>
                <a:ea typeface="Assistant"/>
                <a:cs typeface="Assistant"/>
                <a:sym typeface="Assistant"/>
              </a:rPr>
              <a:t>הדמיה ראשונית של הנתונים:</a:t>
            </a:r>
            <a:br>
              <a:rPr lang="iw" sz="1400">
                <a:solidFill>
                  <a:schemeClr val="dk1"/>
                </a:solidFill>
                <a:latin typeface="Assistant"/>
                <a:ea typeface="Assistant"/>
                <a:cs typeface="Assistant"/>
                <a:sym typeface="Assistant"/>
              </a:rPr>
            </a:br>
            <a:r>
              <a:rPr lang="iw" sz="1400">
                <a:solidFill>
                  <a:schemeClr val="dk1"/>
                </a:solidFill>
                <a:latin typeface="Assistant"/>
                <a:ea typeface="Assistant"/>
                <a:cs typeface="Assistant"/>
                <a:sym typeface="Assistant"/>
              </a:rPr>
              <a:t>הצגת דוגמאות רנדומליות מתוך מאגר הנתונים. פעולה זו מאפשרת להבין את מבנה התמונות ואת ההבדלים בין הקטגוריות.</a:t>
            </a:r>
            <a:br>
              <a:rPr lang="iw" sz="1400">
                <a:solidFill>
                  <a:schemeClr val="dk1"/>
                </a:solidFill>
                <a:latin typeface="Assistant"/>
                <a:ea typeface="Assistant"/>
                <a:cs typeface="Assistant"/>
                <a:sym typeface="Assistant"/>
              </a:rPr>
            </a:br>
            <a:r>
              <a:rPr lang="iw" sz="1400">
                <a:solidFill>
                  <a:schemeClr val="dk1"/>
                </a:solidFill>
                <a:latin typeface="Assistant"/>
                <a:ea typeface="Assistant"/>
                <a:cs typeface="Assistant"/>
                <a:sym typeface="Assistant"/>
              </a:rPr>
              <a:t>לדוגמה, נבחרו 20 תמונות אקראיות מהמאגר והוצגו ברשת של 4x5, תוך הצגת התווית המתאימה לכל תמונה.</a:t>
            </a:r>
            <a:br>
              <a:rPr lang="iw" sz="1400">
                <a:solidFill>
                  <a:schemeClr val="dk1"/>
                </a:solidFill>
                <a:latin typeface="Assistant"/>
                <a:ea typeface="Assistant"/>
                <a:cs typeface="Assistant"/>
                <a:sym typeface="Assistant"/>
              </a:rPr>
            </a:br>
            <a:r>
              <a:rPr lang="iw" sz="1400">
                <a:solidFill>
                  <a:schemeClr val="dk1"/>
                </a:solidFill>
                <a:latin typeface="Assistant"/>
                <a:ea typeface="Assistant"/>
                <a:cs typeface="Assistant"/>
                <a:sym typeface="Assistant"/>
              </a:rPr>
              <a:t>כך, ניתן היה לזהות קטגוריות עם רמות ניגודיות נמוכות (כגון חולצות מול סוודרים), שדורשות שיפור בתהליך הסיווג.</a:t>
            </a:r>
            <a:br>
              <a:rPr lang="iw" sz="1400">
                <a:solidFill>
                  <a:schemeClr val="dk1"/>
                </a:solidFill>
                <a:latin typeface="Assistant"/>
                <a:ea typeface="Assistant"/>
                <a:cs typeface="Assistant"/>
                <a:sym typeface="Assistant"/>
              </a:rPr>
            </a:br>
            <a:endParaRPr sz="1400">
              <a:solidFill>
                <a:schemeClr val="dk1"/>
              </a:solidFill>
              <a:latin typeface="Assistant"/>
              <a:ea typeface="Assistant"/>
              <a:cs typeface="Assistant"/>
              <a:sym typeface="Assistant"/>
            </a:endParaRPr>
          </a:p>
          <a:p>
            <a:pPr indent="-317500" lvl="0" marL="457200" rtl="1" algn="r">
              <a:spcBef>
                <a:spcPts val="0"/>
              </a:spcBef>
              <a:spcAft>
                <a:spcPts val="0"/>
              </a:spcAft>
              <a:buClr>
                <a:schemeClr val="dk1"/>
              </a:buClr>
              <a:buSzPts val="1400"/>
              <a:buChar char="●"/>
            </a:pPr>
            <a:r>
              <a:rPr lang="iw" sz="1400">
                <a:solidFill>
                  <a:schemeClr val="dk1"/>
                </a:solidFill>
                <a:latin typeface="Assistant"/>
                <a:ea typeface="Assistant"/>
                <a:cs typeface="Assistant"/>
                <a:sym typeface="Assistant"/>
              </a:rPr>
              <a:t>בדיקת השונות הבהירות (Pixel Intensity Distribution):</a:t>
            </a:r>
            <a:br>
              <a:rPr lang="iw" sz="1400">
                <a:solidFill>
                  <a:schemeClr val="dk1"/>
                </a:solidFill>
                <a:latin typeface="Assistant"/>
                <a:ea typeface="Assistant"/>
                <a:cs typeface="Assistant"/>
                <a:sym typeface="Assistant"/>
              </a:rPr>
            </a:br>
            <a:r>
              <a:rPr lang="iw" sz="1400">
                <a:solidFill>
                  <a:schemeClr val="dk1"/>
                </a:solidFill>
                <a:latin typeface="Assistant"/>
                <a:ea typeface="Assistant"/>
                <a:cs typeface="Assistant"/>
                <a:sym typeface="Assistant"/>
              </a:rPr>
              <a:t>הצגנו את טווח הערכים של הפיקסלים עבור תמונה רנדומלית מקטגוריה כלשהי.</a:t>
            </a:r>
            <a:br>
              <a:rPr lang="iw" sz="1400">
                <a:solidFill>
                  <a:schemeClr val="dk1"/>
                </a:solidFill>
                <a:latin typeface="Assistant"/>
                <a:ea typeface="Assistant"/>
                <a:cs typeface="Assistant"/>
                <a:sym typeface="Assistant"/>
              </a:rPr>
            </a:br>
            <a:r>
              <a:rPr lang="iw" sz="1400">
                <a:solidFill>
                  <a:schemeClr val="dk1"/>
                </a:solidFill>
                <a:latin typeface="Assistant"/>
                <a:ea typeface="Assistant"/>
                <a:cs typeface="Assistant"/>
                <a:sym typeface="Assistant"/>
              </a:rPr>
              <a:t>מאחר והתמונות הן בגווני אפור, כל פיקסל מקבל ערך בין 0 (שחור) ל-255 (לבן).</a:t>
            </a:r>
            <a:br>
              <a:rPr lang="iw" sz="1400">
                <a:solidFill>
                  <a:schemeClr val="dk1"/>
                </a:solidFill>
                <a:latin typeface="Assistant"/>
                <a:ea typeface="Assistant"/>
                <a:cs typeface="Assistant"/>
                <a:sym typeface="Assistant"/>
              </a:rPr>
            </a:br>
            <a:r>
              <a:rPr lang="iw" sz="1400">
                <a:solidFill>
                  <a:schemeClr val="dk1"/>
                </a:solidFill>
                <a:latin typeface="Assistant"/>
                <a:ea typeface="Assistant"/>
                <a:cs typeface="Assistant"/>
                <a:sym typeface="Assistant"/>
              </a:rPr>
              <a:t>מסייע במתן מידע בסיסי לגבי ערכי הפיקסלים ופיזורם על גבי התמונה באופן כללי.</a:t>
            </a:r>
            <a:endParaRPr sz="1400">
              <a:solidFill>
                <a:schemeClr val="dk1"/>
              </a:solidFill>
              <a:latin typeface="Assistant"/>
              <a:ea typeface="Assistant"/>
              <a:cs typeface="Assistant"/>
              <a:sym typeface="Assistant"/>
            </a:endParaRPr>
          </a:p>
          <a:p>
            <a:pPr indent="0" lvl="0" marL="0" rtl="1" algn="r">
              <a:spcBef>
                <a:spcPts val="1200"/>
              </a:spcBef>
              <a:spcAft>
                <a:spcPts val="1200"/>
              </a:spcAft>
              <a:buNone/>
            </a:pPr>
            <a:r>
              <a:t/>
            </a:r>
            <a:endParaRPr sz="1400">
              <a:latin typeface="Assistant"/>
              <a:ea typeface="Assistant"/>
              <a:cs typeface="Assistant"/>
              <a:sym typeface="Assistan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4"/>
          <p:cNvPicPr preferRelativeResize="0"/>
          <p:nvPr/>
        </p:nvPicPr>
        <p:blipFill>
          <a:blip r:embed="rId3">
            <a:alphaModFix/>
          </a:blip>
          <a:stretch>
            <a:fillRect/>
          </a:stretch>
        </p:blipFill>
        <p:spPr>
          <a:xfrm>
            <a:off x="152400" y="152400"/>
            <a:ext cx="4670828" cy="4838701"/>
          </a:xfrm>
          <a:prstGeom prst="rect">
            <a:avLst/>
          </a:prstGeom>
          <a:noFill/>
          <a:ln>
            <a:noFill/>
          </a:ln>
        </p:spPr>
      </p:pic>
      <p:sp>
        <p:nvSpPr>
          <p:cNvPr id="128" name="Google Shape;128;p24"/>
          <p:cNvSpPr txBox="1"/>
          <p:nvPr/>
        </p:nvSpPr>
        <p:spPr>
          <a:xfrm>
            <a:off x="5550725" y="1514225"/>
            <a:ext cx="3378000" cy="2016300"/>
          </a:xfrm>
          <a:prstGeom prst="rect">
            <a:avLst/>
          </a:prstGeom>
          <a:noFill/>
          <a:ln>
            <a:noFill/>
          </a:ln>
        </p:spPr>
        <p:txBody>
          <a:bodyPr anchorCtr="0" anchor="ctr" bIns="91425" lIns="91425" spcFirstLastPara="1" rIns="91425" wrap="square" tIns="91425">
            <a:noAutofit/>
          </a:bodyPr>
          <a:lstStyle/>
          <a:p>
            <a:pPr indent="0" lvl="0" marL="0" rtl="1" algn="ctr">
              <a:spcBef>
                <a:spcPts val="0"/>
              </a:spcBef>
              <a:spcAft>
                <a:spcPts val="0"/>
              </a:spcAft>
              <a:buNone/>
            </a:pPr>
            <a:r>
              <a:rPr lang="iw" sz="1500">
                <a:solidFill>
                  <a:schemeClr val="dk2"/>
                </a:solidFill>
                <a:latin typeface="Assistant"/>
                <a:ea typeface="Assistant"/>
                <a:cs typeface="Assistant"/>
                <a:sym typeface="Assistant"/>
              </a:rPr>
              <a:t>הדמיה זו מדגישה כיצד תמונות מאוחסנות כמטריצות מספריות, כאשר לכל פיקסל יש ערך שנע בין 0 ל-255 .</a:t>
            </a:r>
            <a:endParaRPr sz="1500">
              <a:solidFill>
                <a:schemeClr val="dk2"/>
              </a:solidFill>
              <a:latin typeface="Assistant"/>
              <a:ea typeface="Assistant"/>
              <a:cs typeface="Assistant"/>
              <a:sym typeface="Assistant"/>
            </a:endParaRPr>
          </a:p>
          <a:p>
            <a:pPr indent="0" lvl="0" marL="0" rtl="1" algn="ctr">
              <a:spcBef>
                <a:spcPts val="0"/>
              </a:spcBef>
              <a:spcAft>
                <a:spcPts val="0"/>
              </a:spcAft>
              <a:buNone/>
            </a:pPr>
            <a:r>
              <a:rPr lang="iw" sz="1500">
                <a:solidFill>
                  <a:schemeClr val="dk2"/>
                </a:solidFill>
                <a:latin typeface="Assistant"/>
                <a:ea typeface="Assistant"/>
                <a:cs typeface="Assistant"/>
                <a:sym typeface="Assistant"/>
              </a:rPr>
              <a:t>על ידי בחינת ייצוג מטריצה ​​זה, אני יכול להבין טוב יותר כיצד המודל יעבד נתוני תמונה וכיצד שינויים בבהירות משפיעים על דיוק הסיווג.</a:t>
            </a:r>
            <a:endParaRPr sz="1500">
              <a:solidFill>
                <a:schemeClr val="dk2"/>
              </a:solidFill>
              <a:latin typeface="Assistant"/>
              <a:ea typeface="Assistant"/>
              <a:cs typeface="Assistant"/>
              <a:sym typeface="Assistant"/>
            </a:endParaRPr>
          </a:p>
        </p:txBody>
      </p:sp>
      <p:cxnSp>
        <p:nvCxnSpPr>
          <p:cNvPr id="129" name="Google Shape;129;p24"/>
          <p:cNvCxnSpPr>
            <a:stCxn id="128" idx="1"/>
            <a:endCxn id="127" idx="3"/>
          </p:cNvCxnSpPr>
          <p:nvPr/>
        </p:nvCxnSpPr>
        <p:spPr>
          <a:xfrm flipH="1">
            <a:off x="4823225" y="2522375"/>
            <a:ext cx="727500" cy="49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1" algn="ctr">
              <a:spcBef>
                <a:spcPts val="0"/>
              </a:spcBef>
              <a:spcAft>
                <a:spcPts val="0"/>
              </a:spcAft>
              <a:buClr>
                <a:schemeClr val="dk1"/>
              </a:buClr>
              <a:buSzPts val="1100"/>
              <a:buFont typeface="Arial"/>
              <a:buNone/>
            </a:pPr>
            <a:r>
              <a:rPr b="1" lang="iw" sz="2500">
                <a:latin typeface="Assistant"/>
                <a:ea typeface="Assistant"/>
                <a:cs typeface="Assistant"/>
                <a:sym typeface="Assistant"/>
              </a:rPr>
              <a:t>שלב 3.2  : חישוב סטטיסטיקות מרכזיות של הפיקסלים</a:t>
            </a:r>
            <a:endParaRPr b="1" sz="2500">
              <a:latin typeface="Assistant"/>
              <a:ea typeface="Assistant"/>
              <a:cs typeface="Assistant"/>
              <a:sym typeface="Assistant"/>
            </a:endParaRPr>
          </a:p>
          <a:p>
            <a:pPr indent="0" lvl="0" marL="0" rtl="0" algn="l">
              <a:spcBef>
                <a:spcPts val="0"/>
              </a:spcBef>
              <a:spcAft>
                <a:spcPts val="0"/>
              </a:spcAft>
              <a:buNone/>
            </a:pPr>
            <a:r>
              <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1" algn="r">
              <a:spcBef>
                <a:spcPts val="0"/>
              </a:spcBef>
              <a:spcAft>
                <a:spcPts val="0"/>
              </a:spcAft>
              <a:buClr>
                <a:schemeClr val="dk1"/>
              </a:buClr>
              <a:buSzPts val="1400"/>
              <a:buFont typeface="Assistant"/>
              <a:buChar char="●"/>
            </a:pPr>
            <a:r>
              <a:rPr b="1" lang="iw" sz="1400">
                <a:solidFill>
                  <a:schemeClr val="dk1"/>
                </a:solidFill>
                <a:latin typeface="Assistant"/>
                <a:ea typeface="Assistant"/>
                <a:cs typeface="Assistant"/>
                <a:sym typeface="Assistant"/>
              </a:rPr>
              <a:t>ממוצע וסטיית תקן של ערכי הפיקסלים עבור קטגוריה:</a:t>
            </a:r>
            <a:br>
              <a:rPr lang="iw" sz="1400">
                <a:solidFill>
                  <a:schemeClr val="dk1"/>
                </a:solidFill>
                <a:latin typeface="Assistant"/>
                <a:ea typeface="Assistant"/>
                <a:cs typeface="Assistant"/>
                <a:sym typeface="Assistant"/>
              </a:rPr>
            </a:br>
            <a:r>
              <a:rPr lang="iw" sz="1400">
                <a:solidFill>
                  <a:schemeClr val="dk1"/>
                </a:solidFill>
                <a:latin typeface="Assistant"/>
                <a:ea typeface="Assistant"/>
                <a:cs typeface="Assistant"/>
                <a:sym typeface="Assistant"/>
              </a:rPr>
              <a:t>חישבתי את ממוצע רמות הבהירות לקטגוריה במאגר על ידי סיכום כל ערכי הפיקסלים בתמונה וחלוקה במספר הפיקסלים הכולל (784 פיקסלים לכל תמונה).</a:t>
            </a:r>
            <a:br>
              <a:rPr lang="iw" sz="1400">
                <a:solidFill>
                  <a:schemeClr val="dk1"/>
                </a:solidFill>
                <a:latin typeface="Assistant"/>
                <a:ea typeface="Assistant"/>
                <a:cs typeface="Assistant"/>
                <a:sym typeface="Assistant"/>
              </a:rPr>
            </a:br>
            <a:r>
              <a:rPr lang="iw" sz="1400">
                <a:solidFill>
                  <a:schemeClr val="dk1"/>
                </a:solidFill>
                <a:latin typeface="Assistant"/>
                <a:ea typeface="Assistant"/>
                <a:cs typeface="Assistant"/>
                <a:sym typeface="Assistant"/>
              </a:rPr>
              <a:t>ממוצע זה נותן אינדיקציה כללית לגבי בהירות הקטגוריה.</a:t>
            </a:r>
            <a:br>
              <a:rPr lang="iw" sz="1400">
                <a:solidFill>
                  <a:schemeClr val="dk1"/>
                </a:solidFill>
                <a:latin typeface="Assistant"/>
                <a:ea typeface="Assistant"/>
                <a:cs typeface="Assistant"/>
                <a:sym typeface="Assistant"/>
              </a:rPr>
            </a:br>
            <a:r>
              <a:rPr lang="iw" sz="1400">
                <a:solidFill>
                  <a:schemeClr val="dk1"/>
                </a:solidFill>
                <a:latin typeface="Assistant"/>
                <a:ea typeface="Assistant"/>
                <a:cs typeface="Assistant"/>
                <a:sym typeface="Assistant"/>
              </a:rPr>
              <a:t>בנוסף, חישוב סטיית התקן מאפשר להעריך את רמת השונות בבהירות בין דוגמאות שונות של אותה קטגוריה.</a:t>
            </a:r>
            <a:br>
              <a:rPr lang="iw" sz="1400">
                <a:solidFill>
                  <a:schemeClr val="dk1"/>
                </a:solidFill>
                <a:latin typeface="Assistant"/>
                <a:ea typeface="Assistant"/>
                <a:cs typeface="Assistant"/>
                <a:sym typeface="Assistant"/>
              </a:rPr>
            </a:br>
            <a:endParaRPr sz="1400">
              <a:solidFill>
                <a:schemeClr val="dk1"/>
              </a:solidFill>
              <a:latin typeface="Assistant"/>
              <a:ea typeface="Assistant"/>
              <a:cs typeface="Assistant"/>
              <a:sym typeface="Assistant"/>
            </a:endParaRPr>
          </a:p>
          <a:p>
            <a:pPr indent="-317500" lvl="0" marL="457200" rtl="1" algn="r">
              <a:spcBef>
                <a:spcPts val="0"/>
              </a:spcBef>
              <a:spcAft>
                <a:spcPts val="0"/>
              </a:spcAft>
              <a:buClr>
                <a:schemeClr val="dk1"/>
              </a:buClr>
              <a:buSzPts val="1400"/>
              <a:buFont typeface="Assistant"/>
              <a:buChar char="●"/>
            </a:pPr>
            <a:r>
              <a:rPr b="1" lang="iw" sz="1400">
                <a:solidFill>
                  <a:schemeClr val="dk1"/>
                </a:solidFill>
                <a:latin typeface="Assistant"/>
                <a:ea typeface="Assistant"/>
                <a:cs typeface="Assistant"/>
                <a:sym typeface="Assistant"/>
              </a:rPr>
              <a:t>התפלגות ערכי הפיקסלים:</a:t>
            </a:r>
            <a:br>
              <a:rPr b="1" lang="iw" sz="1400">
                <a:solidFill>
                  <a:schemeClr val="dk1"/>
                </a:solidFill>
                <a:latin typeface="Assistant"/>
                <a:ea typeface="Assistant"/>
                <a:cs typeface="Assistant"/>
                <a:sym typeface="Assistant"/>
              </a:rPr>
            </a:br>
            <a:r>
              <a:rPr lang="iw" sz="1400">
                <a:solidFill>
                  <a:schemeClr val="dk1"/>
                </a:solidFill>
                <a:latin typeface="Assistant"/>
                <a:ea typeface="Assistant"/>
                <a:cs typeface="Assistant"/>
                <a:sym typeface="Assistant"/>
              </a:rPr>
              <a:t>יצירת</a:t>
            </a:r>
            <a:r>
              <a:rPr lang="iw" sz="1400">
                <a:solidFill>
                  <a:schemeClr val="dk1"/>
                </a:solidFill>
                <a:latin typeface="Assistant"/>
                <a:ea typeface="Assistant"/>
                <a:cs typeface="Assistant"/>
                <a:sym typeface="Assistant"/>
              </a:rPr>
              <a:t> היסטוגרמות של ערכי הפיקסלים עבור כל קטגוריה, כדי להבין כיצד הפיקסלים מפוזרים.</a:t>
            </a:r>
            <a:br>
              <a:rPr lang="iw" sz="1400">
                <a:solidFill>
                  <a:schemeClr val="dk1"/>
                </a:solidFill>
                <a:latin typeface="Assistant"/>
                <a:ea typeface="Assistant"/>
                <a:cs typeface="Assistant"/>
                <a:sym typeface="Assistant"/>
              </a:rPr>
            </a:br>
            <a:r>
              <a:rPr lang="iw" sz="1400">
                <a:solidFill>
                  <a:schemeClr val="dk1"/>
                </a:solidFill>
                <a:latin typeface="Assistant"/>
                <a:ea typeface="Assistant"/>
                <a:cs typeface="Assistant"/>
                <a:sym typeface="Assistant"/>
              </a:rPr>
              <a:t>לדוגמה, אם קטגוריה מסוימת מציגה פיזור אחיד של פיקסלים, ניתן להסיק שהיא מכילה פריטים מגוונים.</a:t>
            </a:r>
            <a:br>
              <a:rPr lang="iw" sz="1400">
                <a:solidFill>
                  <a:schemeClr val="dk1"/>
                </a:solidFill>
                <a:latin typeface="Assistant"/>
                <a:ea typeface="Assistant"/>
                <a:cs typeface="Assistant"/>
                <a:sym typeface="Assistant"/>
              </a:rPr>
            </a:br>
            <a:r>
              <a:rPr lang="iw" sz="1400">
                <a:solidFill>
                  <a:schemeClr val="dk1"/>
                </a:solidFill>
                <a:latin typeface="Assistant"/>
                <a:ea typeface="Assistant"/>
                <a:cs typeface="Assistant"/>
                <a:sym typeface="Assistant"/>
              </a:rPr>
              <a:t>לעומת זאת, אם ההתפלגות צרה מאוד, זה עשוי להצביע על כך </a:t>
            </a:r>
            <a:r>
              <a:rPr lang="iw" sz="1400">
                <a:solidFill>
                  <a:schemeClr val="dk1"/>
                </a:solidFill>
                <a:latin typeface="Assistant"/>
                <a:ea typeface="Assistant"/>
                <a:cs typeface="Assistant"/>
                <a:sym typeface="Assistant"/>
              </a:rPr>
              <a:t>שהקטגוריה</a:t>
            </a:r>
            <a:r>
              <a:rPr lang="iw" sz="1400">
                <a:solidFill>
                  <a:schemeClr val="dk1"/>
                </a:solidFill>
                <a:latin typeface="Assistant"/>
                <a:ea typeface="Assistant"/>
                <a:cs typeface="Assistant"/>
                <a:sym typeface="Assistant"/>
              </a:rPr>
              <a:t> מורכבת מפריטים דומים מאוד מבחינה חזותית, מה שיקל על הסיווג.</a:t>
            </a:r>
            <a:endParaRPr sz="1400">
              <a:solidFill>
                <a:schemeClr val="dk1"/>
              </a:solidFill>
              <a:latin typeface="Assistant"/>
              <a:ea typeface="Assistant"/>
              <a:cs typeface="Assistant"/>
              <a:sym typeface="Assistant"/>
            </a:endParaRPr>
          </a:p>
          <a:p>
            <a:pPr indent="0" lvl="0" marL="0" rtl="1" algn="r">
              <a:spcBef>
                <a:spcPts val="0"/>
              </a:spcBef>
              <a:spcAft>
                <a:spcPts val="1200"/>
              </a:spcAft>
              <a:buNone/>
            </a:pPr>
            <a:r>
              <a:t/>
            </a:r>
            <a:endParaRPr sz="1400">
              <a:latin typeface="Assistant"/>
              <a:ea typeface="Assistant"/>
              <a:cs typeface="Assistant"/>
              <a:sym typeface="Assistan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nvSpPr>
        <p:spPr>
          <a:xfrm>
            <a:off x="25" y="476250"/>
            <a:ext cx="9144000" cy="1132800"/>
          </a:xfrm>
          <a:prstGeom prst="rect">
            <a:avLst/>
          </a:prstGeom>
          <a:noFill/>
          <a:ln>
            <a:noFill/>
          </a:ln>
        </p:spPr>
        <p:txBody>
          <a:bodyPr anchorCtr="0" anchor="ctr" bIns="91425" lIns="91425" spcFirstLastPara="1" rIns="91425" wrap="square" tIns="91425">
            <a:noAutofit/>
          </a:bodyPr>
          <a:lstStyle/>
          <a:p>
            <a:pPr indent="0" lvl="0" marL="0" rtl="1" algn="ctr">
              <a:lnSpc>
                <a:spcPct val="115000"/>
              </a:lnSpc>
              <a:spcBef>
                <a:spcPts val="0"/>
              </a:spcBef>
              <a:spcAft>
                <a:spcPts val="0"/>
              </a:spcAft>
              <a:buNone/>
            </a:pPr>
            <a:r>
              <a:rPr b="1" lang="iw">
                <a:solidFill>
                  <a:schemeClr val="dk1"/>
                </a:solidFill>
                <a:latin typeface="Assistant"/>
                <a:ea typeface="Assistant"/>
                <a:cs typeface="Assistant"/>
                <a:sym typeface="Assistant"/>
              </a:rPr>
              <a:t>רוב הפיקסלים כהים מאוד</a:t>
            </a:r>
            <a:r>
              <a:rPr lang="iw">
                <a:solidFill>
                  <a:schemeClr val="dk1"/>
                </a:solidFill>
                <a:latin typeface="Assistant"/>
                <a:ea typeface="Assistant"/>
                <a:cs typeface="Assistant"/>
                <a:sym typeface="Assistant"/>
              </a:rPr>
              <a:t> - מרמז על רקע כהה או בגדים כהים ברוב הקטגוריות.</a:t>
            </a:r>
            <a:endParaRPr>
              <a:solidFill>
                <a:schemeClr val="dk1"/>
              </a:solidFill>
              <a:latin typeface="Assistant"/>
              <a:ea typeface="Assistant"/>
              <a:cs typeface="Assistant"/>
              <a:sym typeface="Assistant"/>
            </a:endParaRPr>
          </a:p>
          <a:p>
            <a:pPr indent="0" lvl="0" marL="0" rtl="1" algn="ctr">
              <a:lnSpc>
                <a:spcPct val="115000"/>
              </a:lnSpc>
              <a:spcBef>
                <a:spcPts val="0"/>
              </a:spcBef>
              <a:spcAft>
                <a:spcPts val="0"/>
              </a:spcAft>
              <a:buNone/>
            </a:pPr>
            <a:r>
              <a:rPr b="1" lang="iw">
                <a:solidFill>
                  <a:schemeClr val="dk1"/>
                </a:solidFill>
                <a:latin typeface="Assistant"/>
                <a:ea typeface="Assistant"/>
                <a:cs typeface="Assistant"/>
                <a:sym typeface="Assistant"/>
              </a:rPr>
              <a:t>שיאים נוספים בעוצמת פיקסלים גבוהה</a:t>
            </a:r>
            <a:r>
              <a:rPr lang="iw">
                <a:solidFill>
                  <a:schemeClr val="dk1"/>
                </a:solidFill>
                <a:latin typeface="Assistant"/>
                <a:ea typeface="Assistant"/>
                <a:cs typeface="Assistant"/>
                <a:sym typeface="Assistant"/>
              </a:rPr>
              <a:t> - קטגוריות מסוימות כמו נעליים ותיקים כוללות אזורים בהירים יותר.</a:t>
            </a:r>
            <a:endParaRPr>
              <a:solidFill>
                <a:schemeClr val="dk1"/>
              </a:solidFill>
              <a:latin typeface="Assistant"/>
              <a:ea typeface="Assistant"/>
              <a:cs typeface="Assistant"/>
              <a:sym typeface="Assistant"/>
            </a:endParaRPr>
          </a:p>
          <a:p>
            <a:pPr indent="0" lvl="0" marL="0" rtl="1" algn="ctr">
              <a:lnSpc>
                <a:spcPct val="115000"/>
              </a:lnSpc>
              <a:spcBef>
                <a:spcPts val="0"/>
              </a:spcBef>
              <a:spcAft>
                <a:spcPts val="0"/>
              </a:spcAft>
              <a:buNone/>
            </a:pPr>
            <a:r>
              <a:rPr b="1" lang="iw">
                <a:solidFill>
                  <a:schemeClr val="dk1"/>
                </a:solidFill>
                <a:latin typeface="Assistant"/>
                <a:ea typeface="Assistant"/>
                <a:cs typeface="Assistant"/>
                <a:sym typeface="Assistant"/>
              </a:rPr>
              <a:t>חפיפה משמעותית בין קטגוריות</a:t>
            </a:r>
            <a:r>
              <a:rPr lang="iw">
                <a:solidFill>
                  <a:schemeClr val="dk1"/>
                </a:solidFill>
                <a:latin typeface="Assistant"/>
                <a:ea typeface="Assistant"/>
                <a:cs typeface="Assistant"/>
                <a:sym typeface="Assistant"/>
              </a:rPr>
              <a:t> - בהירות לבדה אינה מספיקה לסיווג מדויק.</a:t>
            </a:r>
            <a:endParaRPr>
              <a:solidFill>
                <a:schemeClr val="dk1"/>
              </a:solidFill>
              <a:latin typeface="Assistant"/>
              <a:ea typeface="Assistant"/>
              <a:cs typeface="Assistant"/>
              <a:sym typeface="Assistant"/>
            </a:endParaRPr>
          </a:p>
          <a:p>
            <a:pPr indent="0" lvl="0" marL="0" rtl="1" algn="ctr">
              <a:lnSpc>
                <a:spcPct val="115000"/>
              </a:lnSpc>
              <a:spcBef>
                <a:spcPts val="0"/>
              </a:spcBef>
              <a:spcAft>
                <a:spcPts val="0"/>
              </a:spcAft>
              <a:buNone/>
            </a:pPr>
            <a:r>
              <a:t/>
            </a:r>
            <a:endParaRPr>
              <a:solidFill>
                <a:schemeClr val="dk1"/>
              </a:solidFill>
              <a:latin typeface="Assistant"/>
              <a:ea typeface="Assistant"/>
              <a:cs typeface="Assistant"/>
              <a:sym typeface="Assistant"/>
            </a:endParaRPr>
          </a:p>
        </p:txBody>
      </p:sp>
      <p:pic>
        <p:nvPicPr>
          <p:cNvPr id="141" name="Google Shape;141;p26"/>
          <p:cNvPicPr preferRelativeResize="0"/>
          <p:nvPr/>
        </p:nvPicPr>
        <p:blipFill>
          <a:blip r:embed="rId3">
            <a:alphaModFix/>
          </a:blip>
          <a:stretch>
            <a:fillRect/>
          </a:stretch>
        </p:blipFill>
        <p:spPr>
          <a:xfrm>
            <a:off x="1076738" y="1609050"/>
            <a:ext cx="6990585" cy="3229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nvSpPr>
        <p:spPr>
          <a:xfrm>
            <a:off x="25" y="476250"/>
            <a:ext cx="9144000" cy="1132800"/>
          </a:xfrm>
          <a:prstGeom prst="rect">
            <a:avLst/>
          </a:prstGeom>
          <a:noFill/>
          <a:ln>
            <a:noFill/>
          </a:ln>
        </p:spPr>
        <p:txBody>
          <a:bodyPr anchorCtr="0" anchor="ctr" bIns="91425" lIns="91425" spcFirstLastPara="1" rIns="91425" wrap="square" tIns="91425">
            <a:noAutofit/>
          </a:bodyPr>
          <a:lstStyle/>
          <a:p>
            <a:pPr indent="0" lvl="0" marL="0" rtl="1" algn="ctr">
              <a:lnSpc>
                <a:spcPct val="115000"/>
              </a:lnSpc>
              <a:spcBef>
                <a:spcPts val="0"/>
              </a:spcBef>
              <a:spcAft>
                <a:spcPts val="0"/>
              </a:spcAft>
              <a:buNone/>
            </a:pPr>
            <a:r>
              <a:rPr lang="iw">
                <a:solidFill>
                  <a:schemeClr val="dk1"/>
                </a:solidFill>
                <a:latin typeface="Assistant"/>
                <a:ea typeface="Assistant"/>
                <a:cs typeface="Assistant"/>
                <a:sym typeface="Assistant"/>
              </a:rPr>
              <a:t>מטריצת הדמיון מודדת עד כמה קטגוריות בגדים שונות דומות בהתבסס על התפלגות עוצמת הפיקסלים הממוצעת שלהן. </a:t>
            </a:r>
            <a:br>
              <a:rPr lang="iw">
                <a:solidFill>
                  <a:schemeClr val="dk1"/>
                </a:solidFill>
                <a:latin typeface="Assistant"/>
                <a:ea typeface="Assistant"/>
                <a:cs typeface="Assistant"/>
                <a:sym typeface="Assistant"/>
              </a:rPr>
            </a:br>
            <a:r>
              <a:rPr lang="iw">
                <a:solidFill>
                  <a:schemeClr val="dk1"/>
                </a:solidFill>
                <a:latin typeface="Assistant"/>
                <a:ea typeface="Assistant"/>
                <a:cs typeface="Assistant"/>
                <a:sym typeface="Assistant"/>
              </a:rPr>
              <a:t>ציון דמיון קרוב יותר ל-1 אומר שהקטגוריות דומות מאוד, בעוד שערך נמוך יותר אומר שהן מובחנות יותר.</a:t>
            </a:r>
            <a:br>
              <a:rPr lang="iw">
                <a:solidFill>
                  <a:schemeClr val="dk1"/>
                </a:solidFill>
                <a:latin typeface="Assistant"/>
                <a:ea typeface="Assistant"/>
                <a:cs typeface="Assistant"/>
                <a:sym typeface="Assistant"/>
              </a:rPr>
            </a:br>
            <a:r>
              <a:rPr lang="iw">
                <a:solidFill>
                  <a:schemeClr val="dk1"/>
                </a:solidFill>
                <a:latin typeface="Assistant"/>
                <a:ea typeface="Assistant"/>
                <a:cs typeface="Assistant"/>
                <a:sym typeface="Assistant"/>
              </a:rPr>
              <a:t>ע״י שימוש במטריצה ניתן להבחין מה המודל ידע לסווג בקלות ובמה הוא יתקשה בביצוע מטלת הסיווג.</a:t>
            </a:r>
            <a:endParaRPr>
              <a:solidFill>
                <a:schemeClr val="dk1"/>
              </a:solidFill>
              <a:latin typeface="Assistant"/>
              <a:ea typeface="Assistant"/>
              <a:cs typeface="Assistant"/>
              <a:sym typeface="Assistant"/>
            </a:endParaRPr>
          </a:p>
        </p:txBody>
      </p:sp>
      <p:pic>
        <p:nvPicPr>
          <p:cNvPr id="147" name="Google Shape;147;p27"/>
          <p:cNvPicPr preferRelativeResize="0"/>
          <p:nvPr/>
        </p:nvPicPr>
        <p:blipFill>
          <a:blip r:embed="rId3">
            <a:alphaModFix/>
          </a:blip>
          <a:stretch>
            <a:fillRect/>
          </a:stretch>
        </p:blipFill>
        <p:spPr>
          <a:xfrm>
            <a:off x="1635950" y="1609050"/>
            <a:ext cx="5872089" cy="32296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1" algn="ctr">
              <a:spcBef>
                <a:spcPts val="0"/>
              </a:spcBef>
              <a:spcAft>
                <a:spcPts val="0"/>
              </a:spcAft>
              <a:buClr>
                <a:schemeClr val="dk1"/>
              </a:buClr>
              <a:buSzPts val="1100"/>
              <a:buFont typeface="Arial"/>
              <a:buNone/>
            </a:pPr>
            <a:r>
              <a:rPr b="1" lang="iw" sz="2500">
                <a:latin typeface="Assistant"/>
                <a:ea typeface="Assistant"/>
                <a:cs typeface="Assistant"/>
                <a:sym typeface="Assistant"/>
              </a:rPr>
              <a:t>שלב 3.3  : חישוב קורלציות בין פיקסלים</a:t>
            </a:r>
            <a:endParaRPr b="1" sz="2500">
              <a:latin typeface="Assistant"/>
              <a:ea typeface="Assistant"/>
              <a:cs typeface="Assistant"/>
              <a:sym typeface="Assistant"/>
            </a:endParaRPr>
          </a:p>
          <a:p>
            <a:pPr indent="0" lvl="0" marL="0" rtl="0" algn="l">
              <a:spcBef>
                <a:spcPts val="0"/>
              </a:spcBef>
              <a:spcAft>
                <a:spcPts val="0"/>
              </a:spcAft>
              <a:buNone/>
            </a:pPr>
            <a:r>
              <a:t/>
            </a:r>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1" algn="r">
              <a:spcBef>
                <a:spcPts val="1200"/>
              </a:spcBef>
              <a:spcAft>
                <a:spcPts val="0"/>
              </a:spcAft>
              <a:buNone/>
            </a:pPr>
            <a:r>
              <a:rPr lang="iw" sz="1300">
                <a:solidFill>
                  <a:schemeClr val="dk1"/>
                </a:solidFill>
                <a:latin typeface="Assistant"/>
                <a:ea typeface="Assistant"/>
                <a:cs typeface="Assistant"/>
                <a:sym typeface="Assistant"/>
              </a:rPr>
              <a:t>כדי לשפר את הסיווג, חשוב לזהות אילו פיקסלים ספציפיים תורמים הכי הרבה להבחנה בין קטגוריות בגדים שונות. לא כל הפיקסלים חשובים באותה מידה - חלקם עשויים להיות מיותרים או לספק מעט מידע. ניתוח זה עוזר לקבוע לאילו פיקסלים יש קשר חזק עם קטגוריית הבגדים. אילו אזורים בתמונה הכי שימושיים לסיווג. האם בחירת תכונה (הסרת פיקסלים בקורלציה נמוכה) יכולה לשפר את יעילות המודל. על ידי חישוב המתאם בין כל פיקסל לבין תוויות המחלקה, נוכל לזהות את הפיקסלים האינפורמטיביים ביותר.</a:t>
            </a:r>
            <a:endParaRPr sz="1300">
              <a:solidFill>
                <a:schemeClr val="dk1"/>
              </a:solidFill>
              <a:latin typeface="Assistant"/>
              <a:ea typeface="Assistant"/>
              <a:cs typeface="Assistant"/>
              <a:sym typeface="Assistant"/>
            </a:endParaRPr>
          </a:p>
          <a:p>
            <a:pPr indent="0" lvl="0" marL="914400" rtl="1" algn="r">
              <a:spcBef>
                <a:spcPts val="1200"/>
              </a:spcBef>
              <a:spcAft>
                <a:spcPts val="0"/>
              </a:spcAft>
              <a:buNone/>
            </a:pPr>
            <a:r>
              <a:rPr lang="iw" sz="1300">
                <a:solidFill>
                  <a:schemeClr val="dk1"/>
                </a:solidFill>
                <a:latin typeface="Assistant"/>
                <a:ea typeface="Assistant"/>
                <a:cs typeface="Assistant"/>
                <a:sym typeface="Assistant"/>
              </a:rPr>
              <a:t>חישוב קורלציה לפיקסלים:</a:t>
            </a:r>
            <a:br>
              <a:rPr lang="iw" sz="1300">
                <a:solidFill>
                  <a:schemeClr val="dk1"/>
                </a:solidFill>
                <a:latin typeface="Assistant"/>
                <a:ea typeface="Assistant"/>
                <a:cs typeface="Assistant"/>
                <a:sym typeface="Assistant"/>
              </a:rPr>
            </a:br>
            <a:r>
              <a:rPr lang="iw" sz="1300">
                <a:solidFill>
                  <a:schemeClr val="dk1"/>
                </a:solidFill>
                <a:latin typeface="Assistant"/>
                <a:ea typeface="Assistant"/>
                <a:cs typeface="Assistant"/>
                <a:sym typeface="Assistant"/>
              </a:rPr>
              <a:t>כדי לנתח עד כמה קטגוריות בגדים שונות דומות מבחינה ויזואלית, אנו מחשבים את הקורולציה בין עוצמות הפיקסלים הממוצעות של כל מחלקה. זה עוזר לנו לקבוע אילו קטגוריות חולקות התפלגות פיקסלים דומות וייתכן שקשה להבחין בהן במשימת הסיווג.</a:t>
            </a:r>
            <a:endParaRPr sz="1300">
              <a:solidFill>
                <a:schemeClr val="dk1"/>
              </a:solidFill>
              <a:latin typeface="Assistant"/>
              <a:ea typeface="Assistant"/>
              <a:cs typeface="Assistant"/>
              <a:sym typeface="Assistant"/>
            </a:endParaRPr>
          </a:p>
          <a:p>
            <a:pPr indent="0" lvl="0" marL="914400" rtl="1" algn="r">
              <a:spcBef>
                <a:spcPts val="1200"/>
              </a:spcBef>
              <a:spcAft>
                <a:spcPts val="0"/>
              </a:spcAft>
              <a:buNone/>
            </a:pPr>
            <a:r>
              <a:t/>
            </a:r>
            <a:endParaRPr sz="1300">
              <a:solidFill>
                <a:schemeClr val="dk1"/>
              </a:solidFill>
              <a:latin typeface="Assistant"/>
              <a:ea typeface="Assistant"/>
              <a:cs typeface="Assistant"/>
              <a:sym typeface="Assistant"/>
            </a:endParaRPr>
          </a:p>
          <a:p>
            <a:pPr indent="0" lvl="0" marL="457200" rtl="1" algn="r">
              <a:spcBef>
                <a:spcPts val="1200"/>
              </a:spcBef>
              <a:spcAft>
                <a:spcPts val="0"/>
              </a:spcAft>
              <a:buNone/>
            </a:pPr>
            <a:r>
              <a:rPr lang="iw" sz="1300" u="sng">
                <a:solidFill>
                  <a:schemeClr val="dk1"/>
                </a:solidFill>
                <a:latin typeface="Assistant"/>
                <a:ea typeface="Assistant"/>
                <a:cs typeface="Assistant"/>
                <a:sym typeface="Assistant"/>
              </a:rPr>
              <a:t>השערה : האם מספר הפיקסלים עם קורולציה גבוהה יהוו כמספר הפיקסלים לאחר הפחתת מימדים (PCA) ? </a:t>
            </a:r>
            <a:endParaRPr sz="1300" u="sng">
              <a:solidFill>
                <a:schemeClr val="dk1"/>
              </a:solidFill>
              <a:latin typeface="Assistant"/>
              <a:ea typeface="Assistant"/>
              <a:cs typeface="Assistant"/>
              <a:sym typeface="Assistant"/>
            </a:endParaRPr>
          </a:p>
          <a:p>
            <a:pPr indent="0" lvl="0" marL="0" rtl="1" algn="r">
              <a:spcBef>
                <a:spcPts val="1200"/>
              </a:spcBef>
              <a:spcAft>
                <a:spcPts val="0"/>
              </a:spcAft>
              <a:buClr>
                <a:schemeClr val="dk1"/>
              </a:buClr>
              <a:buSzPts val="1100"/>
              <a:buFont typeface="Arial"/>
              <a:buNone/>
            </a:pPr>
            <a:r>
              <a:t/>
            </a:r>
            <a:endParaRPr sz="1300">
              <a:solidFill>
                <a:schemeClr val="dk1"/>
              </a:solidFill>
              <a:latin typeface="Assistant"/>
              <a:ea typeface="Assistant"/>
              <a:cs typeface="Assistant"/>
              <a:sym typeface="Assistant"/>
            </a:endParaRPr>
          </a:p>
          <a:p>
            <a:pPr indent="0" lvl="0" marL="0" rtl="1" algn="r">
              <a:spcBef>
                <a:spcPts val="0"/>
              </a:spcBef>
              <a:spcAft>
                <a:spcPts val="1200"/>
              </a:spcAft>
              <a:buNone/>
            </a:pPr>
            <a:r>
              <a:t/>
            </a:r>
            <a:endParaRPr sz="1300">
              <a:latin typeface="Assistant"/>
              <a:ea typeface="Assistant"/>
              <a:cs typeface="Assistant"/>
              <a:sym typeface="Assistan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nvSpPr>
        <p:spPr>
          <a:xfrm>
            <a:off x="5744475" y="152400"/>
            <a:ext cx="3195300" cy="2322300"/>
          </a:xfrm>
          <a:prstGeom prst="rect">
            <a:avLst/>
          </a:prstGeom>
          <a:noFill/>
          <a:ln>
            <a:noFill/>
          </a:ln>
        </p:spPr>
        <p:txBody>
          <a:bodyPr anchorCtr="0" anchor="ctr" bIns="91425" lIns="91425" spcFirstLastPara="1" rIns="180000" wrap="square" tIns="91425">
            <a:noAutofit/>
          </a:bodyPr>
          <a:lstStyle/>
          <a:p>
            <a:pPr indent="0" lvl="0" marL="0" rtl="1" algn="ctr">
              <a:lnSpc>
                <a:spcPct val="115000"/>
              </a:lnSpc>
              <a:spcBef>
                <a:spcPts val="0"/>
              </a:spcBef>
              <a:spcAft>
                <a:spcPts val="0"/>
              </a:spcAft>
              <a:buClr>
                <a:schemeClr val="dk1"/>
              </a:buClr>
              <a:buSzPts val="1100"/>
              <a:buFont typeface="Arial"/>
              <a:buNone/>
            </a:pPr>
            <a:r>
              <a:rPr lang="iw" sz="1100">
                <a:solidFill>
                  <a:schemeClr val="dk1"/>
                </a:solidFill>
                <a:latin typeface="Assistant"/>
                <a:ea typeface="Assistant"/>
                <a:cs typeface="Assistant"/>
                <a:sym typeface="Assistant"/>
              </a:rPr>
              <a:t>אנו יכולים לבדוק חזותית:</a:t>
            </a:r>
            <a:endParaRPr sz="1100">
              <a:solidFill>
                <a:schemeClr val="dk1"/>
              </a:solidFill>
              <a:latin typeface="Assistant"/>
              <a:ea typeface="Assistant"/>
              <a:cs typeface="Assistant"/>
              <a:sym typeface="Assistant"/>
            </a:endParaRPr>
          </a:p>
          <a:p>
            <a:pPr indent="0" lvl="0" marL="0" rtl="1" algn="ctr">
              <a:lnSpc>
                <a:spcPct val="115000"/>
              </a:lnSpc>
              <a:spcBef>
                <a:spcPts val="0"/>
              </a:spcBef>
              <a:spcAft>
                <a:spcPts val="0"/>
              </a:spcAft>
              <a:buClr>
                <a:schemeClr val="dk1"/>
              </a:buClr>
              <a:buSzPts val="1100"/>
              <a:buFont typeface="Arial"/>
              <a:buNone/>
            </a:pPr>
            <a:r>
              <a:rPr lang="iw" sz="1100">
                <a:solidFill>
                  <a:schemeClr val="dk1"/>
                </a:solidFill>
                <a:latin typeface="Assistant"/>
                <a:ea typeface="Assistant"/>
                <a:cs typeface="Assistant"/>
                <a:sym typeface="Assistant"/>
              </a:rPr>
              <a:t>לאילו סוגי בגדים יש מבני פיקסלים דומים מאוד.</a:t>
            </a:r>
            <a:endParaRPr sz="1100">
              <a:solidFill>
                <a:schemeClr val="dk1"/>
              </a:solidFill>
              <a:latin typeface="Assistant"/>
              <a:ea typeface="Assistant"/>
              <a:cs typeface="Assistant"/>
              <a:sym typeface="Assistant"/>
            </a:endParaRPr>
          </a:p>
          <a:p>
            <a:pPr indent="0" lvl="0" marL="0" rtl="1" algn="ctr">
              <a:lnSpc>
                <a:spcPct val="115000"/>
              </a:lnSpc>
              <a:spcBef>
                <a:spcPts val="0"/>
              </a:spcBef>
              <a:spcAft>
                <a:spcPts val="0"/>
              </a:spcAft>
              <a:buClr>
                <a:schemeClr val="dk1"/>
              </a:buClr>
              <a:buSzPts val="1100"/>
              <a:buFont typeface="Arial"/>
              <a:buNone/>
            </a:pPr>
            <a:r>
              <a:rPr lang="iw" sz="1100">
                <a:solidFill>
                  <a:schemeClr val="dk1"/>
                </a:solidFill>
                <a:latin typeface="Assistant"/>
                <a:ea typeface="Assistant"/>
                <a:cs typeface="Assistant"/>
                <a:sym typeface="Assistant"/>
              </a:rPr>
              <a:t>אילו קטגוריות שונות וקל יותר לסווג.</a:t>
            </a:r>
            <a:endParaRPr sz="1100">
              <a:solidFill>
                <a:schemeClr val="dk1"/>
              </a:solidFill>
              <a:latin typeface="Assistant"/>
              <a:ea typeface="Assistant"/>
              <a:cs typeface="Assistant"/>
              <a:sym typeface="Assistant"/>
            </a:endParaRPr>
          </a:p>
          <a:p>
            <a:pPr indent="0" lvl="0" marL="0" rtl="1" algn="ctr">
              <a:lnSpc>
                <a:spcPct val="115000"/>
              </a:lnSpc>
              <a:spcBef>
                <a:spcPts val="0"/>
              </a:spcBef>
              <a:spcAft>
                <a:spcPts val="0"/>
              </a:spcAft>
              <a:buClr>
                <a:schemeClr val="dk1"/>
              </a:buClr>
              <a:buSzPts val="1100"/>
              <a:buFont typeface="Arial"/>
              <a:buNone/>
            </a:pPr>
            <a:r>
              <a:rPr lang="iw" sz="1100">
                <a:solidFill>
                  <a:schemeClr val="dk1"/>
                </a:solidFill>
                <a:latin typeface="Assistant"/>
                <a:ea typeface="Assistant"/>
                <a:cs typeface="Assistant"/>
                <a:sym typeface="Assistant"/>
              </a:rPr>
              <a:t>האם קבוצות מסוימות של פריטי לבוש מתקבצות יחד על סמך ערכי פיקסלים.</a:t>
            </a:r>
            <a:endParaRPr sz="1100">
              <a:solidFill>
                <a:schemeClr val="dk1"/>
              </a:solidFill>
              <a:latin typeface="Assistant"/>
              <a:ea typeface="Assistant"/>
              <a:cs typeface="Assistant"/>
              <a:sym typeface="Assistant"/>
            </a:endParaRPr>
          </a:p>
          <a:p>
            <a:pPr indent="0" lvl="0" marL="0" rtl="1" algn="ctr">
              <a:lnSpc>
                <a:spcPct val="115000"/>
              </a:lnSpc>
              <a:spcBef>
                <a:spcPts val="1200"/>
              </a:spcBef>
              <a:spcAft>
                <a:spcPts val="0"/>
              </a:spcAft>
              <a:buNone/>
            </a:pPr>
            <a:r>
              <a:t/>
            </a:r>
            <a:endParaRPr sz="1100">
              <a:solidFill>
                <a:schemeClr val="dk1"/>
              </a:solidFill>
              <a:latin typeface="Assistant"/>
              <a:ea typeface="Assistant"/>
              <a:cs typeface="Assistant"/>
              <a:sym typeface="Assistant"/>
            </a:endParaRPr>
          </a:p>
          <a:p>
            <a:pPr indent="0" lvl="0" marL="0" rtl="1" algn="ctr">
              <a:lnSpc>
                <a:spcPct val="115000"/>
              </a:lnSpc>
              <a:spcBef>
                <a:spcPts val="1200"/>
              </a:spcBef>
              <a:spcAft>
                <a:spcPts val="1200"/>
              </a:spcAft>
              <a:buNone/>
            </a:pPr>
            <a:r>
              <a:t/>
            </a:r>
            <a:endParaRPr sz="1100">
              <a:solidFill>
                <a:schemeClr val="dk1"/>
              </a:solidFill>
              <a:latin typeface="Assistant"/>
              <a:ea typeface="Assistant"/>
              <a:cs typeface="Assistant"/>
              <a:sym typeface="Assistant"/>
            </a:endParaRPr>
          </a:p>
        </p:txBody>
      </p:sp>
      <p:cxnSp>
        <p:nvCxnSpPr>
          <p:cNvPr id="159" name="Google Shape;159;p29"/>
          <p:cNvCxnSpPr>
            <a:endCxn id="160" idx="3"/>
          </p:cNvCxnSpPr>
          <p:nvPr/>
        </p:nvCxnSpPr>
        <p:spPr>
          <a:xfrm flipH="1">
            <a:off x="3367876" y="1096475"/>
            <a:ext cx="1853100" cy="385500"/>
          </a:xfrm>
          <a:prstGeom prst="straightConnector1">
            <a:avLst/>
          </a:prstGeom>
          <a:noFill/>
          <a:ln cap="flat" cmpd="sng" w="9525">
            <a:solidFill>
              <a:schemeClr val="dk2"/>
            </a:solidFill>
            <a:prstDash val="solid"/>
            <a:round/>
            <a:headEnd len="med" w="med" type="none"/>
            <a:tailEnd len="med" w="med" type="triangle"/>
          </a:ln>
        </p:spPr>
      </p:cxnSp>
      <p:sp>
        <p:nvSpPr>
          <p:cNvPr id="161" name="Google Shape;161;p29"/>
          <p:cNvSpPr txBox="1"/>
          <p:nvPr/>
        </p:nvSpPr>
        <p:spPr>
          <a:xfrm>
            <a:off x="357425" y="3436539"/>
            <a:ext cx="2462100" cy="1124700"/>
          </a:xfrm>
          <a:prstGeom prst="rect">
            <a:avLst/>
          </a:prstGeom>
          <a:noFill/>
          <a:ln>
            <a:noFill/>
          </a:ln>
        </p:spPr>
        <p:txBody>
          <a:bodyPr anchorCtr="0" anchor="t" bIns="91425" lIns="91425" spcFirstLastPara="1" rIns="180000" wrap="square" tIns="91425">
            <a:noAutofit/>
          </a:bodyPr>
          <a:lstStyle/>
          <a:p>
            <a:pPr indent="0" lvl="0" marL="0" rtl="1" algn="ctr">
              <a:lnSpc>
                <a:spcPct val="115000"/>
              </a:lnSpc>
              <a:spcBef>
                <a:spcPts val="0"/>
              </a:spcBef>
              <a:spcAft>
                <a:spcPts val="0"/>
              </a:spcAft>
              <a:buNone/>
            </a:pPr>
            <a:r>
              <a:rPr lang="iw">
                <a:solidFill>
                  <a:schemeClr val="dk1"/>
                </a:solidFill>
                <a:latin typeface="Assistant"/>
                <a:ea typeface="Assistant"/>
                <a:cs typeface="Assistant"/>
                <a:sym typeface="Assistant"/>
              </a:rPr>
              <a:t>פלט למציאות כמות ואיזה פיקסלים בעלי קורולציה גבוהה יחסית מעל 0.6</a:t>
            </a:r>
            <a:endParaRPr>
              <a:solidFill>
                <a:schemeClr val="dk1"/>
              </a:solidFill>
              <a:latin typeface="Assistant"/>
              <a:ea typeface="Assistant"/>
              <a:cs typeface="Assistant"/>
              <a:sym typeface="Assistant"/>
            </a:endParaRPr>
          </a:p>
          <a:p>
            <a:pPr indent="0" lvl="0" marL="0" rtl="1" algn="ctr">
              <a:lnSpc>
                <a:spcPct val="115000"/>
              </a:lnSpc>
              <a:spcBef>
                <a:spcPts val="1200"/>
              </a:spcBef>
              <a:spcAft>
                <a:spcPts val="0"/>
              </a:spcAft>
              <a:buNone/>
            </a:pPr>
            <a:r>
              <a:t/>
            </a:r>
            <a:endParaRPr>
              <a:solidFill>
                <a:schemeClr val="dk1"/>
              </a:solidFill>
              <a:latin typeface="Assistant"/>
              <a:ea typeface="Assistant"/>
              <a:cs typeface="Assistant"/>
              <a:sym typeface="Assistant"/>
            </a:endParaRPr>
          </a:p>
          <a:p>
            <a:pPr indent="0" lvl="0" marL="0" rtl="1" algn="ctr">
              <a:lnSpc>
                <a:spcPct val="115000"/>
              </a:lnSpc>
              <a:spcBef>
                <a:spcPts val="1200"/>
              </a:spcBef>
              <a:spcAft>
                <a:spcPts val="1200"/>
              </a:spcAft>
              <a:buNone/>
            </a:pPr>
            <a:r>
              <a:t/>
            </a:r>
            <a:endParaRPr>
              <a:solidFill>
                <a:schemeClr val="dk1"/>
              </a:solidFill>
              <a:latin typeface="Assistant"/>
              <a:ea typeface="Assistant"/>
              <a:cs typeface="Assistant"/>
              <a:sym typeface="Assistant"/>
            </a:endParaRPr>
          </a:p>
        </p:txBody>
      </p:sp>
      <p:cxnSp>
        <p:nvCxnSpPr>
          <p:cNvPr id="162" name="Google Shape;162;p29"/>
          <p:cNvCxnSpPr>
            <a:stCxn id="161" idx="3"/>
            <a:endCxn id="163" idx="1"/>
          </p:cNvCxnSpPr>
          <p:nvPr/>
        </p:nvCxnSpPr>
        <p:spPr>
          <a:xfrm flipH="1" rot="10800000">
            <a:off x="2819525" y="3664989"/>
            <a:ext cx="1478100" cy="333900"/>
          </a:xfrm>
          <a:prstGeom prst="straightConnector1">
            <a:avLst/>
          </a:prstGeom>
          <a:noFill/>
          <a:ln cap="flat" cmpd="sng" w="9525">
            <a:solidFill>
              <a:schemeClr val="dk2"/>
            </a:solidFill>
            <a:prstDash val="solid"/>
            <a:round/>
            <a:headEnd len="med" w="med" type="none"/>
            <a:tailEnd len="med" w="med" type="triangle"/>
          </a:ln>
        </p:spPr>
      </p:cxnSp>
      <p:pic>
        <p:nvPicPr>
          <p:cNvPr id="163" name="Google Shape;163;p29"/>
          <p:cNvPicPr preferRelativeResize="0"/>
          <p:nvPr/>
        </p:nvPicPr>
        <p:blipFill>
          <a:blip r:embed="rId3">
            <a:alphaModFix/>
          </a:blip>
          <a:stretch>
            <a:fillRect/>
          </a:stretch>
        </p:blipFill>
        <p:spPr>
          <a:xfrm>
            <a:off x="4297551" y="2619001"/>
            <a:ext cx="4665251" cy="2092150"/>
          </a:xfrm>
          <a:prstGeom prst="rect">
            <a:avLst/>
          </a:prstGeom>
          <a:noFill/>
          <a:ln>
            <a:noFill/>
          </a:ln>
        </p:spPr>
      </p:pic>
      <p:pic>
        <p:nvPicPr>
          <p:cNvPr id="160" name="Google Shape;160;p29"/>
          <p:cNvPicPr preferRelativeResize="0"/>
          <p:nvPr/>
        </p:nvPicPr>
        <p:blipFill>
          <a:blip r:embed="rId4">
            <a:alphaModFix/>
          </a:blip>
          <a:stretch>
            <a:fillRect/>
          </a:stretch>
        </p:blipFill>
        <p:spPr>
          <a:xfrm>
            <a:off x="-6" y="0"/>
            <a:ext cx="3367882" cy="29639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nvSpPr>
        <p:spPr>
          <a:xfrm>
            <a:off x="0" y="1177875"/>
            <a:ext cx="9144000" cy="895800"/>
          </a:xfrm>
          <a:prstGeom prst="rect">
            <a:avLst/>
          </a:prstGeom>
          <a:noFill/>
          <a:ln>
            <a:noFill/>
          </a:ln>
        </p:spPr>
        <p:txBody>
          <a:bodyPr anchorCtr="0" anchor="t" bIns="91425" lIns="91425" spcFirstLastPara="1" rIns="91425" wrap="square" tIns="91425">
            <a:spAutoFit/>
          </a:bodyPr>
          <a:lstStyle/>
          <a:p>
            <a:pPr indent="0" lvl="0" marL="0" rtl="1" algn="ctr">
              <a:lnSpc>
                <a:spcPct val="115000"/>
              </a:lnSpc>
              <a:spcBef>
                <a:spcPts val="0"/>
              </a:spcBef>
              <a:spcAft>
                <a:spcPts val="0"/>
              </a:spcAft>
              <a:buNone/>
            </a:pPr>
            <a:r>
              <a:rPr lang="iw">
                <a:latin typeface="Assistant"/>
                <a:ea typeface="Assistant"/>
                <a:cs typeface="Assistant"/>
                <a:sym typeface="Assistant"/>
              </a:rPr>
              <a:t>שונות פיקסלים עוזרת לזהות אילו פיקסלים תורמים הכי הרבה מידע במערך הנתונים.</a:t>
            </a:r>
            <a:endParaRPr>
              <a:latin typeface="Assistant"/>
              <a:ea typeface="Assistant"/>
              <a:cs typeface="Assistant"/>
              <a:sym typeface="Assistant"/>
            </a:endParaRPr>
          </a:p>
          <a:p>
            <a:pPr indent="0" lvl="0" marL="0" rtl="1" algn="ctr">
              <a:lnSpc>
                <a:spcPct val="115000"/>
              </a:lnSpc>
              <a:spcBef>
                <a:spcPts val="0"/>
              </a:spcBef>
              <a:spcAft>
                <a:spcPts val="0"/>
              </a:spcAft>
              <a:buNone/>
            </a:pPr>
            <a:r>
              <a:rPr lang="iw">
                <a:latin typeface="Assistant"/>
                <a:ea typeface="Assistant"/>
                <a:cs typeface="Assistant"/>
                <a:sym typeface="Assistant"/>
              </a:rPr>
              <a:t>פיקסלים בשונות גבוהה משתנים באופן משמעותי בין תמונות שונות, כלומר סביר להניח שהם לוכדים פרטים חשובים לסיווג. פיקסלים בשונות נמוכה נשארים כמעט זהים בתמונות, מה שהופך אותם לפחות שימושיים ואולי מיותרים.</a:t>
            </a:r>
            <a:endParaRPr>
              <a:latin typeface="Assistant"/>
              <a:ea typeface="Assistant"/>
              <a:cs typeface="Assistant"/>
              <a:sym typeface="Assistant"/>
            </a:endParaRPr>
          </a:p>
        </p:txBody>
      </p:sp>
      <p:sp>
        <p:nvSpPr>
          <p:cNvPr id="169" name="Google Shape;16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1" algn="ctr">
              <a:spcBef>
                <a:spcPts val="0"/>
              </a:spcBef>
              <a:spcAft>
                <a:spcPts val="0"/>
              </a:spcAft>
              <a:buNone/>
            </a:pPr>
            <a:r>
              <a:rPr b="1" lang="iw" sz="2500">
                <a:latin typeface="Assistant"/>
                <a:ea typeface="Assistant"/>
                <a:cs typeface="Assistant"/>
                <a:sym typeface="Assistant"/>
              </a:rPr>
              <a:t>שלב 3.4  : הבנת השונות בין הפיקסלים</a:t>
            </a:r>
            <a:endParaRPr b="1" sz="2500">
              <a:latin typeface="Assistant"/>
              <a:ea typeface="Assistant"/>
              <a:cs typeface="Assistant"/>
              <a:sym typeface="Assistant"/>
            </a:endParaRPr>
          </a:p>
          <a:p>
            <a:pPr indent="0" lvl="0" marL="0" rtl="0" algn="l">
              <a:spcBef>
                <a:spcPts val="0"/>
              </a:spcBef>
              <a:spcAft>
                <a:spcPts val="0"/>
              </a:spcAft>
              <a:buNone/>
            </a:pPr>
            <a:r>
              <a:t/>
            </a:r>
            <a:endParaRPr/>
          </a:p>
        </p:txBody>
      </p:sp>
      <p:pic>
        <p:nvPicPr>
          <p:cNvPr id="170" name="Google Shape;170;p30"/>
          <p:cNvPicPr preferRelativeResize="0"/>
          <p:nvPr/>
        </p:nvPicPr>
        <p:blipFill>
          <a:blip r:embed="rId3">
            <a:alphaModFix/>
          </a:blip>
          <a:stretch>
            <a:fillRect/>
          </a:stretch>
        </p:blipFill>
        <p:spPr>
          <a:xfrm>
            <a:off x="1903150" y="2233825"/>
            <a:ext cx="5337700" cy="2765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b="1" lang="iw" sz="2500">
                <a:latin typeface="Assistant"/>
                <a:ea typeface="Assistant"/>
                <a:cs typeface="Assistant"/>
                <a:sym typeface="Assistant"/>
              </a:rPr>
              <a:t>שלב 4  : הנדסת תכונות והפחתת מימדים</a:t>
            </a:r>
            <a:endParaRPr b="1" sz="2500">
              <a:latin typeface="Assistant"/>
              <a:ea typeface="Assistant"/>
              <a:cs typeface="Assistant"/>
              <a:sym typeface="Assistant"/>
            </a:endParaRPr>
          </a:p>
          <a:p>
            <a:pPr indent="0" lvl="0" marL="0" rtl="1" algn="ctr">
              <a:spcBef>
                <a:spcPts val="0"/>
              </a:spcBef>
              <a:spcAft>
                <a:spcPts val="0"/>
              </a:spcAft>
              <a:buClr>
                <a:schemeClr val="dk1"/>
              </a:buClr>
              <a:buSzPct val="44000"/>
              <a:buFont typeface="Arial"/>
              <a:buNone/>
            </a:pPr>
            <a:r>
              <a:t/>
            </a:r>
            <a:endParaRPr b="1" sz="2500">
              <a:solidFill>
                <a:srgbClr val="242424"/>
              </a:solidFill>
              <a:highlight>
                <a:schemeClr val="lt1"/>
              </a:highlight>
              <a:latin typeface="Assistant"/>
              <a:ea typeface="Assistant"/>
              <a:cs typeface="Assistant"/>
              <a:sym typeface="Assistant"/>
            </a:endParaRPr>
          </a:p>
        </p:txBody>
      </p:sp>
      <p:sp>
        <p:nvSpPr>
          <p:cNvPr id="176" name="Google Shape;176;p31"/>
          <p:cNvSpPr txBox="1"/>
          <p:nvPr/>
        </p:nvSpPr>
        <p:spPr>
          <a:xfrm>
            <a:off x="1011075" y="1302375"/>
            <a:ext cx="7496400" cy="16932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iw">
                <a:latin typeface="Assistant"/>
                <a:ea typeface="Assistant"/>
                <a:cs typeface="Assistant"/>
                <a:sym typeface="Assistant"/>
              </a:rPr>
              <a:t>לאחר שיש לנו הבנה עמוקה של מערך הנתונים , כולל פיקסלים חשובים, קווי דמיון מחלקים וניתוח שונות, אנו עוברים לשלב הנדסת התכונות.</a:t>
            </a:r>
            <a:br>
              <a:rPr lang="iw">
                <a:latin typeface="Assistant"/>
                <a:ea typeface="Assistant"/>
                <a:cs typeface="Assistant"/>
                <a:sym typeface="Assistant"/>
              </a:rPr>
            </a:br>
            <a:br>
              <a:rPr lang="iw">
                <a:latin typeface="Assistant"/>
                <a:ea typeface="Assistant"/>
                <a:cs typeface="Assistant"/>
                <a:sym typeface="Assistant"/>
              </a:rPr>
            </a:br>
            <a:r>
              <a:rPr lang="iw">
                <a:latin typeface="Assistant"/>
                <a:ea typeface="Assistant"/>
                <a:cs typeface="Assistant"/>
                <a:sym typeface="Assistant"/>
              </a:rPr>
              <a:t>בשלב זה, נחלץ תכונות משמעותיות, נפחית את הממדיות ונכין את מערך הנתונים עבור מודלים של למידת מכונה.</a:t>
            </a:r>
            <a:br>
              <a:rPr lang="iw">
                <a:latin typeface="Assistant"/>
                <a:ea typeface="Assistant"/>
                <a:cs typeface="Assistant"/>
                <a:sym typeface="Assistant"/>
              </a:rPr>
            </a:br>
            <a:r>
              <a:rPr lang="iw">
                <a:latin typeface="Assistant"/>
                <a:ea typeface="Assistant"/>
                <a:cs typeface="Assistant"/>
                <a:sym typeface="Assistant"/>
              </a:rPr>
              <a:t>החלת טכניקות של הפחתת ממדים (PCA, ICA) כדי לזהות את התכונות הרלוונטיות ביותר.</a:t>
            </a:r>
            <a:br>
              <a:rPr lang="iw">
                <a:latin typeface="Assistant"/>
                <a:ea typeface="Assistant"/>
                <a:cs typeface="Assistant"/>
                <a:sym typeface="Assistant"/>
              </a:rPr>
            </a:br>
            <a:r>
              <a:rPr lang="iw">
                <a:latin typeface="Assistant"/>
                <a:ea typeface="Assistant"/>
                <a:cs typeface="Assistant"/>
                <a:sym typeface="Assistant"/>
              </a:rPr>
              <a:t>ננתח כיצד טרנספורמציות של תכונות משפיעות על הסיווג . נקבע אם הפחתת מספר התכונות משפרת את יעילות המודל. נשנה את סט האימון על ידי בחירת התכונות האינפורמטיביות ביותר.</a:t>
            </a:r>
            <a:endParaRPr>
              <a:latin typeface="Assistant"/>
              <a:ea typeface="Assistant"/>
              <a:cs typeface="Assistant"/>
              <a:sym typeface="Assistan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50" y="0"/>
            <a:ext cx="9144000" cy="5079300"/>
          </a:xfrm>
          <a:prstGeom prst="rect">
            <a:avLst/>
          </a:prstGeom>
        </p:spPr>
        <p:txBody>
          <a:bodyPr anchorCtr="0" anchor="ctr" bIns="91425" lIns="91425" spcFirstLastPara="1" rIns="91425" wrap="square" tIns="91425">
            <a:normAutofit/>
          </a:bodyPr>
          <a:lstStyle/>
          <a:p>
            <a:pPr indent="0" lvl="0" marL="0" rtl="1" algn="ctr">
              <a:spcBef>
                <a:spcPts val="0"/>
              </a:spcBef>
              <a:spcAft>
                <a:spcPts val="0"/>
              </a:spcAft>
              <a:buClr>
                <a:schemeClr val="dk1"/>
              </a:buClr>
              <a:buSzPts val="1100"/>
              <a:buFont typeface="Arial"/>
              <a:buNone/>
            </a:pPr>
            <a:r>
              <a:rPr lang="iw" sz="10000">
                <a:latin typeface="Assistant SemiBold"/>
                <a:ea typeface="Assistant SemiBold"/>
                <a:cs typeface="Assistant SemiBold"/>
                <a:sym typeface="Assistant SemiBold"/>
              </a:rPr>
              <a:t>מבוא</a:t>
            </a:r>
            <a:endParaRPr sz="10000">
              <a:latin typeface="Assistant SemiBold"/>
              <a:ea typeface="Assistant SemiBold"/>
              <a:cs typeface="Assistant SemiBold"/>
              <a:sym typeface="Assistant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b="1" lang="iw" sz="2500">
                <a:latin typeface="Assistant"/>
                <a:ea typeface="Assistant"/>
                <a:cs typeface="Assistant"/>
                <a:sym typeface="Assistant"/>
              </a:rPr>
              <a:t>שלב 4.1  :PCA &amp; ICA </a:t>
            </a:r>
            <a:r>
              <a:rPr b="1" lang="iw" sz="2500">
                <a:latin typeface="Assistant"/>
                <a:ea typeface="Assistant"/>
                <a:cs typeface="Assistant"/>
                <a:sym typeface="Assistant"/>
              </a:rPr>
              <a:t>PIPELINE</a:t>
            </a:r>
            <a:endParaRPr b="1" sz="2500">
              <a:latin typeface="Assistant"/>
              <a:ea typeface="Assistant"/>
              <a:cs typeface="Assistant"/>
              <a:sym typeface="Assistant"/>
            </a:endParaRPr>
          </a:p>
          <a:p>
            <a:pPr indent="0" lvl="0" marL="0" rtl="1" algn="ctr">
              <a:spcBef>
                <a:spcPts val="0"/>
              </a:spcBef>
              <a:spcAft>
                <a:spcPts val="0"/>
              </a:spcAft>
              <a:buNone/>
            </a:pPr>
            <a:r>
              <a:t/>
            </a:r>
            <a:endParaRPr b="1" sz="2500">
              <a:solidFill>
                <a:srgbClr val="242424"/>
              </a:solidFill>
              <a:highlight>
                <a:schemeClr val="lt1"/>
              </a:highlight>
              <a:latin typeface="Assistant"/>
              <a:ea typeface="Assistant"/>
              <a:cs typeface="Assistant"/>
              <a:sym typeface="Assistant"/>
            </a:endParaRPr>
          </a:p>
        </p:txBody>
      </p:sp>
      <p:sp>
        <p:nvSpPr>
          <p:cNvPr id="182" name="Google Shape;182;p32"/>
          <p:cNvSpPr txBox="1"/>
          <p:nvPr/>
        </p:nvSpPr>
        <p:spPr>
          <a:xfrm>
            <a:off x="668925" y="1490550"/>
            <a:ext cx="7416900" cy="10467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iw">
                <a:solidFill>
                  <a:schemeClr val="dk1"/>
                </a:solidFill>
                <a:latin typeface="Assistant"/>
                <a:ea typeface="Assistant"/>
                <a:cs typeface="Assistant"/>
                <a:sym typeface="Assistant"/>
              </a:rPr>
              <a:t>כאשר אנו מבצעים עיבוד מקדים של נתונים עבור למידת מכונה, אנו רוצים לצמצם את המורכבות שלהם מבלי לאבד מידע קריטי. </a:t>
            </a:r>
            <a:br>
              <a:rPr lang="iw">
                <a:solidFill>
                  <a:schemeClr val="dk1"/>
                </a:solidFill>
                <a:latin typeface="Assistant"/>
                <a:ea typeface="Assistant"/>
                <a:cs typeface="Assistant"/>
                <a:sym typeface="Assistant"/>
              </a:rPr>
            </a:br>
            <a:r>
              <a:rPr lang="iw">
                <a:solidFill>
                  <a:schemeClr val="dk1"/>
                </a:solidFill>
                <a:latin typeface="Assistant"/>
                <a:ea typeface="Assistant"/>
                <a:cs typeface="Assistant"/>
                <a:sym typeface="Assistant"/>
              </a:rPr>
              <a:t>אחד הגישות היעילות לכך היא שימוש בPCA ואחריו ICA. שילוב זה מאפשר לנו להפחית את ממדי הנתונים (PCA) ולאחר מכן למצוא תכונות בלתי תלויות (ICA), וכך לשפר את הביצועים של מודלים מבוססי למידת מכונה.</a:t>
            </a:r>
            <a:endParaRPr>
              <a:latin typeface="Assistant"/>
              <a:ea typeface="Assistant"/>
              <a:cs typeface="Assistant"/>
              <a:sym typeface="Assistan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3"/>
          <p:cNvPicPr preferRelativeResize="0"/>
          <p:nvPr/>
        </p:nvPicPr>
        <p:blipFill>
          <a:blip r:embed="rId3">
            <a:alphaModFix/>
          </a:blip>
          <a:stretch>
            <a:fillRect/>
          </a:stretch>
        </p:blipFill>
        <p:spPr>
          <a:xfrm>
            <a:off x="2112625" y="1770225"/>
            <a:ext cx="4918749" cy="3373274"/>
          </a:xfrm>
          <a:prstGeom prst="rect">
            <a:avLst/>
          </a:prstGeom>
          <a:noFill/>
          <a:ln>
            <a:noFill/>
          </a:ln>
        </p:spPr>
      </p:pic>
      <p:sp>
        <p:nvSpPr>
          <p:cNvPr id="188" name="Google Shape;188;p33"/>
          <p:cNvSpPr txBox="1"/>
          <p:nvPr/>
        </p:nvSpPr>
        <p:spPr>
          <a:xfrm>
            <a:off x="630900" y="464925"/>
            <a:ext cx="7882200" cy="1075200"/>
          </a:xfrm>
          <a:prstGeom prst="rect">
            <a:avLst/>
          </a:prstGeom>
          <a:noFill/>
          <a:ln>
            <a:noFill/>
          </a:ln>
        </p:spPr>
        <p:txBody>
          <a:bodyPr anchorCtr="0" anchor="t" bIns="91425" lIns="91425" spcFirstLastPara="1" rIns="91425" wrap="square" tIns="91425">
            <a:spAutoFit/>
          </a:bodyPr>
          <a:lstStyle/>
          <a:p>
            <a:pPr indent="0" lvl="0" marL="0" rtl="1" algn="ctr">
              <a:lnSpc>
                <a:spcPct val="115000"/>
              </a:lnSpc>
              <a:spcBef>
                <a:spcPts val="0"/>
              </a:spcBef>
              <a:spcAft>
                <a:spcPts val="0"/>
              </a:spcAft>
              <a:buNone/>
            </a:pPr>
            <a:r>
              <a:rPr lang="iw" sz="1300">
                <a:latin typeface="Assistant"/>
                <a:ea typeface="Assistant"/>
                <a:cs typeface="Assistant"/>
                <a:sym typeface="Assistant"/>
              </a:rPr>
              <a:t>בחירה בשונות של 85% עם 43 רכיבים היא מחשבה אסטרטגית בין דיוק, יעילות והכללת מודל.</a:t>
            </a:r>
            <a:endParaRPr sz="1300">
              <a:latin typeface="Assistant"/>
              <a:ea typeface="Assistant"/>
              <a:cs typeface="Assistant"/>
              <a:sym typeface="Assistant"/>
            </a:endParaRPr>
          </a:p>
          <a:p>
            <a:pPr indent="0" lvl="0" marL="0" rtl="1" algn="ctr">
              <a:lnSpc>
                <a:spcPct val="115000"/>
              </a:lnSpc>
              <a:spcBef>
                <a:spcPts val="0"/>
              </a:spcBef>
              <a:spcAft>
                <a:spcPts val="0"/>
              </a:spcAft>
              <a:buNone/>
            </a:pPr>
            <a:r>
              <a:rPr lang="iw" sz="1300">
                <a:latin typeface="Assistant"/>
                <a:ea typeface="Assistant"/>
                <a:cs typeface="Assistant"/>
                <a:sym typeface="Assistant"/>
              </a:rPr>
              <a:t>הפחתת מימדים משמעותית ללא אובדן מידע גדול.</a:t>
            </a:r>
            <a:endParaRPr sz="1300">
              <a:latin typeface="Assistant"/>
              <a:ea typeface="Assistant"/>
              <a:cs typeface="Assistant"/>
              <a:sym typeface="Assistant"/>
            </a:endParaRPr>
          </a:p>
          <a:p>
            <a:pPr indent="0" lvl="0" marL="0" rtl="1" algn="ctr">
              <a:lnSpc>
                <a:spcPct val="115000"/>
              </a:lnSpc>
              <a:spcBef>
                <a:spcPts val="0"/>
              </a:spcBef>
              <a:spcAft>
                <a:spcPts val="0"/>
              </a:spcAft>
              <a:buNone/>
            </a:pPr>
            <a:r>
              <a:rPr lang="iw" sz="1300">
                <a:latin typeface="Assistant"/>
                <a:ea typeface="Assistant"/>
                <a:cs typeface="Assistant"/>
                <a:sym typeface="Assistant"/>
              </a:rPr>
              <a:t>מכין את מערך הנתונים לאימון מודלים יעיל עם השפעה מינימלית על הביצועים.</a:t>
            </a:r>
            <a:endParaRPr sz="1300">
              <a:latin typeface="Assistant"/>
              <a:ea typeface="Assistant"/>
              <a:cs typeface="Assistant"/>
              <a:sym typeface="Assistant"/>
            </a:endParaRPr>
          </a:p>
          <a:p>
            <a:pPr indent="0" lvl="0" marL="0" rtl="1" algn="ctr">
              <a:lnSpc>
                <a:spcPct val="115000"/>
              </a:lnSpc>
              <a:spcBef>
                <a:spcPts val="0"/>
              </a:spcBef>
              <a:spcAft>
                <a:spcPts val="0"/>
              </a:spcAft>
              <a:buNone/>
            </a:pPr>
            <a:r>
              <a:rPr lang="iw" sz="1300">
                <a:latin typeface="Assistant"/>
                <a:ea typeface="Assistant"/>
                <a:cs typeface="Assistant"/>
                <a:sym typeface="Assistant"/>
              </a:rPr>
              <a:t>החלטה זו מבטיחה בחירת תכונה יעילה, המאפשרת איטרציות דגמים מהירות יותר תוך שמירה על כוח סיווג חזק.</a:t>
            </a:r>
            <a:endParaRPr sz="1300">
              <a:latin typeface="Assistant"/>
              <a:ea typeface="Assistant"/>
              <a:cs typeface="Assistant"/>
              <a:sym typeface="Assistan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b="1" lang="iw" sz="2500">
                <a:solidFill>
                  <a:srgbClr val="242424"/>
                </a:solidFill>
                <a:highlight>
                  <a:srgbClr val="FFFFFF"/>
                </a:highlight>
                <a:latin typeface="Assistant"/>
                <a:ea typeface="Assistant"/>
                <a:cs typeface="Assistant"/>
                <a:sym typeface="Assistant"/>
              </a:rPr>
              <a:t>כלים וטכניקות </a:t>
            </a:r>
            <a:endParaRPr b="1" sz="2500">
              <a:latin typeface="Assistant"/>
              <a:ea typeface="Assistant"/>
              <a:cs typeface="Assistant"/>
              <a:sym typeface="Assistant"/>
            </a:endParaRPr>
          </a:p>
        </p:txBody>
      </p:sp>
      <p:sp>
        <p:nvSpPr>
          <p:cNvPr id="194" name="Google Shape;194;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t/>
            </a:r>
            <a:endParaRPr sz="1200">
              <a:solidFill>
                <a:schemeClr val="dk1"/>
              </a:solidFill>
            </a:endParaRPr>
          </a:p>
          <a:p>
            <a:pPr indent="-304800" lvl="0" marL="457200" rtl="1" algn="r">
              <a:spcBef>
                <a:spcPts val="0"/>
              </a:spcBef>
              <a:spcAft>
                <a:spcPts val="0"/>
              </a:spcAft>
              <a:buClr>
                <a:schemeClr val="dk1"/>
              </a:buClr>
              <a:buSzPts val="1200"/>
              <a:buFont typeface="Assistant"/>
              <a:buChar char="●"/>
            </a:pPr>
            <a:r>
              <a:rPr lang="iw" sz="1200">
                <a:solidFill>
                  <a:schemeClr val="dk1"/>
                </a:solidFill>
              </a:rPr>
              <a:t>בדיקת תקינות ושלמות הנתונים</a:t>
            </a:r>
            <a:endParaRPr sz="1200">
              <a:solidFill>
                <a:schemeClr val="dk1"/>
              </a:solidFill>
            </a:endParaRPr>
          </a:p>
          <a:p>
            <a:pPr indent="-304800" lvl="0" marL="457200" rtl="1" algn="r">
              <a:spcBef>
                <a:spcPts val="0"/>
              </a:spcBef>
              <a:spcAft>
                <a:spcPts val="0"/>
              </a:spcAft>
              <a:buClr>
                <a:schemeClr val="dk1"/>
              </a:buClr>
              <a:buSzPts val="1200"/>
              <a:buFont typeface="Assistant"/>
              <a:buChar char="●"/>
            </a:pPr>
            <a:r>
              <a:rPr lang="iw" sz="1200">
                <a:solidFill>
                  <a:schemeClr val="dk1"/>
                </a:solidFill>
              </a:rPr>
              <a:t>נרמול</a:t>
            </a:r>
            <a:r>
              <a:rPr lang="iw" sz="1200">
                <a:solidFill>
                  <a:schemeClr val="dk1"/>
                </a:solidFill>
              </a:rPr>
              <a:t> פיקסלים לטווח [0,1]</a:t>
            </a:r>
            <a:endParaRPr sz="1200">
              <a:solidFill>
                <a:schemeClr val="dk1"/>
              </a:solidFill>
            </a:endParaRPr>
          </a:p>
          <a:p>
            <a:pPr indent="-304800" lvl="0" marL="457200" rtl="1" algn="r">
              <a:spcBef>
                <a:spcPts val="0"/>
              </a:spcBef>
              <a:spcAft>
                <a:spcPts val="0"/>
              </a:spcAft>
              <a:buClr>
                <a:schemeClr val="dk1"/>
              </a:buClr>
              <a:buSzPts val="1200"/>
              <a:buFont typeface="Assistant"/>
              <a:buChar char="●"/>
            </a:pPr>
            <a:r>
              <a:rPr lang="iw" sz="1200">
                <a:solidFill>
                  <a:schemeClr val="dk1"/>
                </a:solidFill>
              </a:rPr>
              <a:t>המרת תמונות לוקטור חד-ממדי (784 תכונות)</a:t>
            </a:r>
            <a:endParaRPr sz="1200">
              <a:solidFill>
                <a:schemeClr val="dk1"/>
              </a:solidFill>
            </a:endParaRPr>
          </a:p>
          <a:p>
            <a:pPr indent="-304800" lvl="0" marL="457200" rtl="1" algn="r">
              <a:spcBef>
                <a:spcPts val="0"/>
              </a:spcBef>
              <a:spcAft>
                <a:spcPts val="0"/>
              </a:spcAft>
              <a:buClr>
                <a:schemeClr val="dk1"/>
              </a:buClr>
              <a:buSzPts val="1200"/>
              <a:buFont typeface="Assistant"/>
              <a:buChar char="●"/>
            </a:pPr>
            <a:r>
              <a:rPr lang="iw" sz="1200">
                <a:solidFill>
                  <a:schemeClr val="dk1"/>
                </a:solidFill>
              </a:rPr>
              <a:t>ניתוח סטטיסטי: ממוצע, סטיית תקן, שונות, התפלגות פיקסלים</a:t>
            </a:r>
            <a:endParaRPr sz="1200">
              <a:solidFill>
                <a:schemeClr val="dk1"/>
              </a:solidFill>
            </a:endParaRPr>
          </a:p>
          <a:p>
            <a:pPr indent="-304800" lvl="0" marL="457200" rtl="1" algn="r">
              <a:spcBef>
                <a:spcPts val="0"/>
              </a:spcBef>
              <a:spcAft>
                <a:spcPts val="0"/>
              </a:spcAft>
              <a:buClr>
                <a:schemeClr val="dk1"/>
              </a:buClr>
              <a:buSzPts val="1200"/>
              <a:buFont typeface="Assistant"/>
              <a:buChar char="●"/>
            </a:pPr>
            <a:r>
              <a:rPr lang="iw" sz="1200">
                <a:solidFill>
                  <a:schemeClr val="dk1"/>
                </a:solidFill>
              </a:rPr>
              <a:t>חקר קורלציה בין פיקסלים</a:t>
            </a:r>
            <a:endParaRPr sz="1200">
              <a:solidFill>
                <a:schemeClr val="dk1"/>
              </a:solidFill>
            </a:endParaRPr>
          </a:p>
          <a:p>
            <a:pPr indent="-304800" lvl="0" marL="457200" rtl="1" algn="r">
              <a:spcBef>
                <a:spcPts val="0"/>
              </a:spcBef>
              <a:spcAft>
                <a:spcPts val="0"/>
              </a:spcAft>
              <a:buClr>
                <a:schemeClr val="dk1"/>
              </a:buClr>
              <a:buSzPts val="1200"/>
              <a:buFont typeface="Assistant"/>
              <a:buChar char="●"/>
            </a:pPr>
            <a:r>
              <a:rPr lang="iw" sz="1200">
                <a:solidFill>
                  <a:schemeClr val="dk1"/>
                </a:solidFill>
              </a:rPr>
              <a:t>הצגת דוגמאות מהמאגר</a:t>
            </a:r>
            <a:endParaRPr sz="1200">
              <a:solidFill>
                <a:schemeClr val="dk1"/>
              </a:solidFill>
            </a:endParaRPr>
          </a:p>
          <a:p>
            <a:pPr indent="-304800" lvl="0" marL="457200" rtl="1" algn="r">
              <a:spcBef>
                <a:spcPts val="0"/>
              </a:spcBef>
              <a:spcAft>
                <a:spcPts val="0"/>
              </a:spcAft>
              <a:buClr>
                <a:schemeClr val="dk1"/>
              </a:buClr>
              <a:buSzPts val="1200"/>
              <a:buFont typeface="Assistant"/>
              <a:buChar char="●"/>
            </a:pPr>
            <a:r>
              <a:rPr lang="iw" sz="1200">
                <a:solidFill>
                  <a:schemeClr val="dk1"/>
                </a:solidFill>
              </a:rPr>
              <a:t>הצגת התפלגות קטגוריות בגרפים</a:t>
            </a:r>
            <a:endParaRPr sz="1200">
              <a:solidFill>
                <a:schemeClr val="dk1"/>
              </a:solidFill>
            </a:endParaRPr>
          </a:p>
          <a:p>
            <a:pPr indent="-304800" lvl="0" marL="457200" rtl="1" algn="r">
              <a:spcBef>
                <a:spcPts val="0"/>
              </a:spcBef>
              <a:spcAft>
                <a:spcPts val="0"/>
              </a:spcAft>
              <a:buClr>
                <a:schemeClr val="dk1"/>
              </a:buClr>
              <a:buSzPts val="1200"/>
              <a:buFont typeface="Assistant"/>
              <a:buChar char="●"/>
            </a:pPr>
            <a:r>
              <a:rPr lang="iw" sz="1200">
                <a:solidFill>
                  <a:schemeClr val="dk1"/>
                </a:solidFill>
              </a:rPr>
              <a:t>צמצום ממדים באמצעות PCA</a:t>
            </a:r>
            <a:endParaRPr sz="1200">
              <a:solidFill>
                <a:schemeClr val="dk1"/>
              </a:solidFill>
            </a:endParaRPr>
          </a:p>
          <a:p>
            <a:pPr indent="-304800" lvl="0" marL="457200" rtl="1" algn="r">
              <a:spcBef>
                <a:spcPts val="0"/>
              </a:spcBef>
              <a:spcAft>
                <a:spcPts val="0"/>
              </a:spcAft>
              <a:buClr>
                <a:schemeClr val="dk1"/>
              </a:buClr>
              <a:buSzPts val="1200"/>
              <a:buFont typeface="Assistant"/>
              <a:buChar char="●"/>
            </a:pPr>
            <a:r>
              <a:rPr lang="iw" sz="1200">
                <a:solidFill>
                  <a:schemeClr val="dk1"/>
                </a:solidFill>
              </a:rPr>
              <a:t>חילוץ תכונות בלתי תלויות באמצעות ICA</a:t>
            </a:r>
            <a:endParaRPr sz="1200">
              <a:solidFill>
                <a:schemeClr val="dk1"/>
              </a:solidFill>
            </a:endParaRPr>
          </a:p>
          <a:p>
            <a:pPr indent="-304800" lvl="0" marL="457200" rtl="1" algn="r">
              <a:spcBef>
                <a:spcPts val="0"/>
              </a:spcBef>
              <a:spcAft>
                <a:spcPts val="0"/>
              </a:spcAft>
              <a:buClr>
                <a:schemeClr val="dk1"/>
              </a:buClr>
              <a:buSzPts val="1200"/>
              <a:buFont typeface="Assistant"/>
              <a:buChar char="●"/>
            </a:pPr>
            <a:r>
              <a:rPr lang="iw" sz="1200">
                <a:solidFill>
                  <a:schemeClr val="dk1"/>
                </a:solidFill>
              </a:rPr>
              <a:t>חלוקת הנתונים ל-Train, Test, ו-Validation</a:t>
            </a:r>
            <a:endParaRPr sz="1200">
              <a:solidFill>
                <a:schemeClr val="dk1"/>
              </a:solidFill>
            </a:endParaRPr>
          </a:p>
          <a:p>
            <a:pPr indent="-304800" lvl="0" marL="457200" rtl="1" algn="r">
              <a:spcBef>
                <a:spcPts val="0"/>
              </a:spcBef>
              <a:spcAft>
                <a:spcPts val="0"/>
              </a:spcAft>
              <a:buClr>
                <a:schemeClr val="dk1"/>
              </a:buClr>
              <a:buSzPts val="1200"/>
              <a:buFont typeface="Assistant"/>
              <a:buChar char="●"/>
            </a:pPr>
            <a:r>
              <a:rPr lang="iw" sz="1200">
                <a:solidFill>
                  <a:schemeClr val="dk1"/>
                </a:solidFill>
              </a:rPr>
              <a:t>Stratified K-Fold Cross Validation</a:t>
            </a:r>
            <a:endParaRPr sz="1200">
              <a:solidFill>
                <a:schemeClr val="dk1"/>
              </a:solidFill>
            </a:endParaRPr>
          </a:p>
          <a:p>
            <a:pPr indent="0" lvl="0" marL="0" rtl="1" algn="r">
              <a:spcBef>
                <a:spcPts val="0"/>
              </a:spcBef>
              <a:spcAft>
                <a:spcPts val="0"/>
              </a:spcAft>
              <a:buNone/>
            </a:pPr>
            <a:r>
              <a:t/>
            </a:r>
            <a:endParaRPr sz="1200">
              <a:solidFill>
                <a:schemeClr val="dk1"/>
              </a:solidFill>
            </a:endParaRPr>
          </a:p>
          <a:p>
            <a:pPr indent="0" lvl="0" marL="457200" rtl="1" algn="ctr">
              <a:spcBef>
                <a:spcPts val="1200"/>
              </a:spcBef>
              <a:spcAft>
                <a:spcPts val="0"/>
              </a:spcAft>
              <a:buNone/>
            </a:pPr>
            <a:r>
              <a:t/>
            </a:r>
            <a:endParaRPr sz="1200">
              <a:solidFill>
                <a:schemeClr val="dk1"/>
              </a:solidFill>
              <a:latin typeface="Assistant"/>
              <a:ea typeface="Assistant"/>
              <a:cs typeface="Assistant"/>
              <a:sym typeface="Assistant"/>
            </a:endParaRPr>
          </a:p>
          <a:p>
            <a:pPr indent="0" lvl="0" marL="0" rtl="1" algn="ctr">
              <a:spcBef>
                <a:spcPts val="1200"/>
              </a:spcBef>
              <a:spcAft>
                <a:spcPts val="0"/>
              </a:spcAft>
              <a:buClr>
                <a:schemeClr val="dk1"/>
              </a:buClr>
              <a:buSzPts val="1100"/>
              <a:buFont typeface="Arial"/>
              <a:buNone/>
            </a:pPr>
            <a:r>
              <a:t/>
            </a:r>
            <a:endParaRPr sz="1200">
              <a:solidFill>
                <a:schemeClr val="dk1"/>
              </a:solidFill>
              <a:latin typeface="Assistant"/>
              <a:ea typeface="Assistant"/>
              <a:cs typeface="Assistant"/>
              <a:sym typeface="Assistant"/>
            </a:endParaRPr>
          </a:p>
          <a:p>
            <a:pPr indent="0" lvl="0" marL="0" rtl="1" algn="ctr">
              <a:spcBef>
                <a:spcPts val="0"/>
              </a:spcBef>
              <a:spcAft>
                <a:spcPts val="1200"/>
              </a:spcAft>
              <a:buNone/>
            </a:pPr>
            <a:r>
              <a:t/>
            </a:r>
            <a:endParaRPr sz="1200">
              <a:solidFill>
                <a:schemeClr val="dk1"/>
              </a:solidFill>
              <a:latin typeface="Assistant"/>
              <a:ea typeface="Assistant"/>
              <a:cs typeface="Assistant"/>
              <a:sym typeface="Assistan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idx="4294967295" type="ctrTitle"/>
          </p:nvPr>
        </p:nvSpPr>
        <p:spPr>
          <a:xfrm>
            <a:off x="50" y="0"/>
            <a:ext cx="9144000" cy="5079300"/>
          </a:xfrm>
          <a:prstGeom prst="rect">
            <a:avLst/>
          </a:prstGeom>
        </p:spPr>
        <p:txBody>
          <a:bodyPr anchorCtr="0" anchor="ctr" bIns="91425" lIns="91425" spcFirstLastPara="1" rIns="91425" wrap="square" tIns="91425">
            <a:normAutofit/>
          </a:bodyPr>
          <a:lstStyle/>
          <a:p>
            <a:pPr indent="0" lvl="0" marL="0" rtl="1" algn="ctr">
              <a:spcBef>
                <a:spcPts val="0"/>
              </a:spcBef>
              <a:spcAft>
                <a:spcPts val="0"/>
              </a:spcAft>
              <a:buNone/>
            </a:pPr>
            <a:r>
              <a:rPr lang="iw" sz="8000">
                <a:latin typeface="Assistant SemiBold"/>
                <a:ea typeface="Assistant SemiBold"/>
                <a:cs typeface="Assistant SemiBold"/>
                <a:sym typeface="Assistant SemiBold"/>
              </a:rPr>
              <a:t>מימוש המודלים</a:t>
            </a:r>
            <a:endParaRPr sz="8000">
              <a:latin typeface="Assistant SemiBold"/>
              <a:ea typeface="Assistant SemiBold"/>
              <a:cs typeface="Assistant SemiBold"/>
              <a:sym typeface="Assistant SemiBo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445025"/>
            <a:ext cx="8520600" cy="10467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Clr>
                <a:schemeClr val="dk1"/>
              </a:buClr>
              <a:buSzPts val="1100"/>
              <a:buFont typeface="Arial"/>
              <a:buNone/>
            </a:pPr>
            <a:r>
              <a:rPr b="1" lang="iw">
                <a:latin typeface="Assistant"/>
                <a:ea typeface="Assistant"/>
                <a:cs typeface="Assistant"/>
                <a:sym typeface="Assistant"/>
              </a:rPr>
              <a:t>שלבי העבודה שבוצעו עבור כל מודל</a:t>
            </a:r>
            <a:endParaRPr b="1">
              <a:latin typeface="Assistant"/>
              <a:ea typeface="Assistant"/>
              <a:cs typeface="Assistant"/>
              <a:sym typeface="Assistant"/>
            </a:endParaRPr>
          </a:p>
          <a:p>
            <a:pPr indent="0" lvl="0" marL="0" rtl="0" algn="l">
              <a:spcBef>
                <a:spcPts val="0"/>
              </a:spcBef>
              <a:spcAft>
                <a:spcPts val="0"/>
              </a:spcAft>
              <a:buNone/>
            </a:pPr>
            <a:r>
              <a:t/>
            </a:r>
            <a:endParaRPr/>
          </a:p>
        </p:txBody>
      </p:sp>
      <p:sp>
        <p:nvSpPr>
          <p:cNvPr id="205" name="Google Shape;205;p36"/>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1" algn="r">
              <a:spcBef>
                <a:spcPts val="1200"/>
              </a:spcBef>
              <a:spcAft>
                <a:spcPts val="0"/>
              </a:spcAft>
              <a:buClr>
                <a:schemeClr val="dk1"/>
              </a:buClr>
              <a:buSzPts val="1100"/>
              <a:buFont typeface="Arial"/>
              <a:buNone/>
            </a:pPr>
            <a:r>
              <a:rPr lang="iw" sz="1300">
                <a:solidFill>
                  <a:schemeClr val="dk1"/>
                </a:solidFill>
                <a:latin typeface="Assistant"/>
                <a:ea typeface="Assistant"/>
                <a:cs typeface="Assistant"/>
                <a:sym typeface="Assistant"/>
              </a:rPr>
              <a:t>1. חישוב התאמת יתר (Overfitting Analysis)</a:t>
            </a:r>
            <a:endParaRPr sz="1300">
              <a:solidFill>
                <a:schemeClr val="dk1"/>
              </a:solidFill>
              <a:latin typeface="Assistant"/>
              <a:ea typeface="Assistant"/>
              <a:cs typeface="Assistant"/>
              <a:sym typeface="Assistant"/>
            </a:endParaRPr>
          </a:p>
          <a:p>
            <a:pPr indent="-311150" lvl="0" marL="457200" rtl="1" algn="r">
              <a:spcBef>
                <a:spcPts val="1200"/>
              </a:spcBef>
              <a:spcAft>
                <a:spcPts val="0"/>
              </a:spcAft>
              <a:buClr>
                <a:schemeClr val="dk1"/>
              </a:buClr>
              <a:buSzPts val="1300"/>
              <a:buChar char="●"/>
            </a:pPr>
            <a:r>
              <a:rPr lang="iw" sz="1300">
                <a:solidFill>
                  <a:schemeClr val="dk1"/>
                </a:solidFill>
                <a:latin typeface="Assistant"/>
                <a:ea typeface="Assistant"/>
                <a:cs typeface="Assistant"/>
                <a:sym typeface="Assistant"/>
              </a:rPr>
              <a:t>נבדקה הפרש ביצועים בין סט האימון לסט הבדיקה.</a:t>
            </a:r>
            <a:endParaRPr sz="1300">
              <a:solidFill>
                <a:schemeClr val="dk1"/>
              </a:solidFill>
              <a:latin typeface="Assistant"/>
              <a:ea typeface="Assistant"/>
              <a:cs typeface="Assistant"/>
              <a:sym typeface="Assistant"/>
            </a:endParaRPr>
          </a:p>
          <a:p>
            <a:pPr indent="-311150" lvl="0" marL="457200" rtl="1" algn="r">
              <a:spcBef>
                <a:spcPts val="0"/>
              </a:spcBef>
              <a:spcAft>
                <a:spcPts val="0"/>
              </a:spcAft>
              <a:buClr>
                <a:schemeClr val="dk1"/>
              </a:buClr>
              <a:buSzPts val="1300"/>
              <a:buChar char="●"/>
            </a:pPr>
            <a:r>
              <a:rPr lang="iw" sz="1300">
                <a:solidFill>
                  <a:schemeClr val="dk1"/>
                </a:solidFill>
                <a:latin typeface="Assistant"/>
                <a:ea typeface="Assistant"/>
                <a:cs typeface="Assistant"/>
                <a:sym typeface="Assistant"/>
              </a:rPr>
              <a:t>נבדק האם המודל נותן תוצאות גבוהות מדי ב-Train Set אך נמוכות ב-Test Set - אינדיקציה לאוברפיטינג.</a:t>
            </a:r>
            <a:endParaRPr sz="1300">
              <a:solidFill>
                <a:schemeClr val="dk1"/>
              </a:solidFill>
              <a:latin typeface="Assistant"/>
              <a:ea typeface="Assistant"/>
              <a:cs typeface="Assistant"/>
              <a:sym typeface="Assistant"/>
            </a:endParaRPr>
          </a:p>
          <a:p>
            <a:pPr indent="0" lvl="0" marL="0" rtl="1" algn="r">
              <a:spcBef>
                <a:spcPts val="1200"/>
              </a:spcBef>
              <a:spcAft>
                <a:spcPts val="0"/>
              </a:spcAft>
              <a:buClr>
                <a:schemeClr val="dk1"/>
              </a:buClr>
              <a:buSzPts val="1100"/>
              <a:buFont typeface="Arial"/>
              <a:buNone/>
            </a:pPr>
            <a:r>
              <a:rPr lang="iw" sz="1300">
                <a:solidFill>
                  <a:schemeClr val="dk1"/>
                </a:solidFill>
                <a:latin typeface="Assistant"/>
                <a:ea typeface="Assistant"/>
                <a:cs typeface="Assistant"/>
                <a:sym typeface="Assistant"/>
              </a:rPr>
              <a:t>2. ביצוע כיוון היפר-פרמטרים (Hyperparameter Tuning)</a:t>
            </a:r>
            <a:endParaRPr sz="1300">
              <a:solidFill>
                <a:schemeClr val="dk1"/>
              </a:solidFill>
              <a:latin typeface="Assistant"/>
              <a:ea typeface="Assistant"/>
              <a:cs typeface="Assistant"/>
              <a:sym typeface="Assistant"/>
            </a:endParaRPr>
          </a:p>
          <a:p>
            <a:pPr indent="-311150" lvl="0" marL="457200" rtl="1" algn="r">
              <a:spcBef>
                <a:spcPts val="1200"/>
              </a:spcBef>
              <a:spcAft>
                <a:spcPts val="0"/>
              </a:spcAft>
              <a:buClr>
                <a:schemeClr val="dk1"/>
              </a:buClr>
              <a:buSzPts val="1300"/>
              <a:buChar char="●"/>
            </a:pPr>
            <a:r>
              <a:rPr lang="iw" sz="1300">
                <a:solidFill>
                  <a:schemeClr val="dk1"/>
                </a:solidFill>
                <a:latin typeface="Assistant"/>
                <a:ea typeface="Assistant"/>
                <a:cs typeface="Assistant"/>
                <a:sym typeface="Assistant"/>
              </a:rPr>
              <a:t>עבור כל מודל בוצע GridSearchCV או RandomizedSearchCV למציאת הפרמטרים האופטימליים.</a:t>
            </a:r>
            <a:endParaRPr sz="1300">
              <a:solidFill>
                <a:schemeClr val="dk1"/>
              </a:solidFill>
              <a:latin typeface="Assistant"/>
              <a:ea typeface="Assistant"/>
              <a:cs typeface="Assistant"/>
              <a:sym typeface="Assistant"/>
            </a:endParaRPr>
          </a:p>
          <a:p>
            <a:pPr indent="-311150" lvl="0" marL="457200" rtl="1" algn="r">
              <a:spcBef>
                <a:spcPts val="0"/>
              </a:spcBef>
              <a:spcAft>
                <a:spcPts val="0"/>
              </a:spcAft>
              <a:buClr>
                <a:schemeClr val="dk1"/>
              </a:buClr>
              <a:buSzPts val="1300"/>
              <a:buChar char="●"/>
            </a:pPr>
            <a:r>
              <a:rPr lang="iw" sz="1300">
                <a:solidFill>
                  <a:schemeClr val="dk1"/>
                </a:solidFill>
                <a:latin typeface="Assistant"/>
                <a:ea typeface="Assistant"/>
                <a:cs typeface="Assistant"/>
                <a:sym typeface="Assistant"/>
              </a:rPr>
              <a:t>לאחר מציאת הפרמטרים האופטימליים, בוצעה הרצה חוזרת של המודל עם הפרמטרים החדשים ונמדדה השפעת השיפור על הביצועים.</a:t>
            </a:r>
            <a:endParaRPr sz="1300">
              <a:solidFill>
                <a:schemeClr val="dk1"/>
              </a:solidFill>
              <a:latin typeface="Assistant"/>
              <a:ea typeface="Assistant"/>
              <a:cs typeface="Assistant"/>
              <a:sym typeface="Assistant"/>
            </a:endParaRPr>
          </a:p>
          <a:p>
            <a:pPr indent="0" lvl="0" marL="0" rtl="1" algn="r">
              <a:spcBef>
                <a:spcPts val="1200"/>
              </a:spcBef>
              <a:spcAft>
                <a:spcPts val="0"/>
              </a:spcAft>
              <a:buClr>
                <a:schemeClr val="dk1"/>
              </a:buClr>
              <a:buSzPts val="1100"/>
              <a:buFont typeface="Arial"/>
              <a:buNone/>
            </a:pPr>
            <a:r>
              <a:rPr lang="iw" sz="1300">
                <a:solidFill>
                  <a:schemeClr val="dk1"/>
                </a:solidFill>
                <a:latin typeface="Assistant"/>
                <a:ea typeface="Assistant"/>
                <a:cs typeface="Assistant"/>
                <a:sym typeface="Assistant"/>
              </a:rPr>
              <a:t> 3. קרוס ולידציה (Cross Validation – K-Fold)</a:t>
            </a:r>
            <a:endParaRPr sz="1300">
              <a:solidFill>
                <a:schemeClr val="dk1"/>
              </a:solidFill>
              <a:latin typeface="Assistant"/>
              <a:ea typeface="Assistant"/>
              <a:cs typeface="Assistant"/>
              <a:sym typeface="Assistant"/>
            </a:endParaRPr>
          </a:p>
          <a:p>
            <a:pPr indent="-311150" lvl="0" marL="457200" rtl="1" algn="r">
              <a:spcBef>
                <a:spcPts val="1200"/>
              </a:spcBef>
              <a:spcAft>
                <a:spcPts val="0"/>
              </a:spcAft>
              <a:buClr>
                <a:schemeClr val="dk1"/>
              </a:buClr>
              <a:buSzPts val="1300"/>
              <a:buChar char="●"/>
            </a:pPr>
            <a:r>
              <a:rPr lang="iw" sz="1300">
                <a:solidFill>
                  <a:schemeClr val="dk1"/>
                </a:solidFill>
                <a:latin typeface="Assistant"/>
                <a:ea typeface="Assistant"/>
                <a:cs typeface="Assistant"/>
                <a:sym typeface="Assistant"/>
              </a:rPr>
              <a:t>כדי לוודא שהמודלים לא תלויים באופן שבו הנתונים חולקו, השתמשנו ב-(Stratified K-Fold Cross Validation (k=</a:t>
            </a:r>
            <a:r>
              <a:rPr lang="iw" sz="1300">
                <a:solidFill>
                  <a:schemeClr val="dk1"/>
                </a:solidFill>
                <a:latin typeface="Assistant"/>
                <a:ea typeface="Assistant"/>
                <a:cs typeface="Assistant"/>
                <a:sym typeface="Assistant"/>
              </a:rPr>
              <a:t>5</a:t>
            </a:r>
            <a:r>
              <a:rPr lang="iw" sz="1300">
                <a:solidFill>
                  <a:schemeClr val="dk1"/>
                </a:solidFill>
                <a:latin typeface="Assistant"/>
                <a:ea typeface="Assistant"/>
                <a:cs typeface="Assistant"/>
                <a:sym typeface="Assistant"/>
              </a:rPr>
              <a:t>.</a:t>
            </a:r>
            <a:endParaRPr sz="1300">
              <a:solidFill>
                <a:schemeClr val="dk1"/>
              </a:solidFill>
              <a:latin typeface="Assistant"/>
              <a:ea typeface="Assistant"/>
              <a:cs typeface="Assistant"/>
              <a:sym typeface="Assistant"/>
            </a:endParaRPr>
          </a:p>
          <a:p>
            <a:pPr indent="-311150" lvl="0" marL="457200" rtl="1" algn="r">
              <a:spcBef>
                <a:spcPts val="0"/>
              </a:spcBef>
              <a:spcAft>
                <a:spcPts val="0"/>
              </a:spcAft>
              <a:buClr>
                <a:schemeClr val="dk1"/>
              </a:buClr>
              <a:buSzPts val="1300"/>
              <a:buChar char="●"/>
            </a:pPr>
            <a:r>
              <a:rPr lang="iw" sz="1300">
                <a:solidFill>
                  <a:schemeClr val="dk1"/>
                </a:solidFill>
                <a:latin typeface="Assistant"/>
                <a:ea typeface="Assistant"/>
                <a:cs typeface="Assistant"/>
                <a:sym typeface="Assistant"/>
              </a:rPr>
              <a:t>נבדקה יציבות המודל על קבוצות נתונים שונות – אם הדיוק משתנה משמעותית בין הקבוצות, זה סימן לבעייתיות במודל.</a:t>
            </a:r>
            <a:endParaRPr sz="1300">
              <a:solidFill>
                <a:schemeClr val="dk1"/>
              </a:solidFill>
              <a:latin typeface="Assistant"/>
              <a:ea typeface="Assistant"/>
              <a:cs typeface="Assistant"/>
              <a:sym typeface="Assistant"/>
            </a:endParaRPr>
          </a:p>
          <a:p>
            <a:pPr indent="0" lvl="0" marL="0" rtl="1" algn="ctr">
              <a:spcBef>
                <a:spcPts val="1200"/>
              </a:spcBef>
              <a:spcAft>
                <a:spcPts val="1200"/>
              </a:spcAft>
              <a:buNone/>
            </a:pPr>
            <a:r>
              <a:t/>
            </a:r>
            <a:endParaRPr sz="1300">
              <a:solidFill>
                <a:schemeClr val="dk1"/>
              </a:solidFill>
              <a:latin typeface="Assistant"/>
              <a:ea typeface="Assistant"/>
              <a:cs typeface="Assistant"/>
              <a:sym typeface="Assistan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445025"/>
            <a:ext cx="8520600" cy="1046700"/>
          </a:xfrm>
          <a:prstGeom prst="rect">
            <a:avLst/>
          </a:prstGeom>
        </p:spPr>
        <p:txBody>
          <a:bodyPr anchorCtr="0" anchor="t" bIns="91425" lIns="91425" spcFirstLastPara="1" rIns="91425" wrap="square" tIns="91425">
            <a:spAutoFit/>
          </a:bodyPr>
          <a:lstStyle/>
          <a:p>
            <a:pPr indent="0" lvl="0" marL="0" rtl="1" algn="ctr">
              <a:spcBef>
                <a:spcPts val="0"/>
              </a:spcBef>
              <a:spcAft>
                <a:spcPts val="0"/>
              </a:spcAft>
              <a:buClr>
                <a:schemeClr val="dk1"/>
              </a:buClr>
              <a:buSzPts val="1100"/>
              <a:buFont typeface="Arial"/>
              <a:buNone/>
            </a:pPr>
            <a:r>
              <a:rPr b="1" lang="iw">
                <a:latin typeface="Assistant"/>
                <a:ea typeface="Assistant"/>
                <a:cs typeface="Assistant"/>
                <a:sym typeface="Assistant"/>
              </a:rPr>
              <a:t>המודלים והתוצאות</a:t>
            </a:r>
            <a:endParaRPr b="1">
              <a:latin typeface="Assistant"/>
              <a:ea typeface="Assistant"/>
              <a:cs typeface="Assistant"/>
              <a:sym typeface="Assistant"/>
            </a:endParaRPr>
          </a:p>
          <a:p>
            <a:pPr indent="0" lvl="0" marL="0" rtl="0" algn="l">
              <a:spcBef>
                <a:spcPts val="0"/>
              </a:spcBef>
              <a:spcAft>
                <a:spcPts val="0"/>
              </a:spcAft>
              <a:buNone/>
            </a:pPr>
            <a:r>
              <a:t/>
            </a:r>
            <a:endParaRPr/>
          </a:p>
        </p:txBody>
      </p:sp>
      <p:sp>
        <p:nvSpPr>
          <p:cNvPr id="211" name="Google Shape;211;p37"/>
          <p:cNvSpPr txBox="1"/>
          <p:nvPr>
            <p:ph idx="1" type="body"/>
          </p:nvPr>
        </p:nvSpPr>
        <p:spPr>
          <a:xfrm>
            <a:off x="3160775" y="948900"/>
            <a:ext cx="3404100" cy="3416400"/>
          </a:xfrm>
          <a:prstGeom prst="rect">
            <a:avLst/>
          </a:prstGeom>
        </p:spPr>
        <p:txBody>
          <a:bodyPr anchorCtr="0" anchor="ctr" bIns="91425" lIns="91425" spcFirstLastPara="1" rIns="91425" wrap="square" tIns="91425">
            <a:normAutofit/>
          </a:bodyPr>
          <a:lstStyle/>
          <a:p>
            <a:pPr indent="-336550" lvl="0" marL="457200" rtl="0" algn="l">
              <a:spcBef>
                <a:spcPts val="0"/>
              </a:spcBef>
              <a:spcAft>
                <a:spcPts val="0"/>
              </a:spcAft>
              <a:buClr>
                <a:schemeClr val="dk1"/>
              </a:buClr>
              <a:buSzPts val="1700"/>
              <a:buFont typeface="Assistant"/>
              <a:buChar char="●"/>
            </a:pPr>
            <a:r>
              <a:rPr lang="iw" sz="1700">
                <a:solidFill>
                  <a:schemeClr val="dk1"/>
                </a:solidFill>
                <a:latin typeface="Assistant"/>
                <a:ea typeface="Assistant"/>
                <a:cs typeface="Assistant"/>
                <a:sym typeface="Assistant"/>
              </a:rPr>
              <a:t>XGBoost 87.93 %</a:t>
            </a:r>
            <a:endParaRPr sz="1700">
              <a:solidFill>
                <a:schemeClr val="dk1"/>
              </a:solidFill>
              <a:latin typeface="Assistant"/>
              <a:ea typeface="Assistant"/>
              <a:cs typeface="Assistant"/>
              <a:sym typeface="Assistant"/>
            </a:endParaRPr>
          </a:p>
          <a:p>
            <a:pPr indent="-336550" lvl="0" marL="457200" rtl="0" algn="l">
              <a:spcBef>
                <a:spcPts val="0"/>
              </a:spcBef>
              <a:spcAft>
                <a:spcPts val="0"/>
              </a:spcAft>
              <a:buClr>
                <a:schemeClr val="dk1"/>
              </a:buClr>
              <a:buSzPts val="1700"/>
              <a:buFont typeface="Assistant"/>
              <a:buChar char="●"/>
            </a:pPr>
            <a:r>
              <a:rPr lang="iw" sz="1700">
                <a:solidFill>
                  <a:schemeClr val="dk1"/>
                </a:solidFill>
                <a:latin typeface="Assistant"/>
                <a:ea typeface="Assistant"/>
                <a:cs typeface="Assistant"/>
                <a:sym typeface="Assistant"/>
              </a:rPr>
              <a:t>KNN 86.68 %</a:t>
            </a:r>
            <a:endParaRPr sz="1700">
              <a:solidFill>
                <a:schemeClr val="dk1"/>
              </a:solidFill>
              <a:latin typeface="Assistant"/>
              <a:ea typeface="Assistant"/>
              <a:cs typeface="Assistant"/>
              <a:sym typeface="Assistant"/>
            </a:endParaRPr>
          </a:p>
          <a:p>
            <a:pPr indent="-336550" lvl="0" marL="457200" rtl="0" algn="l">
              <a:spcBef>
                <a:spcPts val="0"/>
              </a:spcBef>
              <a:spcAft>
                <a:spcPts val="0"/>
              </a:spcAft>
              <a:buClr>
                <a:schemeClr val="dk1"/>
              </a:buClr>
              <a:buSzPts val="1700"/>
              <a:buFont typeface="Assistant"/>
              <a:buChar char="●"/>
            </a:pPr>
            <a:r>
              <a:rPr lang="iw" sz="1700">
                <a:solidFill>
                  <a:schemeClr val="dk1"/>
                </a:solidFill>
                <a:latin typeface="Assistant"/>
                <a:ea typeface="Assistant"/>
                <a:cs typeface="Assistant"/>
                <a:sym typeface="Assistant"/>
              </a:rPr>
              <a:t>AdaBoost 86.07</a:t>
            </a:r>
            <a:endParaRPr sz="1700">
              <a:solidFill>
                <a:schemeClr val="dk1"/>
              </a:solidFill>
              <a:latin typeface="Assistant"/>
              <a:ea typeface="Assistant"/>
              <a:cs typeface="Assistant"/>
              <a:sym typeface="Assistant"/>
            </a:endParaRPr>
          </a:p>
          <a:p>
            <a:pPr indent="-336550" lvl="0" marL="457200" rtl="0" algn="l">
              <a:spcBef>
                <a:spcPts val="0"/>
              </a:spcBef>
              <a:spcAft>
                <a:spcPts val="0"/>
              </a:spcAft>
              <a:buClr>
                <a:schemeClr val="dk1"/>
              </a:buClr>
              <a:buSzPts val="1700"/>
              <a:buFont typeface="Assistant"/>
              <a:buChar char="●"/>
            </a:pPr>
            <a:r>
              <a:rPr lang="iw" sz="1700">
                <a:solidFill>
                  <a:schemeClr val="dk1"/>
                </a:solidFill>
                <a:latin typeface="Assistant"/>
                <a:ea typeface="Assistant"/>
                <a:cs typeface="Assistant"/>
                <a:sym typeface="Assistant"/>
              </a:rPr>
              <a:t>Random Forest 84.67</a:t>
            </a:r>
            <a:endParaRPr sz="1700">
              <a:solidFill>
                <a:schemeClr val="dk1"/>
              </a:solidFill>
              <a:latin typeface="Assistant"/>
              <a:ea typeface="Assistant"/>
              <a:cs typeface="Assistant"/>
              <a:sym typeface="Assistant"/>
            </a:endParaRPr>
          </a:p>
          <a:p>
            <a:pPr indent="-336550" lvl="0" marL="457200" rtl="0" algn="l">
              <a:spcBef>
                <a:spcPts val="0"/>
              </a:spcBef>
              <a:spcAft>
                <a:spcPts val="0"/>
              </a:spcAft>
              <a:buClr>
                <a:schemeClr val="dk1"/>
              </a:buClr>
              <a:buSzPts val="1700"/>
              <a:buFont typeface="Assistant"/>
              <a:buChar char="●"/>
            </a:pPr>
            <a:r>
              <a:rPr lang="iw" sz="1700">
                <a:solidFill>
                  <a:schemeClr val="dk1"/>
                </a:solidFill>
                <a:latin typeface="Assistant"/>
                <a:ea typeface="Assistant"/>
                <a:cs typeface="Assistant"/>
                <a:sym typeface="Assistant"/>
              </a:rPr>
              <a:t>Logistic Regression 82.38</a:t>
            </a:r>
            <a:endParaRPr sz="1700">
              <a:solidFill>
                <a:schemeClr val="dk1"/>
              </a:solidFill>
              <a:latin typeface="Assistant"/>
              <a:ea typeface="Assistant"/>
              <a:cs typeface="Assistant"/>
              <a:sym typeface="Assistant"/>
            </a:endParaRPr>
          </a:p>
          <a:p>
            <a:pPr indent="-336550" lvl="0" marL="457200" rtl="0" algn="l">
              <a:spcBef>
                <a:spcPts val="0"/>
              </a:spcBef>
              <a:spcAft>
                <a:spcPts val="0"/>
              </a:spcAft>
              <a:buClr>
                <a:schemeClr val="dk1"/>
              </a:buClr>
              <a:buSzPts val="1700"/>
              <a:buFont typeface="Assistant"/>
              <a:buChar char="●"/>
            </a:pPr>
            <a:r>
              <a:rPr lang="iw" sz="1700">
                <a:solidFill>
                  <a:schemeClr val="dk1"/>
                </a:solidFill>
                <a:latin typeface="Assistant"/>
                <a:ea typeface="Assistant"/>
                <a:cs typeface="Assistant"/>
                <a:sym typeface="Assistant"/>
              </a:rPr>
              <a:t>Naive Bayes (Dummy) 74.57</a:t>
            </a:r>
            <a:endParaRPr sz="1700">
              <a:solidFill>
                <a:schemeClr val="dk1"/>
              </a:solidFill>
              <a:latin typeface="Assistant"/>
              <a:ea typeface="Assistant"/>
              <a:cs typeface="Assistant"/>
              <a:sym typeface="Assistan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b="1" lang="iw">
                <a:latin typeface="Assistant"/>
                <a:ea typeface="Assistant"/>
                <a:cs typeface="Assistant"/>
                <a:sym typeface="Assistant"/>
              </a:rPr>
              <a:t>ניתוח ביצועי הטכניקות – הצלחות וכישלונות</a:t>
            </a:r>
            <a:endParaRPr b="1">
              <a:latin typeface="Assistant"/>
              <a:ea typeface="Assistant"/>
              <a:cs typeface="Assistant"/>
              <a:sym typeface="Assistant"/>
            </a:endParaRPr>
          </a:p>
        </p:txBody>
      </p:sp>
      <p:sp>
        <p:nvSpPr>
          <p:cNvPr id="217" name="Google Shape;21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1" algn="r">
              <a:spcBef>
                <a:spcPts val="1200"/>
              </a:spcBef>
              <a:spcAft>
                <a:spcPts val="0"/>
              </a:spcAft>
              <a:buClr>
                <a:schemeClr val="dk1"/>
              </a:buClr>
              <a:buSzPct val="78571"/>
              <a:buFont typeface="Arial"/>
              <a:buNone/>
            </a:pPr>
            <a:r>
              <a:rPr lang="iw" sz="1400">
                <a:solidFill>
                  <a:schemeClr val="dk1"/>
                </a:solidFill>
                <a:latin typeface="Assistant"/>
                <a:ea typeface="Assistant"/>
                <a:cs typeface="Assistant"/>
                <a:sym typeface="Assistant"/>
              </a:rPr>
              <a:t>טכניקות שהניבו תוצאות טובות ושיפרו את הביצועים:</a:t>
            </a:r>
            <a:endParaRPr sz="1400">
              <a:solidFill>
                <a:schemeClr val="dk1"/>
              </a:solidFill>
              <a:latin typeface="Assistant"/>
              <a:ea typeface="Assistant"/>
              <a:cs typeface="Assistant"/>
              <a:sym typeface="Assistant"/>
            </a:endParaRPr>
          </a:p>
          <a:p>
            <a:pPr indent="-307732" lvl="0" marL="457200" rtl="1" algn="r">
              <a:spcBef>
                <a:spcPts val="1200"/>
              </a:spcBef>
              <a:spcAft>
                <a:spcPts val="0"/>
              </a:spcAft>
              <a:buClr>
                <a:schemeClr val="dk1"/>
              </a:buClr>
              <a:buSzPct val="96230"/>
              <a:buFont typeface="Assistant"/>
              <a:buAutoNum type="arabicPeriod"/>
            </a:pPr>
            <a:r>
              <a:rPr b="1" lang="iw" sz="1400">
                <a:solidFill>
                  <a:schemeClr val="dk1"/>
                </a:solidFill>
                <a:latin typeface="Assistant"/>
                <a:ea typeface="Assistant"/>
                <a:cs typeface="Assistant"/>
                <a:sym typeface="Assistant"/>
              </a:rPr>
              <a:t>צמצום ממדים </a:t>
            </a:r>
            <a:endParaRPr b="1" sz="1400">
              <a:solidFill>
                <a:schemeClr val="dk1"/>
              </a:solidFill>
              <a:latin typeface="Assistant"/>
              <a:ea typeface="Assistant"/>
              <a:cs typeface="Assistant"/>
              <a:sym typeface="Assistant"/>
            </a:endParaRPr>
          </a:p>
          <a:p>
            <a:pPr indent="-310832" lvl="1" marL="914400" rtl="1" algn="r">
              <a:spcBef>
                <a:spcPts val="0"/>
              </a:spcBef>
              <a:spcAft>
                <a:spcPts val="0"/>
              </a:spcAft>
              <a:buClr>
                <a:schemeClr val="dk1"/>
              </a:buClr>
              <a:buSzPct val="100000"/>
              <a:buFont typeface="Assistant"/>
              <a:buChar char="○"/>
            </a:pPr>
            <a:r>
              <a:rPr lang="iw">
                <a:solidFill>
                  <a:schemeClr val="dk1"/>
                </a:solidFill>
                <a:latin typeface="Assistant"/>
                <a:ea typeface="Assistant"/>
                <a:cs typeface="Assistant"/>
                <a:sym typeface="Assistant"/>
              </a:rPr>
              <a:t>שיפור ניכר בביצועי המודלים בעקבות הפחתת כמות המשתנים מ-784 ל-43 תוך שמירה על מירב השונות בנתונים.</a:t>
            </a:r>
            <a:endParaRPr>
              <a:solidFill>
                <a:schemeClr val="dk1"/>
              </a:solidFill>
              <a:latin typeface="Assistant"/>
              <a:ea typeface="Assistant"/>
              <a:cs typeface="Assistant"/>
              <a:sym typeface="Assistant"/>
            </a:endParaRPr>
          </a:p>
          <a:p>
            <a:pPr indent="-310832" lvl="1" marL="914400" rtl="1" algn="r">
              <a:spcBef>
                <a:spcPts val="0"/>
              </a:spcBef>
              <a:spcAft>
                <a:spcPts val="0"/>
              </a:spcAft>
              <a:buClr>
                <a:schemeClr val="dk1"/>
              </a:buClr>
              <a:buSzPct val="100000"/>
              <a:buFont typeface="Assistant"/>
              <a:buChar char="○"/>
            </a:pPr>
            <a:r>
              <a:rPr lang="iw">
                <a:solidFill>
                  <a:schemeClr val="dk1"/>
                </a:solidFill>
                <a:latin typeface="Assistant"/>
                <a:ea typeface="Assistant"/>
                <a:cs typeface="Assistant"/>
                <a:sym typeface="Assistant"/>
              </a:rPr>
              <a:t>טכניקה זו אפשרה למודלים לפעול בצורה יעילה יותר מבחינה חישובית, תוך הפחתת רעש וקורלציות בין תכונות.</a:t>
            </a:r>
            <a:br>
              <a:rPr lang="iw">
                <a:solidFill>
                  <a:schemeClr val="dk1"/>
                </a:solidFill>
                <a:latin typeface="Assistant"/>
                <a:ea typeface="Assistant"/>
                <a:cs typeface="Assistant"/>
                <a:sym typeface="Assistant"/>
              </a:rPr>
            </a:br>
            <a:endParaRPr>
              <a:solidFill>
                <a:schemeClr val="dk1"/>
              </a:solidFill>
              <a:latin typeface="Assistant"/>
              <a:ea typeface="Assistant"/>
              <a:cs typeface="Assistant"/>
              <a:sym typeface="Assistant"/>
            </a:endParaRPr>
          </a:p>
          <a:p>
            <a:pPr indent="-307732" lvl="0" marL="457200" rtl="1" algn="r">
              <a:spcBef>
                <a:spcPts val="0"/>
              </a:spcBef>
              <a:spcAft>
                <a:spcPts val="0"/>
              </a:spcAft>
              <a:buClr>
                <a:schemeClr val="dk1"/>
              </a:buClr>
              <a:buSzPct val="96230"/>
              <a:buFont typeface="Assistant"/>
              <a:buAutoNum type="arabicPeriod"/>
            </a:pPr>
            <a:r>
              <a:rPr b="1" lang="iw" sz="1400">
                <a:solidFill>
                  <a:schemeClr val="dk1"/>
                </a:solidFill>
                <a:latin typeface="Assistant"/>
                <a:ea typeface="Assistant"/>
                <a:cs typeface="Assistant"/>
                <a:sym typeface="Assistant"/>
              </a:rPr>
              <a:t>מודלים מבוססי Ensemble </a:t>
            </a:r>
            <a:endParaRPr b="1" sz="1400">
              <a:solidFill>
                <a:schemeClr val="dk1"/>
              </a:solidFill>
              <a:latin typeface="Assistant"/>
              <a:ea typeface="Assistant"/>
              <a:cs typeface="Assistant"/>
              <a:sym typeface="Assistant"/>
            </a:endParaRPr>
          </a:p>
          <a:p>
            <a:pPr indent="-310832" lvl="1" marL="914400" rtl="1" algn="r">
              <a:spcBef>
                <a:spcPts val="0"/>
              </a:spcBef>
              <a:spcAft>
                <a:spcPts val="0"/>
              </a:spcAft>
              <a:buClr>
                <a:schemeClr val="dk1"/>
              </a:buClr>
              <a:buSzPct val="100000"/>
              <a:buFont typeface="Assistant"/>
              <a:buChar char="○"/>
            </a:pPr>
            <a:r>
              <a:rPr lang="iw">
                <a:solidFill>
                  <a:schemeClr val="dk1"/>
                </a:solidFill>
                <a:latin typeface="Assistant"/>
                <a:ea typeface="Assistant"/>
                <a:cs typeface="Assistant"/>
                <a:sym typeface="Assistant"/>
              </a:rPr>
              <a:t>המודל XGBoost ו-Random Forest הגיע לדיוק גבוהה תוך זמן ריצה קצר יחסית, מה שמעיד על יכולתם להתמודד עם מבנים מורכבים בנתונים.</a:t>
            </a:r>
            <a:endParaRPr>
              <a:solidFill>
                <a:schemeClr val="dk1"/>
              </a:solidFill>
              <a:latin typeface="Assistant"/>
              <a:ea typeface="Assistant"/>
              <a:cs typeface="Assistant"/>
              <a:sym typeface="Assistant"/>
            </a:endParaRPr>
          </a:p>
          <a:p>
            <a:pPr indent="-310832" lvl="1" marL="914400" rtl="1" algn="r">
              <a:spcBef>
                <a:spcPts val="0"/>
              </a:spcBef>
              <a:spcAft>
                <a:spcPts val="0"/>
              </a:spcAft>
              <a:buClr>
                <a:schemeClr val="dk1"/>
              </a:buClr>
              <a:buSzPct val="100000"/>
              <a:buFont typeface="Assistant"/>
              <a:buChar char="○"/>
            </a:pPr>
            <a:r>
              <a:rPr lang="iw">
                <a:solidFill>
                  <a:schemeClr val="dk1"/>
                </a:solidFill>
                <a:latin typeface="Assistant"/>
                <a:ea typeface="Assistant"/>
                <a:cs typeface="Assistant"/>
                <a:sym typeface="Assistant"/>
              </a:rPr>
              <a:t>הצלחתם נבעה מהיכולת לזהות קשרים לא לינאריים ולשקלל מספר רב של חלוקות נתונים כדי להגיע לתוצאה אופטימלית.</a:t>
            </a:r>
            <a:endParaRPr>
              <a:solidFill>
                <a:schemeClr val="dk1"/>
              </a:solidFill>
              <a:latin typeface="Assistant"/>
              <a:ea typeface="Assistant"/>
              <a:cs typeface="Assistant"/>
              <a:sym typeface="Assistant"/>
            </a:endParaRPr>
          </a:p>
          <a:p>
            <a:pPr indent="-307732" lvl="0" marL="457200" rtl="1" algn="r">
              <a:spcBef>
                <a:spcPts val="0"/>
              </a:spcBef>
              <a:spcAft>
                <a:spcPts val="0"/>
              </a:spcAft>
              <a:buClr>
                <a:schemeClr val="dk1"/>
              </a:buClr>
              <a:buSzPct val="98511"/>
              <a:buFont typeface="Assistant"/>
              <a:buAutoNum type="arabicPeriod"/>
            </a:pPr>
            <a:r>
              <a:rPr b="1" lang="iw" sz="1367">
                <a:solidFill>
                  <a:schemeClr val="dk1"/>
                </a:solidFill>
                <a:latin typeface="Assistant"/>
                <a:ea typeface="Assistant"/>
                <a:cs typeface="Assistant"/>
                <a:sym typeface="Assistant"/>
              </a:rPr>
              <a:t>שימוש בקרוס-ולידציה</a:t>
            </a:r>
            <a:endParaRPr b="1" sz="1367">
              <a:solidFill>
                <a:schemeClr val="dk1"/>
              </a:solidFill>
              <a:latin typeface="Assistant"/>
              <a:ea typeface="Assistant"/>
              <a:cs typeface="Assistant"/>
              <a:sym typeface="Assistant"/>
            </a:endParaRPr>
          </a:p>
          <a:p>
            <a:pPr indent="-293211" lvl="1" marL="914400" rtl="1" algn="r">
              <a:spcBef>
                <a:spcPts val="0"/>
              </a:spcBef>
              <a:spcAft>
                <a:spcPts val="0"/>
              </a:spcAft>
              <a:buClr>
                <a:schemeClr val="dk1"/>
              </a:buClr>
              <a:buSzPct val="78571"/>
              <a:buFont typeface="Assistant"/>
              <a:buChar char="○"/>
            </a:pPr>
            <a:r>
              <a:rPr lang="iw">
                <a:solidFill>
                  <a:schemeClr val="dk1"/>
                </a:solidFill>
                <a:latin typeface="Assistant"/>
                <a:ea typeface="Assistant"/>
                <a:cs typeface="Assistant"/>
                <a:sym typeface="Assistant"/>
              </a:rPr>
              <a:t>שיפר את יציבות המודלים והבטיח שהביצועים אינם תוצאה של חלוקה מקרית מסוימת של הנתונים.</a:t>
            </a:r>
            <a:endParaRPr>
              <a:solidFill>
                <a:schemeClr val="dk1"/>
              </a:solidFill>
              <a:latin typeface="Assistant"/>
              <a:ea typeface="Assistant"/>
              <a:cs typeface="Assistant"/>
              <a:sym typeface="Assistant"/>
            </a:endParaRPr>
          </a:p>
          <a:p>
            <a:pPr indent="-293211" lvl="1" marL="914400" rtl="1" algn="r">
              <a:spcBef>
                <a:spcPts val="0"/>
              </a:spcBef>
              <a:spcAft>
                <a:spcPts val="0"/>
              </a:spcAft>
              <a:buClr>
                <a:schemeClr val="dk1"/>
              </a:buClr>
              <a:buSzPct val="78571"/>
              <a:buFont typeface="Assistant"/>
              <a:buChar char="○"/>
            </a:pPr>
            <a:r>
              <a:rPr lang="iw">
                <a:solidFill>
                  <a:schemeClr val="dk1"/>
                </a:solidFill>
                <a:latin typeface="Assistant"/>
                <a:ea typeface="Assistant"/>
                <a:cs typeface="Assistant"/>
                <a:sym typeface="Assistant"/>
              </a:rPr>
              <a:t>אפשר לזהות ולמנוע מקרים של התאמת יתר בכך שהמודל נבדק על מספר חלוקות שונות של הנתונים.</a:t>
            </a:r>
            <a:endParaRPr>
              <a:solidFill>
                <a:schemeClr val="dk1"/>
              </a:solidFill>
              <a:latin typeface="Assistant"/>
              <a:ea typeface="Assistant"/>
              <a:cs typeface="Assistant"/>
              <a:sym typeface="Assistant"/>
            </a:endParaRPr>
          </a:p>
          <a:p>
            <a:pPr indent="0" lvl="0" marL="914400" rtl="1" algn="r">
              <a:spcBef>
                <a:spcPts val="1200"/>
              </a:spcBef>
              <a:spcAft>
                <a:spcPts val="0"/>
              </a:spcAft>
              <a:buNone/>
            </a:pPr>
            <a:r>
              <a:t/>
            </a:r>
            <a:endParaRPr>
              <a:solidFill>
                <a:schemeClr val="dk1"/>
              </a:solidFill>
              <a:latin typeface="Assistant"/>
              <a:ea typeface="Assistant"/>
              <a:cs typeface="Assistant"/>
              <a:sym typeface="Assistant"/>
            </a:endParaRPr>
          </a:p>
          <a:p>
            <a:pPr indent="0" lvl="0" marL="0" rtl="1" algn="r">
              <a:spcBef>
                <a:spcPts val="1200"/>
              </a:spcBef>
              <a:spcAft>
                <a:spcPts val="1200"/>
              </a:spcAft>
              <a:buNone/>
            </a:pPr>
            <a:r>
              <a:t/>
            </a:r>
            <a:endParaRPr sz="1400">
              <a:latin typeface="Assistant"/>
              <a:ea typeface="Assistant"/>
              <a:cs typeface="Assistant"/>
              <a:sym typeface="Assistan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b="1" lang="iw">
                <a:latin typeface="Assistant"/>
                <a:ea typeface="Assistant"/>
                <a:cs typeface="Assistant"/>
                <a:sym typeface="Assistant"/>
              </a:rPr>
              <a:t>ניתוח ביצועי הטכניקות – הצלחות וכישלונות</a:t>
            </a:r>
            <a:endParaRPr b="1">
              <a:latin typeface="Assistant"/>
              <a:ea typeface="Assistant"/>
              <a:cs typeface="Assistant"/>
              <a:sym typeface="Assistant"/>
            </a:endParaRPr>
          </a:p>
        </p:txBody>
      </p:sp>
      <p:sp>
        <p:nvSpPr>
          <p:cNvPr id="223" name="Google Shape;22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1" algn="r">
              <a:spcBef>
                <a:spcPts val="1200"/>
              </a:spcBef>
              <a:spcAft>
                <a:spcPts val="0"/>
              </a:spcAft>
              <a:buNone/>
            </a:pPr>
            <a:r>
              <a:rPr lang="iw" sz="1200">
                <a:solidFill>
                  <a:schemeClr val="dk1"/>
                </a:solidFill>
                <a:latin typeface="Assistant"/>
                <a:ea typeface="Assistant"/>
                <a:cs typeface="Assistant"/>
                <a:sym typeface="Assistant"/>
              </a:rPr>
              <a:t>טכניקות שלא סיפקו שיפור משמעותי או לא היו יעילות</a:t>
            </a:r>
            <a:endParaRPr sz="1200">
              <a:solidFill>
                <a:schemeClr val="dk1"/>
              </a:solidFill>
              <a:latin typeface="Assistant"/>
              <a:ea typeface="Assistant"/>
              <a:cs typeface="Assistant"/>
              <a:sym typeface="Assistant"/>
            </a:endParaRPr>
          </a:p>
          <a:p>
            <a:pPr indent="-304800" lvl="0" marL="457200" rtl="1" algn="r">
              <a:spcBef>
                <a:spcPts val="1200"/>
              </a:spcBef>
              <a:spcAft>
                <a:spcPts val="0"/>
              </a:spcAft>
              <a:buClr>
                <a:schemeClr val="dk1"/>
              </a:buClr>
              <a:buSzPts val="1200"/>
              <a:buFont typeface="Assistant"/>
              <a:buAutoNum type="arabicPeriod"/>
            </a:pPr>
            <a:r>
              <a:rPr b="1" lang="iw" sz="1200">
                <a:solidFill>
                  <a:schemeClr val="dk1"/>
                </a:solidFill>
                <a:latin typeface="Assistant"/>
                <a:ea typeface="Assistant"/>
                <a:cs typeface="Assistant"/>
                <a:sym typeface="Assistant"/>
              </a:rPr>
              <a:t>ניתוח רכיבים בלתי תלויים (ICA)</a:t>
            </a:r>
            <a:endParaRPr b="1" sz="1200">
              <a:solidFill>
                <a:schemeClr val="dk1"/>
              </a:solidFill>
              <a:latin typeface="Assistant"/>
              <a:ea typeface="Assistant"/>
              <a:cs typeface="Assistant"/>
              <a:sym typeface="Assistant"/>
            </a:endParaRPr>
          </a:p>
          <a:p>
            <a:pPr indent="-304800" lvl="1" marL="914400" rtl="1" algn="r">
              <a:spcBef>
                <a:spcPts val="0"/>
              </a:spcBef>
              <a:spcAft>
                <a:spcPts val="0"/>
              </a:spcAft>
              <a:buClr>
                <a:schemeClr val="dk1"/>
              </a:buClr>
              <a:buSzPts val="1200"/>
              <a:buFont typeface="Assistant"/>
              <a:buChar char="○"/>
            </a:pPr>
            <a:r>
              <a:rPr lang="iw" sz="1200">
                <a:solidFill>
                  <a:schemeClr val="dk1"/>
                </a:solidFill>
                <a:latin typeface="Assistant"/>
                <a:ea typeface="Assistant"/>
                <a:cs typeface="Assistant"/>
                <a:sym typeface="Assistant"/>
              </a:rPr>
              <a:t>הטכניקה לא שיפרה את תוצאות המודלים באופן משמעותי לאחר ביצוע PCA.</a:t>
            </a:r>
            <a:endParaRPr sz="1200">
              <a:solidFill>
                <a:schemeClr val="dk1"/>
              </a:solidFill>
              <a:latin typeface="Assistant"/>
              <a:ea typeface="Assistant"/>
              <a:cs typeface="Assistant"/>
              <a:sym typeface="Assistant"/>
            </a:endParaRPr>
          </a:p>
          <a:p>
            <a:pPr indent="-304800" lvl="1" marL="914400" rtl="1" algn="r">
              <a:spcBef>
                <a:spcPts val="0"/>
              </a:spcBef>
              <a:spcAft>
                <a:spcPts val="0"/>
              </a:spcAft>
              <a:buClr>
                <a:schemeClr val="dk1"/>
              </a:buClr>
              <a:buSzPts val="1200"/>
              <a:buFont typeface="Assistant"/>
              <a:buChar char="○"/>
            </a:pPr>
            <a:r>
              <a:rPr lang="iw" sz="1200">
                <a:solidFill>
                  <a:schemeClr val="dk1"/>
                </a:solidFill>
                <a:latin typeface="Assistant"/>
                <a:ea typeface="Assistant"/>
                <a:cs typeface="Assistant"/>
                <a:sym typeface="Assistant"/>
              </a:rPr>
              <a:t>נראה כי ICA לא הצליח לזהות תכונות משמעותיות נוספות מעבר למה ש-PCA כבר הפיק, בשל הקורלציות הגבוהות הקיימות בין פיקסלים בתמונות.</a:t>
            </a:r>
            <a:endParaRPr sz="1200">
              <a:solidFill>
                <a:schemeClr val="dk1"/>
              </a:solidFill>
              <a:latin typeface="Assistant"/>
              <a:ea typeface="Assistant"/>
              <a:cs typeface="Assistant"/>
              <a:sym typeface="Assistant"/>
            </a:endParaRPr>
          </a:p>
          <a:p>
            <a:pPr indent="-304800" lvl="0" marL="457200" rtl="1" algn="r">
              <a:spcBef>
                <a:spcPts val="0"/>
              </a:spcBef>
              <a:spcAft>
                <a:spcPts val="0"/>
              </a:spcAft>
              <a:buClr>
                <a:schemeClr val="dk1"/>
              </a:buClr>
              <a:buSzPts val="1200"/>
              <a:buFont typeface="Assistant"/>
              <a:buAutoNum type="arabicPeriod"/>
            </a:pPr>
            <a:r>
              <a:rPr b="1" lang="iw" sz="1200">
                <a:solidFill>
                  <a:schemeClr val="dk1"/>
                </a:solidFill>
                <a:latin typeface="Assistant"/>
                <a:ea typeface="Assistant"/>
                <a:cs typeface="Assistant"/>
                <a:sym typeface="Assistant"/>
              </a:rPr>
              <a:t>KNN </a:t>
            </a:r>
            <a:endParaRPr b="1" sz="1200">
              <a:solidFill>
                <a:schemeClr val="dk1"/>
              </a:solidFill>
              <a:latin typeface="Assistant"/>
              <a:ea typeface="Assistant"/>
              <a:cs typeface="Assistant"/>
              <a:sym typeface="Assistant"/>
            </a:endParaRPr>
          </a:p>
          <a:p>
            <a:pPr indent="-304800" lvl="1" marL="914400" rtl="1" algn="r">
              <a:spcBef>
                <a:spcPts val="0"/>
              </a:spcBef>
              <a:spcAft>
                <a:spcPts val="0"/>
              </a:spcAft>
              <a:buClr>
                <a:schemeClr val="dk1"/>
              </a:buClr>
              <a:buSzPts val="1200"/>
              <a:buFont typeface="Assistant"/>
              <a:buChar char="○"/>
            </a:pPr>
            <a:r>
              <a:rPr lang="iw" sz="1200">
                <a:solidFill>
                  <a:schemeClr val="dk1"/>
                </a:solidFill>
                <a:latin typeface="Assistant"/>
                <a:ea typeface="Assistant"/>
                <a:cs typeface="Assistant"/>
                <a:sym typeface="Assistant"/>
              </a:rPr>
              <a:t>בעוד שהמודל השיג דיוק של 85.9%, זמן הריצה שלו היה גבוה מאוד בשל הצורך בחישוב מרחקים בין כל דוגמה לכלל הנתונים בסט האימון.</a:t>
            </a:r>
            <a:endParaRPr sz="1200">
              <a:solidFill>
                <a:schemeClr val="dk1"/>
              </a:solidFill>
              <a:latin typeface="Assistant"/>
              <a:ea typeface="Assistant"/>
              <a:cs typeface="Assistant"/>
              <a:sym typeface="Assistant"/>
            </a:endParaRPr>
          </a:p>
          <a:p>
            <a:pPr indent="-304800" lvl="1" marL="914400" rtl="1" algn="r">
              <a:spcBef>
                <a:spcPts val="0"/>
              </a:spcBef>
              <a:spcAft>
                <a:spcPts val="0"/>
              </a:spcAft>
              <a:buClr>
                <a:schemeClr val="dk1"/>
              </a:buClr>
              <a:buSzPts val="1200"/>
              <a:buFont typeface="Assistant"/>
              <a:buChar char="○"/>
            </a:pPr>
            <a:r>
              <a:rPr lang="iw" sz="1200">
                <a:solidFill>
                  <a:schemeClr val="dk1"/>
                </a:solidFill>
                <a:latin typeface="Assistant"/>
                <a:ea typeface="Assistant"/>
                <a:cs typeface="Assistant"/>
                <a:sym typeface="Assistant"/>
              </a:rPr>
              <a:t>ניתן להסיק כי KNN אינו מתאים במיוחד לבעיות בהן קיימת כמות גדולה של ממדים, שכן חישובי המרחק הופכים ליקרים מבחינה חישובית.</a:t>
            </a:r>
            <a:endParaRPr sz="1200">
              <a:solidFill>
                <a:schemeClr val="dk1"/>
              </a:solidFill>
              <a:latin typeface="Assistant"/>
              <a:ea typeface="Assistant"/>
              <a:cs typeface="Assistant"/>
              <a:sym typeface="Assistant"/>
            </a:endParaRPr>
          </a:p>
          <a:p>
            <a:pPr indent="-304800" lvl="0" marL="457200" rtl="1" algn="r">
              <a:spcBef>
                <a:spcPts val="0"/>
              </a:spcBef>
              <a:spcAft>
                <a:spcPts val="0"/>
              </a:spcAft>
              <a:buClr>
                <a:schemeClr val="dk1"/>
              </a:buClr>
              <a:buSzPts val="1200"/>
              <a:buFont typeface="Assistant"/>
              <a:buAutoNum type="arabicPeriod"/>
            </a:pPr>
            <a:r>
              <a:rPr b="1" lang="iw" sz="1200">
                <a:solidFill>
                  <a:schemeClr val="dk1"/>
                </a:solidFill>
                <a:latin typeface="Assistant"/>
                <a:ea typeface="Assistant"/>
                <a:cs typeface="Assistant"/>
                <a:sym typeface="Assistant"/>
              </a:rPr>
              <a:t>AdaBoost</a:t>
            </a:r>
            <a:endParaRPr b="1" sz="1200">
              <a:solidFill>
                <a:schemeClr val="dk1"/>
              </a:solidFill>
              <a:latin typeface="Assistant"/>
              <a:ea typeface="Assistant"/>
              <a:cs typeface="Assistant"/>
              <a:sym typeface="Assistant"/>
            </a:endParaRPr>
          </a:p>
          <a:p>
            <a:pPr indent="-304800" lvl="1" marL="914400" rtl="1" algn="r">
              <a:spcBef>
                <a:spcPts val="0"/>
              </a:spcBef>
              <a:spcAft>
                <a:spcPts val="0"/>
              </a:spcAft>
              <a:buClr>
                <a:schemeClr val="dk1"/>
              </a:buClr>
              <a:buSzPts val="1200"/>
              <a:buFont typeface="Assistant"/>
              <a:buChar char="○"/>
            </a:pPr>
            <a:r>
              <a:rPr lang="iw" sz="1200">
                <a:solidFill>
                  <a:schemeClr val="dk1"/>
                </a:solidFill>
                <a:latin typeface="Assistant"/>
                <a:ea typeface="Assistant"/>
                <a:cs typeface="Assistant"/>
                <a:sym typeface="Assistant"/>
              </a:rPr>
              <a:t>המודל הפגין ביצועים פחותים יחסית (83.3% דיוק) בהשוואה ל-Random Forest ול-XGBoost.</a:t>
            </a:r>
            <a:endParaRPr sz="1200">
              <a:solidFill>
                <a:schemeClr val="dk1"/>
              </a:solidFill>
              <a:latin typeface="Assistant"/>
              <a:ea typeface="Assistant"/>
              <a:cs typeface="Assistant"/>
              <a:sym typeface="Assistant"/>
            </a:endParaRPr>
          </a:p>
          <a:p>
            <a:pPr indent="-304800" lvl="1" marL="914400" rtl="1" algn="r">
              <a:spcBef>
                <a:spcPts val="0"/>
              </a:spcBef>
              <a:spcAft>
                <a:spcPts val="0"/>
              </a:spcAft>
              <a:buClr>
                <a:schemeClr val="dk1"/>
              </a:buClr>
              <a:buSzPts val="1200"/>
              <a:buFont typeface="Assistant"/>
              <a:buChar char="○"/>
            </a:pPr>
            <a:r>
              <a:rPr lang="iw" sz="1200">
                <a:solidFill>
                  <a:schemeClr val="dk1"/>
                </a:solidFill>
                <a:latin typeface="Assistant"/>
                <a:ea typeface="Assistant"/>
                <a:cs typeface="Assistant"/>
                <a:sym typeface="Assistant"/>
              </a:rPr>
              <a:t>ייתכן שהמודל לא הצליח להתמודד עם המורכבות של הנתונים בשל המבנה הבסיסי של המודל החלש (Weak Learner) שעליו הוא מבוסס.</a:t>
            </a:r>
            <a:endParaRPr sz="1200">
              <a:solidFill>
                <a:schemeClr val="dk1"/>
              </a:solidFill>
              <a:latin typeface="Assistant"/>
              <a:ea typeface="Assistant"/>
              <a:cs typeface="Assistant"/>
              <a:sym typeface="Assistant"/>
            </a:endParaRPr>
          </a:p>
          <a:p>
            <a:pPr indent="0" lvl="0" marL="0" rtl="1" algn="r">
              <a:spcBef>
                <a:spcPts val="1200"/>
              </a:spcBef>
              <a:spcAft>
                <a:spcPts val="1200"/>
              </a:spcAft>
              <a:buNone/>
            </a:pPr>
            <a:r>
              <a:t/>
            </a:r>
            <a:endParaRPr sz="1200">
              <a:latin typeface="Assistant"/>
              <a:ea typeface="Assistant"/>
              <a:cs typeface="Assistant"/>
              <a:sym typeface="Assistan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79050" y="2149500"/>
            <a:ext cx="9065100" cy="8445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b="1" lang="iw">
                <a:latin typeface="Assistant"/>
                <a:ea typeface="Assistant"/>
                <a:cs typeface="Assistant"/>
                <a:sym typeface="Assistant"/>
              </a:rPr>
              <a:t>שאלה: כיצד השימוש ב-PCA ו-ICA השפיע על ביצועי המודלים במאגר Fashion MNIST, הן מבחינת דיוק והן מבחינת זמן ריצה?</a:t>
            </a:r>
            <a:endParaRPr b="1">
              <a:latin typeface="Assistant"/>
              <a:ea typeface="Assistant"/>
              <a:cs typeface="Assistant"/>
              <a:sym typeface="Assistan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idx="1" type="body"/>
          </p:nvPr>
        </p:nvSpPr>
        <p:spPr>
          <a:xfrm>
            <a:off x="311700" y="540525"/>
            <a:ext cx="8520600" cy="4028400"/>
          </a:xfrm>
          <a:prstGeom prst="rect">
            <a:avLst/>
          </a:prstGeom>
        </p:spPr>
        <p:txBody>
          <a:bodyPr anchorCtr="0" anchor="t" bIns="91425" lIns="91425" spcFirstLastPara="1" rIns="91425" wrap="square" tIns="91425">
            <a:noAutofit/>
          </a:bodyPr>
          <a:lstStyle/>
          <a:p>
            <a:pPr indent="0" lvl="0" marL="0" rtl="1" algn="r">
              <a:spcBef>
                <a:spcPts val="1200"/>
              </a:spcBef>
              <a:spcAft>
                <a:spcPts val="0"/>
              </a:spcAft>
              <a:buClr>
                <a:schemeClr val="dk1"/>
              </a:buClr>
              <a:buSzPts val="1100"/>
              <a:buFont typeface="Arial"/>
              <a:buNone/>
            </a:pPr>
            <a:r>
              <a:rPr lang="iw" sz="1200">
                <a:solidFill>
                  <a:schemeClr val="dk1"/>
                </a:solidFill>
                <a:latin typeface="Assistant"/>
                <a:ea typeface="Assistant"/>
                <a:cs typeface="Assistant"/>
                <a:sym typeface="Assistant"/>
              </a:rPr>
              <a:t>מאגר Fashion MNIST כולל תמונות בגודל 28x28 פיקסלים, שכל אחת מהן מומרת לווקטור בן 784 תכונות. עבודה עם כמות כה גדולה של מאפיינים עלולה להגדיל משמעותית את זמן הריצה ולגרום למודלים להתקשות בזיהוי תבניות חיוניות.</a:t>
            </a:r>
            <a:br>
              <a:rPr lang="iw" sz="1200">
                <a:solidFill>
                  <a:schemeClr val="dk1"/>
                </a:solidFill>
                <a:latin typeface="Assistant"/>
                <a:ea typeface="Assistant"/>
                <a:cs typeface="Assistant"/>
                <a:sym typeface="Assistant"/>
              </a:rPr>
            </a:br>
            <a:r>
              <a:rPr lang="iw" sz="1200">
                <a:solidFill>
                  <a:schemeClr val="dk1"/>
                </a:solidFill>
                <a:latin typeface="Assistant"/>
                <a:ea typeface="Assistant"/>
                <a:cs typeface="Assistant"/>
                <a:sym typeface="Assistant"/>
              </a:rPr>
              <a:t>PCA ו-ICA הן שתי שיטות לצמצום ממדים שנועדו להתמודד עם אתגרים אלו:</a:t>
            </a:r>
            <a:endParaRPr sz="1200">
              <a:solidFill>
                <a:schemeClr val="dk1"/>
              </a:solidFill>
              <a:latin typeface="Assistant"/>
              <a:ea typeface="Assistant"/>
              <a:cs typeface="Assistant"/>
              <a:sym typeface="Assistant"/>
            </a:endParaRPr>
          </a:p>
          <a:p>
            <a:pPr indent="-304800" lvl="0" marL="457200" rtl="1" algn="r">
              <a:spcBef>
                <a:spcPts val="1200"/>
              </a:spcBef>
              <a:spcAft>
                <a:spcPts val="0"/>
              </a:spcAft>
              <a:buClr>
                <a:schemeClr val="dk1"/>
              </a:buClr>
              <a:buSzPts val="1200"/>
              <a:buFont typeface="Assistant"/>
              <a:buChar char="●"/>
            </a:pPr>
            <a:r>
              <a:rPr lang="iw" sz="1200">
                <a:solidFill>
                  <a:schemeClr val="dk1"/>
                </a:solidFill>
                <a:latin typeface="Assistant"/>
                <a:ea typeface="Assistant"/>
                <a:cs typeface="Assistant"/>
                <a:sym typeface="Assistant"/>
              </a:rPr>
              <a:t>PCA מתמקד במציאת הצירים שבהם השונות בנתונים היא הגדולה ביותר.</a:t>
            </a:r>
            <a:endParaRPr sz="1200">
              <a:solidFill>
                <a:schemeClr val="dk1"/>
              </a:solidFill>
              <a:latin typeface="Assistant"/>
              <a:ea typeface="Assistant"/>
              <a:cs typeface="Assistant"/>
              <a:sym typeface="Assistant"/>
            </a:endParaRPr>
          </a:p>
          <a:p>
            <a:pPr indent="-304800" lvl="0" marL="457200" rtl="1" algn="r">
              <a:spcBef>
                <a:spcPts val="0"/>
              </a:spcBef>
              <a:spcAft>
                <a:spcPts val="0"/>
              </a:spcAft>
              <a:buClr>
                <a:schemeClr val="dk1"/>
              </a:buClr>
              <a:buSzPts val="1200"/>
              <a:buFont typeface="Assistant"/>
              <a:buChar char="●"/>
            </a:pPr>
            <a:r>
              <a:rPr lang="iw" sz="1200">
                <a:solidFill>
                  <a:schemeClr val="dk1"/>
                </a:solidFill>
                <a:latin typeface="Assistant"/>
                <a:ea typeface="Assistant"/>
                <a:cs typeface="Assistant"/>
                <a:sym typeface="Assistant"/>
              </a:rPr>
              <a:t>ICA מפרק את הנתונים למרכיבים בלתי תלויים כדי לזהות תכונות חשובות שאינן בהכרח תלויות בשונות הגלובלית.</a:t>
            </a:r>
            <a:endParaRPr sz="1200">
              <a:solidFill>
                <a:schemeClr val="dk1"/>
              </a:solidFill>
              <a:latin typeface="Assistant"/>
              <a:ea typeface="Assistant"/>
              <a:cs typeface="Assistant"/>
              <a:sym typeface="Assistant"/>
            </a:endParaRPr>
          </a:p>
          <a:p>
            <a:pPr indent="0" lvl="0" marL="0" rtl="1" algn="r">
              <a:spcBef>
                <a:spcPts val="1400"/>
              </a:spcBef>
              <a:spcAft>
                <a:spcPts val="0"/>
              </a:spcAft>
              <a:buClr>
                <a:schemeClr val="dk1"/>
              </a:buClr>
              <a:buSzPts val="1100"/>
              <a:buFont typeface="Arial"/>
              <a:buNone/>
            </a:pPr>
            <a:r>
              <a:rPr b="1" lang="iw" sz="1200">
                <a:solidFill>
                  <a:schemeClr val="dk1"/>
                </a:solidFill>
                <a:latin typeface="Assistant"/>
                <a:ea typeface="Assistant"/>
                <a:cs typeface="Assistant"/>
                <a:sym typeface="Assistant"/>
              </a:rPr>
              <a:t>מה בוצע בפועל?</a:t>
            </a:r>
            <a:endParaRPr b="1" sz="1200">
              <a:solidFill>
                <a:schemeClr val="dk1"/>
              </a:solidFill>
              <a:latin typeface="Assistant"/>
              <a:ea typeface="Assistant"/>
              <a:cs typeface="Assistant"/>
              <a:sym typeface="Assistant"/>
            </a:endParaRPr>
          </a:p>
          <a:p>
            <a:pPr indent="-304800" lvl="0" marL="457200" rtl="1" algn="r">
              <a:spcBef>
                <a:spcPts val="1200"/>
              </a:spcBef>
              <a:spcAft>
                <a:spcPts val="0"/>
              </a:spcAft>
              <a:buClr>
                <a:schemeClr val="dk1"/>
              </a:buClr>
              <a:buSzPts val="1200"/>
              <a:buFont typeface="Assistant"/>
              <a:buChar char="●"/>
            </a:pPr>
            <a:r>
              <a:rPr lang="iw" sz="1200">
                <a:solidFill>
                  <a:schemeClr val="dk1"/>
                </a:solidFill>
                <a:latin typeface="Assistant"/>
                <a:ea typeface="Assistant"/>
                <a:cs typeface="Assistant"/>
                <a:sym typeface="Assistant"/>
              </a:rPr>
              <a:t>PCA צמצם את מספר התכונות מ-784 ל-43, תוך שמירה על 85% מהשונות הכוללת.</a:t>
            </a:r>
            <a:endParaRPr sz="1200">
              <a:solidFill>
                <a:schemeClr val="dk1"/>
              </a:solidFill>
              <a:latin typeface="Assistant"/>
              <a:ea typeface="Assistant"/>
              <a:cs typeface="Assistant"/>
              <a:sym typeface="Assistant"/>
            </a:endParaRPr>
          </a:p>
          <a:p>
            <a:pPr indent="-304800" lvl="0" marL="457200" rtl="1" algn="r">
              <a:spcBef>
                <a:spcPts val="0"/>
              </a:spcBef>
              <a:spcAft>
                <a:spcPts val="0"/>
              </a:spcAft>
              <a:buClr>
                <a:schemeClr val="dk1"/>
              </a:buClr>
              <a:buSzPts val="1200"/>
              <a:buFont typeface="Assistant"/>
              <a:buChar char="●"/>
            </a:pPr>
            <a:r>
              <a:rPr lang="iw" sz="1200">
                <a:solidFill>
                  <a:schemeClr val="dk1"/>
                </a:solidFill>
                <a:latin typeface="Assistant"/>
                <a:ea typeface="Assistant"/>
                <a:cs typeface="Assistant"/>
                <a:sym typeface="Assistant"/>
              </a:rPr>
              <a:t>ICA יושם לאחר PCA במטרה להפיק רכיבים בלתי תלויים מהמידע שעבר צמצום.</a:t>
            </a:r>
            <a:endParaRPr sz="1200">
              <a:solidFill>
                <a:schemeClr val="dk1"/>
              </a:solidFill>
              <a:latin typeface="Assistant"/>
              <a:ea typeface="Assistant"/>
              <a:cs typeface="Assistant"/>
              <a:sym typeface="Assistant"/>
            </a:endParaRPr>
          </a:p>
          <a:p>
            <a:pPr indent="0" lvl="0" marL="0" rtl="1" algn="r">
              <a:spcBef>
                <a:spcPts val="1400"/>
              </a:spcBef>
              <a:spcAft>
                <a:spcPts val="0"/>
              </a:spcAft>
              <a:buNone/>
            </a:pPr>
            <a:r>
              <a:rPr b="1" lang="iw" sz="1200">
                <a:solidFill>
                  <a:schemeClr val="dk1"/>
                </a:solidFill>
                <a:latin typeface="Assistant"/>
                <a:ea typeface="Assistant"/>
                <a:cs typeface="Assistant"/>
                <a:sym typeface="Assistant"/>
              </a:rPr>
              <a:t>השפעת </a:t>
            </a:r>
            <a:r>
              <a:rPr b="1" lang="iw" sz="1200">
                <a:solidFill>
                  <a:schemeClr val="dk1"/>
                </a:solidFill>
                <a:latin typeface="Assistant"/>
                <a:ea typeface="Assistant"/>
                <a:cs typeface="Assistant"/>
                <a:sym typeface="Assistant"/>
              </a:rPr>
              <a:t>PCA&amp;ICA</a:t>
            </a:r>
            <a:r>
              <a:rPr b="1" lang="iw" sz="1200">
                <a:solidFill>
                  <a:schemeClr val="dk1"/>
                </a:solidFill>
                <a:latin typeface="Assistant"/>
                <a:ea typeface="Assistant"/>
                <a:cs typeface="Assistant"/>
                <a:sym typeface="Assistant"/>
              </a:rPr>
              <a:t> על ביצועי המודלים</a:t>
            </a:r>
            <a:endParaRPr b="1" sz="1200">
              <a:solidFill>
                <a:schemeClr val="dk1"/>
              </a:solidFill>
              <a:latin typeface="Assistant"/>
              <a:ea typeface="Assistant"/>
              <a:cs typeface="Assistant"/>
              <a:sym typeface="Assistant"/>
            </a:endParaRPr>
          </a:p>
          <a:p>
            <a:pPr indent="-304800" lvl="0" marL="457200" rtl="1" algn="r">
              <a:spcBef>
                <a:spcPts val="1200"/>
              </a:spcBef>
              <a:spcAft>
                <a:spcPts val="0"/>
              </a:spcAft>
              <a:buClr>
                <a:schemeClr val="dk1"/>
              </a:buClr>
              <a:buSzPts val="1200"/>
              <a:buChar char="●"/>
            </a:pPr>
            <a:r>
              <a:rPr lang="iw" sz="1200">
                <a:solidFill>
                  <a:schemeClr val="dk1"/>
                </a:solidFill>
                <a:latin typeface="Assistant"/>
                <a:ea typeface="Assistant"/>
                <a:cs typeface="Assistant"/>
                <a:sym typeface="Assistant"/>
              </a:rPr>
              <a:t>מודלים מבוססי Ensemble השיגו את התוצאות הגבוהות ביותר, ככל הנראה בשל יכולתם להתמודד עם תכונות קריטיות שנשמרו לאחר צמצום הממדים.</a:t>
            </a:r>
            <a:endParaRPr sz="1200">
              <a:solidFill>
                <a:schemeClr val="dk1"/>
              </a:solidFill>
              <a:latin typeface="Assistant"/>
              <a:ea typeface="Assistant"/>
              <a:cs typeface="Assistant"/>
              <a:sym typeface="Assistant"/>
            </a:endParaRPr>
          </a:p>
          <a:p>
            <a:pPr indent="-304800" lvl="0" marL="457200" rtl="1" algn="r">
              <a:spcBef>
                <a:spcPts val="0"/>
              </a:spcBef>
              <a:spcAft>
                <a:spcPts val="0"/>
              </a:spcAft>
              <a:buClr>
                <a:schemeClr val="dk1"/>
              </a:buClr>
              <a:buSzPts val="1200"/>
              <a:buChar char="●"/>
            </a:pPr>
            <a:r>
              <a:rPr lang="iw" sz="1200">
                <a:solidFill>
                  <a:schemeClr val="dk1"/>
                </a:solidFill>
                <a:latin typeface="Assistant"/>
                <a:ea typeface="Assistant"/>
                <a:cs typeface="Assistant"/>
                <a:sym typeface="Assistant"/>
              </a:rPr>
              <a:t>KNN הציג ביצועים טובים יחסית, מה שמעיד על כך ש-</a:t>
            </a:r>
            <a:r>
              <a:rPr lang="iw" sz="1200">
                <a:solidFill>
                  <a:schemeClr val="dk1"/>
                </a:solidFill>
                <a:latin typeface="Assistant"/>
                <a:ea typeface="Assistant"/>
                <a:cs typeface="Assistant"/>
                <a:sym typeface="Assistant"/>
              </a:rPr>
              <a:t>PCA&amp;ICA</a:t>
            </a:r>
            <a:r>
              <a:rPr lang="iw" sz="1200">
                <a:solidFill>
                  <a:schemeClr val="dk1"/>
                </a:solidFill>
                <a:latin typeface="Assistant"/>
                <a:ea typeface="Assistant"/>
                <a:cs typeface="Assistant"/>
                <a:sym typeface="Assistant"/>
              </a:rPr>
              <a:t> לא הסיר מידע קריטי לסיווג.</a:t>
            </a:r>
            <a:endParaRPr sz="1200">
              <a:solidFill>
                <a:schemeClr val="dk1"/>
              </a:solidFill>
              <a:latin typeface="Assistant"/>
              <a:ea typeface="Assistant"/>
              <a:cs typeface="Assistant"/>
              <a:sym typeface="Assistant"/>
            </a:endParaRPr>
          </a:p>
          <a:p>
            <a:pPr indent="-304800" lvl="0" marL="457200" rtl="1" algn="r">
              <a:spcBef>
                <a:spcPts val="0"/>
              </a:spcBef>
              <a:spcAft>
                <a:spcPts val="0"/>
              </a:spcAft>
              <a:buClr>
                <a:schemeClr val="dk1"/>
              </a:buClr>
              <a:buSzPts val="1200"/>
              <a:buChar char="●"/>
            </a:pPr>
            <a:r>
              <a:rPr lang="iw" sz="1200">
                <a:solidFill>
                  <a:schemeClr val="dk1"/>
                </a:solidFill>
                <a:latin typeface="Assistant"/>
                <a:ea typeface="Assistant"/>
                <a:cs typeface="Assistant"/>
                <a:sym typeface="Assistant"/>
              </a:rPr>
              <a:t>מודלים לינאריים (Logistic Regression ו-Naive Bayes) הציגו דיוק נמוך יותר, ייתכן בשל כך שהרכיבים שנבחרו על ידי </a:t>
            </a:r>
            <a:r>
              <a:rPr lang="iw" sz="1200">
                <a:solidFill>
                  <a:schemeClr val="dk1"/>
                </a:solidFill>
                <a:latin typeface="Assistant"/>
                <a:ea typeface="Assistant"/>
                <a:cs typeface="Assistant"/>
                <a:sym typeface="Assistant"/>
              </a:rPr>
              <a:t>PCA&amp;ICA</a:t>
            </a:r>
            <a:r>
              <a:rPr lang="iw" sz="1200">
                <a:solidFill>
                  <a:schemeClr val="dk1"/>
                </a:solidFill>
                <a:latin typeface="Assistant"/>
                <a:ea typeface="Assistant"/>
                <a:cs typeface="Assistant"/>
                <a:sym typeface="Assistant"/>
              </a:rPr>
              <a:t> לא סיפקו הבחנה מספקת עבורם.</a:t>
            </a:r>
            <a:endParaRPr sz="1200">
              <a:solidFill>
                <a:schemeClr val="dk1"/>
              </a:solidFill>
              <a:latin typeface="Assistant"/>
              <a:ea typeface="Assistant"/>
              <a:cs typeface="Assistant"/>
              <a:sym typeface="Assistant"/>
            </a:endParaRPr>
          </a:p>
          <a:p>
            <a:pPr indent="0" lvl="0" marL="0" rtl="1" algn="r">
              <a:spcBef>
                <a:spcPts val="1200"/>
              </a:spcBef>
              <a:spcAft>
                <a:spcPts val="0"/>
              </a:spcAft>
              <a:buNone/>
            </a:pPr>
            <a:r>
              <a:t/>
            </a:r>
            <a:endParaRPr sz="1200">
              <a:solidFill>
                <a:schemeClr val="dk1"/>
              </a:solidFill>
              <a:latin typeface="Assistant"/>
              <a:ea typeface="Assistant"/>
              <a:cs typeface="Assistant"/>
              <a:sym typeface="Assistant"/>
            </a:endParaRPr>
          </a:p>
          <a:p>
            <a:pPr indent="0" lvl="0" marL="0" rtl="1" algn="r">
              <a:spcBef>
                <a:spcPts val="1200"/>
              </a:spcBef>
              <a:spcAft>
                <a:spcPts val="1200"/>
              </a:spcAft>
              <a:buNone/>
            </a:pPr>
            <a:r>
              <a:t/>
            </a:r>
            <a:endParaRPr sz="1200">
              <a:latin typeface="Assistant"/>
              <a:ea typeface="Assistant"/>
              <a:cs typeface="Assistant"/>
              <a:sym typeface="Assistan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b="1" lang="iw">
                <a:latin typeface="Assistant"/>
                <a:ea typeface="Assistant"/>
                <a:cs typeface="Assistant"/>
                <a:sym typeface="Assistant"/>
              </a:rPr>
              <a:t> מטרת הפרויקט</a:t>
            </a:r>
            <a:endParaRPr b="1">
              <a:latin typeface="Assistant"/>
              <a:ea typeface="Assistant"/>
              <a:cs typeface="Assistant"/>
              <a:sym typeface="Assistant"/>
            </a:endParaRPr>
          </a:p>
        </p:txBody>
      </p:sp>
      <p:sp>
        <p:nvSpPr>
          <p:cNvPr id="65" name="Google Shape;65;p15"/>
          <p:cNvSpPr txBox="1"/>
          <p:nvPr>
            <p:ph idx="1" type="body"/>
          </p:nvPr>
        </p:nvSpPr>
        <p:spPr>
          <a:xfrm>
            <a:off x="0" y="1152475"/>
            <a:ext cx="9144000" cy="3416400"/>
          </a:xfrm>
          <a:prstGeom prst="rect">
            <a:avLst/>
          </a:prstGeom>
        </p:spPr>
        <p:txBody>
          <a:bodyPr anchorCtr="0" anchor="ctr" bIns="91425" lIns="91425" spcFirstLastPara="1" rIns="91425" wrap="square" tIns="91425">
            <a:normAutofit/>
          </a:bodyPr>
          <a:lstStyle/>
          <a:p>
            <a:pPr indent="0" lvl="0" marL="0" rtl="1" algn="ctr">
              <a:spcBef>
                <a:spcPts val="1200"/>
              </a:spcBef>
              <a:spcAft>
                <a:spcPts val="0"/>
              </a:spcAft>
              <a:buClr>
                <a:schemeClr val="dk1"/>
              </a:buClr>
              <a:buSzPts val="1100"/>
              <a:buFont typeface="Arial"/>
              <a:buNone/>
            </a:pPr>
            <a:r>
              <a:rPr b="1" lang="iw" sz="1400">
                <a:solidFill>
                  <a:schemeClr val="dk1"/>
                </a:solidFill>
                <a:latin typeface="Assistant"/>
                <a:ea typeface="Assistant"/>
                <a:cs typeface="Assistant"/>
                <a:sym typeface="Assistant"/>
              </a:rPr>
              <a:t>מטרת הפרויקט</a:t>
            </a:r>
            <a:r>
              <a:rPr lang="iw" sz="1400">
                <a:solidFill>
                  <a:schemeClr val="dk1"/>
                </a:solidFill>
                <a:latin typeface="Assistant"/>
                <a:ea typeface="Assistant"/>
                <a:cs typeface="Assistant"/>
                <a:sym typeface="Assistant"/>
              </a:rPr>
              <a:t> היא לפתח ולהעריך אלגוריתמים של למידת מכונה על גבי מאגר הנתונים.</a:t>
            </a:r>
            <a:br>
              <a:rPr lang="iw" sz="1400">
                <a:solidFill>
                  <a:schemeClr val="dk1"/>
                </a:solidFill>
                <a:latin typeface="Assistant"/>
                <a:ea typeface="Assistant"/>
                <a:cs typeface="Assistant"/>
                <a:sym typeface="Assistant"/>
              </a:rPr>
            </a:br>
            <a:r>
              <a:rPr lang="iw" sz="1400">
                <a:solidFill>
                  <a:schemeClr val="dk1"/>
                </a:solidFill>
                <a:latin typeface="Assistant"/>
                <a:ea typeface="Assistant"/>
                <a:cs typeface="Assistant"/>
                <a:sym typeface="Assistant"/>
              </a:rPr>
              <a:t> המאגר מכיל תמונות של פרטי לבוש ב-10 קטגוריות שונות, והאתגר המרכזי הוא לסווג אותן בדיוק גבוה ככל האפשר. </a:t>
            </a:r>
            <a:br>
              <a:rPr lang="iw" sz="1400">
                <a:solidFill>
                  <a:schemeClr val="dk1"/>
                </a:solidFill>
                <a:latin typeface="Assistant"/>
                <a:ea typeface="Assistant"/>
                <a:cs typeface="Assistant"/>
                <a:sym typeface="Assistant"/>
              </a:rPr>
            </a:br>
            <a:r>
              <a:rPr lang="iw" sz="1400">
                <a:solidFill>
                  <a:schemeClr val="dk1"/>
                </a:solidFill>
                <a:latin typeface="Assistant"/>
                <a:ea typeface="Assistant"/>
                <a:cs typeface="Assistant"/>
                <a:sym typeface="Assistant"/>
              </a:rPr>
              <a:t>לצורך כך,נדרשתי במגוון טכניקות ללמידת מכונה ובחנתי את ביצועי המודלים השונים.</a:t>
            </a:r>
            <a:br>
              <a:rPr lang="iw" sz="1400">
                <a:solidFill>
                  <a:schemeClr val="dk1"/>
                </a:solidFill>
                <a:latin typeface="Assistant"/>
                <a:ea typeface="Assistant"/>
                <a:cs typeface="Assistant"/>
                <a:sym typeface="Assistant"/>
              </a:rPr>
            </a:br>
            <a:br>
              <a:rPr lang="iw" sz="1400">
                <a:solidFill>
                  <a:schemeClr val="dk1"/>
                </a:solidFill>
                <a:latin typeface="Assistant"/>
                <a:ea typeface="Assistant"/>
                <a:cs typeface="Assistant"/>
                <a:sym typeface="Assistant"/>
              </a:rPr>
            </a:br>
            <a:r>
              <a:rPr lang="iw" sz="1400" u="sng">
                <a:solidFill>
                  <a:schemeClr val="hlink"/>
                </a:solidFill>
                <a:latin typeface="Assistant"/>
                <a:ea typeface="Assistant"/>
                <a:cs typeface="Assistant"/>
                <a:sym typeface="Assistant"/>
                <a:hlinkClick r:id="rId3"/>
              </a:rPr>
              <a:t>קישור למאגר ב Kaggle</a:t>
            </a:r>
            <a:endParaRPr sz="1400">
              <a:solidFill>
                <a:schemeClr val="dk1"/>
              </a:solidFill>
              <a:latin typeface="Assistant"/>
              <a:ea typeface="Assistant"/>
              <a:cs typeface="Assistant"/>
              <a:sym typeface="Assistant"/>
            </a:endParaRPr>
          </a:p>
          <a:p>
            <a:pPr indent="0" lvl="0" marL="0" rtl="1" algn="ctr">
              <a:spcBef>
                <a:spcPts val="1200"/>
              </a:spcBef>
              <a:spcAft>
                <a:spcPts val="1200"/>
              </a:spcAft>
              <a:buNone/>
            </a:pPr>
            <a:r>
              <a:t/>
            </a:r>
            <a:endParaRPr sz="1400">
              <a:latin typeface="Assistant"/>
              <a:ea typeface="Assistant"/>
              <a:cs typeface="Assistant"/>
              <a:sym typeface="Assistan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2"/>
          <p:cNvSpPr txBox="1"/>
          <p:nvPr>
            <p:ph idx="1" type="body"/>
          </p:nvPr>
        </p:nvSpPr>
        <p:spPr>
          <a:xfrm>
            <a:off x="311700" y="533250"/>
            <a:ext cx="8520600" cy="4035600"/>
          </a:xfrm>
          <a:prstGeom prst="rect">
            <a:avLst/>
          </a:prstGeom>
        </p:spPr>
        <p:txBody>
          <a:bodyPr anchorCtr="0" anchor="t" bIns="91425" lIns="91425" spcFirstLastPara="1" rIns="91425" wrap="square" tIns="91425">
            <a:noAutofit/>
          </a:bodyPr>
          <a:lstStyle/>
          <a:p>
            <a:pPr indent="0" lvl="0" marL="0" rtl="1" algn="r">
              <a:spcBef>
                <a:spcPts val="1400"/>
              </a:spcBef>
              <a:spcAft>
                <a:spcPts val="0"/>
              </a:spcAft>
              <a:buClr>
                <a:schemeClr val="dk1"/>
              </a:buClr>
              <a:buSzPts val="1100"/>
              <a:buFont typeface="Arial"/>
              <a:buNone/>
            </a:pPr>
            <a:r>
              <a:rPr b="1" lang="iw" sz="1200">
                <a:solidFill>
                  <a:schemeClr val="dk1"/>
                </a:solidFill>
                <a:latin typeface="Assistant"/>
                <a:ea typeface="Assistant"/>
                <a:cs typeface="Assistant"/>
                <a:sym typeface="Assistant"/>
              </a:rPr>
              <a:t>השפעת PCA&amp;</a:t>
            </a:r>
            <a:r>
              <a:rPr b="1" lang="iw" sz="1200">
                <a:solidFill>
                  <a:schemeClr val="dk1"/>
                </a:solidFill>
                <a:latin typeface="Assistant"/>
                <a:ea typeface="Assistant"/>
                <a:cs typeface="Assistant"/>
                <a:sym typeface="Assistant"/>
              </a:rPr>
              <a:t>ICA</a:t>
            </a:r>
            <a:r>
              <a:rPr b="1" lang="iw" sz="1200">
                <a:solidFill>
                  <a:schemeClr val="dk1"/>
                </a:solidFill>
                <a:latin typeface="Assistant"/>
                <a:ea typeface="Assistant"/>
                <a:cs typeface="Assistant"/>
                <a:sym typeface="Assistant"/>
              </a:rPr>
              <a:t> על זמני הריצה</a:t>
            </a:r>
            <a:endParaRPr b="1" sz="1200">
              <a:solidFill>
                <a:schemeClr val="dk1"/>
              </a:solidFill>
              <a:latin typeface="Assistant"/>
              <a:ea typeface="Assistant"/>
              <a:cs typeface="Assistant"/>
              <a:sym typeface="Assistant"/>
            </a:endParaRPr>
          </a:p>
          <a:p>
            <a:pPr indent="-304800" lvl="0" marL="457200" rtl="1" algn="r">
              <a:spcBef>
                <a:spcPts val="1200"/>
              </a:spcBef>
              <a:spcAft>
                <a:spcPts val="0"/>
              </a:spcAft>
              <a:buClr>
                <a:schemeClr val="dk1"/>
              </a:buClr>
              <a:buSzPts val="1200"/>
              <a:buChar char="●"/>
            </a:pPr>
            <a:r>
              <a:rPr lang="iw" sz="1200">
                <a:solidFill>
                  <a:schemeClr val="dk1"/>
                </a:solidFill>
                <a:latin typeface="Assistant"/>
                <a:ea typeface="Assistant"/>
                <a:cs typeface="Assistant"/>
                <a:sym typeface="Assistant"/>
              </a:rPr>
              <a:t>PCA הפחית משמעותית את זמני הריצה, במיוחד במודלים מבוססי עצים ו-Boosting, בשל הירידה במספר התכונות המעובדות.</a:t>
            </a:r>
            <a:endParaRPr sz="1200">
              <a:solidFill>
                <a:schemeClr val="dk1"/>
              </a:solidFill>
              <a:latin typeface="Assistant"/>
              <a:ea typeface="Assistant"/>
              <a:cs typeface="Assistant"/>
              <a:sym typeface="Assistant"/>
            </a:endParaRPr>
          </a:p>
          <a:p>
            <a:pPr indent="-304800" lvl="0" marL="457200" rtl="1" algn="r">
              <a:spcBef>
                <a:spcPts val="0"/>
              </a:spcBef>
              <a:spcAft>
                <a:spcPts val="0"/>
              </a:spcAft>
              <a:buClr>
                <a:schemeClr val="dk1"/>
              </a:buClr>
              <a:buSzPts val="1200"/>
              <a:buChar char="●"/>
            </a:pPr>
            <a:r>
              <a:rPr lang="iw" sz="1200">
                <a:solidFill>
                  <a:schemeClr val="dk1"/>
                </a:solidFill>
                <a:latin typeface="Assistant"/>
                <a:ea typeface="Assistant"/>
                <a:cs typeface="Assistant"/>
                <a:sym typeface="Assistant"/>
              </a:rPr>
              <a:t>KNN נותר עם זמן ריצה גבוה, אך הפחתה במספר התכונות סייעה בהפחתת העומס החישובי.</a:t>
            </a:r>
            <a:endParaRPr sz="1200">
              <a:solidFill>
                <a:schemeClr val="dk1"/>
              </a:solidFill>
              <a:latin typeface="Assistant"/>
              <a:ea typeface="Assistant"/>
              <a:cs typeface="Assistant"/>
              <a:sym typeface="Assistant"/>
            </a:endParaRPr>
          </a:p>
          <a:p>
            <a:pPr indent="-304800" lvl="0" marL="457200" rtl="1" algn="r">
              <a:spcBef>
                <a:spcPts val="0"/>
              </a:spcBef>
              <a:spcAft>
                <a:spcPts val="0"/>
              </a:spcAft>
              <a:buClr>
                <a:schemeClr val="dk1"/>
              </a:buClr>
              <a:buSzPts val="1200"/>
              <a:buChar char="●"/>
            </a:pPr>
            <a:r>
              <a:rPr lang="iw" sz="1200">
                <a:solidFill>
                  <a:schemeClr val="dk1"/>
                </a:solidFill>
                <a:latin typeface="Assistant"/>
                <a:ea typeface="Assistant"/>
                <a:cs typeface="Assistant"/>
                <a:sym typeface="Assistant"/>
              </a:rPr>
              <a:t>מודלים לינאריים הושפעו פחות מבחינת זמן ריצה, שכן הם פחות רגישים למספר התכונות.</a:t>
            </a:r>
            <a:endParaRPr sz="1200">
              <a:solidFill>
                <a:schemeClr val="dk1"/>
              </a:solidFill>
              <a:latin typeface="Assistant"/>
              <a:ea typeface="Assistant"/>
              <a:cs typeface="Assistant"/>
              <a:sym typeface="Assistant"/>
            </a:endParaRPr>
          </a:p>
          <a:p>
            <a:pPr indent="0" lvl="0" marL="0" rtl="1" algn="r">
              <a:spcBef>
                <a:spcPts val="1200"/>
              </a:spcBef>
              <a:spcAft>
                <a:spcPts val="0"/>
              </a:spcAft>
              <a:buNone/>
            </a:pPr>
            <a:r>
              <a:t/>
            </a:r>
            <a:endParaRPr sz="1200">
              <a:solidFill>
                <a:schemeClr val="dk1"/>
              </a:solidFill>
              <a:latin typeface="Assistant"/>
              <a:ea typeface="Assistant"/>
              <a:cs typeface="Assistant"/>
              <a:sym typeface="Assistant"/>
            </a:endParaRPr>
          </a:p>
          <a:p>
            <a:pPr indent="0" lvl="0" marL="0" rtl="1" algn="r">
              <a:spcBef>
                <a:spcPts val="1200"/>
              </a:spcBef>
              <a:spcAft>
                <a:spcPts val="1200"/>
              </a:spcAft>
              <a:buNone/>
            </a:pPr>
            <a:r>
              <a:t/>
            </a:r>
            <a:endParaRPr sz="1200">
              <a:latin typeface="Assistant"/>
              <a:ea typeface="Assistant"/>
              <a:cs typeface="Assistant"/>
              <a:sym typeface="Assistan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3"/>
          <p:cNvSpPr txBox="1"/>
          <p:nvPr>
            <p:ph type="title"/>
          </p:nvPr>
        </p:nvSpPr>
        <p:spPr>
          <a:xfrm>
            <a:off x="39450" y="1863900"/>
            <a:ext cx="9065100" cy="1415700"/>
          </a:xfrm>
          <a:prstGeom prst="rect">
            <a:avLst/>
          </a:prstGeom>
        </p:spPr>
        <p:txBody>
          <a:bodyPr anchorCtr="0" anchor="t" bIns="91425" lIns="91425" spcFirstLastPara="1" rIns="91425" wrap="square" tIns="91425">
            <a:noAutofit/>
          </a:bodyPr>
          <a:lstStyle/>
          <a:p>
            <a:pPr indent="0" lvl="0" marL="0" rtl="1" algn="ctr">
              <a:lnSpc>
                <a:spcPct val="115000"/>
              </a:lnSpc>
              <a:spcBef>
                <a:spcPts val="1800"/>
              </a:spcBef>
              <a:spcAft>
                <a:spcPts val="0"/>
              </a:spcAft>
              <a:buClr>
                <a:schemeClr val="dk1"/>
              </a:buClr>
              <a:buSzPts val="1100"/>
              <a:buFont typeface="Arial"/>
              <a:buNone/>
            </a:pPr>
            <a:r>
              <a:rPr b="1" lang="iw" sz="2500">
                <a:latin typeface="Assistant"/>
                <a:ea typeface="Assistant"/>
                <a:cs typeface="Assistant"/>
                <a:sym typeface="Assistant"/>
              </a:rPr>
              <a:t>שאלה : אילו מודלים של למידת מכונה, כולל טכניקות Ensemble Learning, השיגו את הביצועים הטובים ביותר על מאגר Fashion MNIST?</a:t>
            </a:r>
            <a:endParaRPr b="1" sz="2500">
              <a:latin typeface="Assistant"/>
              <a:ea typeface="Assistant"/>
              <a:cs typeface="Assistant"/>
              <a:sym typeface="Assistant"/>
            </a:endParaRPr>
          </a:p>
          <a:p>
            <a:pPr indent="0" lvl="0" marL="0" rtl="1" algn="ctr">
              <a:spcBef>
                <a:spcPts val="400"/>
              </a:spcBef>
              <a:spcAft>
                <a:spcPts val="0"/>
              </a:spcAft>
              <a:buNone/>
            </a:pPr>
            <a:r>
              <a:t/>
            </a:r>
            <a:endParaRPr b="1" sz="2500">
              <a:latin typeface="Assistant"/>
              <a:ea typeface="Assistant"/>
              <a:cs typeface="Assistant"/>
              <a:sym typeface="Assistan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4"/>
          <p:cNvSpPr txBox="1"/>
          <p:nvPr>
            <p:ph idx="1" type="body"/>
          </p:nvPr>
        </p:nvSpPr>
        <p:spPr>
          <a:xfrm>
            <a:off x="311700" y="540525"/>
            <a:ext cx="8520600" cy="4028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sz="1400">
                <a:solidFill>
                  <a:schemeClr val="dk1"/>
                </a:solidFill>
                <a:latin typeface="Assistant"/>
                <a:ea typeface="Assistant"/>
                <a:cs typeface="Assistant"/>
                <a:sym typeface="Assistant"/>
              </a:rPr>
              <a:t>מטרת המחקר הייתה לקבוע אילו מודלים מבין מודלים קלאסיים ומודלי Ensemble Learning מספקים את ביצועי הסיווג הטובים ביותר.המודלים נבדקו לאחר צמצום ממדים באמצעות PCA ו-ICA, תוך ביצוע כיוון היפר-פרמטרים ואימות בעזרת Cross Validation.</a:t>
            </a:r>
            <a:br>
              <a:rPr lang="iw" sz="1400">
                <a:solidFill>
                  <a:schemeClr val="dk1"/>
                </a:solidFill>
                <a:latin typeface="Assistant"/>
                <a:ea typeface="Assistant"/>
                <a:cs typeface="Assistant"/>
                <a:sym typeface="Assistant"/>
              </a:rPr>
            </a:br>
            <a:br>
              <a:rPr lang="iw" sz="1400">
                <a:solidFill>
                  <a:schemeClr val="dk1"/>
                </a:solidFill>
                <a:latin typeface="Assistant"/>
                <a:ea typeface="Assistant"/>
                <a:cs typeface="Assistant"/>
                <a:sym typeface="Assistant"/>
              </a:rPr>
            </a:br>
            <a:r>
              <a:rPr lang="iw" sz="1400">
                <a:solidFill>
                  <a:schemeClr val="dk1"/>
                </a:solidFill>
                <a:latin typeface="Assistant"/>
                <a:ea typeface="Assistant"/>
                <a:cs typeface="Assistant"/>
                <a:sym typeface="Assistant"/>
              </a:rPr>
              <a:t>מודלי Random Forest, XGBoost השיגו את הדיוק הגבוה ביותר, בזכות היכולת שלהם לשלב מספר רב של עצים ולמזער טעויות למידה.</a:t>
            </a:r>
            <a:br>
              <a:rPr lang="iw" sz="1400">
                <a:solidFill>
                  <a:schemeClr val="dk1"/>
                </a:solidFill>
                <a:latin typeface="Assistant"/>
                <a:ea typeface="Assistant"/>
                <a:cs typeface="Assistant"/>
                <a:sym typeface="Assistant"/>
              </a:rPr>
            </a:br>
            <a:r>
              <a:rPr lang="iw" sz="1400">
                <a:solidFill>
                  <a:schemeClr val="dk1"/>
                </a:solidFill>
                <a:latin typeface="Assistant"/>
                <a:ea typeface="Assistant"/>
                <a:cs typeface="Assistant"/>
                <a:sym typeface="Assistant"/>
              </a:rPr>
              <a:t>מודלים פשוטים כמו Logistic Regression ו-Naive Bayes הציגו ביצועים נמוכים, ככל הנראה בשל הקושי שלהם לזהות דפוסים מורכבים.</a:t>
            </a:r>
            <a:br>
              <a:rPr lang="iw" sz="1400">
                <a:solidFill>
                  <a:schemeClr val="dk1"/>
                </a:solidFill>
                <a:latin typeface="Assistant"/>
                <a:ea typeface="Assistant"/>
                <a:cs typeface="Assistant"/>
                <a:sym typeface="Assistant"/>
              </a:rPr>
            </a:br>
            <a:r>
              <a:rPr lang="iw" sz="1400">
                <a:solidFill>
                  <a:schemeClr val="dk1"/>
                </a:solidFill>
                <a:latin typeface="Assistant"/>
                <a:ea typeface="Assistant"/>
                <a:cs typeface="Assistant"/>
                <a:sym typeface="Assistant"/>
              </a:rPr>
              <a:t>KNN סיפק ביצועים טובים , אך סבל מזמני ריצה ארוכים עקב חישוב המרחקים בין כל הדוגמאות.</a:t>
            </a:r>
            <a:br>
              <a:rPr lang="iw" sz="1400">
                <a:solidFill>
                  <a:schemeClr val="dk1"/>
                </a:solidFill>
                <a:latin typeface="Assistant"/>
                <a:ea typeface="Assistant"/>
                <a:cs typeface="Assistant"/>
                <a:sym typeface="Assistant"/>
              </a:rPr>
            </a:br>
            <a:r>
              <a:rPr lang="iw" sz="1400">
                <a:solidFill>
                  <a:schemeClr val="dk1"/>
                </a:solidFill>
                <a:latin typeface="Assistant"/>
                <a:ea typeface="Assistant"/>
                <a:cs typeface="Assistant"/>
                <a:sym typeface="Assistant"/>
              </a:rPr>
              <a:t>Ada</a:t>
            </a:r>
            <a:r>
              <a:rPr lang="iw" sz="1400">
                <a:solidFill>
                  <a:schemeClr val="dk1"/>
                </a:solidFill>
                <a:latin typeface="Assistant"/>
                <a:ea typeface="Assistant"/>
                <a:cs typeface="Assistant"/>
                <a:sym typeface="Assistant"/>
              </a:rPr>
              <a:t>B</a:t>
            </a:r>
            <a:r>
              <a:rPr lang="iw" sz="1400">
                <a:solidFill>
                  <a:schemeClr val="dk1"/>
                </a:solidFill>
                <a:latin typeface="Assistant"/>
                <a:ea typeface="Assistant"/>
                <a:cs typeface="Assistant"/>
                <a:sym typeface="Assistant"/>
              </a:rPr>
              <a:t>oost השיג דיוק ממוצע , אך היה פחות אפקטיבי לעומת Random Forest ו-XGBoost.</a:t>
            </a:r>
            <a:endParaRPr sz="1400">
              <a:solidFill>
                <a:schemeClr val="dk1"/>
              </a:solidFill>
              <a:latin typeface="Assistant"/>
              <a:ea typeface="Assistant"/>
              <a:cs typeface="Assistant"/>
              <a:sym typeface="Assistant"/>
            </a:endParaRPr>
          </a:p>
          <a:p>
            <a:pPr indent="0" lvl="0" marL="0" rtl="1" algn="r">
              <a:spcBef>
                <a:spcPts val="0"/>
              </a:spcBef>
              <a:spcAft>
                <a:spcPts val="1200"/>
              </a:spcAft>
              <a:buNone/>
            </a:pPr>
            <a:r>
              <a:t/>
            </a:r>
            <a:endParaRPr sz="1400">
              <a:solidFill>
                <a:schemeClr val="dk1"/>
              </a:solidFill>
              <a:latin typeface="Assistant"/>
              <a:ea typeface="Assistant"/>
              <a:cs typeface="Assistant"/>
              <a:sym typeface="Assistan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5"/>
          <p:cNvSpPr txBox="1"/>
          <p:nvPr>
            <p:ph type="title"/>
          </p:nvPr>
        </p:nvSpPr>
        <p:spPr>
          <a:xfrm>
            <a:off x="39450" y="1863900"/>
            <a:ext cx="9065100" cy="1415700"/>
          </a:xfrm>
          <a:prstGeom prst="rect">
            <a:avLst/>
          </a:prstGeom>
        </p:spPr>
        <p:txBody>
          <a:bodyPr anchorCtr="0" anchor="t" bIns="91425" lIns="91425" spcFirstLastPara="1" rIns="91425" wrap="square" tIns="91425">
            <a:noAutofit/>
          </a:bodyPr>
          <a:lstStyle/>
          <a:p>
            <a:pPr indent="0" lvl="0" marL="0" rtl="1" algn="ctr">
              <a:lnSpc>
                <a:spcPct val="115000"/>
              </a:lnSpc>
              <a:spcBef>
                <a:spcPts val="1800"/>
              </a:spcBef>
              <a:spcAft>
                <a:spcPts val="0"/>
              </a:spcAft>
              <a:buNone/>
            </a:pPr>
            <a:r>
              <a:rPr b="1" lang="iw" sz="2500">
                <a:latin typeface="Assistant"/>
                <a:ea typeface="Assistant"/>
                <a:cs typeface="Assistant"/>
                <a:sym typeface="Assistant"/>
              </a:rPr>
              <a:t>שאלה : </a:t>
            </a:r>
            <a:r>
              <a:rPr b="1" lang="iw" sz="2500">
                <a:latin typeface="Assistant"/>
                <a:ea typeface="Assistant"/>
                <a:cs typeface="Assistant"/>
                <a:sym typeface="Assistant"/>
              </a:rPr>
              <a:t>האם קיים דמיון בין קטגוריות שונות במאגר הנתונים שמקשה על הסיווג?</a:t>
            </a:r>
            <a:endParaRPr b="1" sz="2500">
              <a:latin typeface="Assistant"/>
              <a:ea typeface="Assistant"/>
              <a:cs typeface="Assistant"/>
              <a:sym typeface="Assistant"/>
            </a:endParaRPr>
          </a:p>
          <a:p>
            <a:pPr indent="0" lvl="0" marL="0" rtl="1" algn="ctr">
              <a:spcBef>
                <a:spcPts val="400"/>
              </a:spcBef>
              <a:spcAft>
                <a:spcPts val="0"/>
              </a:spcAft>
              <a:buNone/>
            </a:pPr>
            <a:r>
              <a:t/>
            </a:r>
            <a:endParaRPr b="1" sz="2500">
              <a:latin typeface="Assistant"/>
              <a:ea typeface="Assistant"/>
              <a:cs typeface="Assistant"/>
              <a:sym typeface="Assistan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6"/>
          <p:cNvSpPr txBox="1"/>
          <p:nvPr>
            <p:ph idx="1" type="body"/>
          </p:nvPr>
        </p:nvSpPr>
        <p:spPr>
          <a:xfrm>
            <a:off x="311700" y="555050"/>
            <a:ext cx="8520600" cy="4013700"/>
          </a:xfrm>
          <a:prstGeom prst="rect">
            <a:avLst/>
          </a:prstGeom>
        </p:spPr>
        <p:txBody>
          <a:bodyPr anchorCtr="0" anchor="t" bIns="91425" lIns="91425" spcFirstLastPara="1" rIns="91425" wrap="square" tIns="91425">
            <a:noAutofit/>
          </a:bodyPr>
          <a:lstStyle/>
          <a:p>
            <a:pPr indent="0" lvl="0" marL="0" rtl="1" algn="r">
              <a:spcBef>
                <a:spcPts val="1200"/>
              </a:spcBef>
              <a:spcAft>
                <a:spcPts val="0"/>
              </a:spcAft>
              <a:buClr>
                <a:schemeClr val="dk1"/>
              </a:buClr>
              <a:buSzPts val="1100"/>
              <a:buFont typeface="Arial"/>
              <a:buNone/>
            </a:pPr>
            <a:r>
              <a:rPr lang="iw" sz="1100">
                <a:solidFill>
                  <a:schemeClr val="dk1"/>
                </a:solidFill>
                <a:latin typeface="Assistant"/>
                <a:ea typeface="Assistant"/>
                <a:cs typeface="Assistant"/>
                <a:sym typeface="Assistant"/>
              </a:rPr>
              <a:t>מאגר כולל 10 קטגוריות שונות של פריטי לבוש, אך חלקם חולקים מאפיינים ויזואליים דומים, מה שעלול להקשות על מודלי למידת מכונה לבצע הבחנה מדויקת ביניהם. הדמיון יכול לנבוע ממבנה צללית דומה, מחסור בפרטים ברזולוציית התמונה, או חפיפה בתכונות חזותיות קריטיות.</a:t>
            </a:r>
            <a:endParaRPr sz="1100">
              <a:solidFill>
                <a:schemeClr val="dk1"/>
              </a:solidFill>
              <a:latin typeface="Assistant"/>
              <a:ea typeface="Assistant"/>
              <a:cs typeface="Assistant"/>
              <a:sym typeface="Assistant"/>
            </a:endParaRPr>
          </a:p>
          <a:p>
            <a:pPr indent="0" lvl="0" marL="0" rtl="1" algn="r">
              <a:spcBef>
                <a:spcPts val="1400"/>
              </a:spcBef>
              <a:spcAft>
                <a:spcPts val="0"/>
              </a:spcAft>
              <a:buClr>
                <a:schemeClr val="dk1"/>
              </a:buClr>
              <a:buSzPts val="1100"/>
              <a:buFont typeface="Arial"/>
              <a:buNone/>
            </a:pPr>
            <a:r>
              <a:rPr b="1" lang="iw" sz="1100">
                <a:solidFill>
                  <a:schemeClr val="dk1"/>
                </a:solidFill>
                <a:latin typeface="Assistant"/>
                <a:ea typeface="Assistant"/>
                <a:cs typeface="Assistant"/>
                <a:sym typeface="Assistant"/>
              </a:rPr>
              <a:t>ניתוח חפיפה בין קטגוריות</a:t>
            </a:r>
            <a:br>
              <a:rPr b="1" lang="iw" sz="1100">
                <a:solidFill>
                  <a:schemeClr val="dk1"/>
                </a:solidFill>
                <a:latin typeface="Assistant"/>
                <a:ea typeface="Assistant"/>
                <a:cs typeface="Assistant"/>
                <a:sym typeface="Assistant"/>
              </a:rPr>
            </a:br>
            <a:r>
              <a:rPr lang="iw" sz="1100">
                <a:solidFill>
                  <a:schemeClr val="dk1"/>
                </a:solidFill>
                <a:latin typeface="Assistant"/>
                <a:ea typeface="Assistant"/>
                <a:cs typeface="Assistant"/>
                <a:sym typeface="Assistant"/>
              </a:rPr>
              <a:t>הניתוח שבוצע העלה כי מספר קבוצות קטגוריות הציגו חפיפה גבוהה, דבר שהשפיע לרעה על דיוק הסיווג:</a:t>
            </a:r>
            <a:endParaRPr sz="1100">
              <a:solidFill>
                <a:schemeClr val="dk1"/>
              </a:solidFill>
              <a:latin typeface="Assistant"/>
              <a:ea typeface="Assistant"/>
              <a:cs typeface="Assistant"/>
              <a:sym typeface="Assistant"/>
            </a:endParaRPr>
          </a:p>
          <a:p>
            <a:pPr indent="-298450" lvl="0" marL="457200" rtl="1" algn="r">
              <a:spcBef>
                <a:spcPts val="1200"/>
              </a:spcBef>
              <a:spcAft>
                <a:spcPts val="0"/>
              </a:spcAft>
              <a:buClr>
                <a:schemeClr val="dk1"/>
              </a:buClr>
              <a:buSzPts val="1100"/>
              <a:buFont typeface="Assistant"/>
              <a:buAutoNum type="arabicPeriod"/>
            </a:pPr>
            <a:r>
              <a:rPr b="1" lang="iw" sz="1100">
                <a:solidFill>
                  <a:schemeClr val="dk1"/>
                </a:solidFill>
                <a:latin typeface="Assistant"/>
                <a:ea typeface="Assistant"/>
                <a:cs typeface="Assistant"/>
                <a:sym typeface="Assistant"/>
              </a:rPr>
              <a:t>חולצות (T-shirts) וסוודרים (Pullovers)</a:t>
            </a:r>
            <a:endParaRPr b="1" sz="1100">
              <a:solidFill>
                <a:schemeClr val="dk1"/>
              </a:solidFill>
              <a:latin typeface="Assistant"/>
              <a:ea typeface="Assistant"/>
              <a:cs typeface="Assistant"/>
              <a:sym typeface="Assistant"/>
            </a:endParaRPr>
          </a:p>
          <a:p>
            <a:pPr indent="-298450" lvl="1" marL="914400" rtl="1" algn="r">
              <a:spcBef>
                <a:spcPts val="0"/>
              </a:spcBef>
              <a:spcAft>
                <a:spcPts val="0"/>
              </a:spcAft>
              <a:buClr>
                <a:schemeClr val="dk1"/>
              </a:buClr>
              <a:buSzPts val="1100"/>
              <a:buFont typeface="Assistant"/>
              <a:buChar char="○"/>
            </a:pPr>
            <a:r>
              <a:rPr lang="iw" sz="1100">
                <a:solidFill>
                  <a:schemeClr val="dk1"/>
                </a:solidFill>
                <a:latin typeface="Assistant"/>
                <a:ea typeface="Assistant"/>
                <a:cs typeface="Assistant"/>
                <a:sym typeface="Assistant"/>
              </a:rPr>
              <a:t>לשני סוגי הביגוד צללית דומה מאוד, ובלבד שהתמונות הן בגווני אפור וללא טקסטורה או דפוס בולט.</a:t>
            </a:r>
            <a:endParaRPr sz="1100">
              <a:solidFill>
                <a:schemeClr val="dk1"/>
              </a:solidFill>
              <a:latin typeface="Assistant"/>
              <a:ea typeface="Assistant"/>
              <a:cs typeface="Assistant"/>
              <a:sym typeface="Assistant"/>
            </a:endParaRPr>
          </a:p>
          <a:p>
            <a:pPr indent="-298450" lvl="1" marL="914400" rtl="1" algn="r">
              <a:spcBef>
                <a:spcPts val="0"/>
              </a:spcBef>
              <a:spcAft>
                <a:spcPts val="0"/>
              </a:spcAft>
              <a:buClr>
                <a:schemeClr val="dk1"/>
              </a:buClr>
              <a:buSzPts val="1100"/>
              <a:buFont typeface="Assistant"/>
              <a:buChar char="○"/>
            </a:pPr>
            <a:r>
              <a:rPr lang="iw" sz="1100">
                <a:solidFill>
                  <a:schemeClr val="dk1"/>
                </a:solidFill>
                <a:latin typeface="Assistant"/>
                <a:ea typeface="Assistant"/>
                <a:cs typeface="Assistant"/>
                <a:sym typeface="Assistant"/>
              </a:rPr>
              <a:t>ההבדל ביניהם עשוי להיות דק, ולעיתים תלוי בעיצוב הצווארון או אורך השרוולים, נתונים שלא בהכרח מובחנים בתמונות בגודל 28x28 פיקסלים.</a:t>
            </a:r>
            <a:endParaRPr sz="1100">
              <a:solidFill>
                <a:schemeClr val="dk1"/>
              </a:solidFill>
              <a:latin typeface="Assistant"/>
              <a:ea typeface="Assistant"/>
              <a:cs typeface="Assistant"/>
              <a:sym typeface="Assistant"/>
            </a:endParaRPr>
          </a:p>
          <a:p>
            <a:pPr indent="-298450" lvl="0" marL="457200" rtl="1" algn="r">
              <a:spcBef>
                <a:spcPts val="0"/>
              </a:spcBef>
              <a:spcAft>
                <a:spcPts val="0"/>
              </a:spcAft>
              <a:buClr>
                <a:schemeClr val="dk1"/>
              </a:buClr>
              <a:buSzPts val="1100"/>
              <a:buFont typeface="Assistant"/>
              <a:buAutoNum type="arabicPeriod"/>
            </a:pPr>
            <a:r>
              <a:rPr b="1" lang="iw" sz="1100">
                <a:solidFill>
                  <a:schemeClr val="dk1"/>
                </a:solidFill>
                <a:latin typeface="Assistant"/>
                <a:ea typeface="Assistant"/>
                <a:cs typeface="Assistant"/>
                <a:sym typeface="Assistant"/>
              </a:rPr>
              <a:t>שמלות (Dresses) ומעילים (Coats)</a:t>
            </a:r>
            <a:endParaRPr b="1" sz="1100">
              <a:solidFill>
                <a:schemeClr val="dk1"/>
              </a:solidFill>
              <a:latin typeface="Assistant"/>
              <a:ea typeface="Assistant"/>
              <a:cs typeface="Assistant"/>
              <a:sym typeface="Assistant"/>
            </a:endParaRPr>
          </a:p>
          <a:p>
            <a:pPr indent="-298450" lvl="1" marL="914400" rtl="1" algn="r">
              <a:spcBef>
                <a:spcPts val="0"/>
              </a:spcBef>
              <a:spcAft>
                <a:spcPts val="0"/>
              </a:spcAft>
              <a:buClr>
                <a:schemeClr val="dk1"/>
              </a:buClr>
              <a:buSzPts val="1100"/>
              <a:buFont typeface="Assistant"/>
              <a:buChar char="○"/>
            </a:pPr>
            <a:r>
              <a:rPr lang="iw" sz="1100">
                <a:solidFill>
                  <a:schemeClr val="dk1"/>
                </a:solidFill>
                <a:latin typeface="Assistant"/>
                <a:ea typeface="Assistant"/>
                <a:cs typeface="Assistant"/>
                <a:sym typeface="Assistant"/>
              </a:rPr>
              <a:t>מבנה התמונות של שני סוגי הלבוש מציג צללית אורכית דומה, מה שעלול לגרום לקושי בהפרדה ביניהם.</a:t>
            </a:r>
            <a:endParaRPr sz="1100">
              <a:solidFill>
                <a:schemeClr val="dk1"/>
              </a:solidFill>
              <a:latin typeface="Assistant"/>
              <a:ea typeface="Assistant"/>
              <a:cs typeface="Assistant"/>
              <a:sym typeface="Assistant"/>
            </a:endParaRPr>
          </a:p>
          <a:p>
            <a:pPr indent="-298450" lvl="1" marL="914400" rtl="1" algn="r">
              <a:spcBef>
                <a:spcPts val="0"/>
              </a:spcBef>
              <a:spcAft>
                <a:spcPts val="0"/>
              </a:spcAft>
              <a:buClr>
                <a:schemeClr val="dk1"/>
              </a:buClr>
              <a:buSzPts val="1100"/>
              <a:buFont typeface="Assistant"/>
              <a:buChar char="○"/>
            </a:pPr>
            <a:r>
              <a:rPr lang="iw" sz="1100">
                <a:solidFill>
                  <a:schemeClr val="dk1"/>
                </a:solidFill>
                <a:latin typeface="Assistant"/>
                <a:ea typeface="Assistant"/>
                <a:cs typeface="Assistant"/>
                <a:sym typeface="Assistant"/>
              </a:rPr>
              <a:t>לעיתים, מעילים קלים עשויים להידמות לשמלות, במיוחד כאשר אין תוספות ניכרות כמו כפתורים או צווארון גבוה.</a:t>
            </a:r>
            <a:endParaRPr sz="1100">
              <a:solidFill>
                <a:schemeClr val="dk1"/>
              </a:solidFill>
              <a:latin typeface="Assistant"/>
              <a:ea typeface="Assistant"/>
              <a:cs typeface="Assistant"/>
              <a:sym typeface="Assistant"/>
            </a:endParaRPr>
          </a:p>
          <a:p>
            <a:pPr indent="-298450" lvl="0" marL="457200" rtl="1" algn="r">
              <a:spcBef>
                <a:spcPts val="0"/>
              </a:spcBef>
              <a:spcAft>
                <a:spcPts val="0"/>
              </a:spcAft>
              <a:buClr>
                <a:schemeClr val="dk1"/>
              </a:buClr>
              <a:buSzPts val="1100"/>
              <a:buFont typeface="Assistant"/>
              <a:buAutoNum type="arabicPeriod"/>
            </a:pPr>
            <a:r>
              <a:rPr b="1" lang="iw" sz="1100">
                <a:solidFill>
                  <a:schemeClr val="dk1"/>
                </a:solidFill>
                <a:latin typeface="Assistant"/>
                <a:ea typeface="Assistant"/>
                <a:cs typeface="Assistant"/>
                <a:sym typeface="Assistant"/>
              </a:rPr>
              <a:t>מכנסיים (Trousers) וחצאיות (Skirts)</a:t>
            </a:r>
            <a:endParaRPr b="1" sz="1100">
              <a:solidFill>
                <a:schemeClr val="dk1"/>
              </a:solidFill>
              <a:latin typeface="Assistant"/>
              <a:ea typeface="Assistant"/>
              <a:cs typeface="Assistant"/>
              <a:sym typeface="Assistant"/>
            </a:endParaRPr>
          </a:p>
          <a:p>
            <a:pPr indent="-298450" lvl="1" marL="914400" rtl="1" algn="r">
              <a:spcBef>
                <a:spcPts val="0"/>
              </a:spcBef>
              <a:spcAft>
                <a:spcPts val="0"/>
              </a:spcAft>
              <a:buClr>
                <a:schemeClr val="dk1"/>
              </a:buClr>
              <a:buSzPts val="1100"/>
              <a:buFont typeface="Assistant"/>
              <a:buChar char="○"/>
            </a:pPr>
            <a:r>
              <a:rPr lang="iw" sz="1100">
                <a:solidFill>
                  <a:schemeClr val="dk1"/>
                </a:solidFill>
                <a:latin typeface="Assistant"/>
                <a:ea typeface="Assistant"/>
                <a:cs typeface="Assistant"/>
                <a:sym typeface="Assistant"/>
              </a:rPr>
              <a:t>אמנם חצאיות ומכנסיים שונים במהותם, אך בהינתן תמונה בגודל נמוך וללא צבעים, המודלים מתקשים להבדיל בין גזרה רפויה של מכנסיים לבין חצאית ארוכה</a:t>
            </a:r>
            <a:r>
              <a:rPr lang="iw" sz="1100">
                <a:solidFill>
                  <a:schemeClr val="dk1"/>
                </a:solidFill>
                <a:latin typeface="Assistant"/>
                <a:ea typeface="Assistant"/>
                <a:cs typeface="Assistant"/>
                <a:sym typeface="Assistant"/>
              </a:rPr>
              <a:t>.</a:t>
            </a:r>
            <a:endParaRPr sz="1100">
              <a:solidFill>
                <a:schemeClr val="dk1"/>
              </a:solidFill>
              <a:latin typeface="Assistant"/>
              <a:ea typeface="Assistant"/>
              <a:cs typeface="Assistant"/>
              <a:sym typeface="Assistant"/>
            </a:endParaRPr>
          </a:p>
          <a:p>
            <a:pPr indent="0" lvl="0" marL="0" rtl="1" algn="r">
              <a:spcBef>
                <a:spcPts val="1200"/>
              </a:spcBef>
              <a:spcAft>
                <a:spcPts val="0"/>
              </a:spcAft>
              <a:buNone/>
            </a:pPr>
            <a:r>
              <a:rPr b="1" lang="iw" sz="1100">
                <a:solidFill>
                  <a:schemeClr val="dk1"/>
                </a:solidFill>
                <a:latin typeface="Assistant"/>
                <a:ea typeface="Assistant"/>
                <a:cs typeface="Assistant"/>
                <a:sym typeface="Assistant"/>
              </a:rPr>
              <a:t>קטגוריות עם הפרדה ברורה</a:t>
            </a:r>
            <a:br>
              <a:rPr b="1" lang="iw" sz="1100">
                <a:solidFill>
                  <a:schemeClr val="dk1"/>
                </a:solidFill>
                <a:latin typeface="Assistant"/>
                <a:ea typeface="Assistant"/>
                <a:cs typeface="Assistant"/>
                <a:sym typeface="Assistant"/>
              </a:rPr>
            </a:br>
            <a:r>
              <a:rPr lang="iw" sz="1100">
                <a:solidFill>
                  <a:schemeClr val="dk1"/>
                </a:solidFill>
                <a:latin typeface="Assistant"/>
                <a:ea typeface="Assistant"/>
                <a:cs typeface="Assistant"/>
                <a:sym typeface="Assistant"/>
              </a:rPr>
              <a:t>לעומת זאת, נמצא כי קטגוריות מסוימות היו קלות להבחנה, מאחר והן מכילות צורות ייחודיות:</a:t>
            </a:r>
            <a:endParaRPr sz="1100">
              <a:solidFill>
                <a:schemeClr val="dk1"/>
              </a:solidFill>
              <a:latin typeface="Assistant"/>
              <a:ea typeface="Assistant"/>
              <a:cs typeface="Assistant"/>
              <a:sym typeface="Assistant"/>
            </a:endParaRPr>
          </a:p>
          <a:p>
            <a:pPr indent="-298450" lvl="0" marL="457200" rtl="1" algn="r">
              <a:spcBef>
                <a:spcPts val="1200"/>
              </a:spcBef>
              <a:spcAft>
                <a:spcPts val="0"/>
              </a:spcAft>
              <a:buClr>
                <a:schemeClr val="dk1"/>
              </a:buClr>
              <a:buSzPts val="1100"/>
              <a:buChar char="●"/>
            </a:pPr>
            <a:r>
              <a:rPr b="1" lang="iw" sz="1100">
                <a:solidFill>
                  <a:schemeClr val="dk1"/>
                </a:solidFill>
                <a:latin typeface="Assistant"/>
                <a:ea typeface="Assistant"/>
                <a:cs typeface="Assistant"/>
                <a:sym typeface="Assistant"/>
              </a:rPr>
              <a:t>נעליים (Sneakers) ותיקים (Bags)</a:t>
            </a:r>
            <a:r>
              <a:rPr lang="iw" sz="1100">
                <a:solidFill>
                  <a:schemeClr val="dk1"/>
                </a:solidFill>
                <a:latin typeface="Assistant"/>
                <a:ea typeface="Assistant"/>
                <a:cs typeface="Assistant"/>
                <a:sym typeface="Assistant"/>
              </a:rPr>
              <a:t> – צורות גיאומטריות שונות לחלוטין משאר הקטגוריות.</a:t>
            </a:r>
            <a:endParaRPr sz="1100">
              <a:solidFill>
                <a:schemeClr val="dk1"/>
              </a:solidFill>
              <a:latin typeface="Assistant"/>
              <a:ea typeface="Assistant"/>
              <a:cs typeface="Assistant"/>
              <a:sym typeface="Assistant"/>
            </a:endParaRPr>
          </a:p>
          <a:p>
            <a:pPr indent="-298450" lvl="0" marL="457200" rtl="1" algn="r">
              <a:spcBef>
                <a:spcPts val="0"/>
              </a:spcBef>
              <a:spcAft>
                <a:spcPts val="0"/>
              </a:spcAft>
              <a:buClr>
                <a:schemeClr val="dk1"/>
              </a:buClr>
              <a:buSzPts val="1100"/>
              <a:buChar char="●"/>
            </a:pPr>
            <a:r>
              <a:rPr b="1" lang="iw" sz="1100">
                <a:solidFill>
                  <a:schemeClr val="dk1"/>
                </a:solidFill>
                <a:latin typeface="Assistant"/>
                <a:ea typeface="Assistant"/>
                <a:cs typeface="Assistant"/>
                <a:sym typeface="Assistant"/>
              </a:rPr>
              <a:t>מגפיים (Ankle Boots) וסנדלים (Sandals) </a:t>
            </a:r>
            <a:r>
              <a:rPr lang="iw" sz="1100">
                <a:solidFill>
                  <a:schemeClr val="dk1"/>
                </a:solidFill>
                <a:latin typeface="Assistant"/>
                <a:ea typeface="Assistant"/>
                <a:cs typeface="Assistant"/>
                <a:sym typeface="Assistant"/>
              </a:rPr>
              <a:t>– צלליות שונות בבירור מהקטגוריות האחרות, ולכן זוהו בדיוק גבוה.</a:t>
            </a:r>
            <a:endParaRPr sz="1100">
              <a:solidFill>
                <a:schemeClr val="dk1"/>
              </a:solidFill>
              <a:latin typeface="Assistant"/>
              <a:ea typeface="Assistant"/>
              <a:cs typeface="Assistant"/>
              <a:sym typeface="Assistant"/>
            </a:endParaRPr>
          </a:p>
          <a:p>
            <a:pPr indent="0" lvl="0" marL="0" rtl="1" algn="r">
              <a:spcBef>
                <a:spcPts val="1200"/>
              </a:spcBef>
              <a:spcAft>
                <a:spcPts val="1200"/>
              </a:spcAft>
              <a:buNone/>
            </a:pPr>
            <a:r>
              <a:t/>
            </a:r>
            <a:endParaRPr sz="1100">
              <a:latin typeface="Assistant"/>
              <a:ea typeface="Assistant"/>
              <a:cs typeface="Assistant"/>
              <a:sym typeface="Assistan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b="1" lang="iw">
                <a:latin typeface="Assistant"/>
                <a:ea typeface="Assistant"/>
                <a:cs typeface="Assistant"/>
                <a:sym typeface="Assistant"/>
              </a:rPr>
              <a:t>אתגרים שחוויתי בפרוייקט</a:t>
            </a:r>
            <a:endParaRPr b="1">
              <a:latin typeface="Assistant"/>
              <a:ea typeface="Assistant"/>
              <a:cs typeface="Assistant"/>
              <a:sym typeface="Assistant"/>
            </a:endParaRPr>
          </a:p>
        </p:txBody>
      </p:sp>
      <p:sp>
        <p:nvSpPr>
          <p:cNvPr id="264" name="Google Shape;264;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1" algn="r">
              <a:spcBef>
                <a:spcPts val="1200"/>
              </a:spcBef>
              <a:spcAft>
                <a:spcPts val="0"/>
              </a:spcAft>
              <a:buNone/>
            </a:pPr>
            <a:r>
              <a:rPr b="1" lang="iw" sz="1400">
                <a:solidFill>
                  <a:schemeClr val="dk1"/>
                </a:solidFill>
                <a:latin typeface="Assistant"/>
                <a:ea typeface="Assistant"/>
                <a:cs typeface="Assistant"/>
                <a:sym typeface="Assistant"/>
              </a:rPr>
              <a:t> Overfitting במודלים מורכב</a:t>
            </a:r>
            <a:r>
              <a:rPr b="1" lang="iw" sz="1400">
                <a:solidFill>
                  <a:schemeClr val="dk1"/>
                </a:solidFill>
                <a:latin typeface="Assistant"/>
                <a:ea typeface="Assistant"/>
                <a:cs typeface="Assistant"/>
                <a:sym typeface="Assistant"/>
              </a:rPr>
              <a:t>ים</a:t>
            </a:r>
            <a:endParaRPr b="1" sz="1400">
              <a:solidFill>
                <a:schemeClr val="dk1"/>
              </a:solidFill>
              <a:latin typeface="Assistant"/>
              <a:ea typeface="Assistant"/>
              <a:cs typeface="Assistant"/>
              <a:sym typeface="Assistant"/>
            </a:endParaRPr>
          </a:p>
          <a:p>
            <a:pPr indent="0" lvl="0" marL="457200" rtl="1" algn="r">
              <a:spcBef>
                <a:spcPts val="1200"/>
              </a:spcBef>
              <a:spcAft>
                <a:spcPts val="0"/>
              </a:spcAft>
              <a:buNone/>
            </a:pPr>
            <a:r>
              <a:rPr lang="iw" sz="1400">
                <a:solidFill>
                  <a:schemeClr val="dk1"/>
                </a:solidFill>
                <a:latin typeface="Assistant"/>
                <a:ea typeface="Assistant"/>
                <a:cs typeface="Assistant"/>
                <a:sym typeface="Assistant"/>
              </a:rPr>
              <a:t>מודלים מורכבים כמו Random Forest ו-XGBoost השיגו תוצאות מצוינות ב-Train Set אך דיוקם ירד משמעותית ב-Test Set.</a:t>
            </a:r>
            <a:endParaRPr sz="1400">
              <a:solidFill>
                <a:schemeClr val="dk1"/>
              </a:solidFill>
              <a:latin typeface="Assistant"/>
              <a:ea typeface="Assistant"/>
              <a:cs typeface="Assistant"/>
              <a:sym typeface="Assistant"/>
            </a:endParaRPr>
          </a:p>
          <a:p>
            <a:pPr indent="-317500" lvl="0" marL="457200" rtl="1" algn="r">
              <a:spcBef>
                <a:spcPts val="1200"/>
              </a:spcBef>
              <a:spcAft>
                <a:spcPts val="0"/>
              </a:spcAft>
              <a:buClr>
                <a:schemeClr val="dk1"/>
              </a:buClr>
              <a:buSzPts val="1400"/>
              <a:buChar char="●"/>
            </a:pPr>
            <a:r>
              <a:rPr lang="iw" sz="1400">
                <a:solidFill>
                  <a:schemeClr val="dk1"/>
                </a:solidFill>
                <a:latin typeface="Assistant"/>
                <a:ea typeface="Assistant"/>
                <a:cs typeface="Assistant"/>
                <a:sym typeface="Assistant"/>
              </a:rPr>
              <a:t>כיוונו פרמטרים שונים שלדעתי גרמו למצב לדוגמה:</a:t>
            </a:r>
            <a:br>
              <a:rPr lang="iw" sz="1400">
                <a:solidFill>
                  <a:schemeClr val="dk1"/>
                </a:solidFill>
                <a:latin typeface="Assistant"/>
                <a:ea typeface="Assistant"/>
                <a:cs typeface="Assistant"/>
                <a:sym typeface="Assistant"/>
              </a:rPr>
            </a:br>
            <a:r>
              <a:rPr lang="iw" sz="1400">
                <a:solidFill>
                  <a:schemeClr val="dk1"/>
                </a:solidFill>
                <a:latin typeface="Assistant"/>
                <a:ea typeface="Assistant"/>
                <a:cs typeface="Assistant"/>
                <a:sym typeface="Assistant"/>
              </a:rPr>
              <a:t> את max_depth במודלים מבוססי עצים כדי למנוע גדילה לא מבוקרת של העצים.</a:t>
            </a:r>
            <a:endParaRPr sz="1400">
              <a:latin typeface="Assistant"/>
              <a:ea typeface="Assistant"/>
              <a:cs typeface="Assistant"/>
              <a:sym typeface="Assistan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b="1" lang="iw">
                <a:latin typeface="Assistant"/>
                <a:ea typeface="Assistant"/>
                <a:cs typeface="Assistant"/>
                <a:sym typeface="Assistant"/>
              </a:rPr>
              <a:t>אתגרים שחוויתי בפרוייקט</a:t>
            </a:r>
            <a:endParaRPr b="1">
              <a:latin typeface="Assistant"/>
              <a:ea typeface="Assistant"/>
              <a:cs typeface="Assistant"/>
              <a:sym typeface="Assistant"/>
            </a:endParaRPr>
          </a:p>
        </p:txBody>
      </p:sp>
      <p:sp>
        <p:nvSpPr>
          <p:cNvPr id="270" name="Google Shape;270;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1" algn="r">
              <a:spcBef>
                <a:spcPts val="1200"/>
              </a:spcBef>
              <a:spcAft>
                <a:spcPts val="0"/>
              </a:spcAft>
              <a:buNone/>
            </a:pPr>
            <a:r>
              <a:rPr b="1" lang="iw" sz="1400">
                <a:solidFill>
                  <a:schemeClr val="dk1"/>
                </a:solidFill>
                <a:latin typeface="Assistant"/>
                <a:ea typeface="Assistant"/>
                <a:cs typeface="Assistant"/>
                <a:sym typeface="Assistant"/>
              </a:rPr>
              <a:t>חוסר יציבות בתוצאות</a:t>
            </a:r>
            <a:endParaRPr b="1" sz="1400">
              <a:solidFill>
                <a:schemeClr val="dk1"/>
              </a:solidFill>
              <a:latin typeface="Assistant"/>
              <a:ea typeface="Assistant"/>
              <a:cs typeface="Assistant"/>
              <a:sym typeface="Assistant"/>
            </a:endParaRPr>
          </a:p>
          <a:p>
            <a:pPr indent="0" lvl="0" marL="457200" rtl="1" algn="r">
              <a:spcBef>
                <a:spcPts val="1200"/>
              </a:spcBef>
              <a:spcAft>
                <a:spcPts val="0"/>
              </a:spcAft>
              <a:buNone/>
            </a:pPr>
            <a:r>
              <a:rPr lang="iw" sz="1400">
                <a:solidFill>
                  <a:schemeClr val="dk1"/>
                </a:solidFill>
                <a:latin typeface="Assistant"/>
                <a:ea typeface="Assistant"/>
                <a:cs typeface="Assistant"/>
                <a:sym typeface="Assistant"/>
              </a:rPr>
              <a:t>חלק מהמודלים נתנו תוצאות משתנות בין הרצות שונות, מה שהקשה על קביעת המודל האופטימלי</a:t>
            </a:r>
            <a:endParaRPr sz="1400">
              <a:solidFill>
                <a:schemeClr val="dk1"/>
              </a:solidFill>
              <a:latin typeface="Assistant"/>
              <a:ea typeface="Assistant"/>
              <a:cs typeface="Assistant"/>
              <a:sym typeface="Assistant"/>
            </a:endParaRPr>
          </a:p>
          <a:p>
            <a:pPr indent="-317500" lvl="0" marL="457200" rtl="1" algn="r">
              <a:spcBef>
                <a:spcPts val="1200"/>
              </a:spcBef>
              <a:spcAft>
                <a:spcPts val="0"/>
              </a:spcAft>
              <a:buClr>
                <a:schemeClr val="dk1"/>
              </a:buClr>
              <a:buSzPts val="1400"/>
              <a:buChar char="●"/>
            </a:pPr>
            <a:r>
              <a:rPr lang="iw" sz="1400">
                <a:solidFill>
                  <a:schemeClr val="dk1"/>
                </a:solidFill>
                <a:latin typeface="Assistant"/>
                <a:ea typeface="Assistant"/>
                <a:cs typeface="Assistant"/>
                <a:sym typeface="Assistant"/>
              </a:rPr>
              <a:t>יישמנו Cross Validation כדי לוודא שהמודלים לא תלויים יותר מדי בסט נתונים ספציפי.</a:t>
            </a:r>
            <a:endParaRPr sz="1400">
              <a:solidFill>
                <a:schemeClr val="dk1"/>
              </a:solidFill>
              <a:latin typeface="Assistant"/>
              <a:ea typeface="Assistant"/>
              <a:cs typeface="Assistant"/>
              <a:sym typeface="Assistant"/>
            </a:endParaRPr>
          </a:p>
          <a:p>
            <a:pPr indent="0" lvl="0" marL="0" rtl="1" algn="r">
              <a:spcBef>
                <a:spcPts val="1200"/>
              </a:spcBef>
              <a:spcAft>
                <a:spcPts val="1200"/>
              </a:spcAft>
              <a:buNone/>
            </a:pPr>
            <a:r>
              <a:t/>
            </a:r>
            <a:endParaRPr sz="1400">
              <a:latin typeface="Assistant"/>
              <a:ea typeface="Assistant"/>
              <a:cs typeface="Assistant"/>
              <a:sym typeface="Assistan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b="1" lang="iw">
                <a:latin typeface="Assistant"/>
                <a:ea typeface="Assistant"/>
                <a:cs typeface="Assistant"/>
                <a:sym typeface="Assistant"/>
              </a:rPr>
              <a:t>אתגרים שחוויתי בפרוייקט</a:t>
            </a:r>
            <a:endParaRPr b="1">
              <a:latin typeface="Assistant"/>
              <a:ea typeface="Assistant"/>
              <a:cs typeface="Assistant"/>
              <a:sym typeface="Assistant"/>
            </a:endParaRPr>
          </a:p>
        </p:txBody>
      </p:sp>
      <p:sp>
        <p:nvSpPr>
          <p:cNvPr id="276" name="Google Shape;276;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1" algn="r">
              <a:spcBef>
                <a:spcPts val="1200"/>
              </a:spcBef>
              <a:spcAft>
                <a:spcPts val="0"/>
              </a:spcAft>
              <a:buNone/>
            </a:pPr>
            <a:r>
              <a:rPr b="1" lang="iw" sz="1400">
                <a:solidFill>
                  <a:schemeClr val="dk1"/>
                </a:solidFill>
                <a:latin typeface="Assistant"/>
                <a:ea typeface="Assistant"/>
                <a:cs typeface="Assistant"/>
                <a:sym typeface="Assistant"/>
              </a:rPr>
              <a:t>זמני ריצה - בערבות מציאת ההיפר-פרמטרים האופטימליים</a:t>
            </a:r>
            <a:endParaRPr b="1" sz="1400">
              <a:solidFill>
                <a:schemeClr val="dk1"/>
              </a:solidFill>
              <a:latin typeface="Assistant"/>
              <a:ea typeface="Assistant"/>
              <a:cs typeface="Assistant"/>
              <a:sym typeface="Assistant"/>
            </a:endParaRPr>
          </a:p>
          <a:p>
            <a:pPr indent="0" lvl="0" marL="457200" rtl="1" algn="r">
              <a:spcBef>
                <a:spcPts val="1200"/>
              </a:spcBef>
              <a:spcAft>
                <a:spcPts val="0"/>
              </a:spcAft>
              <a:buNone/>
            </a:pPr>
            <a:r>
              <a:rPr lang="iw" sz="1400">
                <a:solidFill>
                  <a:schemeClr val="dk1"/>
                </a:solidFill>
                <a:latin typeface="Assistant"/>
                <a:ea typeface="Assistant"/>
                <a:cs typeface="Assistant"/>
                <a:sym typeface="Assistant"/>
              </a:rPr>
              <a:t>מספר פרמטרים קריטיים בכל מודל השפיעו בצורה ניכרת על זמני ריצה גם לאחר שימוש ב GridSearchCV.</a:t>
            </a:r>
            <a:endParaRPr sz="1400">
              <a:solidFill>
                <a:schemeClr val="dk1"/>
              </a:solidFill>
              <a:latin typeface="Assistant"/>
              <a:ea typeface="Assistant"/>
              <a:cs typeface="Assistant"/>
              <a:sym typeface="Assistant"/>
            </a:endParaRPr>
          </a:p>
          <a:p>
            <a:pPr indent="0" lvl="0" marL="0" rtl="1" algn="r">
              <a:spcBef>
                <a:spcPts val="200"/>
              </a:spcBef>
              <a:spcAft>
                <a:spcPts val="1200"/>
              </a:spcAft>
              <a:buNone/>
            </a:pPr>
            <a:r>
              <a:t/>
            </a:r>
            <a:endParaRPr sz="1400">
              <a:latin typeface="Assistant"/>
              <a:ea typeface="Assistant"/>
              <a:cs typeface="Assistant"/>
              <a:sym typeface="Assistan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1" algn="ctr">
              <a:lnSpc>
                <a:spcPct val="100000"/>
              </a:lnSpc>
              <a:spcBef>
                <a:spcPts val="0"/>
              </a:spcBef>
              <a:spcAft>
                <a:spcPts val="0"/>
              </a:spcAft>
              <a:buNone/>
            </a:pPr>
            <a:r>
              <a:rPr lang="iw" sz="8000">
                <a:solidFill>
                  <a:schemeClr val="dk1"/>
                </a:solidFill>
                <a:latin typeface="Assistant SemiBold"/>
                <a:ea typeface="Assistant SemiBold"/>
                <a:cs typeface="Assistant SemiBold"/>
                <a:sym typeface="Assistant SemiBold"/>
              </a:rPr>
              <a:t>תודה רבה </a:t>
            </a:r>
            <a:endParaRPr sz="8000">
              <a:solidFill>
                <a:schemeClr val="dk1"/>
              </a:solidFill>
              <a:latin typeface="Assistant SemiBold"/>
              <a:ea typeface="Assistant SemiBold"/>
              <a:cs typeface="Assistant SemiBold"/>
              <a:sym typeface="Assistant SemiBold"/>
            </a:endParaRPr>
          </a:p>
          <a:p>
            <a:pPr indent="0" lvl="0" marL="0" rtl="1" algn="ctr">
              <a:lnSpc>
                <a:spcPct val="100000"/>
              </a:lnSpc>
              <a:spcBef>
                <a:spcPts val="0"/>
              </a:spcBef>
              <a:spcAft>
                <a:spcPts val="0"/>
              </a:spcAft>
              <a:buClr>
                <a:schemeClr val="dk1"/>
              </a:buClr>
              <a:buSzPts val="1100"/>
              <a:buFont typeface="Arial"/>
              <a:buNone/>
            </a:pPr>
            <a:r>
              <a:rPr lang="iw" sz="8000">
                <a:solidFill>
                  <a:schemeClr val="dk1"/>
                </a:solidFill>
                <a:latin typeface="Assistant SemiBold"/>
                <a:ea typeface="Assistant SemiBold"/>
                <a:cs typeface="Assistant SemiBold"/>
                <a:sym typeface="Assistant SemiBold"/>
              </a:rPr>
              <a:t>על ההקשבה</a:t>
            </a:r>
            <a:endParaRPr sz="8000">
              <a:solidFill>
                <a:schemeClr val="dk1"/>
              </a:solidFill>
              <a:latin typeface="Assistant SemiBold"/>
              <a:ea typeface="Assistant SemiBold"/>
              <a:cs typeface="Assistant SemiBold"/>
              <a:sym typeface="Assistant SemiBold"/>
            </a:endParaRPr>
          </a:p>
          <a:p>
            <a:pPr indent="0" lvl="0" marL="0" rtl="0" algn="ctr">
              <a:spcBef>
                <a:spcPts val="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b="1" lang="iw" sz="2500">
                <a:solidFill>
                  <a:srgbClr val="202122"/>
                </a:solidFill>
                <a:latin typeface="Assistant"/>
                <a:ea typeface="Assistant"/>
                <a:cs typeface="Assistant"/>
                <a:sym typeface="Assistant"/>
              </a:rPr>
              <a:t>מאגר הנתונים</a:t>
            </a:r>
            <a:endParaRPr b="1" sz="2500">
              <a:latin typeface="Assistant"/>
              <a:ea typeface="Assistant"/>
              <a:cs typeface="Assistant"/>
              <a:sym typeface="Assistant"/>
            </a:endParaRPr>
          </a:p>
        </p:txBody>
      </p:sp>
      <p:sp>
        <p:nvSpPr>
          <p:cNvPr id="71" name="Google Shape;71;p16"/>
          <p:cNvSpPr txBox="1"/>
          <p:nvPr>
            <p:ph idx="1" type="body"/>
          </p:nvPr>
        </p:nvSpPr>
        <p:spPr>
          <a:xfrm>
            <a:off x="0" y="1133650"/>
            <a:ext cx="9144000" cy="3416400"/>
          </a:xfrm>
          <a:prstGeom prst="rect">
            <a:avLst/>
          </a:prstGeom>
        </p:spPr>
        <p:txBody>
          <a:bodyPr anchorCtr="0" anchor="t" bIns="91425" lIns="91425" spcFirstLastPara="1" rIns="91425" wrap="square" tIns="91425">
            <a:noAutofit/>
          </a:bodyPr>
          <a:lstStyle/>
          <a:p>
            <a:pPr indent="0" lvl="0" marL="0" rtl="1" algn="ctr">
              <a:spcBef>
                <a:spcPts val="1200"/>
              </a:spcBef>
              <a:spcAft>
                <a:spcPts val="0"/>
              </a:spcAft>
              <a:buNone/>
            </a:pPr>
            <a:r>
              <a:rPr lang="iw" sz="1400">
                <a:solidFill>
                  <a:schemeClr val="dk1"/>
                </a:solidFill>
                <a:latin typeface="Assistant"/>
                <a:ea typeface="Assistant"/>
                <a:cs typeface="Assistant"/>
                <a:sym typeface="Assistant"/>
              </a:rPr>
              <a:t>Fashion MNIST </a:t>
            </a:r>
            <a:r>
              <a:rPr lang="iw" sz="1400">
                <a:solidFill>
                  <a:schemeClr val="dk1"/>
                </a:solidFill>
                <a:latin typeface="Assistant"/>
                <a:ea typeface="Assistant"/>
                <a:cs typeface="Assistant"/>
                <a:sym typeface="Assistant"/>
              </a:rPr>
              <a:t>הוא מאגר נתונים שפותח כחלופה למאגר </a:t>
            </a:r>
            <a:r>
              <a:rPr lang="iw" sz="1400">
                <a:solidFill>
                  <a:schemeClr val="dk1"/>
                </a:solidFill>
                <a:latin typeface="Assistant"/>
                <a:ea typeface="Assistant"/>
                <a:cs typeface="Assistant"/>
                <a:sym typeface="Assistant"/>
              </a:rPr>
              <a:t>MNIST </a:t>
            </a:r>
            <a:r>
              <a:rPr lang="iw" sz="1400">
                <a:solidFill>
                  <a:schemeClr val="dk1"/>
                </a:solidFill>
                <a:latin typeface="Assistant"/>
                <a:ea typeface="Assistant"/>
                <a:cs typeface="Assistant"/>
                <a:sym typeface="Assistant"/>
              </a:rPr>
              <a:t>הידוע, אשר שימש במשך שנים לזיהוי ספרות כתובות ביד.</a:t>
            </a:r>
            <a:br>
              <a:rPr lang="iw" sz="1400">
                <a:solidFill>
                  <a:schemeClr val="dk1"/>
                </a:solidFill>
                <a:latin typeface="Assistant"/>
                <a:ea typeface="Assistant"/>
                <a:cs typeface="Assistant"/>
                <a:sym typeface="Assistant"/>
              </a:rPr>
            </a:br>
            <a:r>
              <a:rPr lang="iw" sz="1400">
                <a:solidFill>
                  <a:schemeClr val="dk1"/>
                </a:solidFill>
                <a:latin typeface="Assistant"/>
                <a:ea typeface="Assistant"/>
                <a:cs typeface="Assistant"/>
                <a:sym typeface="Assistant"/>
              </a:rPr>
              <a:t>מאגר זה מכיל</a:t>
            </a:r>
            <a:r>
              <a:rPr b="1" lang="iw" sz="1400">
                <a:solidFill>
                  <a:schemeClr val="dk1"/>
                </a:solidFill>
                <a:latin typeface="Assistant"/>
                <a:ea typeface="Assistant"/>
                <a:cs typeface="Assistant"/>
                <a:sym typeface="Assistant"/>
              </a:rPr>
              <a:t> 60,000 דוגמאות</a:t>
            </a:r>
            <a:r>
              <a:rPr lang="iw" sz="1400">
                <a:solidFill>
                  <a:schemeClr val="dk1"/>
                </a:solidFill>
                <a:latin typeface="Assistant"/>
                <a:ea typeface="Assistant"/>
                <a:cs typeface="Assistant"/>
                <a:sym typeface="Assistant"/>
              </a:rPr>
              <a:t> במערך האימון (Train) , לעומת </a:t>
            </a:r>
            <a:r>
              <a:rPr b="1" lang="iw" sz="1400">
                <a:solidFill>
                  <a:schemeClr val="dk1"/>
                </a:solidFill>
                <a:latin typeface="Assistant"/>
                <a:ea typeface="Assistant"/>
                <a:cs typeface="Assistant"/>
                <a:sym typeface="Assistant"/>
              </a:rPr>
              <a:t>10,000 דוגמאות</a:t>
            </a:r>
            <a:r>
              <a:rPr lang="iw" sz="1400">
                <a:solidFill>
                  <a:schemeClr val="dk1"/>
                </a:solidFill>
                <a:latin typeface="Assistant"/>
                <a:ea typeface="Assistant"/>
                <a:cs typeface="Assistant"/>
                <a:sym typeface="Assistant"/>
              </a:rPr>
              <a:t> במערך המבחן (Test) </a:t>
            </a:r>
            <a:br>
              <a:rPr lang="iw" sz="1400">
                <a:solidFill>
                  <a:schemeClr val="dk1"/>
                </a:solidFill>
                <a:latin typeface="Assistant"/>
                <a:ea typeface="Assistant"/>
                <a:cs typeface="Assistant"/>
                <a:sym typeface="Assistant"/>
              </a:rPr>
            </a:br>
            <a:r>
              <a:rPr lang="iw" sz="1400">
                <a:solidFill>
                  <a:schemeClr val="dk1"/>
                </a:solidFill>
                <a:latin typeface="Assistant"/>
                <a:ea typeface="Assistant"/>
                <a:cs typeface="Assistant"/>
                <a:sym typeface="Assistant"/>
              </a:rPr>
              <a:t> המאגר מכיל</a:t>
            </a:r>
            <a:r>
              <a:rPr b="1" lang="iw" sz="1400">
                <a:solidFill>
                  <a:schemeClr val="dk1"/>
                </a:solidFill>
                <a:latin typeface="Assistant"/>
                <a:ea typeface="Assistant"/>
                <a:cs typeface="Assistant"/>
                <a:sym typeface="Assistant"/>
              </a:rPr>
              <a:t> 70,000</a:t>
            </a:r>
            <a:r>
              <a:rPr lang="iw" sz="1400">
                <a:solidFill>
                  <a:schemeClr val="dk1"/>
                </a:solidFill>
                <a:latin typeface="Assistant"/>
                <a:ea typeface="Assistant"/>
                <a:cs typeface="Assistant"/>
                <a:sym typeface="Assistant"/>
              </a:rPr>
              <a:t> </a:t>
            </a:r>
            <a:r>
              <a:rPr b="1" lang="iw" sz="1400">
                <a:solidFill>
                  <a:schemeClr val="dk1"/>
                </a:solidFill>
                <a:latin typeface="Assistant"/>
                <a:ea typeface="Assistant"/>
                <a:cs typeface="Assistant"/>
                <a:sym typeface="Assistant"/>
              </a:rPr>
              <a:t>תמונות</a:t>
            </a:r>
            <a:r>
              <a:rPr lang="iw" sz="1400">
                <a:solidFill>
                  <a:schemeClr val="dk1"/>
                </a:solidFill>
                <a:latin typeface="Assistant"/>
                <a:ea typeface="Assistant"/>
                <a:cs typeface="Assistant"/>
                <a:sym typeface="Assistant"/>
              </a:rPr>
              <a:t> בגודל </a:t>
            </a:r>
            <a:r>
              <a:rPr b="1" lang="iw" sz="1400">
                <a:solidFill>
                  <a:schemeClr val="dk1"/>
                </a:solidFill>
                <a:latin typeface="Assistant"/>
                <a:ea typeface="Assistant"/>
                <a:cs typeface="Assistant"/>
                <a:sym typeface="Assistant"/>
              </a:rPr>
              <a:t>28x28 פיקסלים </a:t>
            </a:r>
            <a:r>
              <a:rPr lang="iw" sz="1400">
                <a:solidFill>
                  <a:schemeClr val="dk1"/>
                </a:solidFill>
                <a:latin typeface="Assistant"/>
                <a:ea typeface="Assistant"/>
                <a:cs typeface="Assistant"/>
                <a:sym typeface="Assistant"/>
              </a:rPr>
              <a:t>בסה״כ</a:t>
            </a:r>
            <a:r>
              <a:rPr b="1" lang="iw" sz="1400">
                <a:solidFill>
                  <a:schemeClr val="dk1"/>
                </a:solidFill>
                <a:latin typeface="Assistant"/>
                <a:ea typeface="Assistant"/>
                <a:cs typeface="Assistant"/>
                <a:sym typeface="Assistant"/>
              </a:rPr>
              <a:t> 784</a:t>
            </a:r>
            <a:r>
              <a:rPr lang="iw" sz="1400">
                <a:solidFill>
                  <a:schemeClr val="dk1"/>
                </a:solidFill>
                <a:latin typeface="Assistant"/>
                <a:ea typeface="Assistant"/>
                <a:cs typeface="Assistant"/>
                <a:sym typeface="Assistant"/>
              </a:rPr>
              <a:t> פיקסלים לדוגמה של פריטי לבוש שונים, המחולקים ל-10 קטגוריות עיקריות:</a:t>
            </a:r>
            <a:endParaRPr sz="1400">
              <a:solidFill>
                <a:schemeClr val="dk1"/>
              </a:solidFill>
              <a:latin typeface="Assistant"/>
              <a:ea typeface="Assistant"/>
              <a:cs typeface="Assistant"/>
              <a:sym typeface="Assistant"/>
            </a:endParaRPr>
          </a:p>
          <a:p>
            <a:pPr indent="0" lvl="0" marL="0" rtl="1" algn="r">
              <a:spcBef>
                <a:spcPts val="1200"/>
              </a:spcBef>
              <a:spcAft>
                <a:spcPts val="0"/>
              </a:spcAft>
              <a:buNone/>
            </a:pPr>
            <a:r>
              <a:t/>
            </a:r>
            <a:endParaRPr sz="1400">
              <a:solidFill>
                <a:schemeClr val="dk1"/>
              </a:solidFill>
              <a:latin typeface="Assistant"/>
              <a:ea typeface="Assistant"/>
              <a:cs typeface="Assistant"/>
              <a:sym typeface="Assistant"/>
            </a:endParaRPr>
          </a:p>
          <a:p>
            <a:pPr indent="0" lvl="0" marL="457200" rtl="1" algn="ctr">
              <a:spcBef>
                <a:spcPts val="1200"/>
              </a:spcBef>
              <a:spcAft>
                <a:spcPts val="0"/>
              </a:spcAft>
              <a:buNone/>
            </a:pPr>
            <a:r>
              <a:t/>
            </a:r>
            <a:endParaRPr sz="1700">
              <a:solidFill>
                <a:schemeClr val="dk1"/>
              </a:solidFill>
              <a:latin typeface="Assistant"/>
              <a:ea typeface="Assistant"/>
              <a:cs typeface="Assistant"/>
              <a:sym typeface="Assistant"/>
            </a:endParaRPr>
          </a:p>
          <a:p>
            <a:pPr indent="0" lvl="0" marL="457200" rtl="1" algn="ctr">
              <a:spcBef>
                <a:spcPts val="0"/>
              </a:spcBef>
              <a:spcAft>
                <a:spcPts val="1200"/>
              </a:spcAft>
              <a:buNone/>
            </a:pPr>
            <a:r>
              <a:t/>
            </a:r>
            <a:endParaRPr sz="1700">
              <a:solidFill>
                <a:schemeClr val="dk1"/>
              </a:solidFill>
              <a:latin typeface="Assistant"/>
              <a:ea typeface="Assistant"/>
              <a:cs typeface="Assistant"/>
              <a:sym typeface="Assistant"/>
            </a:endParaRPr>
          </a:p>
        </p:txBody>
      </p:sp>
      <p:pic>
        <p:nvPicPr>
          <p:cNvPr id="72" name="Google Shape;72;p16"/>
          <p:cNvPicPr preferRelativeResize="0"/>
          <p:nvPr/>
        </p:nvPicPr>
        <p:blipFill rotWithShape="1">
          <a:blip r:embed="rId3">
            <a:alphaModFix/>
          </a:blip>
          <a:srcRect b="0" l="0" r="0" t="53665"/>
          <a:stretch/>
        </p:blipFill>
        <p:spPr>
          <a:xfrm>
            <a:off x="0" y="3086475"/>
            <a:ext cx="5850651" cy="1768799"/>
          </a:xfrm>
          <a:prstGeom prst="rect">
            <a:avLst/>
          </a:prstGeom>
          <a:noFill/>
          <a:ln>
            <a:noFill/>
          </a:ln>
        </p:spPr>
      </p:pic>
      <p:sp>
        <p:nvSpPr>
          <p:cNvPr id="73" name="Google Shape;73;p16"/>
          <p:cNvSpPr txBox="1"/>
          <p:nvPr/>
        </p:nvSpPr>
        <p:spPr>
          <a:xfrm>
            <a:off x="5266200" y="2335325"/>
            <a:ext cx="3566100" cy="2280300"/>
          </a:xfrm>
          <a:prstGeom prst="rect">
            <a:avLst/>
          </a:prstGeom>
          <a:noFill/>
          <a:ln>
            <a:noFill/>
          </a:ln>
        </p:spPr>
        <p:txBody>
          <a:bodyPr anchorCtr="0" anchor="t" bIns="91425" lIns="91425" spcFirstLastPara="1" rIns="91425" wrap="square" tIns="91425">
            <a:noAutofit/>
          </a:bodyPr>
          <a:lstStyle/>
          <a:p>
            <a:pPr indent="-311150" lvl="0" marL="457200" rtl="1" algn="r">
              <a:lnSpc>
                <a:spcPct val="115000"/>
              </a:lnSpc>
              <a:spcBef>
                <a:spcPts val="1200"/>
              </a:spcBef>
              <a:spcAft>
                <a:spcPts val="0"/>
              </a:spcAft>
              <a:buClr>
                <a:schemeClr val="dk1"/>
              </a:buClr>
              <a:buSzPts val="1300"/>
              <a:buFont typeface="Assistant"/>
              <a:buAutoNum type="arabicPeriod"/>
            </a:pPr>
            <a:r>
              <a:rPr lang="iw" sz="1300">
                <a:solidFill>
                  <a:schemeClr val="dk1"/>
                </a:solidFill>
                <a:latin typeface="Assistant"/>
                <a:ea typeface="Assistant"/>
                <a:cs typeface="Assistant"/>
                <a:sym typeface="Assistant"/>
              </a:rPr>
              <a:t>חולצה / טי-שירט (T-shirt/top)</a:t>
            </a:r>
            <a:endParaRPr sz="1300">
              <a:solidFill>
                <a:schemeClr val="dk1"/>
              </a:solidFill>
              <a:latin typeface="Assistant"/>
              <a:ea typeface="Assistant"/>
              <a:cs typeface="Assistant"/>
              <a:sym typeface="Assistant"/>
            </a:endParaRPr>
          </a:p>
          <a:p>
            <a:pPr indent="-311150" lvl="0" marL="457200" rtl="1" algn="r">
              <a:lnSpc>
                <a:spcPct val="115000"/>
              </a:lnSpc>
              <a:spcBef>
                <a:spcPts val="0"/>
              </a:spcBef>
              <a:spcAft>
                <a:spcPts val="0"/>
              </a:spcAft>
              <a:buClr>
                <a:schemeClr val="dk1"/>
              </a:buClr>
              <a:buSzPts val="1300"/>
              <a:buFont typeface="Assistant"/>
              <a:buAutoNum type="arabicPeriod"/>
            </a:pPr>
            <a:r>
              <a:rPr lang="iw" sz="1300">
                <a:solidFill>
                  <a:schemeClr val="dk1"/>
                </a:solidFill>
                <a:latin typeface="Assistant"/>
                <a:ea typeface="Assistant"/>
                <a:cs typeface="Assistant"/>
                <a:sym typeface="Assistant"/>
              </a:rPr>
              <a:t>מכנסיים (Trouser)</a:t>
            </a:r>
            <a:endParaRPr sz="1300">
              <a:solidFill>
                <a:schemeClr val="dk1"/>
              </a:solidFill>
              <a:latin typeface="Assistant"/>
              <a:ea typeface="Assistant"/>
              <a:cs typeface="Assistant"/>
              <a:sym typeface="Assistant"/>
            </a:endParaRPr>
          </a:p>
          <a:p>
            <a:pPr indent="-311150" lvl="0" marL="457200" rtl="1" algn="r">
              <a:lnSpc>
                <a:spcPct val="115000"/>
              </a:lnSpc>
              <a:spcBef>
                <a:spcPts val="0"/>
              </a:spcBef>
              <a:spcAft>
                <a:spcPts val="0"/>
              </a:spcAft>
              <a:buClr>
                <a:schemeClr val="dk1"/>
              </a:buClr>
              <a:buSzPts val="1300"/>
              <a:buFont typeface="Assistant"/>
              <a:buAutoNum type="arabicPeriod"/>
            </a:pPr>
            <a:r>
              <a:rPr lang="iw" sz="1300">
                <a:solidFill>
                  <a:schemeClr val="dk1"/>
                </a:solidFill>
                <a:latin typeface="Assistant"/>
                <a:ea typeface="Assistant"/>
                <a:cs typeface="Assistant"/>
                <a:sym typeface="Assistant"/>
              </a:rPr>
              <a:t>סוודר (Pullover)</a:t>
            </a:r>
            <a:endParaRPr sz="1300">
              <a:solidFill>
                <a:schemeClr val="dk1"/>
              </a:solidFill>
              <a:latin typeface="Assistant"/>
              <a:ea typeface="Assistant"/>
              <a:cs typeface="Assistant"/>
              <a:sym typeface="Assistant"/>
            </a:endParaRPr>
          </a:p>
          <a:p>
            <a:pPr indent="-311150" lvl="0" marL="457200" rtl="1" algn="r">
              <a:lnSpc>
                <a:spcPct val="115000"/>
              </a:lnSpc>
              <a:spcBef>
                <a:spcPts val="0"/>
              </a:spcBef>
              <a:spcAft>
                <a:spcPts val="0"/>
              </a:spcAft>
              <a:buClr>
                <a:schemeClr val="dk1"/>
              </a:buClr>
              <a:buSzPts val="1300"/>
              <a:buFont typeface="Assistant"/>
              <a:buAutoNum type="arabicPeriod"/>
            </a:pPr>
            <a:r>
              <a:rPr lang="iw" sz="1300">
                <a:solidFill>
                  <a:schemeClr val="dk1"/>
                </a:solidFill>
                <a:latin typeface="Assistant"/>
                <a:ea typeface="Assistant"/>
                <a:cs typeface="Assistant"/>
                <a:sym typeface="Assistant"/>
              </a:rPr>
              <a:t>שמלה (Dress)</a:t>
            </a:r>
            <a:endParaRPr sz="1300">
              <a:solidFill>
                <a:schemeClr val="dk1"/>
              </a:solidFill>
              <a:latin typeface="Assistant"/>
              <a:ea typeface="Assistant"/>
              <a:cs typeface="Assistant"/>
              <a:sym typeface="Assistant"/>
            </a:endParaRPr>
          </a:p>
          <a:p>
            <a:pPr indent="-311150" lvl="0" marL="457200" rtl="1" algn="r">
              <a:lnSpc>
                <a:spcPct val="115000"/>
              </a:lnSpc>
              <a:spcBef>
                <a:spcPts val="0"/>
              </a:spcBef>
              <a:spcAft>
                <a:spcPts val="0"/>
              </a:spcAft>
              <a:buClr>
                <a:schemeClr val="dk1"/>
              </a:buClr>
              <a:buSzPts val="1300"/>
              <a:buFont typeface="Assistant"/>
              <a:buAutoNum type="arabicPeriod"/>
            </a:pPr>
            <a:r>
              <a:rPr lang="iw" sz="1300">
                <a:solidFill>
                  <a:schemeClr val="dk1"/>
                </a:solidFill>
                <a:latin typeface="Assistant"/>
                <a:ea typeface="Assistant"/>
                <a:cs typeface="Assistant"/>
                <a:sym typeface="Assistant"/>
              </a:rPr>
              <a:t>מעיל (Coat)</a:t>
            </a:r>
            <a:endParaRPr sz="1300">
              <a:solidFill>
                <a:schemeClr val="dk1"/>
              </a:solidFill>
              <a:latin typeface="Assistant"/>
              <a:ea typeface="Assistant"/>
              <a:cs typeface="Assistant"/>
              <a:sym typeface="Assistant"/>
            </a:endParaRPr>
          </a:p>
          <a:p>
            <a:pPr indent="-311150" lvl="0" marL="457200" rtl="1" algn="r">
              <a:lnSpc>
                <a:spcPct val="115000"/>
              </a:lnSpc>
              <a:spcBef>
                <a:spcPts val="0"/>
              </a:spcBef>
              <a:spcAft>
                <a:spcPts val="0"/>
              </a:spcAft>
              <a:buClr>
                <a:schemeClr val="dk1"/>
              </a:buClr>
              <a:buSzPts val="1300"/>
              <a:buFont typeface="Assistant"/>
              <a:buAutoNum type="arabicPeriod"/>
            </a:pPr>
            <a:r>
              <a:rPr lang="iw" sz="1300">
                <a:solidFill>
                  <a:schemeClr val="dk1"/>
                </a:solidFill>
                <a:latin typeface="Assistant"/>
                <a:ea typeface="Assistant"/>
                <a:cs typeface="Assistant"/>
                <a:sym typeface="Assistant"/>
              </a:rPr>
              <a:t>סנדלים (Sandal)</a:t>
            </a:r>
            <a:endParaRPr sz="1300">
              <a:solidFill>
                <a:schemeClr val="dk1"/>
              </a:solidFill>
              <a:latin typeface="Assistant"/>
              <a:ea typeface="Assistant"/>
              <a:cs typeface="Assistant"/>
              <a:sym typeface="Assistant"/>
            </a:endParaRPr>
          </a:p>
          <a:p>
            <a:pPr indent="-311150" lvl="0" marL="457200" rtl="1" algn="r">
              <a:lnSpc>
                <a:spcPct val="115000"/>
              </a:lnSpc>
              <a:spcBef>
                <a:spcPts val="0"/>
              </a:spcBef>
              <a:spcAft>
                <a:spcPts val="0"/>
              </a:spcAft>
              <a:buClr>
                <a:schemeClr val="dk1"/>
              </a:buClr>
              <a:buSzPts val="1300"/>
              <a:buFont typeface="Assistant"/>
              <a:buAutoNum type="arabicPeriod"/>
            </a:pPr>
            <a:r>
              <a:rPr lang="iw" sz="1300">
                <a:solidFill>
                  <a:schemeClr val="dk1"/>
                </a:solidFill>
                <a:latin typeface="Assistant"/>
                <a:ea typeface="Assistant"/>
                <a:cs typeface="Assistant"/>
                <a:sym typeface="Assistant"/>
              </a:rPr>
              <a:t>חולצה מכופתרת (Shirt)</a:t>
            </a:r>
            <a:endParaRPr sz="1300">
              <a:solidFill>
                <a:schemeClr val="dk1"/>
              </a:solidFill>
              <a:latin typeface="Assistant"/>
              <a:ea typeface="Assistant"/>
              <a:cs typeface="Assistant"/>
              <a:sym typeface="Assistant"/>
            </a:endParaRPr>
          </a:p>
          <a:p>
            <a:pPr indent="-311150" lvl="0" marL="457200" rtl="1" algn="r">
              <a:lnSpc>
                <a:spcPct val="115000"/>
              </a:lnSpc>
              <a:spcBef>
                <a:spcPts val="0"/>
              </a:spcBef>
              <a:spcAft>
                <a:spcPts val="0"/>
              </a:spcAft>
              <a:buClr>
                <a:schemeClr val="dk1"/>
              </a:buClr>
              <a:buSzPts val="1300"/>
              <a:buFont typeface="Assistant"/>
              <a:buAutoNum type="arabicPeriod"/>
            </a:pPr>
            <a:r>
              <a:rPr lang="iw" sz="1300">
                <a:solidFill>
                  <a:schemeClr val="dk1"/>
                </a:solidFill>
                <a:latin typeface="Assistant"/>
                <a:ea typeface="Assistant"/>
                <a:cs typeface="Assistant"/>
                <a:sym typeface="Assistant"/>
              </a:rPr>
              <a:t>נעלי ספורט (Sneaker)</a:t>
            </a:r>
            <a:endParaRPr sz="1300">
              <a:solidFill>
                <a:schemeClr val="dk1"/>
              </a:solidFill>
              <a:latin typeface="Assistant"/>
              <a:ea typeface="Assistant"/>
              <a:cs typeface="Assistant"/>
              <a:sym typeface="Assistant"/>
            </a:endParaRPr>
          </a:p>
          <a:p>
            <a:pPr indent="-311150" lvl="0" marL="457200" rtl="1" algn="r">
              <a:lnSpc>
                <a:spcPct val="115000"/>
              </a:lnSpc>
              <a:spcBef>
                <a:spcPts val="0"/>
              </a:spcBef>
              <a:spcAft>
                <a:spcPts val="0"/>
              </a:spcAft>
              <a:buClr>
                <a:schemeClr val="dk1"/>
              </a:buClr>
              <a:buSzPts val="1300"/>
              <a:buFont typeface="Assistant"/>
              <a:buAutoNum type="arabicPeriod"/>
            </a:pPr>
            <a:r>
              <a:rPr lang="iw" sz="1300">
                <a:solidFill>
                  <a:schemeClr val="dk1"/>
                </a:solidFill>
                <a:latin typeface="Assistant"/>
                <a:ea typeface="Assistant"/>
                <a:cs typeface="Assistant"/>
                <a:sym typeface="Assistant"/>
              </a:rPr>
              <a:t>תיק (Bag)</a:t>
            </a:r>
            <a:endParaRPr sz="1300">
              <a:solidFill>
                <a:schemeClr val="dk1"/>
              </a:solidFill>
              <a:latin typeface="Assistant"/>
              <a:ea typeface="Assistant"/>
              <a:cs typeface="Assistant"/>
              <a:sym typeface="Assistant"/>
            </a:endParaRPr>
          </a:p>
          <a:p>
            <a:pPr indent="-311150" lvl="0" marL="457200" rtl="1" algn="r">
              <a:lnSpc>
                <a:spcPct val="115000"/>
              </a:lnSpc>
              <a:spcBef>
                <a:spcPts val="0"/>
              </a:spcBef>
              <a:spcAft>
                <a:spcPts val="0"/>
              </a:spcAft>
              <a:buClr>
                <a:schemeClr val="dk1"/>
              </a:buClr>
              <a:buSzPts val="1300"/>
              <a:buFont typeface="Assistant"/>
              <a:buAutoNum type="arabicPeriod"/>
            </a:pPr>
            <a:r>
              <a:rPr lang="iw" sz="1300">
                <a:solidFill>
                  <a:schemeClr val="dk1"/>
                </a:solidFill>
                <a:latin typeface="Assistant"/>
                <a:ea typeface="Assistant"/>
                <a:cs typeface="Assistant"/>
                <a:sym typeface="Assistant"/>
              </a:rPr>
              <a:t>מגף (Ankle boot)</a:t>
            </a:r>
            <a:endParaRPr sz="1300">
              <a:solidFill>
                <a:schemeClr val="dk1"/>
              </a:solidFill>
              <a:latin typeface="Assistant"/>
              <a:ea typeface="Assistant"/>
              <a:cs typeface="Assistant"/>
              <a:sym typeface="Assistant"/>
            </a:endParaRPr>
          </a:p>
          <a:p>
            <a:pPr indent="0" lvl="0" marL="0" rtl="0" algn="r">
              <a:spcBef>
                <a:spcPts val="1200"/>
              </a:spcBef>
              <a:spcAft>
                <a:spcPts val="0"/>
              </a:spcAft>
              <a:buNone/>
            </a:pPr>
            <a:r>
              <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4294967295" type="ctrTitle"/>
          </p:nvPr>
        </p:nvSpPr>
        <p:spPr>
          <a:xfrm>
            <a:off x="50" y="0"/>
            <a:ext cx="9144000" cy="5079300"/>
          </a:xfrm>
          <a:prstGeom prst="rect">
            <a:avLst/>
          </a:prstGeom>
        </p:spPr>
        <p:txBody>
          <a:bodyPr anchorCtr="0" anchor="ctr" bIns="91425" lIns="91425" spcFirstLastPara="1" rIns="91425" wrap="square" tIns="91425">
            <a:normAutofit/>
          </a:bodyPr>
          <a:lstStyle/>
          <a:p>
            <a:pPr indent="0" lvl="0" marL="0" rtl="1" algn="ctr">
              <a:spcBef>
                <a:spcPts val="0"/>
              </a:spcBef>
              <a:spcAft>
                <a:spcPts val="0"/>
              </a:spcAft>
              <a:buClr>
                <a:schemeClr val="dk1"/>
              </a:buClr>
              <a:buSzPts val="1100"/>
              <a:buFont typeface="Arial"/>
              <a:buNone/>
            </a:pPr>
            <a:r>
              <a:rPr lang="iw" sz="9000">
                <a:latin typeface="Assistant SemiBold"/>
                <a:ea typeface="Assistant SemiBold"/>
                <a:cs typeface="Assistant SemiBold"/>
                <a:sym typeface="Assistant SemiBold"/>
              </a:rPr>
              <a:t>תהליך עיבוד</a:t>
            </a:r>
            <a:br>
              <a:rPr lang="iw" sz="9000">
                <a:latin typeface="Assistant SemiBold"/>
                <a:ea typeface="Assistant SemiBold"/>
                <a:cs typeface="Assistant SemiBold"/>
                <a:sym typeface="Assistant SemiBold"/>
              </a:rPr>
            </a:br>
            <a:r>
              <a:rPr lang="iw" sz="9000">
                <a:latin typeface="Assistant SemiBold"/>
                <a:ea typeface="Assistant SemiBold"/>
                <a:cs typeface="Assistant SemiBold"/>
                <a:sym typeface="Assistant SemiBold"/>
              </a:rPr>
              <a:t>הנתונים</a:t>
            </a:r>
            <a:endParaRPr sz="9000">
              <a:latin typeface="Assistant SemiBold"/>
              <a:ea typeface="Assistant SemiBold"/>
              <a:cs typeface="Assistant SemiBold"/>
              <a:sym typeface="Assistant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17500" lvl="0" marL="457200" rtl="1" algn="r">
              <a:spcBef>
                <a:spcPts val="1200"/>
              </a:spcBef>
              <a:spcAft>
                <a:spcPts val="0"/>
              </a:spcAft>
              <a:buClr>
                <a:schemeClr val="dk1"/>
              </a:buClr>
              <a:buSzPts val="1400"/>
              <a:buChar char="●"/>
            </a:pPr>
            <a:r>
              <a:rPr lang="iw" sz="1400">
                <a:solidFill>
                  <a:schemeClr val="dk1"/>
                </a:solidFill>
                <a:latin typeface="Assistant"/>
                <a:ea typeface="Assistant"/>
                <a:cs typeface="Assistant"/>
                <a:sym typeface="Assistant"/>
              </a:rPr>
              <a:t>השתמשנו בספריית Keras להורדת מאגר ה-Fashion MNIST וחילקנו אותו לסט אימון (Training) וסט בדיקה (Test).</a:t>
            </a:r>
            <a:endParaRPr sz="1400">
              <a:solidFill>
                <a:schemeClr val="dk1"/>
              </a:solidFill>
              <a:latin typeface="Assistant"/>
              <a:ea typeface="Assistant"/>
              <a:cs typeface="Assistant"/>
              <a:sym typeface="Assistant"/>
            </a:endParaRPr>
          </a:p>
          <a:p>
            <a:pPr indent="-317500" lvl="0" marL="457200" rtl="1" algn="r">
              <a:spcBef>
                <a:spcPts val="0"/>
              </a:spcBef>
              <a:spcAft>
                <a:spcPts val="0"/>
              </a:spcAft>
              <a:buClr>
                <a:schemeClr val="dk1"/>
              </a:buClr>
              <a:buSzPts val="1400"/>
              <a:buChar char="●"/>
            </a:pPr>
            <a:r>
              <a:rPr lang="iw" sz="1400">
                <a:solidFill>
                  <a:schemeClr val="dk1"/>
                </a:solidFill>
                <a:latin typeface="Assistant"/>
                <a:ea typeface="Assistant"/>
                <a:cs typeface="Assistant"/>
                <a:sym typeface="Assistant"/>
              </a:rPr>
              <a:t>ביצענו בדיקת שלמות הנתונים, כולל זיהוי ערכים חסרים או חריגים, באמצעות NumPy.</a:t>
            </a:r>
            <a:endParaRPr sz="1400">
              <a:solidFill>
                <a:schemeClr val="dk1"/>
              </a:solidFill>
              <a:latin typeface="Assistant"/>
              <a:ea typeface="Assistant"/>
              <a:cs typeface="Assistant"/>
              <a:sym typeface="Assistant"/>
            </a:endParaRPr>
          </a:p>
          <a:p>
            <a:pPr indent="-317500" lvl="0" marL="457200" rtl="1" algn="r">
              <a:spcBef>
                <a:spcPts val="0"/>
              </a:spcBef>
              <a:spcAft>
                <a:spcPts val="0"/>
              </a:spcAft>
              <a:buClr>
                <a:schemeClr val="dk1"/>
              </a:buClr>
              <a:buSzPts val="1400"/>
              <a:buChar char="●"/>
            </a:pPr>
            <a:r>
              <a:rPr lang="iw" sz="1400">
                <a:solidFill>
                  <a:schemeClr val="dk1"/>
                </a:solidFill>
                <a:latin typeface="Assistant"/>
                <a:ea typeface="Assistant"/>
                <a:cs typeface="Assistant"/>
                <a:sym typeface="Assistant"/>
              </a:rPr>
              <a:t>השתמשנו ב-Seaborn וב-Matplotlib כדי להציג את התפלגות הקטגוריות ולוודא שהמאגר מאוזן.</a:t>
            </a:r>
            <a:endParaRPr sz="1400">
              <a:solidFill>
                <a:schemeClr val="dk1"/>
              </a:solidFill>
              <a:latin typeface="Assistant"/>
              <a:ea typeface="Assistant"/>
              <a:cs typeface="Assistant"/>
              <a:sym typeface="Assistant"/>
            </a:endParaRPr>
          </a:p>
          <a:p>
            <a:pPr indent="0" lvl="0" marL="0" rtl="1" algn="r">
              <a:spcBef>
                <a:spcPts val="1400"/>
              </a:spcBef>
              <a:spcAft>
                <a:spcPts val="400"/>
              </a:spcAft>
              <a:buClr>
                <a:schemeClr val="dk1"/>
              </a:buClr>
              <a:buSzPts val="1100"/>
              <a:buFont typeface="Arial"/>
              <a:buNone/>
            </a:pPr>
            <a:r>
              <a:t/>
            </a:r>
            <a:endParaRPr sz="1400">
              <a:solidFill>
                <a:schemeClr val="dk1"/>
              </a:solidFill>
              <a:latin typeface="Assistant"/>
              <a:ea typeface="Assistant"/>
              <a:cs typeface="Assistant"/>
              <a:sym typeface="Assistant"/>
            </a:endParaRPr>
          </a:p>
        </p:txBody>
      </p:sp>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b="1" lang="iw">
                <a:latin typeface="Assistant"/>
                <a:ea typeface="Assistant"/>
                <a:cs typeface="Assistant"/>
                <a:sym typeface="Assistant"/>
              </a:rPr>
              <a:t>שלב 1  : טעינת הנתונים ובדיקתם</a:t>
            </a:r>
            <a:endParaRPr b="1">
              <a:latin typeface="Assistant"/>
              <a:ea typeface="Assistant"/>
              <a:cs typeface="Assistant"/>
              <a:sym typeface="Assistan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9"/>
          <p:cNvPicPr preferRelativeResize="0"/>
          <p:nvPr/>
        </p:nvPicPr>
        <p:blipFill>
          <a:blip r:embed="rId3">
            <a:alphaModFix/>
          </a:blip>
          <a:stretch>
            <a:fillRect/>
          </a:stretch>
        </p:blipFill>
        <p:spPr>
          <a:xfrm>
            <a:off x="3452675" y="2126750"/>
            <a:ext cx="5428673" cy="2871774"/>
          </a:xfrm>
          <a:prstGeom prst="rect">
            <a:avLst/>
          </a:prstGeom>
          <a:noFill/>
          <a:ln>
            <a:noFill/>
          </a:ln>
        </p:spPr>
      </p:pic>
      <p:pic>
        <p:nvPicPr>
          <p:cNvPr id="90" name="Google Shape;90;p19"/>
          <p:cNvPicPr preferRelativeResize="0"/>
          <p:nvPr/>
        </p:nvPicPr>
        <p:blipFill>
          <a:blip r:embed="rId4">
            <a:alphaModFix/>
          </a:blip>
          <a:stretch>
            <a:fillRect/>
          </a:stretch>
        </p:blipFill>
        <p:spPr>
          <a:xfrm>
            <a:off x="152400" y="152400"/>
            <a:ext cx="6555974" cy="1821951"/>
          </a:xfrm>
          <a:prstGeom prst="rect">
            <a:avLst/>
          </a:prstGeom>
          <a:noFill/>
          <a:ln>
            <a:noFill/>
          </a:ln>
        </p:spPr>
      </p:pic>
      <p:sp>
        <p:nvSpPr>
          <p:cNvPr id="91" name="Google Shape;91;p19"/>
          <p:cNvSpPr txBox="1"/>
          <p:nvPr/>
        </p:nvSpPr>
        <p:spPr>
          <a:xfrm>
            <a:off x="6746750" y="152400"/>
            <a:ext cx="2193000" cy="1350900"/>
          </a:xfrm>
          <a:prstGeom prst="rect">
            <a:avLst/>
          </a:prstGeom>
          <a:noFill/>
          <a:ln>
            <a:noFill/>
          </a:ln>
        </p:spPr>
        <p:txBody>
          <a:bodyPr anchorCtr="0" anchor="ctr" bIns="91425" lIns="91425" spcFirstLastPara="1" rIns="180000" wrap="square" tIns="91425">
            <a:noAutofit/>
          </a:bodyPr>
          <a:lstStyle/>
          <a:p>
            <a:pPr indent="0" lvl="0" marL="0" rtl="1" algn="ctr">
              <a:lnSpc>
                <a:spcPct val="115000"/>
              </a:lnSpc>
              <a:spcBef>
                <a:spcPts val="1200"/>
              </a:spcBef>
              <a:spcAft>
                <a:spcPts val="0"/>
              </a:spcAft>
              <a:buNone/>
            </a:pPr>
            <a:r>
              <a:rPr lang="iw">
                <a:solidFill>
                  <a:schemeClr val="dk1"/>
                </a:solidFill>
                <a:latin typeface="Assistant"/>
                <a:ea typeface="Assistant"/>
                <a:cs typeface="Assistant"/>
                <a:sym typeface="Assistant"/>
              </a:rPr>
              <a:t>בדיקת שלמות הנתונים, כולל זיהוי ערכים חסרים.</a:t>
            </a:r>
            <a:endParaRPr>
              <a:solidFill>
                <a:schemeClr val="dk1"/>
              </a:solidFill>
              <a:latin typeface="Assistant"/>
              <a:ea typeface="Assistant"/>
              <a:cs typeface="Assistant"/>
              <a:sym typeface="Assistant"/>
            </a:endParaRPr>
          </a:p>
          <a:p>
            <a:pPr indent="0" lvl="0" marL="0" rtl="1" algn="ctr">
              <a:lnSpc>
                <a:spcPct val="115000"/>
              </a:lnSpc>
              <a:spcBef>
                <a:spcPts val="1200"/>
              </a:spcBef>
              <a:spcAft>
                <a:spcPts val="1200"/>
              </a:spcAft>
              <a:buNone/>
            </a:pPr>
            <a:r>
              <a:t/>
            </a:r>
            <a:endParaRPr>
              <a:solidFill>
                <a:schemeClr val="dk1"/>
              </a:solidFill>
              <a:latin typeface="Assistant"/>
              <a:ea typeface="Assistant"/>
              <a:cs typeface="Assistant"/>
              <a:sym typeface="Assistant"/>
            </a:endParaRPr>
          </a:p>
        </p:txBody>
      </p:sp>
      <p:cxnSp>
        <p:nvCxnSpPr>
          <p:cNvPr id="92" name="Google Shape;92;p19"/>
          <p:cNvCxnSpPr/>
          <p:nvPr/>
        </p:nvCxnSpPr>
        <p:spPr>
          <a:xfrm flipH="1">
            <a:off x="5617500" y="777900"/>
            <a:ext cx="1304100" cy="99900"/>
          </a:xfrm>
          <a:prstGeom prst="straightConnector1">
            <a:avLst/>
          </a:prstGeom>
          <a:noFill/>
          <a:ln cap="flat" cmpd="sng" w="9525">
            <a:solidFill>
              <a:schemeClr val="dk2"/>
            </a:solidFill>
            <a:prstDash val="solid"/>
            <a:round/>
            <a:headEnd len="med" w="med" type="none"/>
            <a:tailEnd len="med" w="med" type="triangle"/>
          </a:ln>
        </p:spPr>
      </p:cxnSp>
      <p:sp>
        <p:nvSpPr>
          <p:cNvPr id="93" name="Google Shape;93;p19"/>
          <p:cNvSpPr txBox="1"/>
          <p:nvPr/>
        </p:nvSpPr>
        <p:spPr>
          <a:xfrm>
            <a:off x="357425" y="3000289"/>
            <a:ext cx="2462100" cy="1124700"/>
          </a:xfrm>
          <a:prstGeom prst="rect">
            <a:avLst/>
          </a:prstGeom>
          <a:noFill/>
          <a:ln>
            <a:noFill/>
          </a:ln>
        </p:spPr>
        <p:txBody>
          <a:bodyPr anchorCtr="0" anchor="t" bIns="91425" lIns="91425" spcFirstLastPara="1" rIns="180000" wrap="square" tIns="91425">
            <a:noAutofit/>
          </a:bodyPr>
          <a:lstStyle/>
          <a:p>
            <a:pPr indent="0" lvl="0" marL="0" rtl="1" algn="ctr">
              <a:lnSpc>
                <a:spcPct val="115000"/>
              </a:lnSpc>
              <a:spcBef>
                <a:spcPts val="0"/>
              </a:spcBef>
              <a:spcAft>
                <a:spcPts val="0"/>
              </a:spcAft>
              <a:buNone/>
            </a:pPr>
            <a:r>
              <a:rPr lang="iw">
                <a:solidFill>
                  <a:schemeClr val="dk1"/>
                </a:solidFill>
                <a:latin typeface="Assistant"/>
                <a:ea typeface="Assistant"/>
                <a:cs typeface="Assistant"/>
                <a:sym typeface="Assistant"/>
              </a:rPr>
              <a:t>הבנת התפלגות קטגוריות הבגדים </a:t>
            </a:r>
            <a:endParaRPr>
              <a:solidFill>
                <a:schemeClr val="dk1"/>
              </a:solidFill>
              <a:latin typeface="Assistant"/>
              <a:ea typeface="Assistant"/>
              <a:cs typeface="Assistant"/>
              <a:sym typeface="Assistant"/>
            </a:endParaRPr>
          </a:p>
          <a:p>
            <a:pPr indent="0" lvl="0" marL="0" rtl="1" algn="ctr">
              <a:lnSpc>
                <a:spcPct val="115000"/>
              </a:lnSpc>
              <a:spcBef>
                <a:spcPts val="0"/>
              </a:spcBef>
              <a:spcAft>
                <a:spcPts val="0"/>
              </a:spcAft>
              <a:buClr>
                <a:schemeClr val="dk1"/>
              </a:buClr>
              <a:buSzPts val="1100"/>
              <a:buFont typeface="Arial"/>
              <a:buNone/>
            </a:pPr>
            <a:r>
              <a:rPr lang="iw">
                <a:solidFill>
                  <a:schemeClr val="dk1"/>
                </a:solidFill>
                <a:latin typeface="Assistant"/>
                <a:ea typeface="Assistant"/>
                <a:cs typeface="Assistant"/>
                <a:sym typeface="Assistant"/>
              </a:rPr>
              <a:t>מבטיחה שאף קטגוריה לא תקבל</a:t>
            </a:r>
            <a:endParaRPr>
              <a:solidFill>
                <a:schemeClr val="dk1"/>
              </a:solidFill>
              <a:latin typeface="Assistant"/>
              <a:ea typeface="Assistant"/>
              <a:cs typeface="Assistant"/>
              <a:sym typeface="Assistant"/>
            </a:endParaRPr>
          </a:p>
          <a:p>
            <a:pPr indent="0" lvl="0" marL="0" rtl="1" algn="ctr">
              <a:lnSpc>
                <a:spcPct val="115000"/>
              </a:lnSpc>
              <a:spcBef>
                <a:spcPts val="0"/>
              </a:spcBef>
              <a:spcAft>
                <a:spcPts val="0"/>
              </a:spcAft>
              <a:buClr>
                <a:schemeClr val="dk1"/>
              </a:buClr>
              <a:buSzPts val="1100"/>
              <a:buFont typeface="Arial"/>
              <a:buNone/>
            </a:pPr>
            <a:r>
              <a:rPr lang="iw">
                <a:solidFill>
                  <a:schemeClr val="dk1"/>
                </a:solidFill>
                <a:latin typeface="Assistant"/>
                <a:ea typeface="Assistant"/>
                <a:cs typeface="Assistant"/>
                <a:sym typeface="Assistant"/>
              </a:rPr>
              <a:t>תת ייצוג, מה שעלול להוביל לתחזיות מוטות.</a:t>
            </a:r>
            <a:endParaRPr>
              <a:solidFill>
                <a:schemeClr val="dk1"/>
              </a:solidFill>
              <a:latin typeface="Assistant"/>
              <a:ea typeface="Assistant"/>
              <a:cs typeface="Assistant"/>
              <a:sym typeface="Assistant"/>
            </a:endParaRPr>
          </a:p>
          <a:p>
            <a:pPr indent="0" lvl="0" marL="0" rtl="1" algn="ctr">
              <a:lnSpc>
                <a:spcPct val="115000"/>
              </a:lnSpc>
              <a:spcBef>
                <a:spcPts val="1200"/>
              </a:spcBef>
              <a:spcAft>
                <a:spcPts val="0"/>
              </a:spcAft>
              <a:buNone/>
            </a:pPr>
            <a:r>
              <a:t/>
            </a:r>
            <a:endParaRPr>
              <a:solidFill>
                <a:schemeClr val="dk1"/>
              </a:solidFill>
              <a:latin typeface="Assistant"/>
              <a:ea typeface="Assistant"/>
              <a:cs typeface="Assistant"/>
              <a:sym typeface="Assistant"/>
            </a:endParaRPr>
          </a:p>
          <a:p>
            <a:pPr indent="0" lvl="0" marL="0" rtl="1" algn="ctr">
              <a:lnSpc>
                <a:spcPct val="115000"/>
              </a:lnSpc>
              <a:spcBef>
                <a:spcPts val="1200"/>
              </a:spcBef>
              <a:spcAft>
                <a:spcPts val="1200"/>
              </a:spcAft>
              <a:buNone/>
            </a:pPr>
            <a:r>
              <a:t/>
            </a:r>
            <a:endParaRPr>
              <a:solidFill>
                <a:schemeClr val="dk1"/>
              </a:solidFill>
              <a:latin typeface="Assistant"/>
              <a:ea typeface="Assistant"/>
              <a:cs typeface="Assistant"/>
              <a:sym typeface="Assistant"/>
            </a:endParaRPr>
          </a:p>
        </p:txBody>
      </p:sp>
      <p:cxnSp>
        <p:nvCxnSpPr>
          <p:cNvPr id="94" name="Google Shape;94;p19"/>
          <p:cNvCxnSpPr>
            <a:endCxn id="89" idx="1"/>
          </p:cNvCxnSpPr>
          <p:nvPr/>
        </p:nvCxnSpPr>
        <p:spPr>
          <a:xfrm flipH="1" rot="10800000">
            <a:off x="2141675" y="3562637"/>
            <a:ext cx="1311000" cy="445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Clr>
                <a:schemeClr val="dk1"/>
              </a:buClr>
              <a:buSzPct val="39285"/>
              <a:buFont typeface="Arial"/>
              <a:buNone/>
            </a:pPr>
            <a:r>
              <a:rPr b="1" lang="iw">
                <a:latin typeface="Assistant"/>
                <a:ea typeface="Assistant"/>
                <a:cs typeface="Assistant"/>
                <a:sym typeface="Assistant"/>
              </a:rPr>
              <a:t>שלב 2  : נרמול הנתונים ושינוי מבנה הנתונים</a:t>
            </a:r>
            <a:endParaRPr b="1">
              <a:latin typeface="Assistant"/>
              <a:ea typeface="Assistant"/>
              <a:cs typeface="Assistant"/>
              <a:sym typeface="Assistant"/>
            </a:endParaRPr>
          </a:p>
          <a:p>
            <a:pPr indent="0" lvl="0" marL="0" rtl="0" algn="l">
              <a:spcBef>
                <a:spcPts val="0"/>
              </a:spcBef>
              <a:spcAft>
                <a:spcPts val="0"/>
              </a:spcAft>
              <a:buNone/>
            </a:pPr>
            <a:r>
              <a:t/>
            </a:r>
            <a:endParaRPr/>
          </a:p>
        </p:txBody>
      </p:sp>
      <p:sp>
        <p:nvSpPr>
          <p:cNvPr id="100" name="Google Shape;100;p20"/>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11150" lvl="0" marL="457200" rtl="1" algn="r">
              <a:spcBef>
                <a:spcPts val="1200"/>
              </a:spcBef>
              <a:spcAft>
                <a:spcPts val="0"/>
              </a:spcAft>
              <a:buClr>
                <a:schemeClr val="dk1"/>
              </a:buClr>
              <a:buSzPts val="1300"/>
              <a:buChar char="●"/>
            </a:pPr>
            <a:r>
              <a:rPr lang="iw" sz="1300">
                <a:solidFill>
                  <a:schemeClr val="dk1"/>
                </a:solidFill>
                <a:latin typeface="Assistant"/>
                <a:ea typeface="Assistant"/>
                <a:cs typeface="Assistant"/>
                <a:sym typeface="Assistant"/>
              </a:rPr>
              <a:t>כל ערכי הפיקסלים הומרו לטווח [0,1] על מנת לשפר את יציבות המודלים ולמנוע בעיות הקשורות לשונות גבוהה בין תמונות.</a:t>
            </a:r>
            <a:br>
              <a:rPr lang="iw" sz="1300">
                <a:solidFill>
                  <a:schemeClr val="dk1"/>
                </a:solidFill>
                <a:latin typeface="Assistant"/>
                <a:ea typeface="Assistant"/>
                <a:cs typeface="Assistant"/>
                <a:sym typeface="Assistant"/>
              </a:rPr>
            </a:br>
            <a:r>
              <a:rPr lang="iw" sz="1300">
                <a:solidFill>
                  <a:schemeClr val="dk1"/>
                </a:solidFill>
                <a:latin typeface="Assistant"/>
                <a:ea typeface="Assistant"/>
                <a:cs typeface="Assistant"/>
                <a:sym typeface="Assistant"/>
              </a:rPr>
              <a:t>נרמול הפיקסלים משמש להפחתת ההשפעה של גודל פיקסלים שונים על אלגוריתמי למידת המכונה, דבר המסייע למנוע שגיאות חישוביות ולזרז את תהליך האימון.</a:t>
            </a:r>
            <a:br>
              <a:rPr lang="iw" sz="1300">
                <a:solidFill>
                  <a:schemeClr val="dk1"/>
                </a:solidFill>
                <a:latin typeface="Assistant"/>
                <a:ea typeface="Assistant"/>
                <a:cs typeface="Assistant"/>
                <a:sym typeface="Assistant"/>
              </a:rPr>
            </a:br>
            <a:endParaRPr sz="1300">
              <a:solidFill>
                <a:schemeClr val="dk1"/>
              </a:solidFill>
              <a:latin typeface="Assistant"/>
              <a:ea typeface="Assistant"/>
              <a:cs typeface="Assistant"/>
              <a:sym typeface="Assistant"/>
            </a:endParaRPr>
          </a:p>
          <a:p>
            <a:pPr indent="-311150" lvl="0" marL="457200" rtl="1" algn="r">
              <a:spcBef>
                <a:spcPts val="0"/>
              </a:spcBef>
              <a:spcAft>
                <a:spcPts val="0"/>
              </a:spcAft>
              <a:buClr>
                <a:schemeClr val="dk1"/>
              </a:buClr>
              <a:buSzPts val="1300"/>
              <a:buChar char="●"/>
            </a:pPr>
            <a:r>
              <a:rPr lang="iw" sz="1300">
                <a:solidFill>
                  <a:schemeClr val="dk1"/>
                </a:solidFill>
                <a:latin typeface="Assistant"/>
                <a:ea typeface="Assistant"/>
                <a:cs typeface="Assistant"/>
                <a:sym typeface="Assistant"/>
              </a:rPr>
              <a:t>שינוי מבנה הנתונים כך שכל תמונה תיוצג כווקטור בן 784 תכונות.</a:t>
            </a:r>
            <a:br>
              <a:rPr lang="iw" sz="1300">
                <a:solidFill>
                  <a:schemeClr val="dk1"/>
                </a:solidFill>
                <a:latin typeface="Assistant"/>
                <a:ea typeface="Assistant"/>
                <a:cs typeface="Assistant"/>
                <a:sym typeface="Assistant"/>
              </a:rPr>
            </a:br>
            <a:r>
              <a:rPr lang="iw" sz="1300">
                <a:solidFill>
                  <a:schemeClr val="dk1"/>
                </a:solidFill>
                <a:latin typeface="Assistant"/>
                <a:ea typeface="Assistant"/>
                <a:cs typeface="Assistant"/>
                <a:sym typeface="Assistant"/>
              </a:rPr>
              <a:t>הסיבה לשינוי זה היא שהמודלים הקלאסיים של למידת מכונה, אינם עובדים ישירות עם תמונות אלא עם מערכים חד-ממדיים של תכונות.</a:t>
            </a:r>
            <a:br>
              <a:rPr lang="iw" sz="1300">
                <a:solidFill>
                  <a:schemeClr val="dk1"/>
                </a:solidFill>
                <a:latin typeface="Assistant"/>
                <a:ea typeface="Assistant"/>
                <a:cs typeface="Assistant"/>
                <a:sym typeface="Assistant"/>
              </a:rPr>
            </a:br>
            <a:r>
              <a:rPr lang="iw" sz="1300">
                <a:solidFill>
                  <a:schemeClr val="dk1"/>
                </a:solidFill>
                <a:latin typeface="Assistant"/>
                <a:ea typeface="Assistant"/>
                <a:cs typeface="Assistant"/>
                <a:sym typeface="Assistant"/>
              </a:rPr>
              <a:t>על ידי המרת התמונות לוקטורים, יכולנו להזין את הנתונים ישירות למודלים ולבצע עליהם מניפולציות כגון צמצום ממדים (PCA) וניתוח סטטיסטי מתקדם.</a:t>
            </a:r>
            <a:endParaRPr sz="1300">
              <a:solidFill>
                <a:schemeClr val="dk1"/>
              </a:solidFill>
              <a:latin typeface="Assistant"/>
              <a:ea typeface="Assistant"/>
              <a:cs typeface="Assistant"/>
              <a:sym typeface="Assistant"/>
            </a:endParaRPr>
          </a:p>
          <a:p>
            <a:pPr indent="0" lvl="0" marL="457200" rtl="1" algn="r">
              <a:spcBef>
                <a:spcPts val="1200"/>
              </a:spcBef>
              <a:spcAft>
                <a:spcPts val="0"/>
              </a:spcAft>
              <a:buNone/>
            </a:pPr>
            <a:r>
              <a:t/>
            </a:r>
            <a:endParaRPr sz="1300">
              <a:solidFill>
                <a:schemeClr val="dk1"/>
              </a:solidFill>
              <a:latin typeface="Assistant"/>
              <a:ea typeface="Assistant"/>
              <a:cs typeface="Assistant"/>
              <a:sym typeface="Assistant"/>
            </a:endParaRPr>
          </a:p>
          <a:p>
            <a:pPr indent="0" lvl="0" marL="0" rtl="1" algn="r">
              <a:spcBef>
                <a:spcPts val="1200"/>
              </a:spcBef>
              <a:spcAft>
                <a:spcPts val="1200"/>
              </a:spcAft>
              <a:buNone/>
            </a:pPr>
            <a:r>
              <a:t/>
            </a:r>
            <a:endParaRPr sz="1300">
              <a:latin typeface="Assistant"/>
              <a:ea typeface="Assistant"/>
              <a:cs typeface="Assistant"/>
              <a:sym typeface="Assistan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1"/>
          <p:cNvPicPr preferRelativeResize="0"/>
          <p:nvPr/>
        </p:nvPicPr>
        <p:blipFill>
          <a:blip r:embed="rId3">
            <a:alphaModFix/>
          </a:blip>
          <a:stretch>
            <a:fillRect/>
          </a:stretch>
        </p:blipFill>
        <p:spPr>
          <a:xfrm>
            <a:off x="119075" y="816725"/>
            <a:ext cx="5935373" cy="890975"/>
          </a:xfrm>
          <a:prstGeom prst="rect">
            <a:avLst/>
          </a:prstGeom>
          <a:noFill/>
          <a:ln>
            <a:noFill/>
          </a:ln>
        </p:spPr>
      </p:pic>
      <p:sp>
        <p:nvSpPr>
          <p:cNvPr id="106" name="Google Shape;106;p21"/>
          <p:cNvSpPr txBox="1"/>
          <p:nvPr/>
        </p:nvSpPr>
        <p:spPr>
          <a:xfrm>
            <a:off x="357425" y="3000300"/>
            <a:ext cx="2235000" cy="1124700"/>
          </a:xfrm>
          <a:prstGeom prst="rect">
            <a:avLst/>
          </a:prstGeom>
          <a:noFill/>
          <a:ln>
            <a:noFill/>
          </a:ln>
        </p:spPr>
        <p:txBody>
          <a:bodyPr anchorCtr="0" anchor="ctr" bIns="91425" lIns="91425" spcFirstLastPara="1" rIns="180000" wrap="square" tIns="91425">
            <a:noAutofit/>
          </a:bodyPr>
          <a:lstStyle/>
          <a:p>
            <a:pPr indent="0" lvl="0" marL="457200" rtl="1" algn="ctr">
              <a:lnSpc>
                <a:spcPct val="115000"/>
              </a:lnSpc>
              <a:spcBef>
                <a:spcPts val="1200"/>
              </a:spcBef>
              <a:spcAft>
                <a:spcPts val="1200"/>
              </a:spcAft>
              <a:buNone/>
            </a:pPr>
            <a:r>
              <a:rPr lang="iw">
                <a:solidFill>
                  <a:schemeClr val="dk1"/>
                </a:solidFill>
                <a:latin typeface="Assistant"/>
                <a:ea typeface="Assistant"/>
                <a:cs typeface="Assistant"/>
                <a:sym typeface="Assistant"/>
              </a:rPr>
              <a:t>פורמט טבלאי דו מימדי שבו כל שורה מייצגת תמונה וכל עמודה מייצגת פיקסל.</a:t>
            </a:r>
            <a:endParaRPr>
              <a:solidFill>
                <a:schemeClr val="dk1"/>
              </a:solidFill>
              <a:latin typeface="Assistant"/>
              <a:ea typeface="Assistant"/>
              <a:cs typeface="Assistant"/>
              <a:sym typeface="Assistant"/>
            </a:endParaRPr>
          </a:p>
        </p:txBody>
      </p:sp>
      <p:cxnSp>
        <p:nvCxnSpPr>
          <p:cNvPr id="107" name="Google Shape;107;p21"/>
          <p:cNvCxnSpPr/>
          <p:nvPr/>
        </p:nvCxnSpPr>
        <p:spPr>
          <a:xfrm>
            <a:off x="1951375" y="3620725"/>
            <a:ext cx="1044000" cy="36600"/>
          </a:xfrm>
          <a:prstGeom prst="straightConnector1">
            <a:avLst/>
          </a:prstGeom>
          <a:noFill/>
          <a:ln cap="flat" cmpd="sng" w="9525">
            <a:solidFill>
              <a:schemeClr val="dk2"/>
            </a:solidFill>
            <a:prstDash val="solid"/>
            <a:round/>
            <a:headEnd len="med" w="med" type="none"/>
            <a:tailEnd len="med" w="med" type="triangle"/>
          </a:ln>
        </p:spPr>
      </p:cxnSp>
      <p:sp>
        <p:nvSpPr>
          <p:cNvPr id="108" name="Google Shape;108;p21"/>
          <p:cNvSpPr txBox="1"/>
          <p:nvPr/>
        </p:nvSpPr>
        <p:spPr>
          <a:xfrm>
            <a:off x="6746750" y="152400"/>
            <a:ext cx="2193000" cy="1350900"/>
          </a:xfrm>
          <a:prstGeom prst="rect">
            <a:avLst/>
          </a:prstGeom>
          <a:noFill/>
          <a:ln>
            <a:noFill/>
          </a:ln>
        </p:spPr>
        <p:txBody>
          <a:bodyPr anchorCtr="0" anchor="ctr" bIns="91425" lIns="91425" spcFirstLastPara="1" rIns="180000" wrap="square" tIns="91425">
            <a:noAutofit/>
          </a:bodyPr>
          <a:lstStyle/>
          <a:p>
            <a:pPr indent="0" lvl="0" marL="0" rtl="1" algn="ctr">
              <a:lnSpc>
                <a:spcPct val="115000"/>
              </a:lnSpc>
              <a:spcBef>
                <a:spcPts val="1200"/>
              </a:spcBef>
              <a:spcAft>
                <a:spcPts val="0"/>
              </a:spcAft>
              <a:buNone/>
            </a:pPr>
            <a:r>
              <a:rPr lang="iw">
                <a:solidFill>
                  <a:schemeClr val="dk1"/>
                </a:solidFill>
                <a:latin typeface="Assistant"/>
                <a:ea typeface="Assistant"/>
                <a:cs typeface="Assistant"/>
                <a:sym typeface="Assistant"/>
              </a:rPr>
              <a:t>נורמליזציה עוזרת לשפר את ביצועי המודל ומונעת שגיאות במודלים שונים.</a:t>
            </a:r>
            <a:endParaRPr>
              <a:solidFill>
                <a:schemeClr val="dk1"/>
              </a:solidFill>
              <a:latin typeface="Assistant"/>
              <a:ea typeface="Assistant"/>
              <a:cs typeface="Assistant"/>
              <a:sym typeface="Assistant"/>
            </a:endParaRPr>
          </a:p>
          <a:p>
            <a:pPr indent="0" lvl="0" marL="0" rtl="1" algn="ctr">
              <a:lnSpc>
                <a:spcPct val="115000"/>
              </a:lnSpc>
              <a:spcBef>
                <a:spcPts val="1200"/>
              </a:spcBef>
              <a:spcAft>
                <a:spcPts val="1200"/>
              </a:spcAft>
              <a:buNone/>
            </a:pPr>
            <a:r>
              <a:t/>
            </a:r>
            <a:endParaRPr>
              <a:solidFill>
                <a:schemeClr val="dk1"/>
              </a:solidFill>
              <a:latin typeface="Assistant"/>
              <a:ea typeface="Assistant"/>
              <a:cs typeface="Assistant"/>
              <a:sym typeface="Assistant"/>
            </a:endParaRPr>
          </a:p>
        </p:txBody>
      </p:sp>
      <p:cxnSp>
        <p:nvCxnSpPr>
          <p:cNvPr id="109" name="Google Shape;109;p21"/>
          <p:cNvCxnSpPr>
            <a:endCxn id="105" idx="3"/>
          </p:cNvCxnSpPr>
          <p:nvPr/>
        </p:nvCxnSpPr>
        <p:spPr>
          <a:xfrm flipH="1">
            <a:off x="6054448" y="778013"/>
            <a:ext cx="867300" cy="484200"/>
          </a:xfrm>
          <a:prstGeom prst="straightConnector1">
            <a:avLst/>
          </a:prstGeom>
          <a:noFill/>
          <a:ln cap="flat" cmpd="sng" w="9525">
            <a:solidFill>
              <a:schemeClr val="dk2"/>
            </a:solidFill>
            <a:prstDash val="solid"/>
            <a:round/>
            <a:headEnd len="med" w="med" type="none"/>
            <a:tailEnd len="med" w="med" type="triangle"/>
          </a:ln>
        </p:spPr>
      </p:cxnSp>
      <p:pic>
        <p:nvPicPr>
          <p:cNvPr id="110" name="Google Shape;110;p21"/>
          <p:cNvPicPr preferRelativeResize="0"/>
          <p:nvPr/>
        </p:nvPicPr>
        <p:blipFill>
          <a:blip r:embed="rId4">
            <a:alphaModFix/>
          </a:blip>
          <a:stretch>
            <a:fillRect/>
          </a:stretch>
        </p:blipFill>
        <p:spPr>
          <a:xfrm>
            <a:off x="2995475" y="2591750"/>
            <a:ext cx="5999900" cy="20272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40185E"/>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