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2EEF1-0E5A-47CD-92BF-BA23E8617C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20FFD4-9C56-4595-ADC1-473213839E53}">
      <dgm:prSet/>
      <dgm:spPr/>
      <dgm:t>
        <a:bodyPr/>
        <a:lstStyle/>
        <a:p>
          <a:r>
            <a:rPr lang="en-US" dirty="0"/>
            <a:t>The key feature of the attack was that the attacker could craft an admin cookie signature that he never really got from the server.</a:t>
          </a:r>
        </a:p>
      </dgm:t>
    </dgm:pt>
    <dgm:pt modelId="{28DBA35F-17FB-40F5-B6D6-44F3F3C52F12}" type="parTrans" cxnId="{5A88AA35-4D28-4B51-AED2-19C0D11B8842}">
      <dgm:prSet/>
      <dgm:spPr/>
      <dgm:t>
        <a:bodyPr/>
        <a:lstStyle/>
        <a:p>
          <a:endParaRPr lang="en-US"/>
        </a:p>
      </dgm:t>
    </dgm:pt>
    <dgm:pt modelId="{568A85C7-1131-4A65-8BB9-02CEA44817DE}" type="sibTrans" cxnId="{5A88AA35-4D28-4B51-AED2-19C0D11B8842}">
      <dgm:prSet/>
      <dgm:spPr/>
      <dgm:t>
        <a:bodyPr/>
        <a:lstStyle/>
        <a:p>
          <a:endParaRPr lang="en-US"/>
        </a:p>
      </dgm:t>
    </dgm:pt>
    <dgm:pt modelId="{63ECC6DC-DD6B-4692-9232-2085AD5EA04B}">
      <dgm:prSet/>
      <dgm:spPr/>
      <dgm:t>
        <a:bodyPr/>
        <a:lstStyle/>
        <a:p>
          <a:r>
            <a:rPr lang="en-US" dirty="0"/>
            <a:t>Thus, a possible solution is disabling the usage of non-received cookies.</a:t>
          </a:r>
          <a:br>
            <a:rPr lang="en-US" dirty="0"/>
          </a:br>
          <a:r>
            <a:rPr lang="en-US" dirty="0"/>
            <a:t>i.e. when the firewall intercepts a packet from a client that has a session cookie that was never sent by the server, it simply closes the connection.</a:t>
          </a:r>
        </a:p>
      </dgm:t>
    </dgm:pt>
    <dgm:pt modelId="{F5FDDC3E-7FB3-451B-9BE0-8A9667F001A7}" type="parTrans" cxnId="{85C4B26C-3466-4843-A289-A09DDBCB9B0A}">
      <dgm:prSet/>
      <dgm:spPr/>
      <dgm:t>
        <a:bodyPr/>
        <a:lstStyle/>
        <a:p>
          <a:endParaRPr lang="en-US"/>
        </a:p>
      </dgm:t>
    </dgm:pt>
    <dgm:pt modelId="{ED681C0E-DC8C-47FD-8E72-B2D7EAB78CA5}" type="sibTrans" cxnId="{85C4B26C-3466-4843-A289-A09DDBCB9B0A}">
      <dgm:prSet/>
      <dgm:spPr/>
      <dgm:t>
        <a:bodyPr/>
        <a:lstStyle/>
        <a:p>
          <a:endParaRPr lang="en-US"/>
        </a:p>
      </dgm:t>
    </dgm:pt>
    <dgm:pt modelId="{2F3FD1E6-5234-4B99-993F-6F3218D16501}">
      <dgm:prSet/>
      <dgm:spPr/>
      <dgm:t>
        <a:bodyPr/>
        <a:lstStyle/>
        <a:p>
          <a:r>
            <a:rPr lang="en-US" b="1" u="sng" dirty="0"/>
            <a:t>Pro:</a:t>
          </a:r>
          <a:r>
            <a:rPr lang="en-US" dirty="0"/>
            <a:t> no false-positives, all session cookies used by a regular client are originally received from the server, and so are recognized by the firewall.</a:t>
          </a:r>
        </a:p>
      </dgm:t>
    </dgm:pt>
    <dgm:pt modelId="{F9469866-E071-4E97-B9F8-A09AF84B8C5A}" type="parTrans" cxnId="{E757A71D-0636-4253-96CA-10DA9239E68C}">
      <dgm:prSet/>
      <dgm:spPr/>
      <dgm:t>
        <a:bodyPr/>
        <a:lstStyle/>
        <a:p>
          <a:endParaRPr lang="en-US"/>
        </a:p>
      </dgm:t>
    </dgm:pt>
    <dgm:pt modelId="{06A568A2-3B8B-46F0-8694-B3D86E810548}" type="sibTrans" cxnId="{E757A71D-0636-4253-96CA-10DA9239E68C}">
      <dgm:prSet/>
      <dgm:spPr/>
      <dgm:t>
        <a:bodyPr/>
        <a:lstStyle/>
        <a:p>
          <a:endParaRPr lang="en-US"/>
        </a:p>
      </dgm:t>
    </dgm:pt>
    <dgm:pt modelId="{51E8CF21-33F3-4270-9595-388E378932BD}">
      <dgm:prSet/>
      <dgm:spPr/>
      <dgm:t>
        <a:bodyPr/>
        <a:lstStyle/>
        <a:p>
          <a:r>
            <a:rPr lang="en-US" b="1" u="sng" dirty="0"/>
            <a:t>Con:</a:t>
          </a:r>
          <a:r>
            <a:rPr lang="en-US" dirty="0"/>
            <a:t> only solves this specific attack by treating CVE-2023-27524.</a:t>
          </a:r>
          <a:br>
            <a:rPr lang="en-US" dirty="0"/>
          </a:br>
          <a:r>
            <a:rPr lang="en-US" dirty="0"/>
            <a:t>If one still manages to gain admin privileges, he can exploit CVE-2023-39265 and CVE-2023-37941.</a:t>
          </a:r>
        </a:p>
      </dgm:t>
    </dgm:pt>
    <dgm:pt modelId="{C62CE314-1012-48E0-85B6-E290D0380C51}" type="parTrans" cxnId="{913150BA-AF98-48BA-83C7-08A5FFD4E8CB}">
      <dgm:prSet/>
      <dgm:spPr/>
      <dgm:t>
        <a:bodyPr/>
        <a:lstStyle/>
        <a:p>
          <a:endParaRPr lang="en-US"/>
        </a:p>
      </dgm:t>
    </dgm:pt>
    <dgm:pt modelId="{BB0FA499-2842-4453-B19B-83F2007BADAA}" type="sibTrans" cxnId="{913150BA-AF98-48BA-83C7-08A5FFD4E8CB}">
      <dgm:prSet/>
      <dgm:spPr/>
      <dgm:t>
        <a:bodyPr/>
        <a:lstStyle/>
        <a:p>
          <a:endParaRPr lang="en-US"/>
        </a:p>
      </dgm:t>
    </dgm:pt>
    <dgm:pt modelId="{3E9FA334-86F6-4151-AB1D-ED5FA636552D}" type="pres">
      <dgm:prSet presAssocID="{6812EEF1-0E5A-47CD-92BF-BA23E8617C92}" presName="root" presStyleCnt="0">
        <dgm:presLayoutVars>
          <dgm:dir/>
          <dgm:resizeHandles val="exact"/>
        </dgm:presLayoutVars>
      </dgm:prSet>
      <dgm:spPr/>
    </dgm:pt>
    <dgm:pt modelId="{229D313A-9BEB-4AA8-A087-3D6CB06FDE08}" type="pres">
      <dgm:prSet presAssocID="{BD20FFD4-9C56-4595-ADC1-473213839E53}" presName="compNode" presStyleCnt="0"/>
      <dgm:spPr/>
    </dgm:pt>
    <dgm:pt modelId="{F879E83B-BC51-45DC-A2DB-8F5BE7C6824F}" type="pres">
      <dgm:prSet presAssocID="{BD20FFD4-9C56-4595-ADC1-473213839E53}" presName="bgRect" presStyleLbl="bgShp" presStyleIdx="0" presStyleCnt="4"/>
      <dgm:spPr/>
    </dgm:pt>
    <dgm:pt modelId="{6F943967-0B29-4E49-8475-1A7B1FE110DA}" type="pres">
      <dgm:prSet presAssocID="{BD20FFD4-9C56-4595-ADC1-473213839E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A46A0E2-5986-4859-A892-95521784BE70}" type="pres">
      <dgm:prSet presAssocID="{BD20FFD4-9C56-4595-ADC1-473213839E53}" presName="spaceRect" presStyleCnt="0"/>
      <dgm:spPr/>
    </dgm:pt>
    <dgm:pt modelId="{49EC475A-5F82-4A01-847E-28B50936B365}" type="pres">
      <dgm:prSet presAssocID="{BD20FFD4-9C56-4595-ADC1-473213839E53}" presName="parTx" presStyleLbl="revTx" presStyleIdx="0" presStyleCnt="4">
        <dgm:presLayoutVars>
          <dgm:chMax val="0"/>
          <dgm:chPref val="0"/>
        </dgm:presLayoutVars>
      </dgm:prSet>
      <dgm:spPr/>
    </dgm:pt>
    <dgm:pt modelId="{26D73362-0E1F-48B1-8A7D-849BF39FD105}" type="pres">
      <dgm:prSet presAssocID="{568A85C7-1131-4A65-8BB9-02CEA44817DE}" presName="sibTrans" presStyleCnt="0"/>
      <dgm:spPr/>
    </dgm:pt>
    <dgm:pt modelId="{DBEAAD49-EC1F-4947-A1B2-31E246534024}" type="pres">
      <dgm:prSet presAssocID="{63ECC6DC-DD6B-4692-9232-2085AD5EA04B}" presName="compNode" presStyleCnt="0"/>
      <dgm:spPr/>
    </dgm:pt>
    <dgm:pt modelId="{7C3C2DD9-53AC-4EEE-866F-C6E1DE14EC99}" type="pres">
      <dgm:prSet presAssocID="{63ECC6DC-DD6B-4692-9232-2085AD5EA04B}" presName="bgRect" presStyleLbl="bgShp" presStyleIdx="1" presStyleCnt="4"/>
      <dgm:spPr/>
    </dgm:pt>
    <dgm:pt modelId="{B54F17D0-7DDC-4E4A-9286-7C48BE94E68E}" type="pres">
      <dgm:prSet presAssocID="{63ECC6DC-DD6B-4692-9232-2085AD5EA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BE2C94-7358-472A-BCFC-3B14888273F6}" type="pres">
      <dgm:prSet presAssocID="{63ECC6DC-DD6B-4692-9232-2085AD5EA04B}" presName="spaceRect" presStyleCnt="0"/>
      <dgm:spPr/>
    </dgm:pt>
    <dgm:pt modelId="{166E0E6F-A16E-411F-884F-B8C2414124F8}" type="pres">
      <dgm:prSet presAssocID="{63ECC6DC-DD6B-4692-9232-2085AD5EA04B}" presName="parTx" presStyleLbl="revTx" presStyleIdx="1" presStyleCnt="4">
        <dgm:presLayoutVars>
          <dgm:chMax val="0"/>
          <dgm:chPref val="0"/>
        </dgm:presLayoutVars>
      </dgm:prSet>
      <dgm:spPr/>
    </dgm:pt>
    <dgm:pt modelId="{E66566E1-41CD-4E3F-BAE8-A9F1A716B0BF}" type="pres">
      <dgm:prSet presAssocID="{ED681C0E-DC8C-47FD-8E72-B2D7EAB78CA5}" presName="sibTrans" presStyleCnt="0"/>
      <dgm:spPr/>
    </dgm:pt>
    <dgm:pt modelId="{FA45BA4A-6ECA-4112-9781-E309F9016E6A}" type="pres">
      <dgm:prSet presAssocID="{2F3FD1E6-5234-4B99-993F-6F3218D16501}" presName="compNode" presStyleCnt="0"/>
      <dgm:spPr/>
    </dgm:pt>
    <dgm:pt modelId="{4856C49B-676A-4BB1-A94A-F3CEBD8F6264}" type="pres">
      <dgm:prSet presAssocID="{2F3FD1E6-5234-4B99-993F-6F3218D16501}" presName="bgRect" presStyleLbl="bgShp" presStyleIdx="2" presStyleCnt="4"/>
      <dgm:spPr/>
    </dgm:pt>
    <dgm:pt modelId="{18BCC2F0-0443-449B-9776-CC6330D00E74}" type="pres">
      <dgm:prSet presAssocID="{2F3FD1E6-5234-4B99-993F-6F3218D165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9BD9EA2-4C21-43BB-A202-88CF2F5B740D}" type="pres">
      <dgm:prSet presAssocID="{2F3FD1E6-5234-4B99-993F-6F3218D16501}" presName="spaceRect" presStyleCnt="0"/>
      <dgm:spPr/>
    </dgm:pt>
    <dgm:pt modelId="{91ED83AB-B29F-4CA8-93A7-E4606DEE4931}" type="pres">
      <dgm:prSet presAssocID="{2F3FD1E6-5234-4B99-993F-6F3218D16501}" presName="parTx" presStyleLbl="revTx" presStyleIdx="2" presStyleCnt="4">
        <dgm:presLayoutVars>
          <dgm:chMax val="0"/>
          <dgm:chPref val="0"/>
        </dgm:presLayoutVars>
      </dgm:prSet>
      <dgm:spPr/>
    </dgm:pt>
    <dgm:pt modelId="{1627858C-F57E-4FD8-A4A9-4737BB397BE6}" type="pres">
      <dgm:prSet presAssocID="{06A568A2-3B8B-46F0-8694-B3D86E810548}" presName="sibTrans" presStyleCnt="0"/>
      <dgm:spPr/>
    </dgm:pt>
    <dgm:pt modelId="{63C03748-619E-4DFF-91AE-6CCA70761878}" type="pres">
      <dgm:prSet presAssocID="{51E8CF21-33F3-4270-9595-388E378932BD}" presName="compNode" presStyleCnt="0"/>
      <dgm:spPr/>
    </dgm:pt>
    <dgm:pt modelId="{74EDC4B4-7B45-4DBA-9A74-0726EF233D5D}" type="pres">
      <dgm:prSet presAssocID="{51E8CF21-33F3-4270-9595-388E378932BD}" presName="bgRect" presStyleLbl="bgShp" presStyleIdx="3" presStyleCnt="4"/>
      <dgm:spPr/>
    </dgm:pt>
    <dgm:pt modelId="{B11F74EA-45EC-4A84-964A-FF1E80472908}" type="pres">
      <dgm:prSet presAssocID="{51E8CF21-33F3-4270-9595-388E378932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תכנת"/>
        </a:ext>
      </dgm:extLst>
    </dgm:pt>
    <dgm:pt modelId="{D69170FE-0437-4CF4-86CF-D979B831E7D6}" type="pres">
      <dgm:prSet presAssocID="{51E8CF21-33F3-4270-9595-388E378932BD}" presName="spaceRect" presStyleCnt="0"/>
      <dgm:spPr/>
    </dgm:pt>
    <dgm:pt modelId="{CDAA68B8-8049-42D8-99DA-4EDB0B0C7AF9}" type="pres">
      <dgm:prSet presAssocID="{51E8CF21-33F3-4270-9595-388E378932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2B3D16-3285-43D7-B54B-859C53367A99}" type="presOf" srcId="{6812EEF1-0E5A-47CD-92BF-BA23E8617C92}" destId="{3E9FA334-86F6-4151-AB1D-ED5FA636552D}" srcOrd="0" destOrd="0" presId="urn:microsoft.com/office/officeart/2018/2/layout/IconVerticalSolidList"/>
    <dgm:cxn modelId="{E757A71D-0636-4253-96CA-10DA9239E68C}" srcId="{6812EEF1-0E5A-47CD-92BF-BA23E8617C92}" destId="{2F3FD1E6-5234-4B99-993F-6F3218D16501}" srcOrd="2" destOrd="0" parTransId="{F9469866-E071-4E97-B9F8-A09AF84B8C5A}" sibTransId="{06A568A2-3B8B-46F0-8694-B3D86E810548}"/>
    <dgm:cxn modelId="{5A88AA35-4D28-4B51-AED2-19C0D11B8842}" srcId="{6812EEF1-0E5A-47CD-92BF-BA23E8617C92}" destId="{BD20FFD4-9C56-4595-ADC1-473213839E53}" srcOrd="0" destOrd="0" parTransId="{28DBA35F-17FB-40F5-B6D6-44F3F3C52F12}" sibTransId="{568A85C7-1131-4A65-8BB9-02CEA44817DE}"/>
    <dgm:cxn modelId="{942A8036-5671-4022-974D-C38144298FBB}" type="presOf" srcId="{2F3FD1E6-5234-4B99-993F-6F3218D16501}" destId="{91ED83AB-B29F-4CA8-93A7-E4606DEE4931}" srcOrd="0" destOrd="0" presId="urn:microsoft.com/office/officeart/2018/2/layout/IconVerticalSolidList"/>
    <dgm:cxn modelId="{85C4B26C-3466-4843-A289-A09DDBCB9B0A}" srcId="{6812EEF1-0E5A-47CD-92BF-BA23E8617C92}" destId="{63ECC6DC-DD6B-4692-9232-2085AD5EA04B}" srcOrd="1" destOrd="0" parTransId="{F5FDDC3E-7FB3-451B-9BE0-8A9667F001A7}" sibTransId="{ED681C0E-DC8C-47FD-8E72-B2D7EAB78CA5}"/>
    <dgm:cxn modelId="{C6D62F6D-0376-499E-B0A2-B9C065BA3D01}" type="presOf" srcId="{51E8CF21-33F3-4270-9595-388E378932BD}" destId="{CDAA68B8-8049-42D8-99DA-4EDB0B0C7AF9}" srcOrd="0" destOrd="0" presId="urn:microsoft.com/office/officeart/2018/2/layout/IconVerticalSolidList"/>
    <dgm:cxn modelId="{913150BA-AF98-48BA-83C7-08A5FFD4E8CB}" srcId="{6812EEF1-0E5A-47CD-92BF-BA23E8617C92}" destId="{51E8CF21-33F3-4270-9595-388E378932BD}" srcOrd="3" destOrd="0" parTransId="{C62CE314-1012-48E0-85B6-E290D0380C51}" sibTransId="{BB0FA499-2842-4453-B19B-83F2007BADAA}"/>
    <dgm:cxn modelId="{F43979C3-90FB-4830-B409-452C28D25651}" type="presOf" srcId="{63ECC6DC-DD6B-4692-9232-2085AD5EA04B}" destId="{166E0E6F-A16E-411F-884F-B8C2414124F8}" srcOrd="0" destOrd="0" presId="urn:microsoft.com/office/officeart/2018/2/layout/IconVerticalSolidList"/>
    <dgm:cxn modelId="{89F2E1D6-5009-4DE1-BD6A-510B7F297766}" type="presOf" srcId="{BD20FFD4-9C56-4595-ADC1-473213839E53}" destId="{49EC475A-5F82-4A01-847E-28B50936B365}" srcOrd="0" destOrd="0" presId="urn:microsoft.com/office/officeart/2018/2/layout/IconVerticalSolidList"/>
    <dgm:cxn modelId="{65697C62-7AA3-4241-925A-D2FDC783C4E8}" type="presParOf" srcId="{3E9FA334-86F6-4151-AB1D-ED5FA636552D}" destId="{229D313A-9BEB-4AA8-A087-3D6CB06FDE08}" srcOrd="0" destOrd="0" presId="urn:microsoft.com/office/officeart/2018/2/layout/IconVerticalSolidList"/>
    <dgm:cxn modelId="{9DF232A6-905D-43DC-9871-B8DEAFB68EEE}" type="presParOf" srcId="{229D313A-9BEB-4AA8-A087-3D6CB06FDE08}" destId="{F879E83B-BC51-45DC-A2DB-8F5BE7C6824F}" srcOrd="0" destOrd="0" presId="urn:microsoft.com/office/officeart/2018/2/layout/IconVerticalSolidList"/>
    <dgm:cxn modelId="{79469F2B-3C7B-41A6-BA60-58397E7CA05D}" type="presParOf" srcId="{229D313A-9BEB-4AA8-A087-3D6CB06FDE08}" destId="{6F943967-0B29-4E49-8475-1A7B1FE110DA}" srcOrd="1" destOrd="0" presId="urn:microsoft.com/office/officeart/2018/2/layout/IconVerticalSolidList"/>
    <dgm:cxn modelId="{58ED4C12-6AD2-4859-BF05-76922058B08E}" type="presParOf" srcId="{229D313A-9BEB-4AA8-A087-3D6CB06FDE08}" destId="{BA46A0E2-5986-4859-A892-95521784BE70}" srcOrd="2" destOrd="0" presId="urn:microsoft.com/office/officeart/2018/2/layout/IconVerticalSolidList"/>
    <dgm:cxn modelId="{2BE5B65A-B18D-4AA3-9934-892D32ACA266}" type="presParOf" srcId="{229D313A-9BEB-4AA8-A087-3D6CB06FDE08}" destId="{49EC475A-5F82-4A01-847E-28B50936B365}" srcOrd="3" destOrd="0" presId="urn:microsoft.com/office/officeart/2018/2/layout/IconVerticalSolidList"/>
    <dgm:cxn modelId="{0E035433-A984-4B18-93E2-B446AFA81040}" type="presParOf" srcId="{3E9FA334-86F6-4151-AB1D-ED5FA636552D}" destId="{26D73362-0E1F-48B1-8A7D-849BF39FD105}" srcOrd="1" destOrd="0" presId="urn:microsoft.com/office/officeart/2018/2/layout/IconVerticalSolidList"/>
    <dgm:cxn modelId="{0E9356E7-8129-420C-B4CA-07906B5ADB1A}" type="presParOf" srcId="{3E9FA334-86F6-4151-AB1D-ED5FA636552D}" destId="{DBEAAD49-EC1F-4947-A1B2-31E246534024}" srcOrd="2" destOrd="0" presId="urn:microsoft.com/office/officeart/2018/2/layout/IconVerticalSolidList"/>
    <dgm:cxn modelId="{A9E4BD9E-8B64-46EB-B47E-138AE90C6300}" type="presParOf" srcId="{DBEAAD49-EC1F-4947-A1B2-31E246534024}" destId="{7C3C2DD9-53AC-4EEE-866F-C6E1DE14EC99}" srcOrd="0" destOrd="0" presId="urn:microsoft.com/office/officeart/2018/2/layout/IconVerticalSolidList"/>
    <dgm:cxn modelId="{3C3D7417-2503-4D83-A19E-364301070385}" type="presParOf" srcId="{DBEAAD49-EC1F-4947-A1B2-31E246534024}" destId="{B54F17D0-7DDC-4E4A-9286-7C48BE94E68E}" srcOrd="1" destOrd="0" presId="urn:microsoft.com/office/officeart/2018/2/layout/IconVerticalSolidList"/>
    <dgm:cxn modelId="{E3147878-51FA-46F1-A534-F53368574552}" type="presParOf" srcId="{DBEAAD49-EC1F-4947-A1B2-31E246534024}" destId="{8DBE2C94-7358-472A-BCFC-3B14888273F6}" srcOrd="2" destOrd="0" presId="urn:microsoft.com/office/officeart/2018/2/layout/IconVerticalSolidList"/>
    <dgm:cxn modelId="{B44DAC1E-54BC-43A3-A6F5-3DBDF3BE8516}" type="presParOf" srcId="{DBEAAD49-EC1F-4947-A1B2-31E246534024}" destId="{166E0E6F-A16E-411F-884F-B8C2414124F8}" srcOrd="3" destOrd="0" presId="urn:microsoft.com/office/officeart/2018/2/layout/IconVerticalSolidList"/>
    <dgm:cxn modelId="{16F94695-59B4-4488-B580-3C4F1B925680}" type="presParOf" srcId="{3E9FA334-86F6-4151-AB1D-ED5FA636552D}" destId="{E66566E1-41CD-4E3F-BAE8-A9F1A716B0BF}" srcOrd="3" destOrd="0" presId="urn:microsoft.com/office/officeart/2018/2/layout/IconVerticalSolidList"/>
    <dgm:cxn modelId="{59FC455F-5299-40F9-8F53-C8CD07DDC006}" type="presParOf" srcId="{3E9FA334-86F6-4151-AB1D-ED5FA636552D}" destId="{FA45BA4A-6ECA-4112-9781-E309F9016E6A}" srcOrd="4" destOrd="0" presId="urn:microsoft.com/office/officeart/2018/2/layout/IconVerticalSolidList"/>
    <dgm:cxn modelId="{D007B6A2-5631-42B2-AAB2-0138000B400D}" type="presParOf" srcId="{FA45BA4A-6ECA-4112-9781-E309F9016E6A}" destId="{4856C49B-676A-4BB1-A94A-F3CEBD8F6264}" srcOrd="0" destOrd="0" presId="urn:microsoft.com/office/officeart/2018/2/layout/IconVerticalSolidList"/>
    <dgm:cxn modelId="{DA9A8E7A-8425-4494-B4D9-0660B98F24BE}" type="presParOf" srcId="{FA45BA4A-6ECA-4112-9781-E309F9016E6A}" destId="{18BCC2F0-0443-449B-9776-CC6330D00E74}" srcOrd="1" destOrd="0" presId="urn:microsoft.com/office/officeart/2018/2/layout/IconVerticalSolidList"/>
    <dgm:cxn modelId="{D6A5A021-FE4F-4673-BB69-A0DEB4622CA1}" type="presParOf" srcId="{FA45BA4A-6ECA-4112-9781-E309F9016E6A}" destId="{69BD9EA2-4C21-43BB-A202-88CF2F5B740D}" srcOrd="2" destOrd="0" presId="urn:microsoft.com/office/officeart/2018/2/layout/IconVerticalSolidList"/>
    <dgm:cxn modelId="{6318F8D0-762D-4756-9E05-4101DF23526F}" type="presParOf" srcId="{FA45BA4A-6ECA-4112-9781-E309F9016E6A}" destId="{91ED83AB-B29F-4CA8-93A7-E4606DEE4931}" srcOrd="3" destOrd="0" presId="urn:microsoft.com/office/officeart/2018/2/layout/IconVerticalSolidList"/>
    <dgm:cxn modelId="{779DD414-E4EF-4BF1-8289-773EB3C97F02}" type="presParOf" srcId="{3E9FA334-86F6-4151-AB1D-ED5FA636552D}" destId="{1627858C-F57E-4FD8-A4A9-4737BB397BE6}" srcOrd="5" destOrd="0" presId="urn:microsoft.com/office/officeart/2018/2/layout/IconVerticalSolidList"/>
    <dgm:cxn modelId="{D4BFBBAF-0BDE-42DD-9814-AA2B015B5337}" type="presParOf" srcId="{3E9FA334-86F6-4151-AB1D-ED5FA636552D}" destId="{63C03748-619E-4DFF-91AE-6CCA70761878}" srcOrd="6" destOrd="0" presId="urn:microsoft.com/office/officeart/2018/2/layout/IconVerticalSolidList"/>
    <dgm:cxn modelId="{C3F642A8-404F-4847-9A1C-581A0016DA2F}" type="presParOf" srcId="{63C03748-619E-4DFF-91AE-6CCA70761878}" destId="{74EDC4B4-7B45-4DBA-9A74-0726EF233D5D}" srcOrd="0" destOrd="0" presId="urn:microsoft.com/office/officeart/2018/2/layout/IconVerticalSolidList"/>
    <dgm:cxn modelId="{03EBD152-A1B2-4C01-94BE-EE592B54B67F}" type="presParOf" srcId="{63C03748-619E-4DFF-91AE-6CCA70761878}" destId="{B11F74EA-45EC-4A84-964A-FF1E80472908}" srcOrd="1" destOrd="0" presId="urn:microsoft.com/office/officeart/2018/2/layout/IconVerticalSolidList"/>
    <dgm:cxn modelId="{F8C22EB0-A313-4732-AF56-3A4E7376A2C2}" type="presParOf" srcId="{63C03748-619E-4DFF-91AE-6CCA70761878}" destId="{D69170FE-0437-4CF4-86CF-D979B831E7D6}" srcOrd="2" destOrd="0" presId="urn:microsoft.com/office/officeart/2018/2/layout/IconVerticalSolidList"/>
    <dgm:cxn modelId="{1F8E529B-E87B-4A96-82EE-46921117AA70}" type="presParOf" srcId="{63C03748-619E-4DFF-91AE-6CCA70761878}" destId="{CDAA68B8-8049-42D8-99DA-4EDB0B0C7A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9E83B-BC51-45DC-A2DB-8F5BE7C6824F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43967-0B29-4E49-8475-1A7B1FE110DA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C475A-5F82-4A01-847E-28B50936B365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key feature of the attack was that the attacker could craft an admin cookie signature that he never really got from the server.</a:t>
          </a:r>
        </a:p>
      </dsp:txBody>
      <dsp:txXfrm>
        <a:off x="994536" y="1698"/>
        <a:ext cx="8623596" cy="861070"/>
      </dsp:txXfrm>
    </dsp:sp>
    <dsp:sp modelId="{7C3C2DD9-53AC-4EEE-866F-C6E1DE14EC99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17D0-7DDC-4E4A-9286-7C48BE94E68E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E0E6F-A16E-411F-884F-B8C2414124F8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Thus, a possible solution is disabling the usage of non-received cookies.</a:t>
          </a:r>
          <a:br>
            <a:rPr lang="en-US" sz="1700" kern="1200" dirty="0"/>
          </a:br>
          <a:r>
            <a:rPr lang="en-US" sz="1700" kern="1200" dirty="0"/>
            <a:t>i.e. when the firewall intercepts a packet from a client that has a session cookie that was never sent by the server, it simply closes the connection.</a:t>
          </a:r>
        </a:p>
      </dsp:txBody>
      <dsp:txXfrm>
        <a:off x="994536" y="1078036"/>
        <a:ext cx="8623596" cy="861070"/>
      </dsp:txXfrm>
    </dsp:sp>
    <dsp:sp modelId="{4856C49B-676A-4BB1-A94A-F3CEBD8F6264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CC2F0-0443-449B-9776-CC6330D00E74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83AB-B29F-4CA8-93A7-E4606DEE4931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/>
            <a:t>Pro:</a:t>
          </a:r>
          <a:r>
            <a:rPr lang="en-US" sz="1700" kern="1200" dirty="0"/>
            <a:t> no false-positives, all session cookies used by a regular client are originally received from the server, and so are recognized by the firewall.</a:t>
          </a:r>
        </a:p>
      </dsp:txBody>
      <dsp:txXfrm>
        <a:off x="994536" y="2154374"/>
        <a:ext cx="8623596" cy="861070"/>
      </dsp:txXfrm>
    </dsp:sp>
    <dsp:sp modelId="{74EDC4B4-7B45-4DBA-9A74-0726EF233D5D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F74EA-45EC-4A84-964A-FF1E80472908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A68B8-8049-42D8-99DA-4EDB0B0C7AF9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/>
            <a:t>Con:</a:t>
          </a:r>
          <a:r>
            <a:rPr lang="en-US" sz="1700" kern="1200" dirty="0"/>
            <a:t> only solves this specific attack by treating CVE-2023-27524.</a:t>
          </a:r>
          <a:br>
            <a:rPr lang="en-US" sz="1700" kern="1200" dirty="0"/>
          </a:br>
          <a:r>
            <a:rPr lang="en-US" sz="1700" kern="1200" dirty="0"/>
            <a:t>If one still manages to gain admin privileges, he can exploit CVE-2023-39265 and CVE-2023-37941.</a:t>
          </a:r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339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37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2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063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11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330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4739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10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76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1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614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1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30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5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58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7AFA-F83D-4E73-B15F-1A5211A1A36A}" type="datetimeFigureOut">
              <a:rPr lang="en-IL" smtClean="0"/>
              <a:t>19/05/2024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21BFE4-6304-4527-BAE2-866CB92566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1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F232E9-8BE6-1361-DF91-E830CAD76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1"/>
            <a:r>
              <a:rPr lang="en-US" dirty="0"/>
              <a:t>Workshop in Info-Sec:</a:t>
            </a:r>
            <a:br>
              <a:rPr lang="en-US" dirty="0"/>
            </a:br>
            <a:r>
              <a:rPr lang="en-US" dirty="0"/>
              <a:t>Final Stage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B0A0695-DE06-9962-BDA5-1C91BE66C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מציג: תומר </a:t>
            </a:r>
            <a:r>
              <a:rPr lang="he-IL" dirty="0" err="1"/>
              <a:t>קטיעי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568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7BB983-DAC1-2603-4097-2E87244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My Solution – logging received cookies</a:t>
            </a:r>
            <a:endParaRPr lang="en-IL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C0AD0156-2B0E-804A-C0A4-F90DDEA34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8112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5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4A69E1-34F2-B5A3-FE2D-6CB3880A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Other possible protections</a:t>
            </a:r>
            <a:endParaRPr lang="en-IL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FAA256C-1005-EFE4-A3EF-50149131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4" r="26338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412BDC-8B1A-B653-E40E-6849172D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block access to the metadata database, by filtering packets that contain the metadata database path.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Con: </a:t>
            </a:r>
            <a:r>
              <a:rPr lang="en-US" dirty="0"/>
              <a:t>we might encounter this path in a non-malicious context.</a:t>
            </a:r>
          </a:p>
          <a:p>
            <a:endParaRPr lang="en-US" dirty="0"/>
          </a:p>
          <a:p>
            <a:r>
              <a:rPr lang="en-US" dirty="0"/>
              <a:t>We can drop suspicious payloads (like pickled data) sent to the server.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Con: </a:t>
            </a:r>
            <a:r>
              <a:rPr lang="en-US" dirty="0"/>
              <a:t>hard to define.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61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F4368-AA15-B3BA-808F-901AFD6F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DLP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4E091A-95F8-A609-AC7A-329D9C2F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Decision Trees</a:t>
            </a:r>
          </a:p>
          <a:p>
            <a:endParaRPr lang="en-US" sz="2000" dirty="0"/>
          </a:p>
          <a:p>
            <a:r>
              <a:rPr lang="en-US" sz="2000" dirty="0"/>
              <a:t>Random forest</a:t>
            </a:r>
          </a:p>
          <a:p>
            <a:endParaRPr lang="en-US" sz="2000" dirty="0"/>
          </a:p>
          <a:p>
            <a:r>
              <a:rPr lang="en-US" sz="2000" dirty="0"/>
              <a:t>Detecting C code with a random forest</a:t>
            </a:r>
          </a:p>
          <a:p>
            <a:endParaRPr lang="en-US" sz="2000" dirty="0"/>
          </a:p>
          <a:p>
            <a:r>
              <a:rPr lang="en-US" sz="2000" dirty="0"/>
              <a:t>Gathering data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04487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26E5DF3E-F585-8FA6-6D4C-E00B6879E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36" y="1301539"/>
            <a:ext cx="8109527" cy="51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1A1EBBF-2399-436B-77D1-49723073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0" y="452022"/>
            <a:ext cx="8596668" cy="1320800"/>
          </a:xfrm>
        </p:spPr>
        <p:txBody>
          <a:bodyPr/>
          <a:lstStyle/>
          <a:p>
            <a:r>
              <a:rPr lang="en-US" dirty="0"/>
              <a:t>Decision Tree - example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61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7DF5E2-853D-2EA0-E736-285C5280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598DAF64-A181-B425-4406-E72E2258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975" y="1412442"/>
            <a:ext cx="6035025" cy="50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EBEC-184A-8D9B-23D8-3D363F1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 code with Random Forest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CDA10C-1498-A6FB-44A8-8B298D2A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840549"/>
            <a:ext cx="9244584" cy="4087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want to be able to distinguish between C code and regular text.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now, say we have enough labeled data (both C code and regular text) to train a model on.</a:t>
            </a:r>
          </a:p>
          <a:p>
            <a:endParaRPr lang="en-US" dirty="0"/>
          </a:p>
          <a:p>
            <a:r>
              <a:rPr lang="en-US" dirty="0"/>
              <a:t>We can set the features of each sample to be frequencies of typical C phrases, keywords and symbols, for example: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if(…) {</a:t>
            </a:r>
            <a:br>
              <a:rPr lang="en-US" dirty="0"/>
            </a:br>
            <a:r>
              <a:rPr lang="en-US" dirty="0"/>
              <a:t>- #include …</a:t>
            </a:r>
            <a:br>
              <a:rPr lang="en-US" dirty="0"/>
            </a:br>
            <a:r>
              <a:rPr lang="en-US" dirty="0"/>
              <a:t>- ; || !=</a:t>
            </a:r>
          </a:p>
          <a:p>
            <a:r>
              <a:rPr lang="en-US" dirty="0"/>
              <a:t>After scanning the data (using regular expressions) and creating frequency vectors, we can use Python’s </a:t>
            </a:r>
            <a:r>
              <a:rPr lang="en-US" dirty="0" err="1"/>
              <a:t>sklearn</a:t>
            </a:r>
            <a:r>
              <a:rPr lang="en-US" dirty="0"/>
              <a:t> module for building a good Random Forest from the vectors.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AE38DD-4F5D-1A26-26C5-ED496937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6DFD22-5918-30E6-A134-EEF8C09F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59274" cy="3880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Data can be gathered from datasets available online.</a:t>
            </a:r>
          </a:p>
          <a:p>
            <a:endParaRPr lang="en-US" sz="2000" dirty="0"/>
          </a:p>
          <a:p>
            <a:r>
              <a:rPr lang="en-US" sz="2000" dirty="0"/>
              <a:t>I got my C code dataset from a dataset called “C programs” on kaggle.com</a:t>
            </a:r>
          </a:p>
          <a:p>
            <a:endParaRPr lang="en-US" sz="2000" dirty="0"/>
          </a:p>
          <a:p>
            <a:r>
              <a:rPr lang="en-US" sz="2000" dirty="0"/>
              <a:t>For regular text, I chose to use HTTP traffic samples which I recorded on my Firefox web browser.</a:t>
            </a:r>
          </a:p>
          <a:p>
            <a:endParaRPr lang="en-US" sz="2000" dirty="0"/>
          </a:p>
          <a:p>
            <a:r>
              <a:rPr lang="en-US" sz="2000" dirty="0"/>
              <a:t>In practical scenarios, this choice is wiser than using simple </a:t>
            </a:r>
            <a:r>
              <a:rPr lang="en-US" sz="2000"/>
              <a:t>plain text </a:t>
            </a:r>
            <a:r>
              <a:rPr lang="en-US" sz="2000" dirty="0"/>
              <a:t>because it prevents false-positives on common text formats like JSON.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1461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56028D-DD73-2B17-FD4D-740A4D48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endParaRPr lang="en-IL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8A7CD7D-8BFC-5CF6-C630-B57BB9A9AE7B}"/>
              </a:ext>
            </a:extLst>
          </p:cNvPr>
          <p:cNvSpPr txBox="1">
            <a:spLocks/>
          </p:cNvSpPr>
          <p:nvPr/>
        </p:nvSpPr>
        <p:spPr>
          <a:xfrm>
            <a:off x="1323510" y="326745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If you have any questions, please ask!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341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EA351-A6A3-0CFF-2C5F-A791CD6A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Part 1: IPS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B8150-91E0-35A3-FA84-BEF98568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Apache Superset</a:t>
            </a:r>
          </a:p>
          <a:p>
            <a:endParaRPr lang="en-US" sz="2800" dirty="0"/>
          </a:p>
          <a:p>
            <a:r>
              <a:rPr lang="en-US" sz="2800" dirty="0"/>
              <a:t>Session Cookies</a:t>
            </a:r>
          </a:p>
          <a:p>
            <a:endParaRPr lang="en-US" sz="2800" dirty="0"/>
          </a:p>
          <a:p>
            <a:r>
              <a:rPr lang="en-US" sz="2800" dirty="0"/>
              <a:t>Privilege Escalation</a:t>
            </a:r>
          </a:p>
          <a:p>
            <a:endParaRPr lang="en-US" sz="2800" dirty="0"/>
          </a:p>
          <a:p>
            <a:r>
              <a:rPr lang="en-US" sz="2800" dirty="0"/>
              <a:t>Remote Code Execution</a:t>
            </a:r>
          </a:p>
          <a:p>
            <a:endParaRPr lang="en-US" sz="2800" dirty="0"/>
          </a:p>
          <a:p>
            <a:r>
              <a:rPr lang="en-US" sz="2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2337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17C62E1-7F03-722A-9B61-6BD05E0A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Apache Superset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35E93-E0FF-6DFB-E790-FCB132F6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203045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“Apache Superset is a Data Visualization and Data Exploration Platform”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github.com/apache/superset</a:t>
            </a:r>
            <a:endParaRPr lang="en-IL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elcome | Superset">
            <a:extLst>
              <a:ext uri="{FF2B5EF4-FFF2-40B4-BE49-F238E27FC236}">
                <a16:creationId xmlns:a16="http://schemas.microsoft.com/office/drawing/2014/main" id="{B4D5CB6E-3F44-0C4F-890D-370013B5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6294" y="1745612"/>
            <a:ext cx="6559980" cy="36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B44C75-7E8F-DA5C-09DB-162D4EA4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Cookies – Your Online ID</a:t>
            </a:r>
            <a:endParaRPr lang="en-IL" dirty="0"/>
          </a:p>
        </p:txBody>
      </p:sp>
      <p:pic>
        <p:nvPicPr>
          <p:cNvPr id="2050" name="Picture 2" descr="The Ultimate Guide to Session Hijacking aka Cookie Hijacking - Security  Boulevard">
            <a:extLst>
              <a:ext uri="{FF2B5EF4-FFF2-40B4-BE49-F238E27FC236}">
                <a16:creationId xmlns:a16="http://schemas.microsoft.com/office/drawing/2014/main" id="{1B7C7C21-F0B9-9147-E3EB-C9ED6041D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4" y="2386806"/>
            <a:ext cx="85534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3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3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F52F407-BBA5-7822-94D8-D9CED69D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334" y="2833077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But what if we find someone else’s cookie?</a:t>
            </a:r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1DC1EF-95A9-DE67-C9CC-B631B799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dirty="0"/>
              <a:t>Step 1: Privilege Escalation</a:t>
            </a:r>
            <a:endParaRPr lang="en-IL" dirty="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547292A3-9DD1-EF63-83ED-ABDCA95C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3512" r="40147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F8A295-EABE-3DBE-56EB-9EC9B726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 dirty="0"/>
              <a:t>Using an admin’s cookie, we can impersonate the admin user, and thus gain admin privileges.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to find an admin’s cookie? </a:t>
            </a:r>
          </a:p>
          <a:p>
            <a:endParaRPr lang="en-US" dirty="0"/>
          </a:p>
          <a:p>
            <a:r>
              <a:rPr lang="en-US" dirty="0"/>
              <a:t>CVE-2023-27524, affecting Superset versions &lt;=2.0, allows a known default key for signing session cookies.</a:t>
            </a:r>
          </a:p>
          <a:p>
            <a:endParaRPr lang="en-US" dirty="0"/>
          </a:p>
          <a:p>
            <a:r>
              <a:rPr lang="en-US" dirty="0"/>
              <a:t>Thus, given a regular user’s cookie, we can modify the cookie: change the user ID to an admin’s, and then resign the cookie.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2AF679-D5E3-9BBC-18D7-DCCA832A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Step 2: Mount Metadata Database</a:t>
            </a:r>
            <a:endParaRPr lang="en-IL" dirty="0"/>
          </a:p>
        </p:txBody>
      </p:sp>
      <p:pic>
        <p:nvPicPr>
          <p:cNvPr id="5" name="Picture 4" descr="תמונה שמכילה חשמל, צבעוני, מחשב, מוזיקה&#10;&#10;התיאור נוצר באופן אוטומטי">
            <a:extLst>
              <a:ext uri="{FF2B5EF4-FFF2-40B4-BE49-F238E27FC236}">
                <a16:creationId xmlns:a16="http://schemas.microsoft.com/office/drawing/2014/main" id="{CCA3E37E-EE5F-E9E9-1B6B-172EA236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2" r="49985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87F4B6-8DFA-19F9-8952-0181781E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previously-gained admin privileges allow the attacker to create a new database listing in the server.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CVE-2023-39265 allows setting that database to be the metadata database.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metadata database contains essential metadata of the Superset server, such as user credentials and dashboard configurations.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attacker then uses the built-in SQL interface to read user credentials from the metadata database and later also write malicious payload into it.</a:t>
            </a:r>
          </a:p>
        </p:txBody>
      </p:sp>
    </p:spTree>
    <p:extLst>
      <p:ext uri="{BB962C8B-B14F-4D97-AF65-F5344CB8AC3E}">
        <p14:creationId xmlns:p14="http://schemas.microsoft.com/office/powerpoint/2010/main" val="3982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C38E36-954D-142C-7839-53DE640C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Step 3: Remote Code Execution</a:t>
            </a:r>
            <a:endParaRPr lang="en-IL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4EF4197-81F5-F8BC-7FAB-623339C8D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2000"/>
                    </a14:imgEffect>
                  </a14:imgLayer>
                </a14:imgProps>
              </a:ext>
            </a:extLst>
          </a:blip>
          <a:srcRect l="20198" t="142" r="53266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</p:pic>
      <p:sp>
        <p:nvSpPr>
          <p:cNvPr id="32" name="Isosceles Triangle 1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8A7827-2BE6-A60A-9CFC-8A391CB1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dirty="0"/>
              <a:t>CVE-2023-37941 suggests that inserting a specifically crafted Python object into the metadata database can lead to remote code execution on the server.</a:t>
            </a:r>
          </a:p>
          <a:p>
            <a:endParaRPr lang="en-US" dirty="0"/>
          </a:p>
          <a:p>
            <a:r>
              <a:rPr lang="en-US" dirty="0"/>
              <a:t>The attacker does so by creating a dashboard and replacing its entry in the metadata database with a malicious “pickled” python payload.</a:t>
            </a:r>
          </a:p>
          <a:p>
            <a:endParaRPr lang="en-US" dirty="0"/>
          </a:p>
          <a:p>
            <a:r>
              <a:rPr lang="en-US" dirty="0"/>
              <a:t>The attacker then sends a GET request to that dashboard and the payload is triggered, causing the server to open a shell to the attacker – Victory!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AAD69-53EB-6237-A8C1-91025B10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it fixed?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39866C-7A6A-CC8E-9209-A3F1155B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real-life solution was to force users into setting a random cookie-signing key, instead of the default one (versions &gt;2.0 of Superset).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solution prevents the first step of the attack, which was signing a fake cookie using the known default key.</a:t>
            </a:r>
          </a:p>
        </p:txBody>
      </p:sp>
    </p:spTree>
    <p:extLst>
      <p:ext uri="{BB962C8B-B14F-4D97-AF65-F5344CB8AC3E}">
        <p14:creationId xmlns:p14="http://schemas.microsoft.com/office/powerpoint/2010/main" val="3775238936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770</Words>
  <Application>Microsoft Office PowerPoint</Application>
  <PresentationFormat>מסך רחב</PresentationFormat>
  <Paragraphs>82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פיאה</vt:lpstr>
      <vt:lpstr>Workshop in Info-Sec: Final Stage</vt:lpstr>
      <vt:lpstr>Part 1: IPS</vt:lpstr>
      <vt:lpstr>Apache Superset</vt:lpstr>
      <vt:lpstr>Session Cookies – Your Online ID</vt:lpstr>
      <vt:lpstr>But what if we find someone else’s cookie?</vt:lpstr>
      <vt:lpstr>Step 1: Privilege Escalation</vt:lpstr>
      <vt:lpstr>Step 2: Mount Metadata Database</vt:lpstr>
      <vt:lpstr>Step 3: Remote Code Execution</vt:lpstr>
      <vt:lpstr>How was it fixed?</vt:lpstr>
      <vt:lpstr>My Solution – logging received cookies</vt:lpstr>
      <vt:lpstr>Other possible protections</vt:lpstr>
      <vt:lpstr>Part 2: DLP</vt:lpstr>
      <vt:lpstr>Decision Tree - example</vt:lpstr>
      <vt:lpstr>Random Forest</vt:lpstr>
      <vt:lpstr>Detecting C code with Random Forest</vt:lpstr>
      <vt:lpstr>Gathering Data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Info-Sec: Final Stage</dc:title>
  <dc:creator>Tomer</dc:creator>
  <cp:lastModifiedBy>Tomer</cp:lastModifiedBy>
  <cp:revision>6</cp:revision>
  <dcterms:created xsi:type="dcterms:W3CDTF">2024-05-17T08:24:28Z</dcterms:created>
  <dcterms:modified xsi:type="dcterms:W3CDTF">2024-05-19T09:45:56Z</dcterms:modified>
</cp:coreProperties>
</file>