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notesSlides/notesSlide5.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notesSlides/notesSlide6.xml" ContentType="application/vnd.openxmlformats-officedocument.presentationml.notesSl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70" r:id="rId2"/>
  </p:sldMasterIdLst>
  <p:notesMasterIdLst>
    <p:notesMasterId r:id="rId32"/>
  </p:notesMasterIdLst>
  <p:sldIdLst>
    <p:sldId id="306" r:id="rId3"/>
    <p:sldId id="288" r:id="rId4"/>
    <p:sldId id="289" r:id="rId5"/>
    <p:sldId id="294" r:id="rId6"/>
    <p:sldId id="307" r:id="rId7"/>
    <p:sldId id="308" r:id="rId8"/>
    <p:sldId id="309" r:id="rId9"/>
    <p:sldId id="310" r:id="rId10"/>
    <p:sldId id="311" r:id="rId11"/>
    <p:sldId id="312" r:id="rId12"/>
    <p:sldId id="313" r:id="rId13"/>
    <p:sldId id="295" r:id="rId14"/>
    <p:sldId id="305" r:id="rId15"/>
    <p:sldId id="293" r:id="rId16"/>
    <p:sldId id="290" r:id="rId17"/>
    <p:sldId id="304" r:id="rId18"/>
    <p:sldId id="302" r:id="rId19"/>
    <p:sldId id="296" r:id="rId20"/>
    <p:sldId id="297" r:id="rId21"/>
    <p:sldId id="291" r:id="rId22"/>
    <p:sldId id="298" r:id="rId23"/>
    <p:sldId id="299" r:id="rId24"/>
    <p:sldId id="303" r:id="rId25"/>
    <p:sldId id="292" r:id="rId26"/>
    <p:sldId id="314" r:id="rId27"/>
    <p:sldId id="315" r:id="rId28"/>
    <p:sldId id="316" r:id="rId29"/>
    <p:sldId id="317" r:id="rId30"/>
    <p:sldId id="318" r:id="rId31"/>
  </p:sldIdLst>
  <p:sldSz cx="9906000" cy="6858000" type="A4"/>
  <p:notesSz cx="6858000" cy="9144000"/>
  <p:defaultTextStyle>
    <a:defPPr>
      <a:defRPr lang="en-US"/>
    </a:defPPr>
    <a:lvl1pPr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1pPr>
    <a:lvl2pPr marL="4572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2pPr>
    <a:lvl3pPr marL="9144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3pPr>
    <a:lvl4pPr marL="13716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4pPr>
    <a:lvl5pPr marL="1828800" algn="l" rtl="0" fontAlgn="base">
      <a:spcBef>
        <a:spcPct val="20000"/>
      </a:spcBef>
      <a:spcAft>
        <a:spcPct val="0"/>
      </a:spcAft>
      <a:buClr>
        <a:schemeClr val="accent2"/>
      </a:buClr>
      <a:buSzPct val="65000"/>
      <a:buFont typeface="Wingdings" pitchFamily="2" charset="2"/>
      <a:defRPr sz="3000" kern="1200">
        <a:solidFill>
          <a:schemeClr val="tx1"/>
        </a:solidFill>
        <a:latin typeface="Helvetica" pitchFamily="34" charset="0"/>
        <a:ea typeface="+mn-ea"/>
        <a:cs typeface="+mn-cs"/>
      </a:defRPr>
    </a:lvl5pPr>
    <a:lvl6pPr marL="2286000" algn="l" defTabSz="914400" rtl="0" eaLnBrk="1" latinLnBrk="0" hangingPunct="1">
      <a:defRPr sz="3000" kern="1200">
        <a:solidFill>
          <a:schemeClr val="tx1"/>
        </a:solidFill>
        <a:latin typeface="Helvetica" pitchFamily="34" charset="0"/>
        <a:ea typeface="+mn-ea"/>
        <a:cs typeface="+mn-cs"/>
      </a:defRPr>
    </a:lvl6pPr>
    <a:lvl7pPr marL="2743200" algn="l" defTabSz="914400" rtl="0" eaLnBrk="1" latinLnBrk="0" hangingPunct="1">
      <a:defRPr sz="3000" kern="1200">
        <a:solidFill>
          <a:schemeClr val="tx1"/>
        </a:solidFill>
        <a:latin typeface="Helvetica" pitchFamily="34" charset="0"/>
        <a:ea typeface="+mn-ea"/>
        <a:cs typeface="+mn-cs"/>
      </a:defRPr>
    </a:lvl7pPr>
    <a:lvl8pPr marL="3200400" algn="l" defTabSz="914400" rtl="0" eaLnBrk="1" latinLnBrk="0" hangingPunct="1">
      <a:defRPr sz="3000" kern="1200">
        <a:solidFill>
          <a:schemeClr val="tx1"/>
        </a:solidFill>
        <a:latin typeface="Helvetica" pitchFamily="34" charset="0"/>
        <a:ea typeface="+mn-ea"/>
        <a:cs typeface="+mn-cs"/>
      </a:defRPr>
    </a:lvl8pPr>
    <a:lvl9pPr marL="3657600" algn="l" defTabSz="914400" rtl="0" eaLnBrk="1" latinLnBrk="0" hangingPunct="1">
      <a:defRPr sz="3000" kern="1200">
        <a:solidFill>
          <a:schemeClr val="tx1"/>
        </a:solidFill>
        <a:latin typeface="Helvetica" pitchFamily="34" charset="0"/>
        <a:ea typeface="+mn-ea"/>
        <a:cs typeface="+mn-cs"/>
      </a:defRPr>
    </a:lvl9pPr>
  </p:defaultTextStyle>
  <p:extLst>
    <p:ext uri="{EFAFB233-063F-42B5-8137-9DF3F51BA10A}">
      <p15:sldGuideLst xmlns="" xmlns:p15="http://schemas.microsoft.com/office/powerpoint/2012/main">
        <p15:guide id="1" orient="horz" pos="352">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chel Peak" initials="" lastIdx="8" clrIdx="0"/>
  <p:cmAuthor id="1" name="Shay Barak" initials="SB"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6414"/>
    <a:srgbClr val="D2E200"/>
    <a:srgbClr val="000000"/>
    <a:srgbClr val="C3D4DF"/>
    <a:srgbClr val="245491"/>
    <a:srgbClr val="E2E9EE"/>
    <a:srgbClr val="D1DEE7"/>
    <a:srgbClr val="003366"/>
    <a:srgbClr val="EFF3F6"/>
    <a:srgbClr val="DDE6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2" autoAdjust="0"/>
    <p:restoredTop sz="96121" autoAdjust="0"/>
  </p:normalViewPr>
  <p:slideViewPr>
    <p:cSldViewPr snapToGrid="0" snapToObjects="1">
      <p:cViewPr>
        <p:scale>
          <a:sx n="75" d="100"/>
          <a:sy n="75" d="100"/>
        </p:scale>
        <p:origin x="-1272" y="-54"/>
      </p:cViewPr>
      <p:guideLst>
        <p:guide orient="horz" pos="352"/>
        <p:guide pos="312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atin typeface="Arial" charset="0"/>
              </a:defRPr>
            </a:lvl1pPr>
          </a:lstStyle>
          <a:p>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atin typeface="Arial" charset="0"/>
              </a:defRPr>
            </a:lvl1pPr>
          </a:lstStyle>
          <a:p>
            <a:endParaRPr lang="en-US"/>
          </a:p>
        </p:txBody>
      </p:sp>
      <p:sp>
        <p:nvSpPr>
          <p:cNvPr id="15364"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atin typeface="Arial" charset="0"/>
              </a:defRPr>
            </a:lvl1pPr>
          </a:lstStyle>
          <a:p>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Arial" charset="0"/>
              </a:defRPr>
            </a:lvl1pPr>
          </a:lstStyle>
          <a:p>
            <a:fld id="{3EEE9B47-791B-47F7-AE03-C0D580CA0B67}" type="slidenum">
              <a:rPr lang="en-US"/>
              <a:pPr/>
              <a:t>‹#›</a:t>
            </a:fld>
            <a:endParaRPr lang="en-US"/>
          </a:p>
        </p:txBody>
      </p:sp>
    </p:spTree>
    <p:extLst>
      <p:ext uri="{BB962C8B-B14F-4D97-AF65-F5344CB8AC3E}">
        <p14:creationId xmlns:p14="http://schemas.microsoft.com/office/powerpoint/2010/main" val="17388160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buClr>
                <a:srgbClr val="C0504D"/>
              </a:buClr>
            </a:pPr>
            <a:fld id="{3EEE9B47-791B-47F7-AE03-C0D580CA0B67}" type="slidenum">
              <a:rPr lang="en-US" smtClean="0">
                <a:solidFill>
                  <a:prstClr val="black"/>
                </a:solidFill>
              </a:rPr>
              <a:pPr>
                <a:buClr>
                  <a:srgbClr val="C0504D"/>
                </a:buClr>
              </a:pPr>
              <a:t>1</a:t>
            </a:fld>
            <a:endParaRPr lang="en-US">
              <a:solidFill>
                <a:prstClr val="black"/>
              </a:solidFill>
            </a:endParaRPr>
          </a:p>
        </p:txBody>
      </p:sp>
    </p:spTree>
    <p:extLst>
      <p:ext uri="{BB962C8B-B14F-4D97-AF65-F5344CB8AC3E}">
        <p14:creationId xmlns:p14="http://schemas.microsoft.com/office/powerpoint/2010/main" val="251210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68E5B51A-ECA6-4C5B-8976-9B42C38C3B67}"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
        <p:nvSpPr>
          <p:cNvPr id="25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D2A1E14C-13F1-4767-A3F5-160B683EB85F}" type="slidenum">
              <a:rPr lang="ar-SA" sz="1200">
                <a:latin typeface="Arial" charset="0"/>
              </a:rPr>
              <a:pPr algn="r" eaLnBrk="1" hangingPunct="1"/>
              <a:t>2</a:t>
            </a:fld>
            <a:endParaRPr lang="en-US" sz="1200">
              <a:latin typeface="Arial" charset="0"/>
            </a:endParaRPr>
          </a:p>
        </p:txBody>
      </p:sp>
      <p:sp>
        <p:nvSpPr>
          <p:cNvPr id="2560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00EB704F-BAD3-4942-ACEF-5AE6CAB3CCE2}" type="slidenum">
              <a:rPr lang="ar-SA" sz="1200">
                <a:latin typeface="Arial" charset="0"/>
              </a:rPr>
              <a:pPr algn="r" eaLnBrk="1" hangingPunct="1"/>
              <a:t>2</a:t>
            </a:fld>
            <a:endParaRPr lang="en-US" sz="1200">
              <a:latin typeface="Arial" charset="0"/>
            </a:endParaRPr>
          </a:p>
        </p:txBody>
      </p:sp>
      <p:sp>
        <p:nvSpPr>
          <p:cNvPr id="256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26B66322-B7AF-4955-B176-5667A950E981}" type="slidenum">
              <a:rPr lang="ar-SA" sz="1200">
                <a:latin typeface="Arial" charset="0"/>
              </a:rPr>
              <a:pPr algn="r" eaLnBrk="1" hangingPunct="1"/>
              <a:t>2</a:t>
            </a:fld>
            <a:endParaRPr lang="en-US" sz="1200">
              <a:latin typeface="Arial" charset="0"/>
            </a:endParaRPr>
          </a:p>
        </p:txBody>
      </p:sp>
      <p:sp>
        <p:nvSpPr>
          <p:cNvPr id="25606"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05590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078EB857-F098-4B90-829D-37F6C1E13B93}" type="slidenum">
              <a:rPr lang="en-US" smtClean="0">
                <a:latin typeface="Calibri" pitchFamily="34" charset="0"/>
              </a:rPr>
              <a:pPr fontAlgn="base">
                <a:spcBef>
                  <a:spcPct val="0"/>
                </a:spcBef>
                <a:spcAft>
                  <a:spcPct val="0"/>
                </a:spcAft>
                <a:defRPr/>
              </a:pPr>
              <a:t>3</a:t>
            </a:fld>
            <a:endParaRPr lang="en-US" smtClean="0">
              <a:latin typeface="Calibri" pitchFamily="34" charset="0"/>
            </a:endParaRPr>
          </a:p>
        </p:txBody>
      </p:sp>
      <p:sp>
        <p:nvSpPr>
          <p:cNvPr id="266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D77E09E1-1AFE-4BC9-86F6-0868F6ED49BA}" type="slidenum">
              <a:rPr lang="ar-SA" sz="1200">
                <a:latin typeface="Arial" charset="0"/>
              </a:rPr>
              <a:pPr algn="r" eaLnBrk="1" hangingPunct="1"/>
              <a:t>3</a:t>
            </a:fld>
            <a:endParaRPr lang="en-US" sz="1200">
              <a:latin typeface="Arial" charset="0"/>
            </a:endParaRPr>
          </a:p>
        </p:txBody>
      </p:sp>
      <p:sp>
        <p:nvSpPr>
          <p:cNvPr id="2662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6ADD5D0-B8DD-471C-B090-BEBC92188E6C}" type="slidenum">
              <a:rPr lang="ar-SA" sz="1200">
                <a:latin typeface="Arial" charset="0"/>
              </a:rPr>
              <a:pPr algn="r" eaLnBrk="1" hangingPunct="1"/>
              <a:t>3</a:t>
            </a:fld>
            <a:endParaRPr lang="en-US" sz="1200">
              <a:latin typeface="Arial" charset="0"/>
            </a:endParaRPr>
          </a:p>
        </p:txBody>
      </p:sp>
      <p:sp>
        <p:nvSpPr>
          <p:cNvPr id="2662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1A9241E-47BA-4D81-BE8D-F467E6D76715}" type="slidenum">
              <a:rPr lang="ar-SA" sz="1200">
                <a:latin typeface="Arial" charset="0"/>
              </a:rPr>
              <a:pPr algn="r" eaLnBrk="1" hangingPunct="1"/>
              <a:t>3</a:t>
            </a:fld>
            <a:endParaRPr lang="en-US" sz="1200">
              <a:latin typeface="Arial" charset="0"/>
            </a:endParaRPr>
          </a:p>
        </p:txBody>
      </p:sp>
      <p:sp>
        <p:nvSpPr>
          <p:cNvPr id="26630"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294367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45C04EAB-0B84-4A23-895D-064FAE6D5D65}" type="slidenum">
              <a:rPr lang="en-US" smtClean="0">
                <a:latin typeface="Calibri" pitchFamily="34" charset="0"/>
              </a:rPr>
              <a:pPr fontAlgn="base">
                <a:spcBef>
                  <a:spcPct val="0"/>
                </a:spcBef>
                <a:spcAft>
                  <a:spcPct val="0"/>
                </a:spcAft>
                <a:defRPr/>
              </a:pPr>
              <a:t>15</a:t>
            </a:fld>
            <a:endParaRPr lang="en-US" smtClean="0">
              <a:latin typeface="Calibri" pitchFamily="34" charset="0"/>
            </a:endParaRPr>
          </a:p>
        </p:txBody>
      </p:sp>
      <p:sp>
        <p:nvSpPr>
          <p:cNvPr id="276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C5F8F10F-3C3D-4682-A15A-60FC9A28BD0B}" type="slidenum">
              <a:rPr lang="ar-SA" sz="1200">
                <a:latin typeface="Arial" charset="0"/>
              </a:rPr>
              <a:pPr algn="r" eaLnBrk="1" hangingPunct="1"/>
              <a:t>15</a:t>
            </a:fld>
            <a:endParaRPr lang="en-US" sz="1200">
              <a:latin typeface="Arial" charset="0"/>
            </a:endParaRPr>
          </a:p>
        </p:txBody>
      </p:sp>
      <p:sp>
        <p:nvSpPr>
          <p:cNvPr id="2765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2C52FBC3-2AE9-4CED-BD67-968FA1F6B142}" type="slidenum">
              <a:rPr lang="ar-SA" sz="1200">
                <a:latin typeface="Arial" charset="0"/>
              </a:rPr>
              <a:pPr algn="r" eaLnBrk="1" hangingPunct="1"/>
              <a:t>15</a:t>
            </a:fld>
            <a:endParaRPr lang="en-US" sz="1200">
              <a:latin typeface="Arial" charset="0"/>
            </a:endParaRPr>
          </a:p>
        </p:txBody>
      </p:sp>
      <p:sp>
        <p:nvSpPr>
          <p:cNvPr id="2765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7702129-9060-4ED2-A776-618AA6EC6032}" type="slidenum">
              <a:rPr lang="ar-SA" sz="1200">
                <a:latin typeface="Arial" charset="0"/>
              </a:rPr>
              <a:pPr algn="r" eaLnBrk="1" hangingPunct="1"/>
              <a:t>15</a:t>
            </a:fld>
            <a:endParaRPr lang="en-US" sz="1200">
              <a:latin typeface="Arial" charset="0"/>
            </a:endParaRPr>
          </a:p>
        </p:txBody>
      </p:sp>
      <p:sp>
        <p:nvSpPr>
          <p:cNvPr id="27654"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43159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77BAECE6-6601-42F9-9CAF-CFB128EBA67E}" type="slidenum">
              <a:rPr lang="en-US" smtClean="0">
                <a:latin typeface="Calibri" pitchFamily="34" charset="0"/>
              </a:rPr>
              <a:pPr fontAlgn="base">
                <a:spcBef>
                  <a:spcPct val="0"/>
                </a:spcBef>
                <a:spcAft>
                  <a:spcPct val="0"/>
                </a:spcAft>
                <a:defRPr/>
              </a:pPr>
              <a:t>20</a:t>
            </a:fld>
            <a:endParaRPr lang="en-US" smtClean="0">
              <a:latin typeface="Calibri" pitchFamily="34" charset="0"/>
            </a:endParaRPr>
          </a:p>
        </p:txBody>
      </p:sp>
      <p:sp>
        <p:nvSpPr>
          <p:cNvPr id="28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6E2AF1C-35D8-4143-8F93-9557D5016D4E}" type="slidenum">
              <a:rPr lang="ar-SA" sz="1200">
                <a:latin typeface="Arial" charset="0"/>
              </a:rPr>
              <a:pPr algn="r" eaLnBrk="1" hangingPunct="1"/>
              <a:t>20</a:t>
            </a:fld>
            <a:endParaRPr lang="en-US" sz="1200">
              <a:latin typeface="Arial" charset="0"/>
            </a:endParaRPr>
          </a:p>
        </p:txBody>
      </p:sp>
      <p:sp>
        <p:nvSpPr>
          <p:cNvPr id="2867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E5D69510-54B8-4A3E-AEDC-A4C9B1A4A6C7}" type="slidenum">
              <a:rPr lang="ar-SA" sz="1200">
                <a:latin typeface="Arial" charset="0"/>
              </a:rPr>
              <a:pPr algn="r" eaLnBrk="1" hangingPunct="1"/>
              <a:t>20</a:t>
            </a:fld>
            <a:endParaRPr lang="en-US" sz="1200">
              <a:latin typeface="Arial" charset="0"/>
            </a:endParaRPr>
          </a:p>
        </p:txBody>
      </p:sp>
      <p:sp>
        <p:nvSpPr>
          <p:cNvPr id="2867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6571C0F7-5B61-4730-AD67-574C7A3AFF75}" type="slidenum">
              <a:rPr lang="ar-SA" sz="1200">
                <a:latin typeface="Arial" charset="0"/>
              </a:rPr>
              <a:pPr algn="r" eaLnBrk="1" hangingPunct="1"/>
              <a:t>20</a:t>
            </a:fld>
            <a:endParaRPr lang="en-US" sz="1200">
              <a:latin typeface="Arial" charset="0"/>
            </a:endParaRPr>
          </a:p>
        </p:txBody>
      </p:sp>
      <p:sp>
        <p:nvSpPr>
          <p:cNvPr id="28678"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37111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defTabSz="457200" fontAlgn="base">
              <a:spcBef>
                <a:spcPct val="0"/>
              </a:spcBef>
              <a:spcAft>
                <a:spcPct val="0"/>
              </a:spcAft>
              <a:defRPr>
                <a:solidFill>
                  <a:schemeClr val="tx1"/>
                </a:solidFill>
                <a:latin typeface="Helvetica" pitchFamily="34" charset="0"/>
              </a:defRPr>
            </a:lvl6pPr>
            <a:lvl7pPr marL="2971800" indent="-228600" defTabSz="457200" fontAlgn="base">
              <a:spcBef>
                <a:spcPct val="0"/>
              </a:spcBef>
              <a:spcAft>
                <a:spcPct val="0"/>
              </a:spcAft>
              <a:defRPr>
                <a:solidFill>
                  <a:schemeClr val="tx1"/>
                </a:solidFill>
                <a:latin typeface="Helvetica" pitchFamily="34" charset="0"/>
              </a:defRPr>
            </a:lvl7pPr>
            <a:lvl8pPr marL="3429000" indent="-228600" defTabSz="457200" fontAlgn="base">
              <a:spcBef>
                <a:spcPct val="0"/>
              </a:spcBef>
              <a:spcAft>
                <a:spcPct val="0"/>
              </a:spcAft>
              <a:defRPr>
                <a:solidFill>
                  <a:schemeClr val="tx1"/>
                </a:solidFill>
                <a:latin typeface="Helvetica" pitchFamily="34" charset="0"/>
              </a:defRPr>
            </a:lvl8pPr>
            <a:lvl9pPr marL="3886200" indent="-228600" defTabSz="457200" fontAlgn="base">
              <a:spcBef>
                <a:spcPct val="0"/>
              </a:spcBef>
              <a:spcAft>
                <a:spcPct val="0"/>
              </a:spcAft>
              <a:defRPr>
                <a:solidFill>
                  <a:schemeClr val="tx1"/>
                </a:solidFill>
                <a:latin typeface="Helvetica" pitchFamily="34" charset="0"/>
              </a:defRPr>
            </a:lvl9pPr>
          </a:lstStyle>
          <a:p>
            <a:pPr fontAlgn="base">
              <a:spcBef>
                <a:spcPct val="0"/>
              </a:spcBef>
              <a:spcAft>
                <a:spcPct val="0"/>
              </a:spcAft>
              <a:defRPr/>
            </a:pPr>
            <a:fld id="{C0482CFB-D83D-4EE1-A955-94C0788DA3D1}" type="slidenum">
              <a:rPr lang="en-US" smtClean="0">
                <a:latin typeface="Calibri" pitchFamily="34" charset="0"/>
              </a:rPr>
              <a:pPr fontAlgn="base">
                <a:spcBef>
                  <a:spcPct val="0"/>
                </a:spcBef>
                <a:spcAft>
                  <a:spcPct val="0"/>
                </a:spcAft>
                <a:defRPr/>
              </a:pPr>
              <a:t>24</a:t>
            </a:fld>
            <a:endParaRPr lang="en-US" smtClean="0">
              <a:latin typeface="Calibri" pitchFamily="34" charset="0"/>
            </a:endParaRPr>
          </a:p>
        </p:txBody>
      </p:sp>
      <p:sp>
        <p:nvSpPr>
          <p:cNvPr id="29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730C3CAA-957A-4267-9510-1B8F5AB080B0}" type="slidenum">
              <a:rPr lang="ar-SA" sz="1200">
                <a:latin typeface="Arial" charset="0"/>
              </a:rPr>
              <a:pPr algn="r" eaLnBrk="1" hangingPunct="1"/>
              <a:t>24</a:t>
            </a:fld>
            <a:endParaRPr lang="en-US" sz="1200">
              <a:latin typeface="Arial" charset="0"/>
            </a:endParaRPr>
          </a:p>
        </p:txBody>
      </p:sp>
      <p:sp>
        <p:nvSpPr>
          <p:cNvPr id="2970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9DFD449B-9F88-46D7-9356-D2123ED038E1}" type="slidenum">
              <a:rPr lang="ar-SA" sz="1200">
                <a:latin typeface="Arial" charset="0"/>
              </a:rPr>
              <a:pPr algn="r" eaLnBrk="1" hangingPunct="1"/>
              <a:t>24</a:t>
            </a:fld>
            <a:endParaRPr lang="en-US" sz="1200">
              <a:latin typeface="Arial" charset="0"/>
            </a:endParaRPr>
          </a:p>
        </p:txBody>
      </p:sp>
      <p:sp>
        <p:nvSpPr>
          <p:cNvPr id="2970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fld id="{4B59AADA-F6F5-447D-B14A-5814DBA16BC5}" type="slidenum">
              <a:rPr lang="ar-SA" sz="1200">
                <a:latin typeface="Arial" charset="0"/>
              </a:rPr>
              <a:pPr algn="r" eaLnBrk="1" hangingPunct="1"/>
              <a:t>24</a:t>
            </a:fld>
            <a:endParaRPr lang="en-US" sz="1200">
              <a:latin typeface="Arial" charset="0"/>
            </a:endParaRPr>
          </a:p>
        </p:txBody>
      </p:sp>
      <p:sp>
        <p:nvSpPr>
          <p:cNvPr id="29702" name="Rectangle 2"/>
          <p:cNvSpPr>
            <a:spLocks noGrp="1" noRot="1" noChangeAspect="1" noChangeArrowheads="1" noTextEdit="1"/>
          </p:cNvSpPr>
          <p:nvPr>
            <p:ph type="sldImg"/>
          </p:nvPr>
        </p:nvSpPr>
        <p:spPr bwMode="auto">
          <a:xfrm>
            <a:off x="952500" y="685800"/>
            <a:ext cx="4953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7" rIns="91433" bIns="45717"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50304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2187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8221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5546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0" y="9525"/>
            <a:ext cx="9906000" cy="6858000"/>
            <a:chOff x="0" y="9525"/>
            <a:chExt cx="9144000" cy="6858000"/>
          </a:xfrm>
        </p:grpSpPr>
        <p:pic>
          <p:nvPicPr>
            <p:cNvPr id="59415" name="Picture 23" descr="S1_10_01_20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162370" y="1401510"/>
              <a:ext cx="3161944" cy="1187866"/>
            </a:xfrm>
            <a:prstGeom prst="rect">
              <a:avLst/>
            </a:prstGeom>
            <a:solidFill>
              <a:schemeClr val="bg1"/>
            </a:solidFill>
            <a:ln w="12700" cap="flat" cmpd="sng" algn="ctr">
              <a:noFill/>
              <a:prstDash val="solid"/>
              <a:round/>
              <a:headEnd type="none" w="med" len="med"/>
              <a:tailEnd type="none" w="med" len="med"/>
            </a:ln>
            <a:effectLst/>
            <a:extLst/>
          </p:spPr>
          <p:txBody>
            <a:bodyPr vert="horz" wrap="square" lIns="228600" tIns="45720" rIns="228600" bIns="45720" numCol="1" rtlCol="0" anchor="ctr" anchorCtr="0" compatLnSpc="1">
              <a:prstTxWarp prst="textNoShape">
                <a:avLst/>
              </a:prstTxWarp>
            </a:bodyPr>
            <a:lstStyle/>
            <a:p>
              <a:pPr marL="342900" indent="-342900">
                <a:buClr>
                  <a:srgbClr val="000073"/>
                </a:buClr>
              </a:pPr>
              <a:endParaRPr lang="en-US" dirty="0" smtClean="0">
                <a:solidFill>
                  <a:srgbClr val="4E4E4E"/>
                </a:solidFill>
                <a:latin typeface="Arial" pitchFamily="34" charset="0"/>
              </a:endParaRPr>
            </a:p>
          </p:txBody>
        </p:sp>
      </p:grpSp>
      <p:sp>
        <p:nvSpPr>
          <p:cNvPr id="59395" name="Rectangle 3"/>
          <p:cNvSpPr>
            <a:spLocks noGrp="1" noChangeArrowheads="1"/>
          </p:cNvSpPr>
          <p:nvPr userDrawn="1">
            <p:ph type="ctrTitle"/>
          </p:nvPr>
        </p:nvSpPr>
        <p:spPr>
          <a:xfrm>
            <a:off x="227013" y="3028950"/>
            <a:ext cx="4622800" cy="1276350"/>
          </a:xfrm>
        </p:spPr>
        <p:txBody>
          <a:bodyPr anchor="t"/>
          <a:lstStyle>
            <a:lvl1pPr>
              <a:defRPr/>
            </a:lvl1pPr>
          </a:lstStyle>
          <a:p>
            <a:pPr lvl="0"/>
            <a:r>
              <a:rPr lang="en-US" noProof="0" smtClean="0"/>
              <a:t>Click to edit Master title style</a:t>
            </a:r>
          </a:p>
        </p:txBody>
      </p:sp>
      <p:sp>
        <p:nvSpPr>
          <p:cNvPr id="59396" name="Rectangle 4"/>
          <p:cNvSpPr>
            <a:spLocks noGrp="1" noChangeArrowheads="1"/>
          </p:cNvSpPr>
          <p:nvPr userDrawn="1">
            <p:ph type="subTitle" idx="1"/>
          </p:nvPr>
        </p:nvSpPr>
        <p:spPr>
          <a:xfrm>
            <a:off x="247650" y="5154658"/>
            <a:ext cx="5393267" cy="1066800"/>
          </a:xfrm>
        </p:spPr>
        <p:txBody>
          <a:bodyPr/>
          <a:lstStyle>
            <a:lvl1pPr marL="0" indent="0">
              <a:buFont typeface="Wingdings" pitchFamily="2" charset="2"/>
              <a:buNone/>
              <a:defRPr sz="1900">
                <a:solidFill>
                  <a:schemeClr val="bg1"/>
                </a:solidFill>
              </a:defRPr>
            </a:lvl1pPr>
          </a:lstStyle>
          <a:p>
            <a:pPr lvl="0"/>
            <a:r>
              <a:rPr lang="en-US" noProof="0" smtClean="0"/>
              <a:t>Click to edit Master subtitle style</a:t>
            </a:r>
            <a:endParaRPr lang="en-US" noProof="0" dirty="0" smtClean="0"/>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pPr>
              <a:buClr>
                <a:srgbClr val="000073"/>
              </a:buClr>
            </a:pPr>
            <a:r>
              <a:rPr lang="en-US" smtClean="0">
                <a:solidFill>
                  <a:srgbClr val="4E4E4E">
                    <a:tint val="75000"/>
                  </a:srgbClr>
                </a:solidFill>
              </a:rPr>
              <a:t>Roei Ben-Harush 2015</a:t>
            </a:r>
            <a:endParaRPr lang="en-US">
              <a:solidFill>
                <a:srgbClr val="4E4E4E">
                  <a:tint val="75000"/>
                </a:srgbClr>
              </a:solidFill>
            </a:endParaRPr>
          </a:p>
        </p:txBody>
      </p:sp>
    </p:spTree>
    <p:extLst>
      <p:ext uri="{BB962C8B-B14F-4D97-AF65-F5344CB8AC3E}">
        <p14:creationId xmlns:p14="http://schemas.microsoft.com/office/powerpoint/2010/main" val="374608239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66316" y="1325880"/>
            <a:ext cx="9169929" cy="4992624"/>
          </a:xfrm>
        </p:spPr>
        <p:txBody>
          <a:bodyPr/>
          <a:lstStyle>
            <a:lvl1pPr marL="285750" indent="-285750">
              <a:spcBef>
                <a:spcPts val="1800"/>
              </a:spcBef>
              <a:defRPr sz="2400"/>
            </a:lvl1pPr>
            <a:lvl2pPr>
              <a:defRPr sz="22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a:xfrm>
            <a:off x="2338917" y="6502400"/>
            <a:ext cx="4292600" cy="355600"/>
          </a:xfrm>
        </p:spPr>
        <p:txBody>
          <a:bodyPr/>
          <a:lstStyle>
            <a:lvl1pPr>
              <a:defRPr sz="1100"/>
            </a:lvl1pPr>
          </a:lstStyle>
          <a:p>
            <a:pPr>
              <a:buClr>
                <a:srgbClr val="000073"/>
              </a:buClr>
            </a:pPr>
            <a:r>
              <a:rPr lang="en-US" smtClean="0">
                <a:solidFill>
                  <a:srgbClr val="4E4E4E">
                    <a:tint val="75000"/>
                  </a:srgbClr>
                </a:solidFill>
              </a:rPr>
              <a:t>Roei Ben-Harush 2015</a:t>
            </a:r>
            <a:endParaRPr lang="en-US" dirty="0">
              <a:solidFill>
                <a:srgbClr val="4E4E4E">
                  <a:tint val="75000"/>
                </a:srgbClr>
              </a:solidFill>
            </a:endParaRPr>
          </a:p>
        </p:txBody>
      </p:sp>
    </p:spTree>
    <p:extLst>
      <p:ext uri="{BB962C8B-B14F-4D97-AF65-F5344CB8AC3E}">
        <p14:creationId xmlns:p14="http://schemas.microsoft.com/office/powerpoint/2010/main" val="33913076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317" y="1325880"/>
            <a:ext cx="4502415" cy="49926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z="2000" dirty="0" smtClean="0"/>
            </a:lvl1pPr>
            <a:lvl2pPr>
              <a:defRPr lang="en-US" sz="1800" dirty="0" smtClean="0"/>
            </a:lvl2pPr>
            <a:lvl3pPr>
              <a:defRPr lang="en-US" sz="1600" dirty="0" smtClean="0"/>
            </a:lvl3pPr>
            <a:lvl4pPr>
              <a:defRPr lang="en-US" sz="1400" dirty="0" smtClean="0"/>
            </a:lvl4pPr>
            <a:lvl5pPr>
              <a:defRPr lang="en-US" sz="12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33831" y="1325880"/>
            <a:ext cx="4502415" cy="49926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sz="2000" smtClean="0"/>
            </a:lvl1pPr>
            <a:lvl2pPr>
              <a:defRPr lang="en-US" sz="1800" smtClean="0"/>
            </a:lvl2pPr>
            <a:lvl3pPr>
              <a:defRPr lang="en-US" sz="1600" smtClean="0"/>
            </a:lvl3pPr>
            <a:lvl4pPr>
              <a:defRPr lang="en-US" sz="1400" smtClean="0"/>
            </a:lvl4pPr>
            <a:lvl5pPr>
              <a:defRPr lang="en-US"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2338917" y="6502400"/>
            <a:ext cx="4292600" cy="355600"/>
          </a:xfrm>
        </p:spPr>
        <p:txBody>
          <a:bodyPr/>
          <a:lstStyle>
            <a:lvl1pPr>
              <a:defRPr sz="1100"/>
            </a:lvl1pPr>
          </a:lstStyle>
          <a:p>
            <a:pPr>
              <a:buClr>
                <a:srgbClr val="000073"/>
              </a:buClr>
            </a:pPr>
            <a:r>
              <a:rPr lang="en-US" smtClean="0">
                <a:solidFill>
                  <a:srgbClr val="4E4E4E">
                    <a:tint val="75000"/>
                  </a:srgbClr>
                </a:solidFill>
              </a:rPr>
              <a:t>Roei Ben-Harush 2015</a:t>
            </a:r>
            <a:endParaRPr lang="en-US">
              <a:solidFill>
                <a:srgbClr val="4E4E4E">
                  <a:tint val="75000"/>
                </a:srgbClr>
              </a:solidFill>
            </a:endParaRPr>
          </a:p>
        </p:txBody>
      </p:sp>
    </p:spTree>
    <p:extLst>
      <p:ext uri="{BB962C8B-B14F-4D97-AF65-F5344CB8AC3E}">
        <p14:creationId xmlns:p14="http://schemas.microsoft.com/office/powerpoint/2010/main" val="60477260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pPr>
              <a:buClr>
                <a:srgbClr val="000073"/>
              </a:buClr>
            </a:pPr>
            <a:r>
              <a:rPr lang="en-US" smtClean="0">
                <a:solidFill>
                  <a:srgbClr val="4E4E4E">
                    <a:tint val="75000"/>
                  </a:srgbClr>
                </a:solidFill>
              </a:rPr>
              <a:t>Roei Ben-Harush 2015</a:t>
            </a:r>
            <a:endParaRPr lang="en-US">
              <a:solidFill>
                <a:srgbClr val="4E4E4E">
                  <a:tint val="75000"/>
                </a:srgbClr>
              </a:solidFill>
            </a:endParaRPr>
          </a:p>
        </p:txBody>
      </p:sp>
    </p:spTree>
    <p:extLst>
      <p:ext uri="{BB962C8B-B14F-4D97-AF65-F5344CB8AC3E}">
        <p14:creationId xmlns:p14="http://schemas.microsoft.com/office/powerpoint/2010/main" val="92469727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240576" y="705394"/>
            <a:ext cx="6920048" cy="117566"/>
          </a:xfrm>
          <a:prstGeom prst="rect">
            <a:avLst/>
          </a:prstGeom>
          <a:solidFill>
            <a:schemeClr val="bg1"/>
          </a:solidFill>
          <a:ln w="12700" algn="ctr">
            <a:noFill/>
            <a:miter lim="800000"/>
            <a:headEnd/>
            <a:tailEnd/>
          </a:ln>
          <a:effectLst/>
          <a:extLst/>
        </p:spPr>
        <p:txBody>
          <a:bodyPr lIns="228600" rIns="228600" rtlCol="0" anchor="ctr"/>
          <a:lstStyle/>
          <a:p>
            <a:pPr marL="228600" indent="-228600" algn="ctr">
              <a:spcBef>
                <a:spcPts val="600"/>
              </a:spcBef>
              <a:spcAft>
                <a:spcPts val="0"/>
              </a:spcAft>
              <a:buClr>
                <a:srgbClr val="000073"/>
              </a:buClr>
              <a:buSzPct val="115000"/>
              <a:buFont typeface="Wingdings" pitchFamily="2" charset="2"/>
              <a:buChar char="§"/>
            </a:pPr>
            <a:endParaRPr lang="en-US" sz="2000">
              <a:solidFill>
                <a:srgbClr val="4E4E4E"/>
              </a:solidFill>
              <a:latin typeface="Arial" pitchFamily="34" charset="0"/>
              <a:cs typeface="Arial" charset="0"/>
            </a:endParaRPr>
          </a:p>
        </p:txBody>
      </p:sp>
      <p:sp>
        <p:nvSpPr>
          <p:cNvPr id="3" name="Footer Placeholder 2"/>
          <p:cNvSpPr>
            <a:spLocks noGrp="1"/>
          </p:cNvSpPr>
          <p:nvPr>
            <p:ph type="ftr" sz="quarter" idx="10"/>
          </p:nvPr>
        </p:nvSpPr>
        <p:spPr>
          <a:xfrm>
            <a:off x="2338917" y="6502400"/>
            <a:ext cx="4292600" cy="355600"/>
          </a:xfrm>
        </p:spPr>
        <p:txBody>
          <a:bodyPr/>
          <a:lstStyle>
            <a:lvl1pPr>
              <a:defRPr sz="1100"/>
            </a:lvl1pPr>
          </a:lstStyle>
          <a:p>
            <a:pPr>
              <a:buClr>
                <a:srgbClr val="000073"/>
              </a:buClr>
            </a:pPr>
            <a:r>
              <a:rPr lang="en-US" smtClean="0">
                <a:solidFill>
                  <a:srgbClr val="4E4E4E">
                    <a:tint val="75000"/>
                  </a:srgbClr>
                </a:solidFill>
              </a:rPr>
              <a:t>Roei Ben-Harush 2015</a:t>
            </a:r>
            <a:endParaRPr lang="en-US">
              <a:solidFill>
                <a:srgbClr val="4E4E4E">
                  <a:tint val="75000"/>
                </a:srgbClr>
              </a:solidFill>
            </a:endParaRPr>
          </a:p>
        </p:txBody>
      </p:sp>
    </p:spTree>
    <p:extLst>
      <p:ext uri="{BB962C8B-B14F-4D97-AF65-F5344CB8AC3E}">
        <p14:creationId xmlns:p14="http://schemas.microsoft.com/office/powerpoint/2010/main" val="358188888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166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642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4"/>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4"/>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507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3"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3"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51080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6456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338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2"/>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3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Roei Ben-Harush 2015</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07C8CA8-5E58-41A5-B705-D7DA8F4AD6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4586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4"/>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5"/>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buClrTx/>
              <a:buSzTx/>
              <a:buFontTx/>
              <a:buNone/>
            </a:pPr>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384550" y="6356355"/>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buClrTx/>
              <a:buSzTx/>
              <a:buFontTx/>
              <a:buNone/>
            </a:pPr>
            <a:r>
              <a:rPr lang="en-US" smtClean="0">
                <a:solidFill>
                  <a:prstClr val="black">
                    <a:tint val="75000"/>
                  </a:prstClr>
                </a:solidFill>
                <a:latin typeface="Calibri"/>
              </a:rPr>
              <a:t>Roei Ben-Harush 2015</a:t>
            </a:r>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7099300" y="6356355"/>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buClrTx/>
              <a:buSzTx/>
              <a:buFontTx/>
              <a:buNone/>
            </a:pPr>
            <a:fld id="{207C8CA8-5E58-41A5-B705-D7DA8F4AD60D}" type="slidenum">
              <a:rPr lang="en-US" smtClean="0">
                <a:solidFill>
                  <a:prstClr val="black">
                    <a:tint val="75000"/>
                  </a:prstClr>
                </a:solidFill>
                <a:latin typeface="Calibri"/>
              </a:rPr>
              <a:pPr fontAlgn="auto">
                <a:spcBef>
                  <a:spcPts val="0"/>
                </a:spcBef>
                <a:spcAft>
                  <a:spcPts val="0"/>
                </a:spcAft>
                <a:buClrTx/>
                <a:buSzTx/>
                <a:buFontTx/>
                <a:buNone/>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71037832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bwMode="auto">
          <a:xfrm>
            <a:off x="366316" y="0"/>
            <a:ext cx="7429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58374" name="Rectangle 6"/>
          <p:cNvSpPr>
            <a:spLocks noGrp="1" noChangeArrowheads="1"/>
          </p:cNvSpPr>
          <p:nvPr>
            <p:ph type="body" idx="1"/>
          </p:nvPr>
        </p:nvSpPr>
        <p:spPr bwMode="auto">
          <a:xfrm>
            <a:off x="366316" y="1323976"/>
            <a:ext cx="9169929" cy="499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endParaRPr lang="en-US" dirty="0" smtClean="0"/>
          </a:p>
        </p:txBody>
      </p:sp>
      <p:sp>
        <p:nvSpPr>
          <p:cNvPr id="58377" name="Text Box 9"/>
          <p:cNvSpPr txBox="1">
            <a:spLocks noChangeArrowheads="1"/>
          </p:cNvSpPr>
          <p:nvPr/>
        </p:nvSpPr>
        <p:spPr bwMode="auto">
          <a:xfrm>
            <a:off x="9032346" y="6592888"/>
            <a:ext cx="660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0"/>
              </a:spcBef>
              <a:buClrTx/>
              <a:buSzTx/>
              <a:buFontTx/>
              <a:buNone/>
            </a:pPr>
            <a:fld id="{349D3042-9933-4C71-BBE3-FA9237566B45}" type="slidenum">
              <a:rPr lang="en-US" sz="900">
                <a:solidFill>
                  <a:srgbClr val="4E4E4E"/>
                </a:solidFill>
                <a:latin typeface="Arial" pitchFamily="34" charset="0"/>
                <a:cs typeface="Arial" charset="0"/>
              </a:rPr>
              <a:pPr algn="r">
                <a:spcBef>
                  <a:spcPct val="0"/>
                </a:spcBef>
                <a:buClrTx/>
                <a:buSzTx/>
                <a:buFontTx/>
                <a:buNone/>
              </a:pPr>
              <a:t>‹#›</a:t>
            </a:fld>
            <a:endParaRPr lang="en-US" sz="900" dirty="0">
              <a:solidFill>
                <a:srgbClr val="4E4E4E"/>
              </a:solidFill>
              <a:latin typeface="Arial" pitchFamily="34" charset="0"/>
              <a:cs typeface="Arial" charset="0"/>
            </a:endParaRPr>
          </a:p>
        </p:txBody>
      </p:sp>
      <p:sp>
        <p:nvSpPr>
          <p:cNvPr id="58391" name="Rectangle 23"/>
          <p:cNvSpPr>
            <a:spLocks noChangeArrowheads="1"/>
          </p:cNvSpPr>
          <p:nvPr/>
        </p:nvSpPr>
        <p:spPr bwMode="auto">
          <a:xfrm>
            <a:off x="421350" y="4021138"/>
            <a:ext cx="9169929"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rgbClr val="000073"/>
              </a:buClr>
              <a:buFont typeface="Wingdings" pitchFamily="2" charset="2"/>
              <a:buChar char="n"/>
            </a:pPr>
            <a:endParaRPr lang="en-US" dirty="0">
              <a:solidFill>
                <a:srgbClr val="4E4E4E"/>
              </a:solidFill>
              <a:latin typeface="Arial" pitchFamily="34" charset="0"/>
            </a:endParaRPr>
          </a:p>
        </p:txBody>
      </p:sp>
      <p:sp>
        <p:nvSpPr>
          <p:cNvPr id="3" name="Footer Placeholder 2"/>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buClr>
                <a:srgbClr val="000073"/>
              </a:buClr>
            </a:pPr>
            <a:r>
              <a:rPr lang="en-US" smtClean="0">
                <a:solidFill>
                  <a:srgbClr val="4E4E4E">
                    <a:tint val="75000"/>
                  </a:srgbClr>
                </a:solidFill>
              </a:rPr>
              <a:t>Roei Ben-Harush 2015</a:t>
            </a:r>
            <a:endParaRPr lang="en-US" dirty="0">
              <a:solidFill>
                <a:srgbClr val="4E4E4E">
                  <a:tint val="75000"/>
                </a:srgbClr>
              </a:solidFill>
            </a:endParaRPr>
          </a:p>
        </p:txBody>
      </p:sp>
    </p:spTree>
    <p:extLst>
      <p:ext uri="{BB962C8B-B14F-4D97-AF65-F5344CB8AC3E}">
        <p14:creationId xmlns:p14="http://schemas.microsoft.com/office/powerpoint/2010/main" val="138986802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transition>
    <p:fade/>
  </p:transition>
  <p:timing>
    <p:tnLst>
      <p:par>
        <p:cTn id="1" dur="indefinite" restart="never" nodeType="tmRoot"/>
      </p:par>
    </p:tnLst>
  </p:timing>
  <p:hf sldNum="0" hdr="0" ftr="0" dt="0"/>
  <p:txStyles>
    <p:titleStyle>
      <a:lvl1pPr algn="l" rtl="0" eaLnBrk="1" fontAlgn="base" hangingPunct="1">
        <a:lnSpc>
          <a:spcPct val="85000"/>
        </a:lnSpc>
        <a:spcBef>
          <a:spcPct val="0"/>
        </a:spcBef>
        <a:spcAft>
          <a:spcPct val="0"/>
        </a:spcAft>
        <a:defRPr sz="2800" b="1">
          <a:solidFill>
            <a:srgbClr val="4E4E4E"/>
          </a:solidFill>
          <a:latin typeface="Arial" pitchFamily="34" charset="0"/>
          <a:ea typeface="+mj-ea"/>
          <a:cs typeface="+mj-cs"/>
        </a:defRPr>
      </a:lvl1pPr>
      <a:lvl2pPr algn="l" rtl="0" eaLnBrk="1" fontAlgn="base" hangingPunct="1">
        <a:lnSpc>
          <a:spcPct val="85000"/>
        </a:lnSpc>
        <a:spcBef>
          <a:spcPct val="0"/>
        </a:spcBef>
        <a:spcAft>
          <a:spcPct val="0"/>
        </a:spcAft>
        <a:defRPr sz="2800" b="1">
          <a:solidFill>
            <a:srgbClr val="4E4E4E"/>
          </a:solidFill>
          <a:latin typeface="Helvetica" pitchFamily="34" charset="0"/>
        </a:defRPr>
      </a:lvl2pPr>
      <a:lvl3pPr algn="l" rtl="0" eaLnBrk="1" fontAlgn="base" hangingPunct="1">
        <a:lnSpc>
          <a:spcPct val="85000"/>
        </a:lnSpc>
        <a:spcBef>
          <a:spcPct val="0"/>
        </a:spcBef>
        <a:spcAft>
          <a:spcPct val="0"/>
        </a:spcAft>
        <a:defRPr sz="2800" b="1">
          <a:solidFill>
            <a:srgbClr val="4E4E4E"/>
          </a:solidFill>
          <a:latin typeface="Helvetica" pitchFamily="34" charset="0"/>
        </a:defRPr>
      </a:lvl3pPr>
      <a:lvl4pPr algn="l" rtl="0" eaLnBrk="1" fontAlgn="base" hangingPunct="1">
        <a:lnSpc>
          <a:spcPct val="85000"/>
        </a:lnSpc>
        <a:spcBef>
          <a:spcPct val="0"/>
        </a:spcBef>
        <a:spcAft>
          <a:spcPct val="0"/>
        </a:spcAft>
        <a:defRPr sz="2800" b="1">
          <a:solidFill>
            <a:srgbClr val="4E4E4E"/>
          </a:solidFill>
          <a:latin typeface="Helvetica" pitchFamily="34" charset="0"/>
        </a:defRPr>
      </a:lvl4pPr>
      <a:lvl5pPr algn="l" rtl="0" eaLnBrk="1" fontAlgn="base" hangingPunct="1">
        <a:lnSpc>
          <a:spcPct val="85000"/>
        </a:lnSpc>
        <a:spcBef>
          <a:spcPct val="0"/>
        </a:spcBef>
        <a:spcAft>
          <a:spcPct val="0"/>
        </a:spcAft>
        <a:defRPr sz="2800" b="1">
          <a:solidFill>
            <a:srgbClr val="4E4E4E"/>
          </a:solidFill>
          <a:latin typeface="Helvetica" pitchFamily="34" charset="0"/>
        </a:defRPr>
      </a:lvl5pPr>
      <a:lvl6pPr marL="457200" algn="l" rtl="0" eaLnBrk="1" fontAlgn="base" hangingPunct="1">
        <a:lnSpc>
          <a:spcPct val="85000"/>
        </a:lnSpc>
        <a:spcBef>
          <a:spcPct val="0"/>
        </a:spcBef>
        <a:spcAft>
          <a:spcPct val="0"/>
        </a:spcAft>
        <a:defRPr sz="2800" b="1">
          <a:solidFill>
            <a:srgbClr val="4E4E4E"/>
          </a:solidFill>
          <a:latin typeface="Helvetica" pitchFamily="34" charset="0"/>
        </a:defRPr>
      </a:lvl6pPr>
      <a:lvl7pPr marL="914400" algn="l" rtl="0" eaLnBrk="1" fontAlgn="base" hangingPunct="1">
        <a:lnSpc>
          <a:spcPct val="85000"/>
        </a:lnSpc>
        <a:spcBef>
          <a:spcPct val="0"/>
        </a:spcBef>
        <a:spcAft>
          <a:spcPct val="0"/>
        </a:spcAft>
        <a:defRPr sz="2800" b="1">
          <a:solidFill>
            <a:srgbClr val="4E4E4E"/>
          </a:solidFill>
          <a:latin typeface="Helvetica" pitchFamily="34" charset="0"/>
        </a:defRPr>
      </a:lvl7pPr>
      <a:lvl8pPr marL="1371600" algn="l" rtl="0" eaLnBrk="1" fontAlgn="base" hangingPunct="1">
        <a:lnSpc>
          <a:spcPct val="85000"/>
        </a:lnSpc>
        <a:spcBef>
          <a:spcPct val="0"/>
        </a:spcBef>
        <a:spcAft>
          <a:spcPct val="0"/>
        </a:spcAft>
        <a:defRPr sz="2800" b="1">
          <a:solidFill>
            <a:srgbClr val="4E4E4E"/>
          </a:solidFill>
          <a:latin typeface="Helvetica" pitchFamily="34" charset="0"/>
        </a:defRPr>
      </a:lvl8pPr>
      <a:lvl9pPr marL="1828800" algn="l" rtl="0" eaLnBrk="1" fontAlgn="base" hangingPunct="1">
        <a:lnSpc>
          <a:spcPct val="85000"/>
        </a:lnSpc>
        <a:spcBef>
          <a:spcPct val="0"/>
        </a:spcBef>
        <a:spcAft>
          <a:spcPct val="0"/>
        </a:spcAft>
        <a:defRPr sz="2800" b="1">
          <a:solidFill>
            <a:srgbClr val="4E4E4E"/>
          </a:solidFill>
          <a:latin typeface="Helvetica" pitchFamily="34" charset="0"/>
        </a:defRPr>
      </a:lvl9pPr>
    </p:titleStyle>
    <p:bodyStyle>
      <a:lvl1pPr marL="228600" indent="-228600" algn="l" rtl="0" eaLnBrk="1" fontAlgn="base" hangingPunct="1">
        <a:spcBef>
          <a:spcPts val="12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Trivial_File_Transfer_Protocol" TargetMode="External"/><Relationship Id="rId2" Type="http://schemas.openxmlformats.org/officeDocument/2006/relationships/slideLayout" Target="../slideLayouts/slideLayout13.xml"/><Relationship Id="rId1" Type="http://schemas.openxmlformats.org/officeDocument/2006/relationships/themeOverride" Target="../theme/themeOverride4.xml"/><Relationship Id="rId5" Type="http://schemas.openxmlformats.org/officeDocument/2006/relationships/hyperlink" Target="http://en.wikipedia.org/wiki/H.323" TargetMode="External"/><Relationship Id="rId4" Type="http://schemas.openxmlformats.org/officeDocument/2006/relationships/hyperlink" Target="http://en.wikipedia.org/wiki/Session_Initiation_Protocol"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hemeOverride" Target="../theme/themeOverride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hemeOverride" Target="../theme/themeOverride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hemeOverride" Target="../theme/themeOverride1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8.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3.xml"/><Relationship Id="rId1" Type="http://schemas.openxmlformats.org/officeDocument/2006/relationships/themeOverride" Target="../theme/themeOverride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6"/>
          <p:cNvSpPr>
            <a:spLocks noGrp="1" noChangeArrowheads="1"/>
          </p:cNvSpPr>
          <p:nvPr>
            <p:ph type="ctrTitle"/>
          </p:nvPr>
        </p:nvSpPr>
        <p:spPr/>
        <p:txBody>
          <a:bodyPr/>
          <a:lstStyle/>
          <a:p>
            <a:r>
              <a:rPr lang="en-US" dirty="0"/>
              <a:t>Lecture 4: </a:t>
            </a:r>
            <a:r>
              <a:rPr lang="en-US" dirty="0" err="1" smtClean="0"/>
              <a:t>Stateful</a:t>
            </a:r>
            <a:r>
              <a:rPr lang="en-US" dirty="0" smtClean="0"/>
              <a:t> Inspection</a:t>
            </a:r>
            <a:r>
              <a:rPr lang="en-US" dirty="0"/>
              <a:t>, </a:t>
            </a:r>
            <a:r>
              <a:rPr lang="en-US" dirty="0" smtClean="0"/>
              <a:t>Advanced Protocols</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507"/>
          <a:stretch/>
        </p:blipFill>
        <p:spPr>
          <a:xfrm>
            <a:off x="6618403" y="5316"/>
            <a:ext cx="3179094" cy="1339702"/>
          </a:xfrm>
          <a:prstGeom prst="rect">
            <a:avLst/>
          </a:prstGeom>
        </p:spPr>
      </p:pic>
      <p:sp>
        <p:nvSpPr>
          <p:cNvPr id="3" name="Subtitle 2"/>
          <p:cNvSpPr>
            <a:spLocks noGrp="1"/>
          </p:cNvSpPr>
          <p:nvPr>
            <p:ph type="subTitle" idx="1"/>
          </p:nvPr>
        </p:nvSpPr>
        <p:spPr/>
        <p:txBody>
          <a:bodyPr/>
          <a:lstStyle/>
          <a:p>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30" y="117021"/>
            <a:ext cx="5344706" cy="1291229"/>
          </a:xfrm>
          <a:prstGeom prst="rect">
            <a:avLst/>
          </a:prstGeom>
        </p:spPr>
      </p:pic>
    </p:spTree>
    <p:extLst>
      <p:ext uri="{BB962C8B-B14F-4D97-AF65-F5344CB8AC3E}">
        <p14:creationId xmlns:p14="http://schemas.microsoft.com/office/powerpoint/2010/main" val="69727507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6316" y="0"/>
            <a:ext cx="7429500" cy="914400"/>
          </a:xfrm>
        </p:spPr>
        <p:txBody>
          <a:bodyPr/>
          <a:lstStyle/>
          <a:p>
            <a:r>
              <a:rPr lang="en-US" dirty="0" smtClean="0"/>
              <a:t>Connection </a:t>
            </a:r>
            <a:r>
              <a:rPr lang="en-US" dirty="0" smtClean="0"/>
              <a:t>Table</a:t>
            </a:r>
            <a:endParaRPr lang="en-US" dirty="0"/>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3375" y="4561658"/>
            <a:ext cx="2386863" cy="1790147"/>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577" y="2290193"/>
            <a:ext cx="2441661" cy="127104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2899" y="3720632"/>
            <a:ext cx="1219289" cy="6773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3" y="3720632"/>
            <a:ext cx="1061810" cy="1061810"/>
          </a:xfrm>
          <a:prstGeom prst="rect">
            <a:avLst/>
          </a:prstGeom>
        </p:spPr>
      </p:pic>
      <p:cxnSp>
        <p:nvCxnSpPr>
          <p:cNvPr id="9" name="Straight Arrow Connector 8"/>
          <p:cNvCxnSpPr>
            <a:stCxn id="7" idx="1"/>
            <a:endCxn id="5" idx="3"/>
          </p:cNvCxnSpPr>
          <p:nvPr/>
        </p:nvCxnSpPr>
        <p:spPr bwMode="auto">
          <a:xfrm flipH="1">
            <a:off x="5910238" y="4059324"/>
            <a:ext cx="1822661" cy="1397408"/>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7" idx="1"/>
            <a:endCxn id="6" idx="3"/>
          </p:cNvCxnSpPr>
          <p:nvPr/>
        </p:nvCxnSpPr>
        <p:spPr bwMode="auto">
          <a:xfrm flipH="1" flipV="1">
            <a:off x="5910238" y="2925718"/>
            <a:ext cx="1822661" cy="1133606"/>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6" idx="1"/>
            <a:endCxn id="8" idx="3"/>
          </p:cNvCxnSpPr>
          <p:nvPr/>
        </p:nvCxnSpPr>
        <p:spPr bwMode="auto">
          <a:xfrm flipH="1">
            <a:off x="1570743" y="2925718"/>
            <a:ext cx="1897834" cy="1325819"/>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5" idx="1"/>
            <a:endCxn id="8" idx="3"/>
          </p:cNvCxnSpPr>
          <p:nvPr/>
        </p:nvCxnSpPr>
        <p:spPr bwMode="auto">
          <a:xfrm flipH="1" flipV="1">
            <a:off x="1570743" y="4251537"/>
            <a:ext cx="1952632" cy="1205195"/>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rot="1911124">
            <a:off x="6177802" y="313748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4" name="TextBox 13"/>
          <p:cNvSpPr txBox="1"/>
          <p:nvPr/>
        </p:nvSpPr>
        <p:spPr>
          <a:xfrm rot="19274716">
            <a:off x="5999446" y="45733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5" name="TextBox 14"/>
          <p:cNvSpPr txBox="1"/>
          <p:nvPr/>
        </p:nvSpPr>
        <p:spPr>
          <a:xfrm rot="19407976">
            <a:off x="1875893" y="32726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6" name="TextBox 15"/>
          <p:cNvSpPr txBox="1"/>
          <p:nvPr/>
        </p:nvSpPr>
        <p:spPr>
          <a:xfrm rot="1925747">
            <a:off x="2032854" y="4597776"/>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7" name="Content Placeholder 2"/>
          <p:cNvSpPr txBox="1">
            <a:spLocks/>
          </p:cNvSpPr>
          <p:nvPr/>
        </p:nvSpPr>
        <p:spPr bwMode="auto">
          <a:xfrm>
            <a:off x="366316" y="1325880"/>
            <a:ext cx="9169929" cy="51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ts val="18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a:lstStyle>
          <a:p>
            <a:r>
              <a:rPr lang="en-US" kern="0" dirty="0" smtClean="0"/>
              <a:t>Step 3(cont.): check in the connection table and pass it</a:t>
            </a:r>
            <a:endParaRPr lang="en-US" kern="0" dirty="0"/>
          </a:p>
        </p:txBody>
      </p:sp>
      <p:sp>
        <p:nvSpPr>
          <p:cNvPr id="18" name="TextBox 17"/>
          <p:cNvSpPr txBox="1"/>
          <p:nvPr/>
        </p:nvSpPr>
        <p:spPr>
          <a:xfrm>
            <a:off x="3523375" y="4223104"/>
            <a:ext cx="2386863" cy="338554"/>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Static rule table</a:t>
            </a:r>
            <a:endParaRPr lang="en-US" sz="1600" dirty="0">
              <a:latin typeface="Courier New" panose="02070309020205020404" pitchFamily="49" charset="0"/>
              <a:cs typeface="Courier New" panose="02070309020205020404" pitchFamily="49" charset="0"/>
            </a:endParaRPr>
          </a:p>
        </p:txBody>
      </p:sp>
      <p:sp>
        <p:nvSpPr>
          <p:cNvPr id="19" name="TextBox 18"/>
          <p:cNvSpPr txBox="1"/>
          <p:nvPr/>
        </p:nvSpPr>
        <p:spPr>
          <a:xfrm>
            <a:off x="3523375" y="1780310"/>
            <a:ext cx="2386863" cy="584775"/>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Dynamic connection table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921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mph" presetSubtype="0" fill="hold" nodeType="clickEffect">
                                  <p:stCondLst>
                                    <p:cond delay="0"/>
                                  </p:stCondLst>
                                  <p:childTnLst>
                                    <p:animClr clrSpc="hsl" dir="cw">
                                      <p:cBhvr override="childStyle">
                                        <p:cTn id="11" dur="500" fill="hold"/>
                                        <p:tgtEl>
                                          <p:spTgt spid="11"/>
                                        </p:tgtEl>
                                        <p:attrNameLst>
                                          <p:attrName>style.color</p:attrName>
                                        </p:attrNameLst>
                                      </p:cBhvr>
                                      <p:by>
                                        <p:hsl h="7200000" s="0" l="0"/>
                                      </p:by>
                                    </p:animClr>
                                    <p:animClr clrSpc="hsl" dir="cw">
                                      <p:cBhvr>
                                        <p:cTn id="12" dur="500" fill="hold"/>
                                        <p:tgtEl>
                                          <p:spTgt spid="11"/>
                                        </p:tgtEl>
                                        <p:attrNameLst>
                                          <p:attrName>fillcolor</p:attrName>
                                        </p:attrNameLst>
                                      </p:cBhvr>
                                      <p:by>
                                        <p:hsl h="7200000" s="0" l="0"/>
                                      </p:by>
                                    </p:animClr>
                                    <p:animClr clrSpc="hsl" dir="cw">
                                      <p:cBhvr>
                                        <p:cTn id="13" dur="500" fill="hold"/>
                                        <p:tgtEl>
                                          <p:spTgt spid="11"/>
                                        </p:tgtEl>
                                        <p:attrNameLst>
                                          <p:attrName>stroke.color</p:attrName>
                                        </p:attrNameLst>
                                      </p:cBhvr>
                                      <p:by>
                                        <p:hsl h="7200000" s="0" l="0"/>
                                      </p:by>
                                    </p:animClr>
                                    <p:set>
                                      <p:cBhvr>
                                        <p:cTn id="14" dur="5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a:t>
            </a:r>
            <a:r>
              <a:rPr lang="en-US" dirty="0" smtClean="0"/>
              <a:t>Table </a:t>
            </a:r>
            <a:r>
              <a:rPr lang="en-US" dirty="0" smtClean="0"/>
              <a:t>– </a:t>
            </a:r>
            <a:r>
              <a:rPr lang="en-US" dirty="0" smtClean="0"/>
              <a:t>Closer </a:t>
            </a:r>
            <a:r>
              <a:rPr lang="en-US" dirty="0"/>
              <a:t>L</a:t>
            </a:r>
            <a:r>
              <a:rPr lang="en-US" dirty="0" smtClean="0"/>
              <a:t>ook</a:t>
            </a:r>
            <a:endParaRPr lang="en-US" dirty="0"/>
          </a:p>
        </p:txBody>
      </p:sp>
      <p:sp>
        <p:nvSpPr>
          <p:cNvPr id="5" name="Content Placeholder 4"/>
          <p:cNvSpPr>
            <a:spLocks noGrp="1"/>
          </p:cNvSpPr>
          <p:nvPr>
            <p:ph idx="1"/>
          </p:nvPr>
        </p:nvSpPr>
        <p:spPr/>
        <p:txBody>
          <a:bodyPr/>
          <a:lstStyle/>
          <a:p>
            <a:endParaRPr lang="en-US" dirty="0" smtClean="0"/>
          </a:p>
          <a:p>
            <a:endParaRPr lang="en-US" dirty="0" smtClean="0"/>
          </a:p>
          <a:p>
            <a:endParaRPr lang="en-US" dirty="0" smtClean="0"/>
          </a:p>
          <a:p>
            <a:endParaRPr lang="en-US" dirty="0"/>
          </a:p>
          <a:p>
            <a:endParaRPr lang="en-US" dirty="0" smtClean="0"/>
          </a:p>
          <a:p>
            <a:r>
              <a:rPr lang="en-US" dirty="0"/>
              <a:t>Each 2-way session </a:t>
            </a:r>
            <a:r>
              <a:rPr lang="en-US" dirty="0" smtClean="0"/>
              <a:t>is represented </a:t>
            </a:r>
            <a:r>
              <a:rPr lang="en-US" dirty="0"/>
              <a:t>by two </a:t>
            </a:r>
            <a:r>
              <a:rPr lang="en-US" dirty="0" smtClean="0"/>
              <a:t>rows in the connection table, one for each direction</a:t>
            </a:r>
          </a:p>
          <a:p>
            <a:r>
              <a:rPr lang="en-US" dirty="0" smtClean="0"/>
              <a:t> The last row is a SYN packet which passed the static rule table, and now we wait for the SYN-ACK packet with ACK == 1</a:t>
            </a:r>
            <a:endParaRPr lang="en-US" dirty="0"/>
          </a:p>
          <a:p>
            <a:pPr marL="0" indent="0">
              <a:buNone/>
            </a:pPr>
            <a:endParaRPr lang="en-US" dirty="0" smtClean="0"/>
          </a:p>
          <a:p>
            <a:pPr marL="0" indent="0">
              <a:buNone/>
            </a:pPr>
            <a:endParaRPr lang="en-US" dirty="0" smtClean="0"/>
          </a:p>
        </p:txBody>
      </p:sp>
      <p:graphicFrame>
        <p:nvGraphicFramePr>
          <p:cNvPr id="6" name="Content Placeholder 3"/>
          <p:cNvGraphicFramePr>
            <a:graphicFrameLocks/>
          </p:cNvGraphicFramePr>
          <p:nvPr>
            <p:extLst>
              <p:ext uri="{D42A27DB-BD31-4B8C-83A1-F6EECF244321}">
                <p14:modId xmlns:p14="http://schemas.microsoft.com/office/powerpoint/2010/main" val="3528983516"/>
              </p:ext>
            </p:extLst>
          </p:nvPr>
        </p:nvGraphicFramePr>
        <p:xfrm>
          <a:off x="366713" y="1325563"/>
          <a:ext cx="9169400" cy="2966720"/>
        </p:xfrm>
        <a:graphic>
          <a:graphicData uri="http://schemas.openxmlformats.org/drawingml/2006/table">
            <a:tbl>
              <a:tblPr firstRow="1" bandRow="1">
                <a:tableStyleId>{5C22544A-7EE6-4342-B048-85BDC9FD1C3A}</a:tableStyleId>
              </a:tblPr>
              <a:tblGrid>
                <a:gridCol w="1833880"/>
                <a:gridCol w="1833880"/>
                <a:gridCol w="1833880"/>
                <a:gridCol w="1833880"/>
                <a:gridCol w="1833880"/>
              </a:tblGrid>
              <a:tr h="370840">
                <a:tc>
                  <a:txBody>
                    <a:bodyPr/>
                    <a:lstStyle/>
                    <a:p>
                      <a:r>
                        <a:rPr lang="en-US" dirty="0" smtClean="0"/>
                        <a:t>Source IP</a:t>
                      </a:r>
                      <a:endParaRPr lang="en-US" dirty="0"/>
                    </a:p>
                  </a:txBody>
                  <a:tcPr/>
                </a:tc>
                <a:tc>
                  <a:txBody>
                    <a:bodyPr/>
                    <a:lstStyle/>
                    <a:p>
                      <a:r>
                        <a:rPr lang="en-US" dirty="0" err="1" smtClean="0"/>
                        <a:t>Dest</a:t>
                      </a:r>
                      <a:r>
                        <a:rPr lang="en-US" dirty="0" smtClean="0"/>
                        <a:t>. IP</a:t>
                      </a:r>
                      <a:endParaRPr lang="en-US" dirty="0"/>
                    </a:p>
                  </a:txBody>
                  <a:tcPr/>
                </a:tc>
                <a:tc>
                  <a:txBody>
                    <a:bodyPr/>
                    <a:lstStyle/>
                    <a:p>
                      <a:r>
                        <a:rPr lang="en-US" dirty="0" smtClean="0"/>
                        <a:t>Source</a:t>
                      </a:r>
                      <a:r>
                        <a:rPr lang="en-US" baseline="0" dirty="0" smtClean="0"/>
                        <a:t> Port</a:t>
                      </a:r>
                      <a:endParaRPr lang="en-US" dirty="0"/>
                    </a:p>
                  </a:txBody>
                  <a:tcPr/>
                </a:tc>
                <a:tc>
                  <a:txBody>
                    <a:bodyPr/>
                    <a:lstStyle/>
                    <a:p>
                      <a:r>
                        <a:rPr lang="en-US" dirty="0" err="1" smtClean="0"/>
                        <a:t>Dest</a:t>
                      </a:r>
                      <a:r>
                        <a:rPr lang="en-US" dirty="0" smtClean="0"/>
                        <a:t>. </a:t>
                      </a:r>
                      <a:r>
                        <a:rPr lang="en-US" baseline="0" dirty="0" smtClean="0"/>
                        <a:t>Port</a:t>
                      </a:r>
                      <a:endParaRPr lang="en-US" dirty="0"/>
                    </a:p>
                  </a:txBody>
                  <a:tcPr/>
                </a:tc>
                <a:tc>
                  <a:txBody>
                    <a:bodyPr/>
                    <a:lstStyle/>
                    <a:p>
                      <a:r>
                        <a:rPr lang="en-US" dirty="0" smtClean="0"/>
                        <a:t>State</a:t>
                      </a:r>
                      <a:endParaRPr lang="en-US" dirty="0"/>
                    </a:p>
                  </a:txBody>
                  <a:tcPr/>
                </a:tc>
              </a:tr>
              <a:tr h="370840">
                <a:tc>
                  <a:txBody>
                    <a:bodyPr/>
                    <a:lstStyle/>
                    <a:p>
                      <a:r>
                        <a:rPr lang="en-US" dirty="0" smtClean="0"/>
                        <a:t>192.168.1.15</a:t>
                      </a:r>
                      <a:endParaRPr lang="en-US" dirty="0"/>
                    </a:p>
                  </a:txBody>
                  <a:tcPr>
                    <a:solidFill>
                      <a:schemeClr val="accent2">
                        <a:lumMod val="20000"/>
                        <a:lumOff val="80000"/>
                      </a:schemeClr>
                    </a:solidFill>
                  </a:tcPr>
                </a:tc>
                <a:tc>
                  <a:txBody>
                    <a:bodyPr/>
                    <a:lstStyle/>
                    <a:p>
                      <a:r>
                        <a:rPr lang="en-US" dirty="0" smtClean="0"/>
                        <a:t>212.69.12.131</a:t>
                      </a:r>
                      <a:endParaRPr lang="en-US" dirty="0"/>
                    </a:p>
                  </a:txBody>
                  <a:tcPr>
                    <a:solidFill>
                      <a:schemeClr val="accent2">
                        <a:lumMod val="20000"/>
                        <a:lumOff val="80000"/>
                      </a:schemeClr>
                    </a:solidFill>
                  </a:tcPr>
                </a:tc>
                <a:tc>
                  <a:txBody>
                    <a:bodyPr/>
                    <a:lstStyle/>
                    <a:p>
                      <a:r>
                        <a:rPr lang="en-US" dirty="0" smtClean="0"/>
                        <a:t>5319</a:t>
                      </a:r>
                      <a:endParaRPr lang="en-US" dirty="0"/>
                    </a:p>
                  </a:txBody>
                  <a:tcPr>
                    <a:solidFill>
                      <a:schemeClr val="accent2">
                        <a:lumMod val="20000"/>
                        <a:lumOff val="80000"/>
                      </a:schemeClr>
                    </a:solidFill>
                  </a:tcPr>
                </a:tc>
                <a:tc>
                  <a:txBody>
                    <a:bodyPr/>
                    <a:lstStyle/>
                    <a:p>
                      <a:r>
                        <a:rPr lang="en-US" dirty="0" smtClean="0"/>
                        <a:t>44431</a:t>
                      </a:r>
                      <a:endParaRPr lang="en-US" dirty="0"/>
                    </a:p>
                  </a:txBody>
                  <a:tcPr>
                    <a:solidFill>
                      <a:schemeClr val="accent2">
                        <a:lumMod val="20000"/>
                        <a:lumOff val="80000"/>
                      </a:schemeClr>
                    </a:solidFill>
                  </a:tcPr>
                </a:tc>
                <a:tc>
                  <a:txBody>
                    <a:bodyPr/>
                    <a:lstStyle/>
                    <a:p>
                      <a:r>
                        <a:rPr lang="en-US" sz="1600" dirty="0" smtClean="0"/>
                        <a:t>Wait for </a:t>
                      </a:r>
                      <a:r>
                        <a:rPr lang="en-US" sz="1600" dirty="0" err="1" smtClean="0"/>
                        <a:t>Syn-ack</a:t>
                      </a:r>
                      <a:endParaRPr lang="en-US" sz="1600" dirty="0"/>
                    </a:p>
                  </a:txBody>
                  <a:tcPr>
                    <a:solidFill>
                      <a:schemeClr val="accent2">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212.69.12.131</a:t>
                      </a:r>
                    </a:p>
                  </a:txBody>
                  <a:tcPr>
                    <a:solidFill>
                      <a:schemeClr val="accent2">
                        <a:lumMod val="20000"/>
                        <a:lumOff val="80000"/>
                      </a:schemeClr>
                    </a:solidFill>
                  </a:tcPr>
                </a:tc>
                <a:tc>
                  <a:txBody>
                    <a:bodyPr/>
                    <a:lstStyle/>
                    <a:p>
                      <a:r>
                        <a:rPr lang="en-US" dirty="0" smtClean="0"/>
                        <a:t>192.168.1.15</a:t>
                      </a:r>
                      <a:endParaRPr lang="en-US" dirty="0"/>
                    </a:p>
                  </a:txBody>
                  <a:tcPr>
                    <a:solidFill>
                      <a:schemeClr val="accent2">
                        <a:lumMod val="20000"/>
                        <a:lumOff val="80000"/>
                      </a:schemeClr>
                    </a:solidFill>
                  </a:tcPr>
                </a:tc>
                <a:tc>
                  <a:txBody>
                    <a:bodyPr/>
                    <a:lstStyle/>
                    <a:p>
                      <a:r>
                        <a:rPr lang="en-US" dirty="0" smtClean="0"/>
                        <a:t>44431</a:t>
                      </a:r>
                      <a:endParaRPr lang="en-US" dirty="0"/>
                    </a:p>
                  </a:txBody>
                  <a:tcPr>
                    <a:solidFill>
                      <a:schemeClr val="accent2">
                        <a:lumMod val="20000"/>
                        <a:lumOff val="80000"/>
                      </a:schemeClr>
                    </a:solidFill>
                  </a:tcPr>
                </a:tc>
                <a:tc>
                  <a:txBody>
                    <a:bodyPr/>
                    <a:lstStyle/>
                    <a:p>
                      <a:r>
                        <a:rPr lang="en-US" dirty="0" smtClean="0"/>
                        <a:t>5319</a:t>
                      </a:r>
                      <a:endParaRPr 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Syn-ack</a:t>
                      </a:r>
                      <a:r>
                        <a:rPr lang="en-US" dirty="0" smtClean="0"/>
                        <a:t> sent</a:t>
                      </a:r>
                    </a:p>
                  </a:txBody>
                  <a:tcPr>
                    <a:solidFill>
                      <a:schemeClr val="accent2">
                        <a:lumMod val="20000"/>
                        <a:lumOff val="80000"/>
                      </a:schemeClr>
                    </a:solidFill>
                  </a:tcPr>
                </a:tc>
              </a:tr>
              <a:tr h="370840">
                <a:tc>
                  <a:txBody>
                    <a:bodyPr/>
                    <a:lstStyle/>
                    <a:p>
                      <a:r>
                        <a:rPr lang="en-US" dirty="0" smtClean="0"/>
                        <a:t>192.168.1.31</a:t>
                      </a:r>
                      <a:endParaRPr lang="en-US" dirty="0"/>
                    </a:p>
                  </a:txBody>
                  <a:tcPr>
                    <a:solidFill>
                      <a:schemeClr val="accent3">
                        <a:lumMod val="20000"/>
                        <a:lumOff val="80000"/>
                      </a:schemeClr>
                    </a:solidFill>
                  </a:tcPr>
                </a:tc>
                <a:tc>
                  <a:txBody>
                    <a:bodyPr/>
                    <a:lstStyle/>
                    <a:p>
                      <a:r>
                        <a:rPr lang="en-US" dirty="0" smtClean="0"/>
                        <a:t>10.0.1.1</a:t>
                      </a:r>
                      <a:endParaRPr lang="en-US" dirty="0"/>
                    </a:p>
                  </a:txBody>
                  <a:tcPr>
                    <a:solidFill>
                      <a:schemeClr val="accent3">
                        <a:lumMod val="20000"/>
                        <a:lumOff val="80000"/>
                      </a:schemeClr>
                    </a:solidFill>
                  </a:tcPr>
                </a:tc>
                <a:tc>
                  <a:txBody>
                    <a:bodyPr/>
                    <a:lstStyle/>
                    <a:p>
                      <a:r>
                        <a:rPr lang="en-US" dirty="0" smtClean="0"/>
                        <a:t>8841</a:t>
                      </a:r>
                      <a:endParaRPr lang="en-US" dirty="0"/>
                    </a:p>
                  </a:txBody>
                  <a:tcPr>
                    <a:solidFill>
                      <a:schemeClr val="accent3">
                        <a:lumMod val="20000"/>
                        <a:lumOff val="80000"/>
                      </a:schemeClr>
                    </a:solidFill>
                  </a:tcPr>
                </a:tc>
                <a:tc>
                  <a:txBody>
                    <a:bodyPr/>
                    <a:lstStyle/>
                    <a:p>
                      <a:r>
                        <a:rPr lang="en-US" dirty="0" smtClean="0"/>
                        <a:t>21</a:t>
                      </a:r>
                      <a:endParaRPr lang="en-US" dirty="0"/>
                    </a:p>
                  </a:txBody>
                  <a:tcPr>
                    <a:solidFill>
                      <a:schemeClr val="accent3">
                        <a:lumMod val="20000"/>
                        <a:lumOff val="80000"/>
                      </a:schemeClr>
                    </a:solidFill>
                  </a:tcPr>
                </a:tc>
                <a:tc>
                  <a:txBody>
                    <a:bodyPr/>
                    <a:lstStyle/>
                    <a:p>
                      <a:r>
                        <a:rPr lang="en-US" dirty="0" smtClean="0"/>
                        <a:t>ftp established</a:t>
                      </a:r>
                      <a:endParaRPr lang="en-US" dirty="0"/>
                    </a:p>
                  </a:txBody>
                  <a:tcPr>
                    <a:solidFill>
                      <a:schemeClr val="accent3">
                        <a:lumMod val="20000"/>
                        <a:lumOff val="80000"/>
                      </a:schemeClr>
                    </a:solidFill>
                  </a:tcPr>
                </a:tc>
              </a:tr>
              <a:tr h="370840">
                <a:tc>
                  <a:txBody>
                    <a:bodyPr/>
                    <a:lstStyle/>
                    <a:p>
                      <a:r>
                        <a:rPr lang="en-US" dirty="0" smtClean="0"/>
                        <a:t>10.0.1.1</a:t>
                      </a:r>
                      <a:endParaRPr lang="en-US" dirty="0"/>
                    </a:p>
                  </a:txBody>
                  <a:tcPr>
                    <a:solidFill>
                      <a:schemeClr val="accent3">
                        <a:lumMod val="20000"/>
                        <a:lumOff val="80000"/>
                      </a:schemeClr>
                    </a:solidFill>
                  </a:tcPr>
                </a:tc>
                <a:tc>
                  <a:txBody>
                    <a:bodyPr/>
                    <a:lstStyle/>
                    <a:p>
                      <a:r>
                        <a:rPr lang="en-US" dirty="0" smtClean="0"/>
                        <a:t>192.168.1.31</a:t>
                      </a:r>
                      <a:endParaRPr lang="en-US" dirty="0"/>
                    </a:p>
                  </a:txBody>
                  <a:tcPr>
                    <a:solidFill>
                      <a:schemeClr val="accent3">
                        <a:lumMod val="20000"/>
                        <a:lumOff val="80000"/>
                      </a:schemeClr>
                    </a:solidFill>
                  </a:tcPr>
                </a:tc>
                <a:tc>
                  <a:txBody>
                    <a:bodyPr/>
                    <a:lstStyle/>
                    <a:p>
                      <a:r>
                        <a:rPr lang="en-US" dirty="0" smtClean="0"/>
                        <a:t>21</a:t>
                      </a:r>
                      <a:endParaRPr lang="en-US" dirty="0"/>
                    </a:p>
                  </a:txBody>
                  <a:tcPr>
                    <a:solidFill>
                      <a:schemeClr val="accent3">
                        <a:lumMod val="20000"/>
                        <a:lumOff val="80000"/>
                      </a:schemeClr>
                    </a:solidFill>
                  </a:tcPr>
                </a:tc>
                <a:tc>
                  <a:txBody>
                    <a:bodyPr/>
                    <a:lstStyle/>
                    <a:p>
                      <a:r>
                        <a:rPr lang="en-US" dirty="0" smtClean="0"/>
                        <a:t>8841</a:t>
                      </a:r>
                      <a:endParaRPr lang="en-US" dirty="0"/>
                    </a:p>
                  </a:txBody>
                  <a:tcPr>
                    <a:solidFill>
                      <a:schemeClr val="accent3">
                        <a:lumMod val="20000"/>
                        <a:lumOff val="80000"/>
                      </a:schemeClr>
                    </a:solidFill>
                  </a:tcPr>
                </a:tc>
                <a:tc>
                  <a:txBody>
                    <a:bodyPr/>
                    <a:lstStyle/>
                    <a:p>
                      <a:r>
                        <a:rPr lang="en-US" dirty="0" smtClean="0"/>
                        <a:t>ftp established</a:t>
                      </a:r>
                      <a:endParaRPr lang="en-US" dirty="0"/>
                    </a:p>
                  </a:txBody>
                  <a:tcPr>
                    <a:solidFill>
                      <a:schemeClr val="accent3">
                        <a:lumMod val="20000"/>
                        <a:lumOff val="80000"/>
                      </a:schemeClr>
                    </a:solidFill>
                  </a:tcPr>
                </a:tc>
              </a:tr>
              <a:tr h="370840">
                <a:tc>
                  <a:txBody>
                    <a:bodyPr/>
                    <a:lstStyle/>
                    <a:p>
                      <a:r>
                        <a:rPr lang="en-US" dirty="0" smtClean="0"/>
                        <a:t>192.168.1.31</a:t>
                      </a:r>
                      <a:endParaRPr lang="en-US" dirty="0"/>
                    </a:p>
                  </a:txBody>
                  <a:tcPr>
                    <a:solidFill>
                      <a:schemeClr val="accent4">
                        <a:lumMod val="20000"/>
                        <a:lumOff val="80000"/>
                      </a:schemeClr>
                    </a:solidFill>
                  </a:tcPr>
                </a:tc>
                <a:tc>
                  <a:txBody>
                    <a:bodyPr/>
                    <a:lstStyle/>
                    <a:p>
                      <a:r>
                        <a:rPr lang="en-US" dirty="0" smtClean="0"/>
                        <a:t>10.0.1.1</a:t>
                      </a:r>
                      <a:endParaRPr lang="en-US" dirty="0"/>
                    </a:p>
                  </a:txBody>
                  <a:tcPr>
                    <a:solidFill>
                      <a:schemeClr val="accent4">
                        <a:lumMod val="20000"/>
                        <a:lumOff val="80000"/>
                      </a:schemeClr>
                    </a:solidFill>
                  </a:tcPr>
                </a:tc>
                <a:tc>
                  <a:txBody>
                    <a:bodyPr/>
                    <a:lstStyle/>
                    <a:p>
                      <a:r>
                        <a:rPr lang="en-US" dirty="0" smtClean="0"/>
                        <a:t>8988</a:t>
                      </a:r>
                      <a:endParaRPr lang="en-US" dirty="0"/>
                    </a:p>
                  </a:txBody>
                  <a:tcPr>
                    <a:solidFill>
                      <a:schemeClr val="accent4">
                        <a:lumMod val="20000"/>
                        <a:lumOff val="80000"/>
                      </a:schemeClr>
                    </a:solidFill>
                  </a:tcPr>
                </a:tc>
                <a:tc>
                  <a:txBody>
                    <a:bodyPr/>
                    <a:lstStyle/>
                    <a:p>
                      <a:r>
                        <a:rPr lang="en-US" dirty="0" smtClean="0"/>
                        <a:t>20</a:t>
                      </a:r>
                      <a:endParaRPr lang="en-US" dirty="0"/>
                    </a:p>
                  </a:txBody>
                  <a:tcPr>
                    <a:solidFill>
                      <a:schemeClr val="accent4">
                        <a:lumMod val="20000"/>
                        <a:lumOff val="80000"/>
                      </a:schemeClr>
                    </a:solidFill>
                  </a:tcPr>
                </a:tc>
                <a:tc>
                  <a:txBody>
                    <a:bodyPr/>
                    <a:lstStyle/>
                    <a:p>
                      <a:r>
                        <a:rPr lang="en-US" dirty="0" smtClean="0"/>
                        <a:t>ftp data session</a:t>
                      </a:r>
                      <a:endParaRPr lang="en-US" dirty="0"/>
                    </a:p>
                  </a:txBody>
                  <a:tcPr>
                    <a:solidFill>
                      <a:schemeClr val="accent4">
                        <a:lumMod val="20000"/>
                        <a:lumOff val="80000"/>
                      </a:schemeClr>
                    </a:solidFill>
                  </a:tcPr>
                </a:tc>
              </a:tr>
              <a:tr h="370840">
                <a:tc>
                  <a:txBody>
                    <a:bodyPr/>
                    <a:lstStyle/>
                    <a:p>
                      <a:r>
                        <a:rPr lang="en-US" dirty="0" smtClean="0"/>
                        <a:t>10.0.1.1</a:t>
                      </a:r>
                      <a:endParaRPr lang="en-US" dirty="0"/>
                    </a:p>
                  </a:txBody>
                  <a:tcPr>
                    <a:solidFill>
                      <a:schemeClr val="accent4">
                        <a:lumMod val="20000"/>
                        <a:lumOff val="80000"/>
                      </a:schemeClr>
                    </a:solidFill>
                  </a:tcPr>
                </a:tc>
                <a:tc>
                  <a:txBody>
                    <a:bodyPr/>
                    <a:lstStyle/>
                    <a:p>
                      <a:r>
                        <a:rPr lang="en-US" dirty="0" smtClean="0"/>
                        <a:t>192.168.1.31</a:t>
                      </a:r>
                      <a:endParaRPr lang="en-US" dirty="0"/>
                    </a:p>
                  </a:txBody>
                  <a:tcPr>
                    <a:solidFill>
                      <a:schemeClr val="accent4">
                        <a:lumMod val="20000"/>
                        <a:lumOff val="80000"/>
                      </a:schemeClr>
                    </a:solidFill>
                  </a:tcPr>
                </a:tc>
                <a:tc>
                  <a:txBody>
                    <a:bodyPr/>
                    <a:lstStyle/>
                    <a:p>
                      <a:r>
                        <a:rPr lang="en-US" dirty="0" smtClean="0"/>
                        <a:t>20</a:t>
                      </a:r>
                      <a:endParaRPr lang="en-US" dirty="0"/>
                    </a:p>
                  </a:txBody>
                  <a:tcPr>
                    <a:solidFill>
                      <a:schemeClr val="accent4">
                        <a:lumMod val="20000"/>
                        <a:lumOff val="80000"/>
                      </a:schemeClr>
                    </a:solidFill>
                  </a:tcPr>
                </a:tc>
                <a:tc>
                  <a:txBody>
                    <a:bodyPr/>
                    <a:lstStyle/>
                    <a:p>
                      <a:r>
                        <a:rPr lang="en-US" dirty="0" smtClean="0"/>
                        <a:t>8988</a:t>
                      </a:r>
                      <a:endParaRPr lang="en-US" dirty="0"/>
                    </a:p>
                  </a:txBody>
                  <a:tcPr>
                    <a:solidFill>
                      <a:schemeClr val="accent4">
                        <a:lumMod val="20000"/>
                        <a:lumOff val="80000"/>
                      </a:schemeClr>
                    </a:solidFill>
                  </a:tcPr>
                </a:tc>
                <a:tc>
                  <a:txBody>
                    <a:bodyPr/>
                    <a:lstStyle/>
                    <a:p>
                      <a:r>
                        <a:rPr lang="en-US" dirty="0" smtClean="0"/>
                        <a:t>ftp data session</a:t>
                      </a:r>
                      <a:endParaRPr lang="en-US" dirty="0"/>
                    </a:p>
                  </a:txBody>
                  <a:tcPr>
                    <a:solidFill>
                      <a:schemeClr val="accent4">
                        <a:lumMod val="20000"/>
                        <a:lumOff val="80000"/>
                      </a:schemeClr>
                    </a:solidFill>
                  </a:tcPr>
                </a:tc>
              </a:tr>
              <a:tr h="370840">
                <a:tc>
                  <a:txBody>
                    <a:bodyPr/>
                    <a:lstStyle/>
                    <a:p>
                      <a:r>
                        <a:rPr lang="en-US" dirty="0" smtClean="0"/>
                        <a:t>192.168.1.31</a:t>
                      </a:r>
                      <a:endParaRPr lang="en-US" dirty="0"/>
                    </a:p>
                  </a:txBody>
                  <a:tcPr>
                    <a:solidFill>
                      <a:schemeClr val="accent4"/>
                    </a:solidFill>
                  </a:tcPr>
                </a:tc>
                <a:tc>
                  <a:txBody>
                    <a:bodyPr/>
                    <a:lstStyle/>
                    <a:p>
                      <a:r>
                        <a:rPr lang="en-US" dirty="0" smtClean="0"/>
                        <a:t>10.0.1.1</a:t>
                      </a:r>
                      <a:endParaRPr lang="en-US" dirty="0"/>
                    </a:p>
                  </a:txBody>
                  <a:tcPr>
                    <a:solidFill>
                      <a:schemeClr val="accent4"/>
                    </a:solidFill>
                  </a:tcPr>
                </a:tc>
                <a:tc>
                  <a:txBody>
                    <a:bodyPr/>
                    <a:lstStyle/>
                    <a:p>
                      <a:r>
                        <a:rPr lang="en-US" dirty="0" smtClean="0"/>
                        <a:t>10156</a:t>
                      </a:r>
                      <a:endParaRPr lang="en-US" dirty="0"/>
                    </a:p>
                  </a:txBody>
                  <a:tcPr>
                    <a:solidFill>
                      <a:schemeClr val="accent4"/>
                    </a:solidFill>
                  </a:tcPr>
                </a:tc>
                <a:tc>
                  <a:txBody>
                    <a:bodyPr/>
                    <a:lstStyle/>
                    <a:p>
                      <a:r>
                        <a:rPr lang="en-US" dirty="0" smtClean="0"/>
                        <a:t>80</a:t>
                      </a:r>
                      <a:endParaRPr lang="en-US" dirty="0"/>
                    </a:p>
                  </a:txBody>
                  <a:tcPr>
                    <a:solidFill>
                      <a:schemeClr val="accent4"/>
                    </a:solidFill>
                  </a:tcPr>
                </a:tc>
                <a:tc>
                  <a:txBody>
                    <a:bodyPr/>
                    <a:lstStyle/>
                    <a:p>
                      <a:r>
                        <a:rPr lang="en-US" dirty="0" err="1" smtClean="0"/>
                        <a:t>Syn</a:t>
                      </a:r>
                      <a:r>
                        <a:rPr lang="en-US" baseline="0" dirty="0" smtClean="0"/>
                        <a:t> sent</a:t>
                      </a:r>
                      <a:endParaRPr lang="en-US" dirty="0"/>
                    </a:p>
                  </a:txBody>
                  <a:tcPr>
                    <a:solidFill>
                      <a:schemeClr val="accent4"/>
                    </a:solidFill>
                  </a:tcPr>
                </a:tc>
              </a:tr>
            </a:tbl>
          </a:graphicData>
        </a:graphic>
      </p:graphicFrame>
    </p:spTree>
    <p:extLst>
      <p:ext uri="{BB962C8B-B14F-4D97-AF65-F5344CB8AC3E}">
        <p14:creationId xmlns:p14="http://schemas.microsoft.com/office/powerpoint/2010/main" val="253741371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a:t>
            </a:r>
            <a:r>
              <a:rPr lang="en-US" dirty="0" smtClean="0"/>
              <a:t>Table</a:t>
            </a:r>
            <a:endParaRPr lang="en-US" dirty="0"/>
          </a:p>
        </p:txBody>
      </p:sp>
      <p:sp>
        <p:nvSpPr>
          <p:cNvPr id="3" name="Content Placeholder 2"/>
          <p:cNvSpPr>
            <a:spLocks noGrp="1"/>
          </p:cNvSpPr>
          <p:nvPr>
            <p:ph idx="1"/>
          </p:nvPr>
        </p:nvSpPr>
        <p:spPr/>
        <p:txBody>
          <a:bodyPr/>
          <a:lstStyle/>
          <a:p>
            <a:r>
              <a:rPr lang="en-US" dirty="0" smtClean="0"/>
              <a:t>Each approved connection will be saved in a dynamic table</a:t>
            </a:r>
          </a:p>
          <a:p>
            <a:r>
              <a:rPr lang="en-US" dirty="0" smtClean="0"/>
              <a:t>Each row will contain data about the saved connection</a:t>
            </a:r>
          </a:p>
          <a:p>
            <a:pPr lvl="1"/>
            <a:r>
              <a:rPr lang="en-US" dirty="0" smtClean="0"/>
              <a:t>Source IP address</a:t>
            </a:r>
          </a:p>
          <a:p>
            <a:pPr lvl="1"/>
            <a:r>
              <a:rPr lang="en-US" dirty="0" smtClean="0"/>
              <a:t>Source port</a:t>
            </a:r>
          </a:p>
          <a:p>
            <a:pPr lvl="1"/>
            <a:r>
              <a:rPr lang="en-US" dirty="0" smtClean="0"/>
              <a:t>Destination IP address</a:t>
            </a:r>
          </a:p>
          <a:p>
            <a:pPr lvl="1"/>
            <a:r>
              <a:rPr lang="en-US" dirty="0" smtClean="0"/>
              <a:t>Destination port</a:t>
            </a:r>
          </a:p>
          <a:p>
            <a:pPr lvl="1"/>
            <a:r>
              <a:rPr lang="en-US" dirty="0" smtClean="0">
                <a:solidFill>
                  <a:schemeClr val="accent3"/>
                </a:solidFill>
              </a:rPr>
              <a:t>State</a:t>
            </a:r>
            <a:endParaRPr lang="en-US" dirty="0">
              <a:solidFill>
                <a:schemeClr val="accent3"/>
              </a:solidFill>
            </a:endParaRPr>
          </a:p>
          <a:p>
            <a:r>
              <a:rPr lang="en-US" dirty="0" smtClean="0"/>
              <a:t>Protocols can have several states and we always need to know the current state of the connection. For example:</a:t>
            </a:r>
          </a:p>
          <a:p>
            <a:pPr lvl="1"/>
            <a:r>
              <a:rPr lang="en-US" dirty="0" smtClean="0"/>
              <a:t>3-way handshake and waiting for “</a:t>
            </a:r>
            <a:r>
              <a:rPr lang="en-US" dirty="0" err="1" smtClean="0"/>
              <a:t>syn</a:t>
            </a:r>
            <a:r>
              <a:rPr lang="en-US" dirty="0" smtClean="0"/>
              <a:t> </a:t>
            </a:r>
            <a:r>
              <a:rPr lang="en-US" dirty="0" err="1" smtClean="0"/>
              <a:t>ack</a:t>
            </a:r>
            <a:r>
              <a:rPr lang="en-US" dirty="0" smtClean="0"/>
              <a:t>” from server</a:t>
            </a:r>
          </a:p>
          <a:p>
            <a:pPr lvl="1"/>
            <a:r>
              <a:rPr lang="en-US" dirty="0" smtClean="0"/>
              <a:t>FTP </a:t>
            </a:r>
            <a:r>
              <a:rPr lang="en-US" dirty="0" smtClean="0"/>
              <a:t>connection who wait to receive “ready” status from server</a:t>
            </a:r>
          </a:p>
          <a:p>
            <a:pPr lvl="1"/>
            <a:r>
              <a:rPr lang="en-US" dirty="0" smtClean="0"/>
              <a:t>Etc.</a:t>
            </a:r>
          </a:p>
        </p:txBody>
      </p:sp>
    </p:spTree>
    <p:extLst>
      <p:ext uri="{BB962C8B-B14F-4D97-AF65-F5344CB8AC3E}">
        <p14:creationId xmlns:p14="http://schemas.microsoft.com/office/powerpoint/2010/main" val="39807860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t>
            </a:r>
            <a:r>
              <a:rPr lang="en-US" dirty="0" smtClean="0"/>
              <a:t>Approach </a:t>
            </a:r>
            <a:r>
              <a:rPr lang="en-US" dirty="0" smtClean="0"/>
              <a:t>(Linux’s </a:t>
            </a:r>
            <a:r>
              <a:rPr lang="en-US" dirty="0" err="1" smtClean="0"/>
              <a:t>iptables</a:t>
            </a:r>
            <a:r>
              <a:rPr lang="en-US" dirty="0" smtClean="0"/>
              <a:t>)</a:t>
            </a:r>
            <a:endParaRPr lang="en-US" dirty="0"/>
          </a:p>
        </p:txBody>
      </p:sp>
      <p:sp>
        <p:nvSpPr>
          <p:cNvPr id="3" name="Content Placeholder 2"/>
          <p:cNvSpPr>
            <a:spLocks noGrp="1"/>
          </p:cNvSpPr>
          <p:nvPr>
            <p:ph idx="1"/>
          </p:nvPr>
        </p:nvSpPr>
        <p:spPr>
          <a:xfrm>
            <a:off x="366316" y="1102597"/>
            <a:ext cx="9169929" cy="4992624"/>
          </a:xfrm>
        </p:spPr>
        <p:txBody>
          <a:bodyPr/>
          <a:lstStyle/>
          <a:p>
            <a:r>
              <a:rPr lang="en-US" dirty="0" smtClean="0"/>
              <a:t>Alternative: support </a:t>
            </a:r>
            <a:r>
              <a:rPr lang="en-US" dirty="0" err="1" smtClean="0"/>
              <a:t>stateful</a:t>
            </a:r>
            <a:r>
              <a:rPr lang="en-US" dirty="0" smtClean="0"/>
              <a:t> rules in the main table.</a:t>
            </a:r>
          </a:p>
          <a:p>
            <a:r>
              <a:rPr lang="en-US" dirty="0" smtClean="0"/>
              <a:t>For example, </a:t>
            </a:r>
            <a:r>
              <a:rPr lang="en-US" dirty="0" err="1" smtClean="0"/>
              <a:t>iptables</a:t>
            </a:r>
            <a:r>
              <a:rPr lang="en-US" dirty="0" smtClean="0"/>
              <a:t> pass </a:t>
            </a:r>
            <a:r>
              <a:rPr lang="en-US" b="1" dirty="0" smtClean="0"/>
              <a:t>every</a:t>
            </a:r>
            <a:r>
              <a:rPr lang="en-US" dirty="0" smtClean="0"/>
              <a:t> packet (even those of established connection) through the same rule table</a:t>
            </a:r>
          </a:p>
          <a:p>
            <a:r>
              <a:rPr lang="en-US" dirty="0" smtClean="0"/>
              <a:t>The table has the </a:t>
            </a:r>
            <a:r>
              <a:rPr lang="en-US" dirty="0"/>
              <a:t>ability </a:t>
            </a:r>
            <a:r>
              <a:rPr lang="en-US" dirty="0" smtClean="0"/>
              <a:t>to invoke modules, loaded into the Linux kernel.</a:t>
            </a:r>
          </a:p>
          <a:p>
            <a:r>
              <a:rPr lang="en-US" dirty="0" smtClean="0"/>
              <a:t>Modules can work on all layers, and can access </a:t>
            </a:r>
            <a:r>
              <a:rPr lang="en-US" dirty="0" err="1" smtClean="0"/>
              <a:t>stateful</a:t>
            </a:r>
            <a:r>
              <a:rPr lang="en-US" dirty="0" smtClean="0"/>
              <a:t> data structures:</a:t>
            </a:r>
          </a:p>
          <a:p>
            <a:pPr lvl="2"/>
            <a:r>
              <a:rPr lang="en-US" dirty="0" smtClean="0"/>
              <a:t>inspect </a:t>
            </a:r>
            <a:r>
              <a:rPr lang="en-US" dirty="0"/>
              <a:t>IP address, ports, or even GEOIP lookup of IP address</a:t>
            </a:r>
          </a:p>
          <a:p>
            <a:pPr lvl="2"/>
            <a:r>
              <a:rPr lang="en-US" dirty="0" smtClean="0"/>
              <a:t>inspect </a:t>
            </a:r>
            <a:r>
              <a:rPr lang="en-US" dirty="0"/>
              <a:t>specific bytes, or doing a string search, in the raw packet</a:t>
            </a:r>
          </a:p>
          <a:p>
            <a:pPr lvl="2"/>
            <a:r>
              <a:rPr lang="en-US" dirty="0" smtClean="0"/>
              <a:t>inspect </a:t>
            </a:r>
            <a:r>
              <a:rPr lang="en-US" dirty="0"/>
              <a:t>MAC address</a:t>
            </a:r>
          </a:p>
          <a:p>
            <a:pPr lvl="2"/>
            <a:r>
              <a:rPr lang="en-US" dirty="0" smtClean="0"/>
              <a:t>inspect </a:t>
            </a:r>
            <a:r>
              <a:rPr lang="en-US" dirty="0"/>
              <a:t>flags of TCP/UDP/ICMP</a:t>
            </a:r>
          </a:p>
          <a:p>
            <a:pPr lvl="2"/>
            <a:r>
              <a:rPr lang="en-US" b="1" dirty="0" err="1" smtClean="0"/>
              <a:t>stateful</a:t>
            </a:r>
            <a:r>
              <a:rPr lang="en-US" b="1" dirty="0" smtClean="0"/>
              <a:t> </a:t>
            </a:r>
            <a:r>
              <a:rPr lang="en-US" b="1" dirty="0"/>
              <a:t>connection </a:t>
            </a:r>
            <a:r>
              <a:rPr lang="en-US" b="1" dirty="0" smtClean="0"/>
              <a:t>tracking: look up a dynamic connection table</a:t>
            </a:r>
            <a:endParaRPr lang="en-US" b="1" dirty="0"/>
          </a:p>
          <a:p>
            <a:pPr lvl="2"/>
            <a:r>
              <a:rPr lang="en-US" dirty="0" smtClean="0"/>
              <a:t>And many more</a:t>
            </a:r>
          </a:p>
        </p:txBody>
      </p:sp>
    </p:spTree>
    <p:extLst>
      <p:ext uri="{BB962C8B-B14F-4D97-AF65-F5344CB8AC3E}">
        <p14:creationId xmlns:p14="http://schemas.microsoft.com/office/powerpoint/2010/main" val="286883780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a:t>
            </a:r>
            <a:r>
              <a:rPr lang="en-US" dirty="0" smtClean="0"/>
              <a:t>Inspection</a:t>
            </a:r>
            <a:endParaRPr lang="en-US" dirty="0"/>
          </a:p>
        </p:txBody>
      </p:sp>
      <p:sp>
        <p:nvSpPr>
          <p:cNvPr id="3" name="Content Placeholder 2"/>
          <p:cNvSpPr>
            <a:spLocks noGrp="1"/>
          </p:cNvSpPr>
          <p:nvPr>
            <p:ph idx="1"/>
          </p:nvPr>
        </p:nvSpPr>
        <p:spPr/>
        <p:txBody>
          <a:bodyPr/>
          <a:lstStyle/>
          <a:p>
            <a:r>
              <a:rPr lang="en-US" dirty="0" smtClean="0"/>
              <a:t>Some protocols required connection tracking to establish a secured connection</a:t>
            </a:r>
          </a:p>
          <a:p>
            <a:pPr lvl="1"/>
            <a:r>
              <a:rPr lang="en-US" dirty="0" smtClean="0"/>
              <a:t>We can’t just allow traffic from numerous ports</a:t>
            </a:r>
          </a:p>
          <a:p>
            <a:r>
              <a:rPr lang="en-US" dirty="0" smtClean="0"/>
              <a:t> Both in TCP and UDP there are protocols as such:</a:t>
            </a:r>
          </a:p>
          <a:p>
            <a:pPr lvl="1"/>
            <a:r>
              <a:rPr lang="en-US" dirty="0" smtClean="0">
                <a:hlinkClick r:id="rId3"/>
              </a:rPr>
              <a:t>TFTP</a:t>
            </a:r>
            <a:endParaRPr lang="en-US" dirty="0" smtClean="0"/>
          </a:p>
          <a:p>
            <a:pPr lvl="2"/>
            <a:r>
              <a:rPr lang="en-US" dirty="0" smtClean="0"/>
              <a:t>Both client and server open random ports and connect with each other</a:t>
            </a:r>
          </a:p>
          <a:p>
            <a:pPr lvl="1"/>
            <a:r>
              <a:rPr lang="en-US" dirty="0" smtClean="0"/>
              <a:t>VoIP protocols</a:t>
            </a:r>
          </a:p>
          <a:p>
            <a:pPr lvl="2"/>
            <a:r>
              <a:rPr lang="en-US" dirty="0" smtClean="0">
                <a:hlinkClick r:id="rId4"/>
              </a:rPr>
              <a:t>SIP</a:t>
            </a:r>
            <a:endParaRPr lang="en-US" dirty="0" smtClean="0"/>
          </a:p>
          <a:p>
            <a:pPr lvl="2"/>
            <a:r>
              <a:rPr lang="en-US" dirty="0" smtClean="0">
                <a:hlinkClick r:id="rId5"/>
              </a:rPr>
              <a:t>H.323</a:t>
            </a:r>
            <a:r>
              <a:rPr lang="en-US" dirty="0" smtClean="0"/>
              <a:t> protocols</a:t>
            </a:r>
          </a:p>
          <a:p>
            <a:pPr lvl="1"/>
            <a:r>
              <a:rPr lang="en-US" dirty="0" smtClean="0"/>
              <a:t>Basically anything on top TCP (and some UDP also)</a:t>
            </a:r>
          </a:p>
          <a:p>
            <a:pPr lvl="1"/>
            <a:endParaRPr lang="en-US" dirty="0" smtClean="0"/>
          </a:p>
          <a:p>
            <a:pPr lvl="1"/>
            <a:endParaRPr lang="en-US" dirty="0" smtClean="0"/>
          </a:p>
        </p:txBody>
      </p:sp>
    </p:spTree>
    <p:extLst>
      <p:ext uri="{BB962C8B-B14F-4D97-AF65-F5344CB8AC3E}">
        <p14:creationId xmlns:p14="http://schemas.microsoft.com/office/powerpoint/2010/main" val="337210968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latin typeface="Arial" charset="0"/>
              </a:rPr>
              <a:t>Agenda</a:t>
            </a:r>
            <a:endParaRPr lang="en-US" dirty="0" smtClean="0">
              <a:latin typeface="Arial" charset="0"/>
            </a:endParaRPr>
          </a:p>
        </p:txBody>
      </p:sp>
      <p:grpSp>
        <p:nvGrpSpPr>
          <p:cNvPr id="10243" name="Group 3"/>
          <p:cNvGrpSpPr>
            <a:grpSpLocks/>
          </p:cNvGrpSpPr>
          <p:nvPr/>
        </p:nvGrpSpPr>
        <p:grpSpPr bwMode="auto">
          <a:xfrm>
            <a:off x="1293284" y="1749425"/>
            <a:ext cx="7384785" cy="654050"/>
            <a:chOff x="1193800" y="1749425"/>
            <a:chExt cx="6816724" cy="654050"/>
          </a:xfrm>
        </p:grpSpPr>
        <p:grpSp>
          <p:nvGrpSpPr>
            <p:cNvPr id="10265" name="Group 2"/>
            <p:cNvGrpSpPr>
              <a:grpSpLocks/>
            </p:cNvGrpSpPr>
            <p:nvPr/>
          </p:nvGrpSpPr>
          <p:grpSpPr bwMode="auto">
            <a:xfrm>
              <a:off x="1193800" y="1749425"/>
              <a:ext cx="6756401" cy="654050"/>
              <a:chOff x="1193800" y="1749425"/>
              <a:chExt cx="6756401" cy="654050"/>
            </a:xfrm>
          </p:grpSpPr>
          <p:sp>
            <p:nvSpPr>
              <p:cNvPr id="10267"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0266"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Advanced </a:t>
              </a:r>
              <a:r>
                <a:rPr lang="en-US" sz="2600" dirty="0" smtClean="0">
                  <a:solidFill>
                    <a:srgbClr val="464646"/>
                  </a:solidFill>
                  <a:latin typeface="Arial" charset="0"/>
                </a:rPr>
                <a:t>Protection </a:t>
              </a:r>
              <a:r>
                <a:rPr lang="en-US" sz="2600" dirty="0">
                  <a:solidFill>
                    <a:srgbClr val="464646"/>
                  </a:solidFill>
                  <a:latin typeface="Arial" charset="0"/>
                </a:rPr>
                <a:t>T</a:t>
              </a:r>
              <a:r>
                <a:rPr lang="en-US" sz="2600" dirty="0" smtClean="0">
                  <a:solidFill>
                    <a:srgbClr val="464646"/>
                  </a:solidFill>
                  <a:latin typeface="Arial" charset="0"/>
                </a:rPr>
                <a:t>echniques</a:t>
              </a:r>
              <a:endParaRPr lang="en-US" sz="2600" dirty="0">
                <a:latin typeface="Arial" charset="0"/>
              </a:endParaRPr>
            </a:p>
          </p:txBody>
        </p:sp>
      </p:grpSp>
      <p:grpSp>
        <p:nvGrpSpPr>
          <p:cNvPr id="10244" name="Group 5"/>
          <p:cNvGrpSpPr>
            <a:grpSpLocks/>
          </p:cNvGrpSpPr>
          <p:nvPr/>
        </p:nvGrpSpPr>
        <p:grpSpPr bwMode="auto">
          <a:xfrm>
            <a:off x="1293284" y="2593975"/>
            <a:ext cx="7384785" cy="654050"/>
            <a:chOff x="1193800" y="2593487"/>
            <a:chExt cx="6816724" cy="654538"/>
          </a:xfrm>
        </p:grpSpPr>
        <p:sp>
          <p:nvSpPr>
            <p:cNvPr id="10259"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b="1" dirty="0">
                  <a:solidFill>
                    <a:srgbClr val="F06414"/>
                  </a:solidFill>
                  <a:latin typeface="Arial" charset="0"/>
                </a:rPr>
                <a:t>File Transfer Protocol - FTP</a:t>
              </a:r>
            </a:p>
          </p:txBody>
        </p:sp>
        <p:grpSp>
          <p:nvGrpSpPr>
            <p:cNvPr id="10260" name="Group 4"/>
            <p:cNvGrpSpPr>
              <a:grpSpLocks/>
            </p:cNvGrpSpPr>
            <p:nvPr/>
          </p:nvGrpSpPr>
          <p:grpSpPr bwMode="auto">
            <a:xfrm>
              <a:off x="1193800" y="2593487"/>
              <a:ext cx="6756401" cy="654538"/>
              <a:chOff x="1193800" y="2593487"/>
              <a:chExt cx="6756401" cy="654538"/>
            </a:xfrm>
          </p:grpSpPr>
          <p:sp>
            <p:nvSpPr>
              <p:cNvPr id="24" name="Line 5"/>
              <p:cNvSpPr>
                <a:spLocks noChangeShapeType="1"/>
              </p:cNvSpPr>
              <p:nvPr/>
            </p:nvSpPr>
            <p:spPr bwMode="auto">
              <a:xfrm>
                <a:off x="1295400" y="324802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0245" name="Group 7"/>
          <p:cNvGrpSpPr>
            <a:grpSpLocks/>
          </p:cNvGrpSpPr>
          <p:nvPr/>
        </p:nvGrpSpPr>
        <p:grpSpPr bwMode="auto">
          <a:xfrm>
            <a:off x="1293284" y="3436939"/>
            <a:ext cx="7384785" cy="655637"/>
            <a:chOff x="1193800" y="3437548"/>
            <a:chExt cx="6816724" cy="655027"/>
          </a:xfrm>
        </p:grpSpPr>
        <p:sp>
          <p:nvSpPr>
            <p:cNvPr id="10253" name="Text Box 6"/>
            <p:cNvSpPr txBox="1">
              <a:spLocks noChangeArrowheads="1"/>
            </p:cNvSpPr>
            <p:nvPr/>
          </p:nvSpPr>
          <p:spPr bwMode="auto">
            <a:xfrm>
              <a:off x="1982787" y="3519329"/>
              <a:ext cx="6027737"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HyperText</a:t>
              </a:r>
              <a:r>
                <a:rPr lang="en-US" sz="2600" dirty="0">
                  <a:solidFill>
                    <a:srgbClr val="464646"/>
                  </a:solidFill>
                  <a:latin typeface="Arial" charset="0"/>
                </a:rPr>
                <a:t> Transfer Protocol - HTTP</a:t>
              </a:r>
              <a:endParaRPr lang="en-US" sz="2600" dirty="0">
                <a:latin typeface="Arial" charset="0"/>
              </a:endParaRPr>
            </a:p>
          </p:txBody>
        </p:sp>
        <p:grpSp>
          <p:nvGrpSpPr>
            <p:cNvPr id="10254" name="Group 6"/>
            <p:cNvGrpSpPr>
              <a:grpSpLocks/>
            </p:cNvGrpSpPr>
            <p:nvPr/>
          </p:nvGrpSpPr>
          <p:grpSpPr bwMode="auto">
            <a:xfrm>
              <a:off x="1193800" y="3437548"/>
              <a:ext cx="6756401" cy="655027"/>
              <a:chOff x="1193800" y="3437548"/>
              <a:chExt cx="6756401" cy="655027"/>
            </a:xfrm>
          </p:grpSpPr>
          <p:sp>
            <p:nvSpPr>
              <p:cNvPr id="10255"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10246" name="Group 9"/>
          <p:cNvGrpSpPr>
            <a:grpSpLocks/>
          </p:cNvGrpSpPr>
          <p:nvPr/>
        </p:nvGrpSpPr>
        <p:grpSpPr bwMode="auto">
          <a:xfrm>
            <a:off x="1293284" y="4292600"/>
            <a:ext cx="7384785" cy="655638"/>
            <a:chOff x="1193800" y="4293333"/>
            <a:chExt cx="6816724" cy="655515"/>
          </a:xfrm>
        </p:grpSpPr>
        <p:sp>
          <p:nvSpPr>
            <p:cNvPr id="10247" name="Text Box 6"/>
            <p:cNvSpPr txBox="1">
              <a:spLocks noChangeArrowheads="1"/>
            </p:cNvSpPr>
            <p:nvPr/>
          </p:nvSpPr>
          <p:spPr bwMode="auto">
            <a:xfrm>
              <a:off x="1982787" y="4363879"/>
              <a:ext cx="6027737" cy="4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TCP Stream Inspection</a:t>
              </a:r>
              <a:endParaRPr lang="en-US" sz="2600" dirty="0">
                <a:latin typeface="Arial" charset="0"/>
              </a:endParaRPr>
            </a:p>
          </p:txBody>
        </p:sp>
        <p:grpSp>
          <p:nvGrpSpPr>
            <p:cNvPr id="10248" name="Group 8"/>
            <p:cNvGrpSpPr>
              <a:grpSpLocks/>
            </p:cNvGrpSpPr>
            <p:nvPr/>
          </p:nvGrpSpPr>
          <p:grpSpPr bwMode="auto">
            <a:xfrm>
              <a:off x="1193800" y="4293333"/>
              <a:ext cx="6756401" cy="655515"/>
              <a:chOff x="1193800" y="4293333"/>
              <a:chExt cx="6756401" cy="655515"/>
            </a:xfrm>
          </p:grpSpPr>
          <p:sp>
            <p:nvSpPr>
              <p:cNvPr id="10249"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Tree>
    <p:extLst>
      <p:ext uri="{BB962C8B-B14F-4D97-AF65-F5344CB8AC3E}">
        <p14:creationId xmlns:p14="http://schemas.microsoft.com/office/powerpoint/2010/main" val="51884984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(File Transfer Protocol)</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The client send the server the port it’s open for data connection</a:t>
            </a:r>
          </a:p>
          <a:p>
            <a:r>
              <a:rPr lang="en-US" dirty="0" smtClean="0"/>
              <a:t>The </a:t>
            </a:r>
            <a:r>
              <a:rPr lang="en-US" dirty="0"/>
              <a:t>firewall need to be able to open connections to arbitrary high ports for it to function </a:t>
            </a:r>
            <a:r>
              <a:rPr lang="en-US" dirty="0" smtClean="0"/>
              <a:t>properly</a:t>
            </a:r>
            <a:endParaRPr lang="en-US" dirty="0"/>
          </a:p>
          <a:p>
            <a:r>
              <a:rPr lang="en-US" dirty="0" smtClean="0"/>
              <a:t>Thus, the firewall needs to read the payload (the data itself) of the packet to realize we are in FTP connection and identify the FTP command that specifies the receive port number to </a:t>
            </a:r>
            <a:r>
              <a:rPr lang="en-US" dirty="0" smtClean="0"/>
              <a:t>open</a:t>
            </a:r>
            <a:endParaRPr lang="en-US" dirty="0" smtClean="0"/>
          </a:p>
          <a:p>
            <a:r>
              <a:rPr lang="en-US" dirty="0" smtClean="0"/>
              <a:t>The command is inside a TCP stream</a:t>
            </a:r>
          </a:p>
          <a:p>
            <a:pPr lvl="1"/>
            <a:r>
              <a:rPr lang="en-US" dirty="0" smtClean="0"/>
              <a:t>May be, for example, fragmented across several TCP packets, so inspecting packets </a:t>
            </a:r>
            <a:r>
              <a:rPr lang="en-US" dirty="0" smtClean="0"/>
              <a:t>individually does </a:t>
            </a:r>
            <a:r>
              <a:rPr lang="en-US" dirty="0" smtClean="0"/>
              <a:t>not suffice</a:t>
            </a:r>
          </a:p>
          <a:p>
            <a:pPr marL="457200" lvl="1" indent="0">
              <a:buNone/>
            </a:pPr>
            <a:endParaRPr lang="en-US" dirty="0"/>
          </a:p>
          <a:p>
            <a:endParaRPr lang="en-US" dirty="0"/>
          </a:p>
        </p:txBody>
      </p:sp>
    </p:spTree>
    <p:extLst>
      <p:ext uri="{BB962C8B-B14F-4D97-AF65-F5344CB8AC3E}">
        <p14:creationId xmlns:p14="http://schemas.microsoft.com/office/powerpoint/2010/main" val="128667954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Transfer Protocol - FTP</a:t>
            </a:r>
          </a:p>
        </p:txBody>
      </p:sp>
      <p:sp>
        <p:nvSpPr>
          <p:cNvPr id="3" name="Content Placeholder 2"/>
          <p:cNvSpPr>
            <a:spLocks noGrp="1"/>
          </p:cNvSpPr>
          <p:nvPr>
            <p:ph idx="1"/>
          </p:nvPr>
        </p:nvSpPr>
        <p:spPr/>
        <p:txBody>
          <a:bodyPr/>
          <a:lstStyle/>
          <a:p>
            <a:endParaRPr lang="en-US" dirty="0"/>
          </a:p>
        </p:txBody>
      </p:sp>
      <p:cxnSp>
        <p:nvCxnSpPr>
          <p:cNvPr id="6" name="Straight Connector 5"/>
          <p:cNvCxnSpPr/>
          <p:nvPr/>
        </p:nvCxnSpPr>
        <p:spPr bwMode="auto">
          <a:xfrm>
            <a:off x="4148667" y="2391832"/>
            <a:ext cx="8466" cy="1634067"/>
          </a:xfrm>
          <a:prstGeom prst="line">
            <a:avLst/>
          </a:prstGeom>
          <a:ln>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bwMode="auto">
          <a:xfrm>
            <a:off x="5748867" y="2391831"/>
            <a:ext cx="8466" cy="1634067"/>
          </a:xfrm>
          <a:prstGeom prst="line">
            <a:avLst/>
          </a:prstGeom>
          <a:ln>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bwMode="auto">
          <a:xfrm>
            <a:off x="2643717" y="2391831"/>
            <a:ext cx="8466" cy="3712636"/>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10" name="Straight Connector 9"/>
          <p:cNvCxnSpPr/>
          <p:nvPr/>
        </p:nvCxnSpPr>
        <p:spPr bwMode="auto">
          <a:xfrm>
            <a:off x="7340599" y="2342065"/>
            <a:ext cx="8466" cy="3653368"/>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12" name="Straight Arrow Connector 11"/>
          <p:cNvCxnSpPr/>
          <p:nvPr/>
        </p:nvCxnSpPr>
        <p:spPr bwMode="auto">
          <a:xfrm>
            <a:off x="4157133" y="2391832"/>
            <a:ext cx="1600200" cy="249768"/>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H="1">
            <a:off x="4157133" y="2768600"/>
            <a:ext cx="1600200" cy="135467"/>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a:off x="4148667" y="3039533"/>
            <a:ext cx="1608666" cy="169331"/>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2793999" y="1972733"/>
            <a:ext cx="1159934" cy="369332"/>
          </a:xfrm>
          <a:prstGeom prst="rect">
            <a:avLst/>
          </a:prstGeom>
          <a:noFill/>
        </p:spPr>
        <p:txBody>
          <a:bodyPr wrap="square" rtlCol="0">
            <a:spAutoFit/>
          </a:bodyPr>
          <a:lstStyle/>
          <a:p>
            <a:pPr algn="ctr"/>
            <a:r>
              <a:rPr lang="en-US" sz="1800" dirty="0" smtClean="0"/>
              <a:t>Client</a:t>
            </a:r>
            <a:endParaRPr lang="en-US" sz="1800" dirty="0"/>
          </a:p>
        </p:txBody>
      </p:sp>
      <p:sp>
        <p:nvSpPr>
          <p:cNvPr id="20" name="TextBox 19"/>
          <p:cNvSpPr txBox="1"/>
          <p:nvPr/>
        </p:nvSpPr>
        <p:spPr>
          <a:xfrm>
            <a:off x="5952066" y="1972733"/>
            <a:ext cx="1159934" cy="369332"/>
          </a:xfrm>
          <a:prstGeom prst="rect">
            <a:avLst/>
          </a:prstGeom>
          <a:noFill/>
        </p:spPr>
        <p:txBody>
          <a:bodyPr wrap="square" rtlCol="0">
            <a:spAutoFit/>
          </a:bodyPr>
          <a:lstStyle/>
          <a:p>
            <a:pPr algn="ctr"/>
            <a:r>
              <a:rPr lang="en-US" sz="1800" dirty="0" smtClean="0"/>
              <a:t>Server</a:t>
            </a:r>
            <a:endParaRPr lang="en-US" sz="1800" dirty="0"/>
          </a:p>
        </p:txBody>
      </p:sp>
      <p:cxnSp>
        <p:nvCxnSpPr>
          <p:cNvPr id="21" name="Straight Arrow Connector 20"/>
          <p:cNvCxnSpPr/>
          <p:nvPr/>
        </p:nvCxnSpPr>
        <p:spPr bwMode="auto">
          <a:xfrm>
            <a:off x="4148667" y="3661832"/>
            <a:ext cx="1600200" cy="249768"/>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flipH="1">
            <a:off x="2643717" y="4292600"/>
            <a:ext cx="4688416" cy="241300"/>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a:off x="2643717" y="4732869"/>
            <a:ext cx="4705348" cy="167217"/>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flipH="1">
            <a:off x="2643717" y="4995337"/>
            <a:ext cx="4688416" cy="241300"/>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p:nvPr/>
        </p:nvCxnSpPr>
        <p:spPr bwMode="auto">
          <a:xfrm flipH="1">
            <a:off x="2660649" y="5522383"/>
            <a:ext cx="4688416" cy="241300"/>
          </a:xfrm>
          <a:prstGeom prst="straightConnector1">
            <a:avLst/>
          </a:prstGeom>
          <a:solidFill>
            <a:schemeClr val="bg1"/>
          </a:solidFill>
          <a:ln w="12700" cap="flat" cmpd="sng" algn="ctr">
            <a:solidFill>
              <a:schemeClr val="folHlink"/>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rot="563829">
            <a:off x="4368800" y="2839028"/>
            <a:ext cx="1159934" cy="276999"/>
          </a:xfrm>
          <a:prstGeom prst="rect">
            <a:avLst/>
          </a:prstGeom>
          <a:noFill/>
        </p:spPr>
        <p:txBody>
          <a:bodyPr wrap="square" rtlCol="0">
            <a:spAutoFit/>
          </a:bodyPr>
          <a:lstStyle/>
          <a:p>
            <a:pPr algn="ctr"/>
            <a:r>
              <a:rPr lang="en-US" sz="1200" dirty="0" err="1" smtClean="0"/>
              <a:t>Ack</a:t>
            </a:r>
            <a:endParaRPr lang="en-US" sz="1200" dirty="0"/>
          </a:p>
        </p:txBody>
      </p:sp>
      <p:sp>
        <p:nvSpPr>
          <p:cNvPr id="33" name="TextBox 32"/>
          <p:cNvSpPr txBox="1"/>
          <p:nvPr/>
        </p:nvSpPr>
        <p:spPr>
          <a:xfrm rot="563829">
            <a:off x="4407959" y="2271765"/>
            <a:ext cx="1159934" cy="276999"/>
          </a:xfrm>
          <a:prstGeom prst="rect">
            <a:avLst/>
          </a:prstGeom>
          <a:noFill/>
        </p:spPr>
        <p:txBody>
          <a:bodyPr wrap="square" rtlCol="0">
            <a:spAutoFit/>
          </a:bodyPr>
          <a:lstStyle/>
          <a:p>
            <a:pPr algn="ctr"/>
            <a:r>
              <a:rPr lang="en-US" sz="1200" dirty="0" err="1" smtClean="0"/>
              <a:t>Syn</a:t>
            </a:r>
            <a:endParaRPr lang="en-US" sz="1200" dirty="0"/>
          </a:p>
        </p:txBody>
      </p:sp>
      <p:sp>
        <p:nvSpPr>
          <p:cNvPr id="34" name="TextBox 33"/>
          <p:cNvSpPr txBox="1"/>
          <p:nvPr/>
        </p:nvSpPr>
        <p:spPr>
          <a:xfrm rot="563829">
            <a:off x="4407957" y="3479501"/>
            <a:ext cx="1159934" cy="276999"/>
          </a:xfrm>
          <a:prstGeom prst="rect">
            <a:avLst/>
          </a:prstGeom>
          <a:noFill/>
        </p:spPr>
        <p:txBody>
          <a:bodyPr wrap="square" rtlCol="0">
            <a:spAutoFit/>
          </a:bodyPr>
          <a:lstStyle/>
          <a:p>
            <a:pPr algn="ctr"/>
            <a:r>
              <a:rPr lang="en-US" sz="1200" dirty="0" smtClean="0"/>
              <a:t>get </a:t>
            </a:r>
            <a:r>
              <a:rPr lang="en-US" sz="1200" dirty="0" err="1" smtClean="0"/>
              <a:t>a.out</a:t>
            </a:r>
            <a:r>
              <a:rPr lang="en-US" sz="1200" dirty="0" smtClean="0"/>
              <a:t> </a:t>
            </a:r>
            <a:endParaRPr lang="en-US" sz="1200" dirty="0"/>
          </a:p>
        </p:txBody>
      </p:sp>
      <p:sp>
        <p:nvSpPr>
          <p:cNvPr id="35" name="TextBox 34"/>
          <p:cNvSpPr txBox="1"/>
          <p:nvPr/>
        </p:nvSpPr>
        <p:spPr>
          <a:xfrm rot="21354215">
            <a:off x="4416424" y="2574725"/>
            <a:ext cx="1159934" cy="276999"/>
          </a:xfrm>
          <a:prstGeom prst="rect">
            <a:avLst/>
          </a:prstGeom>
          <a:noFill/>
        </p:spPr>
        <p:txBody>
          <a:bodyPr wrap="square" rtlCol="0">
            <a:spAutoFit/>
          </a:bodyPr>
          <a:lstStyle/>
          <a:p>
            <a:pPr algn="ctr"/>
            <a:r>
              <a:rPr lang="en-US" sz="1200" dirty="0" err="1" smtClean="0"/>
              <a:t>Syn+Ack</a:t>
            </a:r>
            <a:endParaRPr lang="en-US" sz="1200" dirty="0"/>
          </a:p>
        </p:txBody>
      </p:sp>
      <p:sp>
        <p:nvSpPr>
          <p:cNvPr id="36" name="TextBox 35"/>
          <p:cNvSpPr txBox="1"/>
          <p:nvPr/>
        </p:nvSpPr>
        <p:spPr>
          <a:xfrm rot="21436458">
            <a:off x="4407959" y="4109650"/>
            <a:ext cx="1159934" cy="276999"/>
          </a:xfrm>
          <a:prstGeom prst="rect">
            <a:avLst/>
          </a:prstGeom>
          <a:noFill/>
        </p:spPr>
        <p:txBody>
          <a:bodyPr wrap="square" rtlCol="0">
            <a:spAutoFit/>
          </a:bodyPr>
          <a:lstStyle/>
          <a:p>
            <a:pPr algn="ctr"/>
            <a:r>
              <a:rPr lang="en-US" sz="1200" dirty="0" err="1" smtClean="0"/>
              <a:t>Syn</a:t>
            </a:r>
            <a:endParaRPr lang="en-US" sz="1200" dirty="0"/>
          </a:p>
        </p:txBody>
      </p:sp>
      <p:sp>
        <p:nvSpPr>
          <p:cNvPr id="37" name="TextBox 36"/>
          <p:cNvSpPr txBox="1"/>
          <p:nvPr/>
        </p:nvSpPr>
        <p:spPr>
          <a:xfrm rot="21436458">
            <a:off x="4411133" y="4864244"/>
            <a:ext cx="1159934" cy="276999"/>
          </a:xfrm>
          <a:prstGeom prst="rect">
            <a:avLst/>
          </a:prstGeom>
          <a:noFill/>
        </p:spPr>
        <p:txBody>
          <a:bodyPr wrap="square" rtlCol="0">
            <a:spAutoFit/>
          </a:bodyPr>
          <a:lstStyle/>
          <a:p>
            <a:pPr algn="ctr"/>
            <a:r>
              <a:rPr lang="en-US" sz="1200" dirty="0" err="1" smtClean="0"/>
              <a:t>Ack</a:t>
            </a:r>
            <a:endParaRPr lang="en-US" sz="1200" dirty="0"/>
          </a:p>
        </p:txBody>
      </p:sp>
      <p:sp>
        <p:nvSpPr>
          <p:cNvPr id="38" name="TextBox 37"/>
          <p:cNvSpPr txBox="1"/>
          <p:nvPr/>
        </p:nvSpPr>
        <p:spPr>
          <a:xfrm rot="177543">
            <a:off x="4424890" y="4512056"/>
            <a:ext cx="1159934" cy="276999"/>
          </a:xfrm>
          <a:prstGeom prst="rect">
            <a:avLst/>
          </a:prstGeom>
          <a:noFill/>
        </p:spPr>
        <p:txBody>
          <a:bodyPr wrap="square" rtlCol="0">
            <a:spAutoFit/>
          </a:bodyPr>
          <a:lstStyle/>
          <a:p>
            <a:pPr algn="ctr"/>
            <a:r>
              <a:rPr lang="en-US" sz="1200" dirty="0" err="1" smtClean="0"/>
              <a:t>Syn+Ack</a:t>
            </a:r>
            <a:endParaRPr lang="en-US" sz="1200" dirty="0"/>
          </a:p>
        </p:txBody>
      </p:sp>
      <p:sp>
        <p:nvSpPr>
          <p:cNvPr id="39" name="TextBox 38"/>
          <p:cNvSpPr txBox="1"/>
          <p:nvPr/>
        </p:nvSpPr>
        <p:spPr>
          <a:xfrm rot="21436458">
            <a:off x="4411133" y="5383883"/>
            <a:ext cx="1159934" cy="276999"/>
          </a:xfrm>
          <a:prstGeom prst="rect">
            <a:avLst/>
          </a:prstGeom>
          <a:noFill/>
        </p:spPr>
        <p:txBody>
          <a:bodyPr wrap="square" rtlCol="0">
            <a:spAutoFit/>
          </a:bodyPr>
          <a:lstStyle/>
          <a:p>
            <a:pPr algn="ctr"/>
            <a:r>
              <a:rPr lang="en-US" sz="1200" dirty="0" err="1" smtClean="0"/>
              <a:t>a.out</a:t>
            </a:r>
            <a:endParaRPr lang="en-US" sz="1200" dirty="0"/>
          </a:p>
        </p:txBody>
      </p:sp>
      <p:sp>
        <p:nvSpPr>
          <p:cNvPr id="40" name="TextBox 39"/>
          <p:cNvSpPr txBox="1"/>
          <p:nvPr/>
        </p:nvSpPr>
        <p:spPr>
          <a:xfrm>
            <a:off x="3577166" y="2114833"/>
            <a:ext cx="1159934" cy="276999"/>
          </a:xfrm>
          <a:prstGeom prst="rect">
            <a:avLst/>
          </a:prstGeom>
          <a:noFill/>
        </p:spPr>
        <p:txBody>
          <a:bodyPr wrap="square" rtlCol="0">
            <a:spAutoFit/>
          </a:bodyPr>
          <a:lstStyle/>
          <a:p>
            <a:pPr algn="ctr"/>
            <a:r>
              <a:rPr lang="en-US" sz="1200" dirty="0" smtClean="0"/>
              <a:t>X</a:t>
            </a:r>
            <a:endParaRPr lang="en-US" sz="1200" dirty="0"/>
          </a:p>
        </p:txBody>
      </p:sp>
      <p:sp>
        <p:nvSpPr>
          <p:cNvPr id="41" name="TextBox 40"/>
          <p:cNvSpPr txBox="1"/>
          <p:nvPr/>
        </p:nvSpPr>
        <p:spPr>
          <a:xfrm>
            <a:off x="5168900" y="2114833"/>
            <a:ext cx="1159934" cy="276999"/>
          </a:xfrm>
          <a:prstGeom prst="rect">
            <a:avLst/>
          </a:prstGeom>
          <a:noFill/>
        </p:spPr>
        <p:txBody>
          <a:bodyPr wrap="square" rtlCol="0">
            <a:spAutoFit/>
          </a:bodyPr>
          <a:lstStyle/>
          <a:p>
            <a:pPr algn="ctr"/>
            <a:r>
              <a:rPr lang="en-US" sz="1200" dirty="0" smtClean="0"/>
              <a:t>21</a:t>
            </a:r>
            <a:endParaRPr lang="en-US" sz="1200" dirty="0"/>
          </a:p>
        </p:txBody>
      </p:sp>
      <p:sp>
        <p:nvSpPr>
          <p:cNvPr id="42" name="TextBox 41"/>
          <p:cNvSpPr txBox="1"/>
          <p:nvPr/>
        </p:nvSpPr>
        <p:spPr>
          <a:xfrm>
            <a:off x="6752166" y="2133265"/>
            <a:ext cx="1159934" cy="276999"/>
          </a:xfrm>
          <a:prstGeom prst="rect">
            <a:avLst/>
          </a:prstGeom>
          <a:noFill/>
        </p:spPr>
        <p:txBody>
          <a:bodyPr wrap="square" rtlCol="0">
            <a:spAutoFit/>
          </a:bodyPr>
          <a:lstStyle/>
          <a:p>
            <a:pPr algn="ctr"/>
            <a:r>
              <a:rPr lang="en-US" sz="1200" dirty="0" smtClean="0"/>
              <a:t>20</a:t>
            </a:r>
            <a:endParaRPr lang="en-US" sz="1200" dirty="0"/>
          </a:p>
        </p:txBody>
      </p:sp>
      <p:sp>
        <p:nvSpPr>
          <p:cNvPr id="43" name="TextBox 42"/>
          <p:cNvSpPr txBox="1"/>
          <p:nvPr/>
        </p:nvSpPr>
        <p:spPr>
          <a:xfrm>
            <a:off x="2080682" y="2131431"/>
            <a:ext cx="1159934" cy="276999"/>
          </a:xfrm>
          <a:prstGeom prst="rect">
            <a:avLst/>
          </a:prstGeom>
          <a:noFill/>
        </p:spPr>
        <p:txBody>
          <a:bodyPr wrap="square" rtlCol="0">
            <a:spAutoFit/>
          </a:bodyPr>
          <a:lstStyle/>
          <a:p>
            <a:pPr algn="ctr"/>
            <a:r>
              <a:rPr lang="en-US" sz="1200" dirty="0" smtClean="0"/>
              <a:t>Y</a:t>
            </a:r>
            <a:endParaRPr lang="en-US" sz="1200" dirty="0"/>
          </a:p>
        </p:txBody>
      </p:sp>
    </p:spTree>
    <p:extLst>
      <p:ext uri="{BB962C8B-B14F-4D97-AF65-F5344CB8AC3E}">
        <p14:creationId xmlns:p14="http://schemas.microsoft.com/office/powerpoint/2010/main" val="367587857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par>
                                <p:cTn id="64" presetID="10"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Transfer Protocol - FTP</a:t>
            </a:r>
            <a:endParaRPr lang="en-US" dirty="0"/>
          </a:p>
        </p:txBody>
      </p:sp>
      <p:sp>
        <p:nvSpPr>
          <p:cNvPr id="3" name="Content Placeholder 2"/>
          <p:cNvSpPr>
            <a:spLocks noGrp="1"/>
          </p:cNvSpPr>
          <p:nvPr>
            <p:ph idx="1"/>
          </p:nvPr>
        </p:nvSpPr>
        <p:spPr/>
        <p:txBody>
          <a:bodyPr/>
          <a:lstStyle/>
          <a:p>
            <a:r>
              <a:rPr lang="en-US" dirty="0" smtClean="0"/>
              <a:t>Can be enforced only in </a:t>
            </a:r>
            <a:r>
              <a:rPr lang="en-US" dirty="0" err="1" smtClean="0"/>
              <a:t>stateful</a:t>
            </a:r>
            <a:r>
              <a:rPr lang="en-US" dirty="0" smtClean="0"/>
              <a:t> inspection.</a:t>
            </a:r>
          </a:p>
          <a:p>
            <a:r>
              <a:rPr lang="en-US" dirty="0" smtClean="0"/>
              <a:t>Receive port number to open in the packet’s payload</a:t>
            </a:r>
          </a:p>
          <a:p>
            <a:r>
              <a:rPr lang="en-US" dirty="0" smtClean="0"/>
              <a:t>After connection is established, the client send to the server a packet with a special request, called PORT</a:t>
            </a:r>
          </a:p>
          <a:p>
            <a:r>
              <a:rPr lang="en-US" dirty="0"/>
              <a:t>A PORT request asks the server to use a different </a:t>
            </a:r>
            <a:r>
              <a:rPr lang="en-US" dirty="0" smtClean="0"/>
              <a:t>port to the data </a:t>
            </a:r>
            <a:r>
              <a:rPr lang="en-US" dirty="0"/>
              <a:t>connection: the server makes a TCP connection to the </a:t>
            </a:r>
            <a:r>
              <a:rPr lang="en-US" dirty="0" smtClean="0"/>
              <a:t>client though this </a:t>
            </a:r>
            <a:r>
              <a:rPr lang="en-US" dirty="0" smtClean="0"/>
              <a:t>port</a:t>
            </a:r>
            <a:endParaRPr lang="en-US" dirty="0" smtClean="0"/>
          </a:p>
          <a:p>
            <a:r>
              <a:rPr lang="en-US" dirty="0"/>
              <a:t>The PORT request has a parameter in the </a:t>
            </a:r>
            <a:r>
              <a:rPr lang="en-US" dirty="0" smtClean="0"/>
              <a:t>form:</a:t>
            </a:r>
          </a:p>
          <a:p>
            <a:pPr lvl="1"/>
            <a:r>
              <a:rPr lang="en-US" i="1" dirty="0" smtClean="0"/>
              <a:t>h1</a:t>
            </a:r>
            <a:r>
              <a:rPr lang="en-US" dirty="0" smtClean="0"/>
              <a:t>,</a:t>
            </a:r>
            <a:r>
              <a:rPr lang="en-US" i="1" dirty="0" smtClean="0"/>
              <a:t>h2</a:t>
            </a:r>
            <a:r>
              <a:rPr lang="en-US" dirty="0" smtClean="0"/>
              <a:t>,</a:t>
            </a:r>
            <a:r>
              <a:rPr lang="en-US" i="1" dirty="0" smtClean="0"/>
              <a:t>h3</a:t>
            </a:r>
            <a:r>
              <a:rPr lang="en-US" dirty="0" smtClean="0"/>
              <a:t>,</a:t>
            </a:r>
            <a:r>
              <a:rPr lang="en-US" i="1" dirty="0" smtClean="0"/>
              <a:t>h4</a:t>
            </a:r>
            <a:r>
              <a:rPr lang="en-US" dirty="0" smtClean="0"/>
              <a:t>,</a:t>
            </a:r>
            <a:r>
              <a:rPr lang="en-US" i="1" dirty="0" smtClean="0"/>
              <a:t>p1</a:t>
            </a:r>
            <a:r>
              <a:rPr lang="en-US" dirty="0" smtClean="0"/>
              <a:t>,</a:t>
            </a:r>
            <a:r>
              <a:rPr lang="en-US" i="1" dirty="0" smtClean="0"/>
              <a:t>p2</a:t>
            </a:r>
          </a:p>
          <a:p>
            <a:pPr lvl="1"/>
            <a:r>
              <a:rPr lang="en-US" dirty="0"/>
              <a:t>the client is listening for connections on TCP port </a:t>
            </a:r>
            <a:r>
              <a:rPr lang="en-US" i="1" dirty="0"/>
              <a:t>p1</a:t>
            </a:r>
            <a:r>
              <a:rPr lang="en-US" dirty="0"/>
              <a:t>*256+</a:t>
            </a:r>
            <a:r>
              <a:rPr lang="en-US" i="1" dirty="0"/>
              <a:t>p2</a:t>
            </a:r>
            <a:r>
              <a:rPr lang="en-US" dirty="0"/>
              <a:t> at IP address </a:t>
            </a:r>
            <a:r>
              <a:rPr lang="en-US" i="1" dirty="0"/>
              <a:t>h1</a:t>
            </a:r>
            <a:r>
              <a:rPr lang="en-US" dirty="0"/>
              <a:t>.</a:t>
            </a:r>
            <a:r>
              <a:rPr lang="en-US" i="1" dirty="0"/>
              <a:t>h2</a:t>
            </a:r>
            <a:r>
              <a:rPr lang="en-US" dirty="0"/>
              <a:t>.</a:t>
            </a:r>
            <a:r>
              <a:rPr lang="en-US" i="1" dirty="0"/>
              <a:t>h3</a:t>
            </a:r>
            <a:r>
              <a:rPr lang="en-US" dirty="0"/>
              <a:t>.</a:t>
            </a:r>
            <a:r>
              <a:rPr lang="en-US" i="1" dirty="0"/>
              <a:t>h4</a:t>
            </a:r>
            <a:r>
              <a:rPr lang="en-US" dirty="0" smtClean="0"/>
              <a:t>.</a:t>
            </a:r>
          </a:p>
        </p:txBody>
      </p:sp>
    </p:spTree>
    <p:extLst>
      <p:ext uri="{BB962C8B-B14F-4D97-AF65-F5344CB8AC3E}">
        <p14:creationId xmlns:p14="http://schemas.microsoft.com/office/powerpoint/2010/main" val="251870553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Transfer Protocol - FTP</a:t>
            </a:r>
          </a:p>
        </p:txBody>
      </p:sp>
      <p:sp>
        <p:nvSpPr>
          <p:cNvPr id="3" name="Content Placeholder 2"/>
          <p:cNvSpPr>
            <a:spLocks noGrp="1"/>
          </p:cNvSpPr>
          <p:nvPr>
            <p:ph idx="1"/>
          </p:nvPr>
        </p:nvSpPr>
        <p:spPr/>
        <p:txBody>
          <a:bodyPr/>
          <a:lstStyle/>
          <a:p>
            <a:r>
              <a:rPr lang="en-US" dirty="0" smtClean="0"/>
              <a:t>For example, after a connection from 10.0.1.1 to FTP server 10.0.2.2, the client send the following textual command on the TCP connection:</a:t>
            </a:r>
          </a:p>
          <a:p>
            <a:pPr marL="457200" lvl="1" indent="0">
              <a:buNone/>
            </a:pPr>
            <a:r>
              <a:rPr lang="en-US" dirty="0" smtClean="0">
                <a:latin typeface="Courier New" panose="02070309020205020404" pitchFamily="49" charset="0"/>
                <a:cs typeface="Courier New" panose="02070309020205020404" pitchFamily="49" charset="0"/>
              </a:rPr>
              <a:t>PORT 10,0,1,1,165,126</a:t>
            </a:r>
          </a:p>
          <a:p>
            <a:r>
              <a:rPr lang="en-US" dirty="0" smtClean="0"/>
              <a:t>The server understand that client at IP address 10.0.1.1 has opened the port 165*256+126=42366 for transferring a file</a:t>
            </a:r>
          </a:p>
          <a:p>
            <a:r>
              <a:rPr lang="en-US" dirty="0" smtClean="0"/>
              <a:t>Our firewall now should keep track of packets who reach to this port and IP address, and not automatically drop them, but to inspect them and see if they're related to the </a:t>
            </a:r>
            <a:r>
              <a:rPr lang="en-US" dirty="0" smtClean="0"/>
              <a:t>FTP connection</a:t>
            </a:r>
            <a:endParaRPr lang="en-US" dirty="0"/>
          </a:p>
        </p:txBody>
      </p:sp>
    </p:spTree>
    <p:extLst>
      <p:ext uri="{BB962C8B-B14F-4D97-AF65-F5344CB8AC3E}">
        <p14:creationId xmlns:p14="http://schemas.microsoft.com/office/powerpoint/2010/main" val="3994369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latin typeface="Arial" charset="0"/>
              </a:rPr>
              <a:t>Agenda</a:t>
            </a:r>
          </a:p>
        </p:txBody>
      </p:sp>
      <p:grpSp>
        <p:nvGrpSpPr>
          <p:cNvPr id="8195" name="Group 12"/>
          <p:cNvGrpSpPr>
            <a:grpSpLocks/>
          </p:cNvGrpSpPr>
          <p:nvPr/>
        </p:nvGrpSpPr>
        <p:grpSpPr bwMode="auto">
          <a:xfrm>
            <a:off x="1293284" y="1749425"/>
            <a:ext cx="7384785" cy="1417552"/>
            <a:chOff x="1193800" y="1749425"/>
            <a:chExt cx="6816724" cy="1417552"/>
          </a:xfrm>
        </p:grpSpPr>
        <p:grpSp>
          <p:nvGrpSpPr>
            <p:cNvPr id="8217" name="Group 4"/>
            <p:cNvGrpSpPr>
              <a:grpSpLocks/>
            </p:cNvGrpSpPr>
            <p:nvPr/>
          </p:nvGrpSpPr>
          <p:grpSpPr bwMode="auto">
            <a:xfrm>
              <a:off x="1193800" y="1749425"/>
              <a:ext cx="6756401" cy="654050"/>
              <a:chOff x="1193800" y="1749425"/>
              <a:chExt cx="6756401" cy="654050"/>
            </a:xfrm>
          </p:grpSpPr>
          <p:sp>
            <p:nvSpPr>
              <p:cNvPr id="8219"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8218" name="Text Box 6"/>
            <p:cNvSpPr txBox="1">
              <a:spLocks noChangeArrowheads="1"/>
            </p:cNvSpPr>
            <p:nvPr/>
          </p:nvSpPr>
          <p:spPr bwMode="auto">
            <a:xfrm>
              <a:off x="1982787" y="2674534"/>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smtClean="0">
                  <a:solidFill>
                    <a:srgbClr val="464646"/>
                  </a:solidFill>
                  <a:latin typeface="Arial" charset="0"/>
                </a:rPr>
                <a:t>File Transfer Protocol - FTP</a:t>
              </a:r>
              <a:endParaRPr lang="en-US" sz="2600" dirty="0">
                <a:latin typeface="Arial" charset="0"/>
              </a:endParaRPr>
            </a:p>
          </p:txBody>
        </p:sp>
      </p:grpSp>
      <p:grpSp>
        <p:nvGrpSpPr>
          <p:cNvPr id="8196" name="Group 11"/>
          <p:cNvGrpSpPr>
            <a:grpSpLocks/>
          </p:cNvGrpSpPr>
          <p:nvPr/>
        </p:nvGrpSpPr>
        <p:grpSpPr bwMode="auto">
          <a:xfrm>
            <a:off x="1293284" y="2593975"/>
            <a:ext cx="7384785" cy="1416332"/>
            <a:chOff x="1193800" y="2593487"/>
            <a:chExt cx="6816724" cy="1417389"/>
          </a:xfrm>
        </p:grpSpPr>
        <p:sp>
          <p:nvSpPr>
            <p:cNvPr id="8211" name="Text Box 6"/>
            <p:cNvSpPr txBox="1">
              <a:spLocks noChangeArrowheads="1"/>
            </p:cNvSpPr>
            <p:nvPr/>
          </p:nvSpPr>
          <p:spPr bwMode="auto">
            <a:xfrm>
              <a:off x="1982787" y="3518433"/>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smtClean="0">
                  <a:solidFill>
                    <a:srgbClr val="464646"/>
                  </a:solidFill>
                  <a:latin typeface="Arial" charset="0"/>
                </a:rPr>
                <a:t>HyperText</a:t>
              </a:r>
              <a:r>
                <a:rPr lang="en-US" sz="2600" dirty="0" smtClean="0">
                  <a:solidFill>
                    <a:srgbClr val="464646"/>
                  </a:solidFill>
                  <a:latin typeface="Arial" charset="0"/>
                </a:rPr>
                <a:t> Transfer Protocol - HTTP</a:t>
              </a:r>
              <a:endParaRPr lang="en-US" sz="2600" dirty="0">
                <a:latin typeface="Arial" charset="0"/>
              </a:endParaRPr>
            </a:p>
          </p:txBody>
        </p:sp>
        <p:grpSp>
          <p:nvGrpSpPr>
            <p:cNvPr id="8212" name="Group 5"/>
            <p:cNvGrpSpPr>
              <a:grpSpLocks/>
            </p:cNvGrpSpPr>
            <p:nvPr/>
          </p:nvGrpSpPr>
          <p:grpSpPr bwMode="auto">
            <a:xfrm>
              <a:off x="1193800" y="2593487"/>
              <a:ext cx="6756401" cy="654538"/>
              <a:chOff x="1193800" y="2593487"/>
              <a:chExt cx="6756401" cy="654538"/>
            </a:xfrm>
          </p:grpSpPr>
          <p:sp>
            <p:nvSpPr>
              <p:cNvPr id="8213"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8197" name="Group 10"/>
          <p:cNvGrpSpPr>
            <a:grpSpLocks/>
          </p:cNvGrpSpPr>
          <p:nvPr/>
        </p:nvGrpSpPr>
        <p:grpSpPr bwMode="auto">
          <a:xfrm>
            <a:off x="1293284" y="3436940"/>
            <a:ext cx="7384785" cy="1429199"/>
            <a:chOff x="1193800" y="3437548"/>
            <a:chExt cx="6816724" cy="1427869"/>
          </a:xfrm>
        </p:grpSpPr>
        <p:sp>
          <p:nvSpPr>
            <p:cNvPr id="8205" name="Text Box 6"/>
            <p:cNvSpPr txBox="1">
              <a:spLocks noChangeArrowheads="1"/>
            </p:cNvSpPr>
            <p:nvPr/>
          </p:nvSpPr>
          <p:spPr bwMode="auto">
            <a:xfrm>
              <a:off x="1982787" y="4372974"/>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TCP Stream Inspection</a:t>
              </a:r>
              <a:endParaRPr lang="en-US" sz="2600" dirty="0">
                <a:latin typeface="Arial" charset="0"/>
              </a:endParaRPr>
            </a:p>
          </p:txBody>
        </p:sp>
        <p:grpSp>
          <p:nvGrpSpPr>
            <p:cNvPr id="8206" name="Group 6"/>
            <p:cNvGrpSpPr>
              <a:grpSpLocks/>
            </p:cNvGrpSpPr>
            <p:nvPr/>
          </p:nvGrpSpPr>
          <p:grpSpPr bwMode="auto">
            <a:xfrm>
              <a:off x="1193800" y="3437548"/>
              <a:ext cx="6756401" cy="655027"/>
              <a:chOff x="1193800" y="3437548"/>
              <a:chExt cx="6756401" cy="655027"/>
            </a:xfrm>
          </p:grpSpPr>
          <p:sp>
            <p:nvSpPr>
              <p:cNvPr id="8207"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8200" name="Group 8"/>
          <p:cNvGrpSpPr>
            <a:grpSpLocks/>
          </p:cNvGrpSpPr>
          <p:nvPr/>
        </p:nvGrpSpPr>
        <p:grpSpPr bwMode="auto">
          <a:xfrm>
            <a:off x="1293284" y="4292600"/>
            <a:ext cx="7319435" cy="655638"/>
            <a:chOff x="1193800" y="4293333"/>
            <a:chExt cx="6756401" cy="655515"/>
          </a:xfrm>
        </p:grpSpPr>
        <p:sp>
          <p:nvSpPr>
            <p:cNvPr id="8201"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sp>
        <p:nvSpPr>
          <p:cNvPr id="25" name="Text Box 6"/>
          <p:cNvSpPr txBox="1">
            <a:spLocks noChangeArrowheads="1"/>
          </p:cNvSpPr>
          <p:nvPr/>
        </p:nvSpPr>
        <p:spPr bwMode="auto">
          <a:xfrm>
            <a:off x="2148020" y="1830181"/>
            <a:ext cx="6530049" cy="492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smtClean="0">
                <a:solidFill>
                  <a:srgbClr val="464646"/>
                </a:solidFill>
                <a:latin typeface="Arial" charset="0"/>
              </a:rPr>
              <a:t>Advanced </a:t>
            </a:r>
            <a:r>
              <a:rPr lang="en-US" sz="2600" dirty="0" smtClean="0">
                <a:solidFill>
                  <a:srgbClr val="464646"/>
                </a:solidFill>
                <a:latin typeface="Arial" charset="0"/>
              </a:rPr>
              <a:t>Protection </a:t>
            </a:r>
            <a:r>
              <a:rPr lang="en-US" sz="2600" dirty="0">
                <a:solidFill>
                  <a:srgbClr val="464646"/>
                </a:solidFill>
                <a:latin typeface="Arial" charset="0"/>
              </a:rPr>
              <a:t>T</a:t>
            </a:r>
            <a:r>
              <a:rPr lang="en-US" sz="2600" dirty="0" smtClean="0">
                <a:solidFill>
                  <a:srgbClr val="464646"/>
                </a:solidFill>
                <a:latin typeface="Arial" charset="0"/>
              </a:rPr>
              <a:t>echniques</a:t>
            </a:r>
            <a:endParaRPr lang="en-US" sz="2600" dirty="0">
              <a:latin typeface="Arial" charset="0"/>
            </a:endParaRPr>
          </a:p>
        </p:txBody>
      </p:sp>
    </p:spTree>
    <p:extLst>
      <p:ext uri="{BB962C8B-B14F-4D97-AF65-F5344CB8AC3E}">
        <p14:creationId xmlns:p14="http://schemas.microsoft.com/office/powerpoint/2010/main" val="209756960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latin typeface="Arial" charset="0"/>
              </a:rPr>
              <a:t>Agenda</a:t>
            </a:r>
            <a:endParaRPr lang="en-US" dirty="0" smtClean="0">
              <a:latin typeface="Arial" charset="0"/>
            </a:endParaRPr>
          </a:p>
        </p:txBody>
      </p:sp>
      <p:grpSp>
        <p:nvGrpSpPr>
          <p:cNvPr id="11267" name="Group 3"/>
          <p:cNvGrpSpPr>
            <a:grpSpLocks/>
          </p:cNvGrpSpPr>
          <p:nvPr/>
        </p:nvGrpSpPr>
        <p:grpSpPr bwMode="auto">
          <a:xfrm>
            <a:off x="1293284" y="1749425"/>
            <a:ext cx="7384785" cy="654050"/>
            <a:chOff x="1193800" y="1749425"/>
            <a:chExt cx="6816724" cy="654050"/>
          </a:xfrm>
        </p:grpSpPr>
        <p:grpSp>
          <p:nvGrpSpPr>
            <p:cNvPr id="11289" name="Group 2"/>
            <p:cNvGrpSpPr>
              <a:grpSpLocks/>
            </p:cNvGrpSpPr>
            <p:nvPr/>
          </p:nvGrpSpPr>
          <p:grpSpPr bwMode="auto">
            <a:xfrm>
              <a:off x="1193800" y="1749425"/>
              <a:ext cx="6756401" cy="654050"/>
              <a:chOff x="1193800" y="1749425"/>
              <a:chExt cx="6756401" cy="654050"/>
            </a:xfrm>
          </p:grpSpPr>
          <p:sp>
            <p:nvSpPr>
              <p:cNvPr id="11291"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1290"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Advanced protection techniques</a:t>
              </a:r>
              <a:endParaRPr lang="en-US" sz="2600" dirty="0">
                <a:latin typeface="Arial" charset="0"/>
              </a:endParaRPr>
            </a:p>
          </p:txBody>
        </p:sp>
      </p:grpSp>
      <p:grpSp>
        <p:nvGrpSpPr>
          <p:cNvPr id="11268" name="Group 5"/>
          <p:cNvGrpSpPr>
            <a:grpSpLocks/>
          </p:cNvGrpSpPr>
          <p:nvPr/>
        </p:nvGrpSpPr>
        <p:grpSpPr bwMode="auto">
          <a:xfrm>
            <a:off x="1293284" y="2593975"/>
            <a:ext cx="7384785" cy="654050"/>
            <a:chOff x="1193800" y="2593487"/>
            <a:chExt cx="6816724" cy="654538"/>
          </a:xfrm>
        </p:grpSpPr>
        <p:sp>
          <p:nvSpPr>
            <p:cNvPr id="11283" name="Text Box 6"/>
            <p:cNvSpPr txBox="1">
              <a:spLocks noChangeArrowheads="1"/>
            </p:cNvSpPr>
            <p:nvPr/>
          </p:nvSpPr>
          <p:spPr bwMode="auto">
            <a:xfrm>
              <a:off x="1982787" y="26747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File Transfer Protocol - FTP</a:t>
              </a:r>
              <a:endParaRPr lang="en-US" sz="2600" dirty="0">
                <a:latin typeface="Arial" charset="0"/>
              </a:endParaRPr>
            </a:p>
          </p:txBody>
        </p:sp>
        <p:grpSp>
          <p:nvGrpSpPr>
            <p:cNvPr id="11284" name="Group 4"/>
            <p:cNvGrpSpPr>
              <a:grpSpLocks/>
            </p:cNvGrpSpPr>
            <p:nvPr/>
          </p:nvGrpSpPr>
          <p:grpSpPr bwMode="auto">
            <a:xfrm>
              <a:off x="1193800" y="2593487"/>
              <a:ext cx="6756401" cy="654538"/>
              <a:chOff x="1193800" y="2593487"/>
              <a:chExt cx="6756401" cy="654538"/>
            </a:xfrm>
          </p:grpSpPr>
          <p:sp>
            <p:nvSpPr>
              <p:cNvPr id="11285"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1269" name="Group 7"/>
          <p:cNvGrpSpPr>
            <a:grpSpLocks/>
          </p:cNvGrpSpPr>
          <p:nvPr/>
        </p:nvGrpSpPr>
        <p:grpSpPr bwMode="auto">
          <a:xfrm>
            <a:off x="1293284" y="3437730"/>
            <a:ext cx="7384785" cy="655637"/>
            <a:chOff x="1193800" y="3437548"/>
            <a:chExt cx="6816724" cy="655027"/>
          </a:xfrm>
        </p:grpSpPr>
        <p:sp>
          <p:nvSpPr>
            <p:cNvPr id="27" name="Text Box 6"/>
            <p:cNvSpPr txBox="1">
              <a:spLocks noChangeArrowheads="1"/>
            </p:cNvSpPr>
            <p:nvPr/>
          </p:nvSpPr>
          <p:spPr bwMode="auto">
            <a:xfrm>
              <a:off x="1982788" y="3520018"/>
              <a:ext cx="6027736"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defRPr/>
              </a:pPr>
              <a:r>
                <a:rPr lang="en-US" sz="2600" b="1" dirty="0" err="1">
                  <a:solidFill>
                    <a:schemeClr val="accent3"/>
                  </a:solidFill>
                  <a:latin typeface="Arial" pitchFamily="34" charset="0"/>
                </a:rPr>
                <a:t>HyperText</a:t>
              </a:r>
              <a:r>
                <a:rPr lang="en-US" sz="2600" b="1" dirty="0">
                  <a:solidFill>
                    <a:schemeClr val="accent3"/>
                  </a:solidFill>
                  <a:latin typeface="Arial" pitchFamily="34" charset="0"/>
                </a:rPr>
                <a:t> Transfer Protocol - HTTP</a:t>
              </a:r>
            </a:p>
          </p:txBody>
        </p:sp>
        <p:grpSp>
          <p:nvGrpSpPr>
            <p:cNvPr id="11278" name="Group 6"/>
            <p:cNvGrpSpPr>
              <a:grpSpLocks/>
            </p:cNvGrpSpPr>
            <p:nvPr/>
          </p:nvGrpSpPr>
          <p:grpSpPr bwMode="auto">
            <a:xfrm>
              <a:off x="1193800" y="3437548"/>
              <a:ext cx="6756401" cy="655027"/>
              <a:chOff x="1193800" y="3437548"/>
              <a:chExt cx="6756401" cy="655027"/>
            </a:xfrm>
          </p:grpSpPr>
          <p:sp>
            <p:nvSpPr>
              <p:cNvPr id="29" name="Line 5"/>
              <p:cNvSpPr>
                <a:spLocks noChangeShapeType="1"/>
              </p:cNvSpPr>
              <p:nvPr/>
            </p:nvSpPr>
            <p:spPr bwMode="auto">
              <a:xfrm>
                <a:off x="1295400" y="409257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11270" name="Group 9"/>
          <p:cNvGrpSpPr>
            <a:grpSpLocks/>
          </p:cNvGrpSpPr>
          <p:nvPr/>
        </p:nvGrpSpPr>
        <p:grpSpPr bwMode="auto">
          <a:xfrm>
            <a:off x="1293284" y="4292600"/>
            <a:ext cx="7384785" cy="655638"/>
            <a:chOff x="1193800" y="4293333"/>
            <a:chExt cx="6816724" cy="655515"/>
          </a:xfrm>
        </p:grpSpPr>
        <p:sp>
          <p:nvSpPr>
            <p:cNvPr id="11271" name="Text Box 6"/>
            <p:cNvSpPr txBox="1">
              <a:spLocks noChangeArrowheads="1"/>
            </p:cNvSpPr>
            <p:nvPr/>
          </p:nvSpPr>
          <p:spPr bwMode="auto">
            <a:xfrm>
              <a:off x="1982787" y="4363879"/>
              <a:ext cx="6027737" cy="4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TCP Stream Inspection</a:t>
              </a:r>
              <a:endParaRPr lang="en-US" sz="2600" dirty="0">
                <a:latin typeface="Arial" charset="0"/>
              </a:endParaRPr>
            </a:p>
          </p:txBody>
        </p:sp>
        <p:grpSp>
          <p:nvGrpSpPr>
            <p:cNvPr id="11272" name="Group 8"/>
            <p:cNvGrpSpPr>
              <a:grpSpLocks/>
            </p:cNvGrpSpPr>
            <p:nvPr/>
          </p:nvGrpSpPr>
          <p:grpSpPr bwMode="auto">
            <a:xfrm>
              <a:off x="1193800" y="4293333"/>
              <a:ext cx="6756401" cy="655515"/>
              <a:chOff x="1193800" y="4293333"/>
              <a:chExt cx="6756401" cy="655515"/>
            </a:xfrm>
          </p:grpSpPr>
          <p:sp>
            <p:nvSpPr>
              <p:cNvPr id="11273"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Tree>
    <p:extLst>
      <p:ext uri="{BB962C8B-B14F-4D97-AF65-F5344CB8AC3E}">
        <p14:creationId xmlns:p14="http://schemas.microsoft.com/office/powerpoint/2010/main" val="297680293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64646"/>
                </a:solidFill>
                <a:latin typeface="Arial" charset="0"/>
              </a:rPr>
              <a:t>HTTP (</a:t>
            </a:r>
            <a:r>
              <a:rPr lang="en-US" dirty="0" err="1">
                <a:solidFill>
                  <a:srgbClr val="464646"/>
                </a:solidFill>
                <a:latin typeface="Arial" charset="0"/>
              </a:rPr>
              <a:t>HyperText</a:t>
            </a:r>
            <a:r>
              <a:rPr lang="en-US" dirty="0">
                <a:solidFill>
                  <a:srgbClr val="464646"/>
                </a:solidFill>
                <a:latin typeface="Arial" charset="0"/>
              </a:rPr>
              <a:t> Transfer </a:t>
            </a:r>
            <a:r>
              <a:rPr lang="en-US" dirty="0" smtClean="0">
                <a:solidFill>
                  <a:srgbClr val="464646"/>
                </a:solidFill>
                <a:latin typeface="Arial" charset="0"/>
              </a:rPr>
              <a:t>Protocol)</a:t>
            </a:r>
            <a:endParaRPr lang="en-US" dirty="0">
              <a:latin typeface="Arial" charset="0"/>
            </a:endParaRPr>
          </a:p>
        </p:txBody>
      </p:sp>
      <p:sp>
        <p:nvSpPr>
          <p:cNvPr id="3" name="Content Placeholder 2"/>
          <p:cNvSpPr>
            <a:spLocks noGrp="1"/>
          </p:cNvSpPr>
          <p:nvPr>
            <p:ph idx="1"/>
          </p:nvPr>
        </p:nvSpPr>
        <p:spPr/>
        <p:txBody>
          <a:bodyPr/>
          <a:lstStyle/>
          <a:p>
            <a:r>
              <a:rPr lang="en-US" dirty="0" smtClean="0"/>
              <a:t>Another example to a protocol with lots of information in the payload</a:t>
            </a:r>
          </a:p>
          <a:p>
            <a:r>
              <a:rPr lang="en-US" dirty="0" smtClean="0"/>
              <a:t>In contrast to FTP, HTTP was designed to operate over a single TCP port and a single TCP connection, to avoid the difficulties we've seen for FTP. However</a:t>
            </a:r>
            <a:r>
              <a:rPr lang="en-US" dirty="0"/>
              <a:t>, there is still a lot of state to be kept </a:t>
            </a:r>
            <a:r>
              <a:rPr lang="en-US" b="1" dirty="0" smtClean="0"/>
              <a:t>between</a:t>
            </a:r>
            <a:r>
              <a:rPr lang="en-US" dirty="0" smtClean="0"/>
              <a:t> </a:t>
            </a:r>
            <a:r>
              <a:rPr lang="en-US" dirty="0"/>
              <a:t>packets in that single TCP connection</a:t>
            </a:r>
            <a:r>
              <a:rPr lang="en-US" dirty="0" smtClean="0"/>
              <a:t>. We need to listen and search for http request</a:t>
            </a:r>
          </a:p>
          <a:p>
            <a:r>
              <a:rPr lang="en-US" dirty="0" smtClean="0"/>
              <a:t>Once we found the client sent GET request, we need to inspect the following packets to see what response we’ll get</a:t>
            </a:r>
            <a:endParaRPr lang="en-US" dirty="0"/>
          </a:p>
          <a:p>
            <a:r>
              <a:rPr lang="en-US" dirty="0" smtClean="0"/>
              <a:t>Examples</a:t>
            </a:r>
          </a:p>
        </p:txBody>
      </p:sp>
    </p:spTree>
    <p:extLst>
      <p:ext uri="{BB962C8B-B14F-4D97-AF65-F5344CB8AC3E}">
        <p14:creationId xmlns:p14="http://schemas.microsoft.com/office/powerpoint/2010/main" val="26969376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64646"/>
                </a:solidFill>
                <a:latin typeface="Arial" charset="0"/>
              </a:rPr>
              <a:t>HyperText</a:t>
            </a:r>
            <a:r>
              <a:rPr lang="en-US" dirty="0">
                <a:solidFill>
                  <a:srgbClr val="464646"/>
                </a:solidFill>
                <a:latin typeface="Arial" charset="0"/>
              </a:rPr>
              <a:t> Transfer Protocol - HTTP</a:t>
            </a:r>
            <a:endParaRPr lang="en-US" dirty="0"/>
          </a:p>
        </p:txBody>
      </p:sp>
      <p:sp>
        <p:nvSpPr>
          <p:cNvPr id="3" name="Content Placeholder 2"/>
          <p:cNvSpPr>
            <a:spLocks noGrp="1"/>
          </p:cNvSpPr>
          <p:nvPr>
            <p:ph idx="1"/>
          </p:nvPr>
        </p:nvSpPr>
        <p:spPr>
          <a:xfrm>
            <a:off x="366316" y="1325880"/>
            <a:ext cx="9405005" cy="4992624"/>
          </a:xfrm>
        </p:spPr>
        <p:txBody>
          <a:bodyPr/>
          <a:lstStyle/>
          <a:p>
            <a:r>
              <a:rPr lang="en-US" dirty="0" smtClean="0"/>
              <a:t>Regular 200 OK response:</a:t>
            </a:r>
          </a:p>
          <a:p>
            <a:pPr marL="0" lvl="1" indent="0">
              <a:buNone/>
            </a:pPr>
            <a:r>
              <a:rPr lang="en-US" sz="1600" b="1" dirty="0">
                <a:solidFill>
                  <a:schemeClr val="accent2"/>
                </a:solidFill>
                <a:latin typeface="Courier New" panose="02070309020205020404" pitchFamily="49" charset="0"/>
                <a:cs typeface="Courier New" panose="02070309020205020404" pitchFamily="49" charset="0"/>
              </a:rPr>
              <a:t>GET</a:t>
            </a:r>
            <a:r>
              <a:rPr lang="en-US" sz="1600" dirty="0">
                <a:solidFill>
                  <a:schemeClr val="accent2"/>
                </a:solidFill>
                <a:latin typeface="Courier New" panose="02070309020205020404" pitchFamily="49" charset="0"/>
                <a:cs typeface="Courier New" panose="02070309020205020404" pitchFamily="49" charset="0"/>
              </a:rPr>
              <a:t> /</a:t>
            </a:r>
            <a:r>
              <a:rPr lang="en-US" sz="1600" dirty="0" smtClean="0">
                <a:solidFill>
                  <a:schemeClr val="accent2"/>
                </a:solidFill>
                <a:latin typeface="Courier New" panose="02070309020205020404" pitchFamily="49" charset="0"/>
                <a:cs typeface="Courier New" panose="02070309020205020404" pitchFamily="49" charset="0"/>
              </a:rPr>
              <a:t>secws16/ </a:t>
            </a:r>
            <a:r>
              <a:rPr lang="en-US" sz="1600" dirty="0">
                <a:solidFill>
                  <a:schemeClr val="accent2"/>
                </a:solidFill>
                <a:latin typeface="Courier New" panose="02070309020205020404" pitchFamily="49" charset="0"/>
                <a:cs typeface="Courier New" panose="02070309020205020404" pitchFamily="49" charset="0"/>
              </a:rPr>
              <a:t>HTTP/1.1</a:t>
            </a:r>
          </a:p>
          <a:p>
            <a:pPr marL="0" lvl="1" indent="0">
              <a:buNone/>
            </a:pPr>
            <a:r>
              <a:rPr lang="en-US" sz="1600" b="1" dirty="0">
                <a:solidFill>
                  <a:schemeClr val="accent2"/>
                </a:solidFill>
                <a:latin typeface="Courier New" panose="02070309020205020404" pitchFamily="49" charset="0"/>
                <a:cs typeface="Courier New" panose="02070309020205020404" pitchFamily="49" charset="0"/>
              </a:rPr>
              <a:t>Host</a:t>
            </a:r>
            <a:r>
              <a:rPr lang="en-US" sz="1600" dirty="0">
                <a:solidFill>
                  <a:schemeClr val="accent2"/>
                </a:solidFill>
                <a:latin typeface="Courier New" panose="02070309020205020404" pitchFamily="49" charset="0"/>
                <a:cs typeface="Courier New" panose="02070309020205020404" pitchFamily="49" charset="0"/>
              </a:rPr>
              <a:t>: </a:t>
            </a:r>
            <a:r>
              <a:rPr lang="en-US" sz="1600" dirty="0" smtClean="0">
                <a:solidFill>
                  <a:schemeClr val="accent2"/>
                </a:solidFill>
                <a:latin typeface="Courier New" panose="02070309020205020404" pitchFamily="49" charset="0"/>
                <a:cs typeface="Courier New" panose="02070309020205020404" pitchFamily="49" charset="0"/>
              </a:rPr>
              <a:t>course.cs.tau.ac.il</a:t>
            </a:r>
          </a:p>
          <a:p>
            <a:pPr marL="0" lvl="1" indent="0">
              <a:buNone/>
            </a:pPr>
            <a:r>
              <a:rPr lang="en-US" sz="1600" b="1" dirty="0" smtClean="0">
                <a:solidFill>
                  <a:schemeClr val="accent2"/>
                </a:solidFill>
                <a:latin typeface="Courier New" panose="02070309020205020404" pitchFamily="49" charset="0"/>
                <a:cs typeface="Courier New" panose="02070309020205020404" pitchFamily="49" charset="0"/>
              </a:rPr>
              <a:t>Accept</a:t>
            </a:r>
            <a:r>
              <a:rPr lang="en-US" sz="1600" dirty="0" smtClean="0">
                <a:solidFill>
                  <a:schemeClr val="accent2"/>
                </a:solidFill>
                <a:latin typeface="Courier New" panose="02070309020205020404" pitchFamily="49" charset="0"/>
                <a:cs typeface="Courier New" panose="02070309020205020404" pitchFamily="49" charset="0"/>
              </a:rPr>
              <a:t>: text/</a:t>
            </a:r>
            <a:r>
              <a:rPr lang="en-US" sz="1600" dirty="0" err="1" smtClean="0">
                <a:solidFill>
                  <a:schemeClr val="accent2"/>
                </a:solidFill>
                <a:latin typeface="Courier New" panose="02070309020205020404" pitchFamily="49" charset="0"/>
                <a:cs typeface="Courier New" panose="02070309020205020404" pitchFamily="49" charset="0"/>
              </a:rPr>
              <a:t>html,application</a:t>
            </a:r>
            <a:r>
              <a:rPr lang="en-US" sz="1600" dirty="0" smtClean="0">
                <a:solidFill>
                  <a:schemeClr val="accent2"/>
                </a:solidFill>
                <a:latin typeface="Courier New" panose="02070309020205020404" pitchFamily="49" charset="0"/>
                <a:cs typeface="Courier New" panose="02070309020205020404" pitchFamily="49" charset="0"/>
              </a:rPr>
              <a:t>/</a:t>
            </a:r>
            <a:r>
              <a:rPr lang="en-US" sz="1600" dirty="0" err="1" smtClean="0">
                <a:solidFill>
                  <a:schemeClr val="accent2"/>
                </a:solidFill>
                <a:latin typeface="Courier New" panose="02070309020205020404" pitchFamily="49" charset="0"/>
                <a:cs typeface="Courier New" panose="02070309020205020404" pitchFamily="49" charset="0"/>
              </a:rPr>
              <a:t>xhtml+xml,application</a:t>
            </a:r>
            <a:r>
              <a:rPr lang="en-US" sz="1600" dirty="0" smtClean="0">
                <a:solidFill>
                  <a:schemeClr val="accent2"/>
                </a:solidFill>
                <a:latin typeface="Courier New" panose="02070309020205020404" pitchFamily="49" charset="0"/>
                <a:cs typeface="Courier New" panose="02070309020205020404" pitchFamily="49" charset="0"/>
              </a:rPr>
              <a:t>/</a:t>
            </a:r>
            <a:r>
              <a:rPr lang="en-US" sz="1600" dirty="0" err="1" smtClean="0">
                <a:solidFill>
                  <a:schemeClr val="accent2"/>
                </a:solidFill>
                <a:latin typeface="Courier New" panose="02070309020205020404" pitchFamily="49" charset="0"/>
                <a:cs typeface="Courier New" panose="02070309020205020404" pitchFamily="49" charset="0"/>
              </a:rPr>
              <a:t>xml;q</a:t>
            </a:r>
            <a:r>
              <a:rPr lang="en-US" sz="1600" dirty="0" smtClean="0">
                <a:solidFill>
                  <a:schemeClr val="accent2"/>
                </a:solidFill>
                <a:latin typeface="Courier New" panose="02070309020205020404" pitchFamily="49" charset="0"/>
                <a:cs typeface="Courier New" panose="02070309020205020404" pitchFamily="49" charset="0"/>
              </a:rPr>
              <a:t>=0.9,image/</a:t>
            </a:r>
            <a:r>
              <a:rPr lang="en-US" sz="1600" dirty="0" err="1" smtClean="0">
                <a:solidFill>
                  <a:schemeClr val="accent2"/>
                </a:solidFill>
                <a:latin typeface="Courier New" panose="02070309020205020404" pitchFamily="49" charset="0"/>
                <a:cs typeface="Courier New" panose="02070309020205020404" pitchFamily="49" charset="0"/>
              </a:rPr>
              <a:t>webp</a:t>
            </a:r>
            <a:r>
              <a:rPr lang="en-US" sz="1600" dirty="0" smtClean="0">
                <a:solidFill>
                  <a:schemeClr val="accent2"/>
                </a:solidFill>
                <a:latin typeface="Courier New" panose="02070309020205020404" pitchFamily="49" charset="0"/>
                <a:cs typeface="Courier New" panose="02070309020205020404" pitchFamily="49" charset="0"/>
              </a:rPr>
              <a:t>,*/*;q=0.8</a:t>
            </a:r>
          </a:p>
          <a:p>
            <a:pPr marL="0" lvl="1" indent="0">
              <a:buNone/>
            </a:pPr>
            <a:r>
              <a:rPr lang="en-US" sz="1600" b="1" dirty="0" smtClean="0">
                <a:solidFill>
                  <a:schemeClr val="accent2"/>
                </a:solidFill>
                <a:latin typeface="Courier New" panose="02070309020205020404" pitchFamily="49" charset="0"/>
                <a:cs typeface="Courier New" panose="02070309020205020404" pitchFamily="49" charset="0"/>
              </a:rPr>
              <a:t>Accept-Encoding</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gzip</a:t>
            </a:r>
            <a:r>
              <a:rPr lang="en-US" sz="1600" dirty="0">
                <a:solidFill>
                  <a:schemeClr val="accent2"/>
                </a:solidFill>
                <a:latin typeface="Courier New" panose="02070309020205020404" pitchFamily="49" charset="0"/>
                <a:cs typeface="Courier New" panose="02070309020205020404" pitchFamily="49" charset="0"/>
              </a:rPr>
              <a:t>, deflate, </a:t>
            </a:r>
            <a:r>
              <a:rPr lang="en-US" sz="1600" dirty="0" err="1">
                <a:solidFill>
                  <a:schemeClr val="accent2"/>
                </a:solidFill>
                <a:latin typeface="Courier New" panose="02070309020205020404" pitchFamily="49" charset="0"/>
                <a:cs typeface="Courier New" panose="02070309020205020404" pitchFamily="49" charset="0"/>
              </a:rPr>
              <a:t>sdch</a:t>
            </a:r>
            <a:endParaRPr lang="en-US" sz="1600" dirty="0">
              <a:solidFill>
                <a:schemeClr val="accent2"/>
              </a:solidFill>
              <a:latin typeface="Courier New" panose="02070309020205020404" pitchFamily="49" charset="0"/>
              <a:cs typeface="Courier New" panose="02070309020205020404" pitchFamily="49" charset="0"/>
            </a:endParaRPr>
          </a:p>
          <a:p>
            <a:pPr marL="0" lvl="1" indent="0">
              <a:buNone/>
            </a:pPr>
            <a:r>
              <a:rPr lang="en-US" sz="1600" b="1" dirty="0">
                <a:solidFill>
                  <a:schemeClr val="accent2"/>
                </a:solidFill>
                <a:latin typeface="Courier New" panose="02070309020205020404" pitchFamily="49" charset="0"/>
                <a:cs typeface="Courier New" panose="02070309020205020404" pitchFamily="49" charset="0"/>
              </a:rPr>
              <a:t>Accept-Language</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en-US,en;q</a:t>
            </a:r>
            <a:r>
              <a:rPr lang="en-US" sz="1600" dirty="0">
                <a:solidFill>
                  <a:schemeClr val="accent2"/>
                </a:solidFill>
                <a:latin typeface="Courier New" panose="02070309020205020404" pitchFamily="49" charset="0"/>
                <a:cs typeface="Courier New" panose="02070309020205020404" pitchFamily="49" charset="0"/>
              </a:rPr>
              <a:t>=0.8,he;q=0.6</a:t>
            </a:r>
          </a:p>
          <a:p>
            <a:pPr marL="0" lvl="1" indent="0">
              <a:buNone/>
            </a:pPr>
            <a:r>
              <a:rPr lang="en-US" sz="1600" b="1" dirty="0" smtClean="0">
                <a:solidFill>
                  <a:schemeClr val="accent2"/>
                </a:solidFill>
                <a:latin typeface="Courier New" panose="02070309020205020404" pitchFamily="49" charset="0"/>
                <a:cs typeface="Courier New" panose="02070309020205020404" pitchFamily="49" charset="0"/>
              </a:rPr>
              <a:t>User-Agent</a:t>
            </a:r>
            <a:r>
              <a:rPr lang="en-US" sz="1600" dirty="0">
                <a:solidFill>
                  <a:schemeClr val="accent2"/>
                </a:solidFill>
                <a:latin typeface="Courier New" panose="02070309020205020404" pitchFamily="49" charset="0"/>
                <a:cs typeface="Courier New" panose="02070309020205020404" pitchFamily="49" charset="0"/>
              </a:rPr>
              <a:t>: Mozilla/5.0 (Windows NT 6.1; WOW64) </a:t>
            </a:r>
            <a:r>
              <a:rPr lang="en-US" sz="1600" dirty="0" err="1">
                <a:solidFill>
                  <a:schemeClr val="accent2"/>
                </a:solidFill>
                <a:latin typeface="Courier New" panose="02070309020205020404" pitchFamily="49" charset="0"/>
                <a:cs typeface="Courier New" panose="02070309020205020404" pitchFamily="49" charset="0"/>
              </a:rPr>
              <a:t>AppleWebKit</a:t>
            </a:r>
            <a:r>
              <a:rPr lang="en-US" sz="1600" dirty="0">
                <a:solidFill>
                  <a:schemeClr val="accent2"/>
                </a:solidFill>
                <a:latin typeface="Courier New" panose="02070309020205020404" pitchFamily="49" charset="0"/>
                <a:cs typeface="Courier New" panose="02070309020205020404" pitchFamily="49" charset="0"/>
              </a:rPr>
              <a:t>/537.36 (KHTML, like Gecko) Chrome/41.0.2272.118 Safari/537.36</a:t>
            </a:r>
          </a:p>
          <a:p>
            <a:pPr marL="0" lvl="1" indent="0">
              <a:buNone/>
            </a:pPr>
            <a:endParaRPr lang="en-US" sz="1600" dirty="0">
              <a:latin typeface="Courier New" panose="02070309020205020404" pitchFamily="49" charset="0"/>
              <a:cs typeface="Courier New" panose="02070309020205020404" pitchFamily="49" charset="0"/>
            </a:endParaRPr>
          </a:p>
          <a:p>
            <a:pPr marL="0" lvl="1" indent="0">
              <a:buNone/>
            </a:pPr>
            <a:r>
              <a:rPr lang="en-US" sz="1600" b="1" dirty="0">
                <a:solidFill>
                  <a:srgbClr val="F06414"/>
                </a:solidFill>
                <a:latin typeface="Courier New" panose="02070309020205020404" pitchFamily="49" charset="0"/>
                <a:cs typeface="Courier New" panose="02070309020205020404" pitchFamily="49" charset="0"/>
              </a:rPr>
              <a:t>HTTP/1.1 200 OK</a:t>
            </a:r>
          </a:p>
          <a:p>
            <a:pPr marL="0" lvl="1" indent="0">
              <a:buNone/>
            </a:pPr>
            <a:r>
              <a:rPr lang="en-US" sz="1600" b="1" dirty="0">
                <a:solidFill>
                  <a:srgbClr val="F06414"/>
                </a:solidFill>
                <a:latin typeface="Courier New" panose="02070309020205020404" pitchFamily="49" charset="0"/>
                <a:cs typeface="Courier New" panose="02070309020205020404" pitchFamily="49" charset="0"/>
              </a:rPr>
              <a:t>Cache-Control</a:t>
            </a:r>
            <a:r>
              <a:rPr lang="en-US" sz="1600" dirty="0">
                <a:solidFill>
                  <a:srgbClr val="F06414"/>
                </a:solidFill>
                <a:latin typeface="Courier New" panose="02070309020205020404" pitchFamily="49" charset="0"/>
                <a:cs typeface="Courier New" panose="02070309020205020404" pitchFamily="49" charset="0"/>
              </a:rPr>
              <a:t>: no-cache, must-revalidate, post-check=0, pre-check=0</a:t>
            </a:r>
          </a:p>
          <a:p>
            <a:pPr marL="0" lvl="1" indent="0">
              <a:buNone/>
            </a:pPr>
            <a:r>
              <a:rPr lang="en-US" sz="1600" b="1" dirty="0">
                <a:solidFill>
                  <a:srgbClr val="F06414"/>
                </a:solidFill>
                <a:latin typeface="Courier New" panose="02070309020205020404" pitchFamily="49" charset="0"/>
                <a:cs typeface="Courier New" panose="02070309020205020404" pitchFamily="49" charset="0"/>
              </a:rPr>
              <a:t>Connection</a:t>
            </a:r>
            <a:r>
              <a:rPr lang="en-US" sz="1600" dirty="0">
                <a:solidFill>
                  <a:srgbClr val="F06414"/>
                </a:solidFill>
                <a:latin typeface="Courier New" panose="02070309020205020404" pitchFamily="49" charset="0"/>
                <a:cs typeface="Courier New" panose="02070309020205020404" pitchFamily="49" charset="0"/>
              </a:rPr>
              <a:t>: Keep-Alive</a:t>
            </a:r>
          </a:p>
          <a:p>
            <a:pPr marL="0" lvl="1" indent="0">
              <a:buNone/>
            </a:pPr>
            <a:r>
              <a:rPr lang="en-US" sz="1600" b="1" dirty="0" smtClean="0">
                <a:solidFill>
                  <a:srgbClr val="F06414"/>
                </a:solidFill>
                <a:latin typeface="Courier New" panose="02070309020205020404" pitchFamily="49" charset="0"/>
                <a:cs typeface="Courier New" panose="02070309020205020404" pitchFamily="49" charset="0"/>
              </a:rPr>
              <a:t>Content-Length</a:t>
            </a:r>
            <a:r>
              <a:rPr lang="en-US" sz="1600" dirty="0">
                <a:solidFill>
                  <a:srgbClr val="F06414"/>
                </a:solidFill>
                <a:latin typeface="Courier New" panose="02070309020205020404" pitchFamily="49" charset="0"/>
                <a:cs typeface="Courier New" panose="02070309020205020404" pitchFamily="49" charset="0"/>
              </a:rPr>
              <a:t>: 4503</a:t>
            </a:r>
          </a:p>
          <a:p>
            <a:pPr marL="0" lvl="1" indent="0">
              <a:buNone/>
            </a:pPr>
            <a:r>
              <a:rPr lang="en-US" sz="1600" b="1" dirty="0">
                <a:solidFill>
                  <a:srgbClr val="F06414"/>
                </a:solidFill>
                <a:latin typeface="Courier New" panose="02070309020205020404" pitchFamily="49" charset="0"/>
                <a:cs typeface="Courier New" panose="02070309020205020404" pitchFamily="49" charset="0"/>
              </a:rPr>
              <a:t>Content-Type</a:t>
            </a:r>
            <a:r>
              <a:rPr lang="en-US" sz="1600" dirty="0">
                <a:solidFill>
                  <a:srgbClr val="F06414"/>
                </a:solidFill>
                <a:latin typeface="Courier New" panose="02070309020205020404" pitchFamily="49" charset="0"/>
                <a:cs typeface="Courier New" panose="02070309020205020404" pitchFamily="49" charset="0"/>
              </a:rPr>
              <a:t>: text/html; charset=utf-8</a:t>
            </a:r>
          </a:p>
          <a:p>
            <a:pPr marL="0" lvl="1" indent="0">
              <a:buNone/>
            </a:pPr>
            <a:r>
              <a:rPr lang="en-US" sz="1600" b="1" dirty="0" smtClean="0">
                <a:solidFill>
                  <a:srgbClr val="F06414"/>
                </a:solidFill>
                <a:latin typeface="Courier New" panose="02070309020205020404" pitchFamily="49" charset="0"/>
                <a:cs typeface="Courier New" panose="02070309020205020404" pitchFamily="49" charset="0"/>
              </a:rPr>
              <a:t>Server</a:t>
            </a:r>
            <a:r>
              <a:rPr lang="en-US" sz="1600" dirty="0">
                <a:solidFill>
                  <a:srgbClr val="F06414"/>
                </a:solidFill>
                <a:latin typeface="Courier New" panose="02070309020205020404" pitchFamily="49" charset="0"/>
                <a:cs typeface="Courier New" panose="02070309020205020404" pitchFamily="49" charset="0"/>
              </a:rPr>
              <a:t>: Apache/2.2.14 (Ubuntu)</a:t>
            </a:r>
          </a:p>
          <a:p>
            <a:pPr marL="0" lvl="1" indent="0">
              <a:buNone/>
            </a:pPr>
            <a:r>
              <a:rPr lang="en-US" sz="1600" b="1" dirty="0">
                <a:solidFill>
                  <a:srgbClr val="F06414"/>
                </a:solidFill>
                <a:latin typeface="Courier New" panose="02070309020205020404" pitchFamily="49" charset="0"/>
                <a:cs typeface="Courier New" panose="02070309020205020404" pitchFamily="49" charset="0"/>
              </a:rPr>
              <a:t>Vary</a:t>
            </a:r>
            <a:r>
              <a:rPr lang="en-US" sz="1600" dirty="0">
                <a:solidFill>
                  <a:srgbClr val="F06414"/>
                </a:solidFill>
                <a:latin typeface="Courier New" panose="02070309020205020404" pitchFamily="49" charset="0"/>
                <a:cs typeface="Courier New" panose="02070309020205020404" pitchFamily="49" charset="0"/>
              </a:rPr>
              <a:t>: </a:t>
            </a:r>
            <a:r>
              <a:rPr lang="en-US" sz="1600" dirty="0" smtClean="0">
                <a:solidFill>
                  <a:srgbClr val="F06414"/>
                </a:solidFill>
                <a:latin typeface="Courier New" panose="02070309020205020404" pitchFamily="49" charset="0"/>
                <a:cs typeface="Courier New" panose="02070309020205020404" pitchFamily="49" charset="0"/>
              </a:rPr>
              <a:t>Accept-Encoding</a:t>
            </a:r>
            <a:endParaRPr lang="en-US" sz="1600" dirty="0">
              <a:solidFill>
                <a:srgbClr val="F0641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2391070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stream: data in the same connection</a:t>
            </a:r>
            <a:endParaRPr lang="en-US" dirty="0"/>
          </a:p>
        </p:txBody>
      </p:sp>
      <p:sp>
        <p:nvSpPr>
          <p:cNvPr id="3" name="Content Placeholder 2"/>
          <p:cNvSpPr>
            <a:spLocks noGrp="1"/>
          </p:cNvSpPr>
          <p:nvPr>
            <p:ph idx="1"/>
          </p:nvPr>
        </p:nvSpPr>
        <p:spPr/>
        <p:txBody>
          <a:bodyPr/>
          <a:lstStyle/>
          <a:p>
            <a:r>
              <a:rPr lang="en-US" dirty="0" smtClean="0"/>
              <a:t>We then ask from the server and receive the data on the same connection ( in contrast to FTP)</a:t>
            </a:r>
          </a:p>
          <a:p>
            <a:pPr marL="457200" lvl="1" indent="0">
              <a:buNone/>
            </a:pPr>
            <a:r>
              <a:rPr lang="en-US" sz="1600" b="1" dirty="0">
                <a:solidFill>
                  <a:schemeClr val="accent2"/>
                </a:solidFill>
                <a:latin typeface="Courier New" panose="02070309020205020404" pitchFamily="49" charset="0"/>
                <a:cs typeface="Courier New" panose="02070309020205020404" pitchFamily="49" charset="0"/>
              </a:rPr>
              <a:t>GET </a:t>
            </a:r>
            <a:r>
              <a:rPr lang="en-US" sz="1600" dirty="0">
                <a:solidFill>
                  <a:schemeClr val="accent2"/>
                </a:solidFill>
                <a:latin typeface="Courier New" panose="02070309020205020404" pitchFamily="49" charset="0"/>
                <a:cs typeface="Courier New" panose="02070309020205020404" pitchFamily="49" charset="0"/>
              </a:rPr>
              <a:t>http://www.walla.co.il/ HTTP/1.1</a:t>
            </a:r>
          </a:p>
          <a:p>
            <a:pPr marL="457200" lvl="1" indent="0">
              <a:buNone/>
            </a:pPr>
            <a:r>
              <a:rPr lang="en-US" sz="1600" b="1" dirty="0">
                <a:solidFill>
                  <a:schemeClr val="accent2"/>
                </a:solidFill>
                <a:latin typeface="Courier New" panose="02070309020205020404" pitchFamily="49" charset="0"/>
                <a:cs typeface="Courier New" panose="02070309020205020404" pitchFamily="49" charset="0"/>
              </a:rPr>
              <a:t>Host: </a:t>
            </a:r>
            <a:r>
              <a:rPr lang="en-US" sz="1600" dirty="0">
                <a:solidFill>
                  <a:schemeClr val="accent2"/>
                </a:solidFill>
                <a:latin typeface="Courier New" panose="02070309020205020404" pitchFamily="49" charset="0"/>
                <a:cs typeface="Courier New" panose="02070309020205020404" pitchFamily="49" charset="0"/>
              </a:rPr>
              <a:t>www.walla.co.il</a:t>
            </a:r>
          </a:p>
          <a:p>
            <a:pPr marL="457200" lvl="1" indent="0">
              <a:buNone/>
            </a:pPr>
            <a:r>
              <a:rPr lang="en-US" sz="1600" b="1" dirty="0">
                <a:solidFill>
                  <a:schemeClr val="accent2"/>
                </a:solidFill>
                <a:latin typeface="Courier New" panose="02070309020205020404" pitchFamily="49" charset="0"/>
                <a:cs typeface="Courier New" panose="02070309020205020404" pitchFamily="49" charset="0"/>
              </a:rPr>
              <a:t>Proxy-Connection: </a:t>
            </a:r>
            <a:r>
              <a:rPr lang="en-US" sz="1600" dirty="0">
                <a:solidFill>
                  <a:schemeClr val="accent2"/>
                </a:solidFill>
                <a:latin typeface="Courier New" panose="02070309020205020404" pitchFamily="49" charset="0"/>
                <a:cs typeface="Courier New" panose="02070309020205020404" pitchFamily="49" charset="0"/>
              </a:rPr>
              <a:t>keep-alive</a:t>
            </a:r>
          </a:p>
          <a:p>
            <a:pPr marL="457200" lvl="1" indent="0">
              <a:buNone/>
            </a:pPr>
            <a:r>
              <a:rPr lang="en-US" sz="1600" b="1" dirty="0">
                <a:solidFill>
                  <a:schemeClr val="accent2"/>
                </a:solidFill>
                <a:latin typeface="Courier New" panose="02070309020205020404" pitchFamily="49" charset="0"/>
                <a:cs typeface="Courier New" panose="02070309020205020404" pitchFamily="49" charset="0"/>
              </a:rPr>
              <a:t>Accept</a:t>
            </a:r>
            <a:r>
              <a:rPr lang="en-US" sz="1600" dirty="0" smtClean="0">
                <a:solidFill>
                  <a:schemeClr val="accent2"/>
                </a:solidFill>
                <a:latin typeface="Courier New" panose="02070309020205020404" pitchFamily="49" charset="0"/>
                <a:cs typeface="Courier New" panose="02070309020205020404" pitchFamily="49" charset="0"/>
              </a:rPr>
              <a:t>:…</a:t>
            </a:r>
          </a:p>
          <a:p>
            <a:pPr marL="457200" lvl="1" indent="0">
              <a:buNone/>
            </a:pPr>
            <a:endParaRPr lang="en-US" sz="1600" b="1" dirty="0">
              <a:solidFill>
                <a:schemeClr val="accent2"/>
              </a:solidFill>
              <a:latin typeface="Courier New" panose="02070309020205020404" pitchFamily="49" charset="0"/>
              <a:cs typeface="Courier New" panose="02070309020205020404" pitchFamily="49" charset="0"/>
            </a:endParaRP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HTTP/1.1 200 OK</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Content-Type: </a:t>
            </a:r>
            <a:r>
              <a:rPr lang="en-US" sz="1600" b="1" dirty="0" smtClean="0">
                <a:solidFill>
                  <a:schemeClr val="accent3"/>
                </a:solidFill>
                <a:latin typeface="Courier New" panose="02070309020205020404" pitchFamily="49" charset="0"/>
                <a:cs typeface="Courier New" panose="02070309020205020404" pitchFamily="49" charset="0"/>
              </a:rPr>
              <a:t>…</a:t>
            </a:r>
            <a:endParaRPr lang="en-US" sz="1600" b="1" dirty="0">
              <a:solidFill>
                <a:schemeClr val="accent3"/>
              </a:solidFill>
              <a:latin typeface="Courier New" panose="02070309020205020404" pitchFamily="49" charset="0"/>
              <a:cs typeface="Courier New" panose="02070309020205020404" pitchFamily="49" charset="0"/>
            </a:endParaRPr>
          </a:p>
          <a:p>
            <a:pPr marL="457200" lvl="1" indent="0">
              <a:buNone/>
            </a:pPr>
            <a:r>
              <a:rPr lang="en-US" sz="1600" b="1" dirty="0" smtClean="0">
                <a:solidFill>
                  <a:schemeClr val="accent3"/>
                </a:solidFill>
                <a:latin typeface="Courier New" panose="02070309020205020404" pitchFamily="49" charset="0"/>
                <a:cs typeface="Courier New" panose="02070309020205020404" pitchFamily="49" charset="0"/>
              </a:rPr>
              <a:t>…</a:t>
            </a:r>
            <a:endParaRPr lang="en-US" sz="1600" b="1" dirty="0">
              <a:solidFill>
                <a:schemeClr val="accent3"/>
              </a:solidFill>
              <a:latin typeface="Courier New" panose="02070309020205020404" pitchFamily="49" charset="0"/>
              <a:cs typeface="Courier New" panose="02070309020205020404" pitchFamily="49" charset="0"/>
            </a:endParaRP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&lt;html </a:t>
            </a:r>
            <a:r>
              <a:rPr lang="en-US" sz="1600" b="1" dirty="0" err="1">
                <a:solidFill>
                  <a:schemeClr val="accent3"/>
                </a:solidFill>
                <a:latin typeface="Courier New" panose="02070309020205020404" pitchFamily="49" charset="0"/>
                <a:cs typeface="Courier New" panose="02070309020205020404" pitchFamily="49" charset="0"/>
              </a:rPr>
              <a:t>lang</a:t>
            </a:r>
            <a:r>
              <a:rPr lang="en-US" sz="1600" b="1" dirty="0">
                <a:solidFill>
                  <a:schemeClr val="accent3"/>
                </a:solidFill>
                <a:latin typeface="Courier New" panose="02070309020205020404" pitchFamily="49" charset="0"/>
                <a:cs typeface="Courier New" panose="02070309020205020404" pitchFamily="49" charset="0"/>
              </a:rPr>
              <a:t>="he-IL" </a:t>
            </a:r>
            <a:r>
              <a:rPr lang="en-US" sz="1600" b="1" dirty="0" err="1">
                <a:solidFill>
                  <a:schemeClr val="accent3"/>
                </a:solidFill>
                <a:latin typeface="Courier New" panose="02070309020205020404" pitchFamily="49" charset="0"/>
                <a:cs typeface="Courier New" panose="02070309020205020404" pitchFamily="49" charset="0"/>
              </a:rPr>
              <a:t>xml:lang</a:t>
            </a:r>
            <a:r>
              <a:rPr lang="en-US" sz="1600" b="1" dirty="0">
                <a:solidFill>
                  <a:schemeClr val="accent3"/>
                </a:solidFill>
                <a:latin typeface="Courier New" panose="02070309020205020404" pitchFamily="49" charset="0"/>
                <a:cs typeface="Courier New" panose="02070309020205020404" pitchFamily="49" charset="0"/>
              </a:rPr>
              <a:t>="he-IL"&gt;</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	&lt;head&gt;</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		&lt;meta charset="UTF-8" /&gt;</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		&lt;title&gt;</a:t>
            </a:r>
            <a:r>
              <a:rPr lang="he-IL" sz="1600" b="1" dirty="0">
                <a:solidFill>
                  <a:schemeClr val="accent3"/>
                </a:solidFill>
                <a:latin typeface="Courier New" panose="02070309020205020404" pitchFamily="49" charset="0"/>
                <a:cs typeface="Courier New" panose="02070309020205020404" pitchFamily="49" charset="0"/>
              </a:rPr>
              <a:t>וואלה! </a:t>
            </a:r>
            <a:r>
              <a:rPr lang="en-US" sz="1600" b="1" dirty="0">
                <a:solidFill>
                  <a:schemeClr val="accent3"/>
                </a:solidFill>
                <a:latin typeface="Courier New" panose="02070309020205020404" pitchFamily="49" charset="0"/>
                <a:cs typeface="Courier New" panose="02070309020205020404" pitchFamily="49" charset="0"/>
              </a:rPr>
              <a:t>NEWS&lt;/title&gt;</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		&lt;!--[if </a:t>
            </a:r>
            <a:r>
              <a:rPr lang="en-US" sz="1600" b="1" dirty="0" err="1">
                <a:solidFill>
                  <a:schemeClr val="accent3"/>
                </a:solidFill>
                <a:latin typeface="Courier New" panose="02070309020205020404" pitchFamily="49" charset="0"/>
                <a:cs typeface="Courier New" panose="02070309020205020404" pitchFamily="49" charset="0"/>
              </a:rPr>
              <a:t>lt</a:t>
            </a:r>
            <a:r>
              <a:rPr lang="en-US" sz="1600" b="1" dirty="0">
                <a:solidFill>
                  <a:schemeClr val="accent3"/>
                </a:solidFill>
                <a:latin typeface="Courier New" panose="02070309020205020404" pitchFamily="49" charset="0"/>
                <a:cs typeface="Courier New" panose="02070309020205020404" pitchFamily="49" charset="0"/>
              </a:rPr>
              <a:t> IE 9]&gt;</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		&lt;style&gt;</a:t>
            </a:r>
          </a:p>
          <a:p>
            <a:pPr marL="457200" lvl="1" indent="0">
              <a:buNone/>
            </a:pPr>
            <a:r>
              <a:rPr lang="en-US" sz="1600" b="1" dirty="0">
                <a:solidFill>
                  <a:schemeClr val="accent3"/>
                </a:solidFill>
                <a:latin typeface="Courier New" panose="02070309020205020404" pitchFamily="49" charset="0"/>
                <a:cs typeface="Courier New" panose="02070309020205020404" pitchFamily="49" charset="0"/>
              </a:rPr>
              <a:t>		</a:t>
            </a:r>
            <a:r>
              <a:rPr lang="en-US" sz="1600" b="1" dirty="0" smtClean="0">
                <a:solidFill>
                  <a:schemeClr val="accent3"/>
                </a:solidFill>
                <a:latin typeface="Courier New" panose="02070309020205020404" pitchFamily="49" charset="0"/>
                <a:cs typeface="Courier New" panose="02070309020205020404" pitchFamily="49" charset="0"/>
              </a:rPr>
              <a:t>…</a:t>
            </a:r>
            <a:endParaRPr lang="en-US" sz="1600" dirty="0">
              <a:solidFill>
                <a:schemeClr val="accent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6747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latin typeface="Arial" charset="0"/>
              </a:rPr>
              <a:t>Agenda</a:t>
            </a:r>
            <a:endParaRPr lang="en-US" dirty="0" smtClean="0">
              <a:latin typeface="Arial" charset="0"/>
            </a:endParaRPr>
          </a:p>
        </p:txBody>
      </p:sp>
      <p:grpSp>
        <p:nvGrpSpPr>
          <p:cNvPr id="12291" name="Group 9"/>
          <p:cNvGrpSpPr>
            <a:grpSpLocks/>
          </p:cNvGrpSpPr>
          <p:nvPr/>
        </p:nvGrpSpPr>
        <p:grpSpPr bwMode="auto">
          <a:xfrm>
            <a:off x="1293284" y="1749425"/>
            <a:ext cx="7384785" cy="654050"/>
            <a:chOff x="1193800" y="1749425"/>
            <a:chExt cx="6816724" cy="654050"/>
          </a:xfrm>
        </p:grpSpPr>
        <p:grpSp>
          <p:nvGrpSpPr>
            <p:cNvPr id="12313" name="Group 8"/>
            <p:cNvGrpSpPr>
              <a:grpSpLocks/>
            </p:cNvGrpSpPr>
            <p:nvPr/>
          </p:nvGrpSpPr>
          <p:grpSpPr bwMode="auto">
            <a:xfrm>
              <a:off x="1193800" y="1749425"/>
              <a:ext cx="6756401" cy="654050"/>
              <a:chOff x="1193800" y="1749425"/>
              <a:chExt cx="6756401" cy="654050"/>
            </a:xfrm>
          </p:grpSpPr>
          <p:sp>
            <p:nvSpPr>
              <p:cNvPr id="12315" name="Line 5"/>
              <p:cNvSpPr>
                <a:spLocks noChangeShapeType="1"/>
              </p:cNvSpPr>
              <p:nvPr/>
            </p:nvSpPr>
            <p:spPr bwMode="auto">
              <a:xfrm>
                <a:off x="1295400" y="24034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12314" name="Text Box 6"/>
            <p:cNvSpPr txBox="1">
              <a:spLocks noChangeArrowheads="1"/>
            </p:cNvSpPr>
            <p:nvPr/>
          </p:nvSpPr>
          <p:spPr bwMode="auto">
            <a:xfrm>
              <a:off x="1982787" y="18302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Advanced </a:t>
              </a:r>
              <a:r>
                <a:rPr lang="en-US" sz="2600" dirty="0" smtClean="0">
                  <a:solidFill>
                    <a:srgbClr val="464646"/>
                  </a:solidFill>
                  <a:latin typeface="Arial" charset="0"/>
                </a:rPr>
                <a:t>Protection </a:t>
              </a:r>
              <a:r>
                <a:rPr lang="en-US" sz="2600" dirty="0">
                  <a:solidFill>
                    <a:srgbClr val="464646"/>
                  </a:solidFill>
                  <a:latin typeface="Arial" charset="0"/>
                </a:rPr>
                <a:t>T</a:t>
              </a:r>
              <a:r>
                <a:rPr lang="en-US" sz="2600" dirty="0" smtClean="0">
                  <a:solidFill>
                    <a:srgbClr val="464646"/>
                  </a:solidFill>
                  <a:latin typeface="Arial" charset="0"/>
                </a:rPr>
                <a:t>echniques</a:t>
              </a:r>
              <a:endParaRPr lang="en-US" sz="2600" dirty="0">
                <a:latin typeface="Arial" charset="0"/>
              </a:endParaRPr>
            </a:p>
          </p:txBody>
        </p:sp>
      </p:grpSp>
      <p:grpSp>
        <p:nvGrpSpPr>
          <p:cNvPr id="12292" name="Group 7"/>
          <p:cNvGrpSpPr>
            <a:grpSpLocks/>
          </p:cNvGrpSpPr>
          <p:nvPr/>
        </p:nvGrpSpPr>
        <p:grpSpPr bwMode="auto">
          <a:xfrm>
            <a:off x="1293284" y="2593975"/>
            <a:ext cx="7384785" cy="654050"/>
            <a:chOff x="1193800" y="2593487"/>
            <a:chExt cx="6816724" cy="654538"/>
          </a:xfrm>
        </p:grpSpPr>
        <p:sp>
          <p:nvSpPr>
            <p:cNvPr id="12307" name="Text Box 6"/>
            <p:cNvSpPr txBox="1">
              <a:spLocks noChangeArrowheads="1"/>
            </p:cNvSpPr>
            <p:nvPr/>
          </p:nvSpPr>
          <p:spPr bwMode="auto">
            <a:xfrm>
              <a:off x="1982787" y="2674779"/>
              <a:ext cx="6027737" cy="49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File Transfer Protocol - FTP</a:t>
              </a:r>
              <a:endParaRPr lang="en-US" sz="2600" dirty="0">
                <a:latin typeface="Arial" charset="0"/>
              </a:endParaRPr>
            </a:p>
          </p:txBody>
        </p:sp>
        <p:grpSp>
          <p:nvGrpSpPr>
            <p:cNvPr id="12308" name="Group 6"/>
            <p:cNvGrpSpPr>
              <a:grpSpLocks/>
            </p:cNvGrpSpPr>
            <p:nvPr/>
          </p:nvGrpSpPr>
          <p:grpSpPr bwMode="auto">
            <a:xfrm>
              <a:off x="1193800" y="2593487"/>
              <a:ext cx="6756401" cy="654538"/>
              <a:chOff x="1193800" y="2593487"/>
              <a:chExt cx="6756401" cy="654538"/>
            </a:xfrm>
          </p:grpSpPr>
          <p:sp>
            <p:nvSpPr>
              <p:cNvPr id="12309"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12293" name="Group 5"/>
          <p:cNvGrpSpPr>
            <a:grpSpLocks/>
          </p:cNvGrpSpPr>
          <p:nvPr/>
        </p:nvGrpSpPr>
        <p:grpSpPr bwMode="auto">
          <a:xfrm>
            <a:off x="1293284" y="3436939"/>
            <a:ext cx="7384785" cy="655637"/>
            <a:chOff x="1193800" y="3437548"/>
            <a:chExt cx="6816724" cy="655027"/>
          </a:xfrm>
        </p:grpSpPr>
        <p:sp>
          <p:nvSpPr>
            <p:cNvPr id="12301" name="Text Box 6"/>
            <p:cNvSpPr txBox="1">
              <a:spLocks noChangeArrowheads="1"/>
            </p:cNvSpPr>
            <p:nvPr/>
          </p:nvSpPr>
          <p:spPr bwMode="auto">
            <a:xfrm>
              <a:off x="1982787" y="351932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HyperText</a:t>
              </a:r>
              <a:r>
                <a:rPr lang="en-US" sz="2600" dirty="0">
                  <a:solidFill>
                    <a:srgbClr val="464646"/>
                  </a:solidFill>
                  <a:latin typeface="Arial" charset="0"/>
                </a:rPr>
                <a:t> Transfer Protocol - HTTP</a:t>
              </a:r>
              <a:endParaRPr lang="en-US" sz="2600" dirty="0">
                <a:latin typeface="Arial" charset="0"/>
              </a:endParaRPr>
            </a:p>
          </p:txBody>
        </p:sp>
        <p:grpSp>
          <p:nvGrpSpPr>
            <p:cNvPr id="12302" name="Group 4"/>
            <p:cNvGrpSpPr>
              <a:grpSpLocks/>
            </p:cNvGrpSpPr>
            <p:nvPr/>
          </p:nvGrpSpPr>
          <p:grpSpPr bwMode="auto">
            <a:xfrm>
              <a:off x="1193800" y="3437548"/>
              <a:ext cx="6756401" cy="655027"/>
              <a:chOff x="1193800" y="3437548"/>
              <a:chExt cx="6756401" cy="655027"/>
            </a:xfrm>
          </p:grpSpPr>
          <p:sp>
            <p:nvSpPr>
              <p:cNvPr id="12303"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grpSp>
      <p:grpSp>
        <p:nvGrpSpPr>
          <p:cNvPr id="12294" name="Group 3"/>
          <p:cNvGrpSpPr>
            <a:grpSpLocks/>
          </p:cNvGrpSpPr>
          <p:nvPr/>
        </p:nvGrpSpPr>
        <p:grpSpPr bwMode="auto">
          <a:xfrm>
            <a:off x="1293284" y="4292600"/>
            <a:ext cx="7384785" cy="655638"/>
            <a:chOff x="1193800" y="4293333"/>
            <a:chExt cx="6816724" cy="655515"/>
          </a:xfrm>
        </p:grpSpPr>
        <p:sp>
          <p:nvSpPr>
            <p:cNvPr id="12295" name="Text Box 6"/>
            <p:cNvSpPr txBox="1">
              <a:spLocks noChangeArrowheads="1"/>
            </p:cNvSpPr>
            <p:nvPr/>
          </p:nvSpPr>
          <p:spPr bwMode="auto">
            <a:xfrm>
              <a:off x="1982787" y="4363876"/>
              <a:ext cx="6027737" cy="4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b="1" dirty="0">
                  <a:solidFill>
                    <a:srgbClr val="F06414"/>
                  </a:solidFill>
                  <a:latin typeface="Arial" charset="0"/>
                </a:rPr>
                <a:t>TCP Stream Inspection</a:t>
              </a:r>
              <a:endParaRPr lang="en-US" sz="2600" b="1" dirty="0">
                <a:solidFill>
                  <a:srgbClr val="F06414"/>
                </a:solidFill>
                <a:latin typeface="Arial" charset="0"/>
              </a:endParaRPr>
            </a:p>
          </p:txBody>
        </p:sp>
        <p:grpSp>
          <p:nvGrpSpPr>
            <p:cNvPr id="12296" name="Group 2"/>
            <p:cNvGrpSpPr>
              <a:grpSpLocks/>
            </p:cNvGrpSpPr>
            <p:nvPr/>
          </p:nvGrpSpPr>
          <p:grpSpPr bwMode="auto">
            <a:xfrm>
              <a:off x="1193800" y="4293333"/>
              <a:ext cx="6756401" cy="655515"/>
              <a:chOff x="1193800" y="4293333"/>
              <a:chExt cx="6756401" cy="655515"/>
            </a:xfrm>
          </p:grpSpPr>
          <p:sp>
            <p:nvSpPr>
              <p:cNvPr id="34" name="Line 5"/>
              <p:cNvSpPr>
                <a:spLocks noChangeShapeType="1"/>
              </p:cNvSpPr>
              <p:nvPr/>
            </p:nvSpPr>
            <p:spPr bwMode="auto">
              <a:xfrm>
                <a:off x="1295400" y="4948848"/>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37"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Tree>
    <p:extLst>
      <p:ext uri="{BB962C8B-B14F-4D97-AF65-F5344CB8AC3E}">
        <p14:creationId xmlns:p14="http://schemas.microsoft.com/office/powerpoint/2010/main" val="1598262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64646"/>
                </a:solidFill>
                <a:latin typeface="Arial" charset="0"/>
              </a:rPr>
              <a:t>TCP Stream </a:t>
            </a:r>
            <a:r>
              <a:rPr lang="en-US" dirty="0" smtClean="0">
                <a:solidFill>
                  <a:srgbClr val="464646"/>
                </a:solidFill>
                <a:latin typeface="Arial" charset="0"/>
              </a:rPr>
              <a:t>I</a:t>
            </a:r>
            <a:r>
              <a:rPr lang="en-US" dirty="0" smtClean="0">
                <a:solidFill>
                  <a:srgbClr val="464646"/>
                </a:solidFill>
                <a:latin typeface="Arial" charset="0"/>
              </a:rPr>
              <a:t>nspection</a:t>
            </a:r>
            <a:endParaRPr lang="en-US" dirty="0">
              <a:latin typeface="Arial" charset="0"/>
            </a:endParaRPr>
          </a:p>
        </p:txBody>
      </p:sp>
      <p:sp>
        <p:nvSpPr>
          <p:cNvPr id="3" name="Content Placeholder 2"/>
          <p:cNvSpPr>
            <a:spLocks noGrp="1"/>
          </p:cNvSpPr>
          <p:nvPr>
            <p:ph idx="1"/>
          </p:nvPr>
        </p:nvSpPr>
        <p:spPr/>
        <p:txBody>
          <a:bodyPr/>
          <a:lstStyle/>
          <a:p>
            <a:r>
              <a:rPr lang="en-US" dirty="0" smtClean="0"/>
              <a:t>When we want to inspect the data (and not only IP/TCP headers), we need a way to see the data as a stream</a:t>
            </a:r>
          </a:p>
          <a:p>
            <a:r>
              <a:rPr lang="en-US" dirty="0" smtClean="0"/>
              <a:t>TCP protocol defines in each packet the exact location of current bytes within the stream, by sequence number</a:t>
            </a:r>
          </a:p>
          <a:p>
            <a:r>
              <a:rPr lang="en-US" dirty="0" smtClean="0"/>
              <a:t>When inspecting TCP connection, we may receive packet </a:t>
            </a:r>
            <a:r>
              <a:rPr lang="en-US" b="1" dirty="0" smtClean="0"/>
              <a:t>not in the correct order</a:t>
            </a:r>
            <a:endParaRPr lang="en-US" dirty="0"/>
          </a:p>
          <a:p>
            <a:pPr lvl="1"/>
            <a:r>
              <a:rPr lang="en-US" dirty="0" smtClean="0"/>
              <a:t>Future packet</a:t>
            </a:r>
          </a:p>
          <a:p>
            <a:pPr lvl="1"/>
            <a:r>
              <a:rPr lang="en-US" dirty="0" smtClean="0"/>
              <a:t>Overlapping packet</a:t>
            </a:r>
          </a:p>
          <a:p>
            <a:pPr lvl="1"/>
            <a:r>
              <a:rPr lang="en-US" dirty="0" smtClean="0"/>
              <a:t>Out of window</a:t>
            </a:r>
          </a:p>
          <a:p>
            <a:pPr lvl="1"/>
            <a:r>
              <a:rPr lang="en-US" dirty="0" smtClean="0"/>
              <a:t>Etc.</a:t>
            </a:r>
            <a:endParaRPr lang="en-US" dirty="0" smtClean="0"/>
          </a:p>
        </p:txBody>
      </p:sp>
    </p:spTree>
    <p:extLst>
      <p:ext uri="{BB962C8B-B14F-4D97-AF65-F5344CB8AC3E}">
        <p14:creationId xmlns:p14="http://schemas.microsoft.com/office/powerpoint/2010/main" val="36463049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64646"/>
                </a:solidFill>
                <a:latin typeface="Arial" charset="0"/>
              </a:rPr>
              <a:t>TCP Stream </a:t>
            </a:r>
            <a:r>
              <a:rPr lang="en-US" dirty="0" smtClean="0">
                <a:solidFill>
                  <a:srgbClr val="464646"/>
                </a:solidFill>
                <a:latin typeface="Arial" charset="0"/>
              </a:rPr>
              <a:t>I</a:t>
            </a:r>
            <a:r>
              <a:rPr lang="en-US" dirty="0" smtClean="0">
                <a:solidFill>
                  <a:srgbClr val="464646"/>
                </a:solidFill>
                <a:latin typeface="Arial" charset="0"/>
              </a:rPr>
              <a:t>nspection</a:t>
            </a:r>
            <a:endParaRPr lang="en-US" dirty="0">
              <a:latin typeface="Arial" charset="0"/>
            </a:endParaRPr>
          </a:p>
        </p:txBody>
      </p:sp>
      <p:sp>
        <p:nvSpPr>
          <p:cNvPr id="3" name="Content Placeholder 2"/>
          <p:cNvSpPr>
            <a:spLocks noGrp="1"/>
          </p:cNvSpPr>
          <p:nvPr>
            <p:ph idx="1"/>
          </p:nvPr>
        </p:nvSpPr>
        <p:spPr/>
        <p:txBody>
          <a:bodyPr/>
          <a:lstStyle/>
          <a:p>
            <a:r>
              <a:rPr lang="en-US" dirty="0" smtClean="0"/>
              <a:t>One way to build the stream correctly, is to implement the TCP stack in our hook function</a:t>
            </a:r>
          </a:p>
          <a:p>
            <a:r>
              <a:rPr lang="en-US" dirty="0" smtClean="0"/>
              <a:t>But why to reinvent the wheel? We have already in our kernel an implementation of TCP stack!</a:t>
            </a:r>
          </a:p>
          <a:p>
            <a:r>
              <a:rPr lang="en-US" dirty="0" smtClean="0"/>
              <a:t>The problem: in order to make the stack building the stream, we need a </a:t>
            </a:r>
            <a:r>
              <a:rPr lang="en-US" dirty="0" err="1" smtClean="0"/>
              <a:t>userspace</a:t>
            </a:r>
            <a:r>
              <a:rPr lang="en-US" dirty="0" smtClean="0"/>
              <a:t> program to receive the data. But this data is not targeted to our machine!</a:t>
            </a:r>
          </a:p>
          <a:p>
            <a:r>
              <a:rPr lang="en-US" dirty="0" smtClean="0"/>
              <a:t>The solution: man in the middle (MITM)</a:t>
            </a:r>
          </a:p>
        </p:txBody>
      </p:sp>
    </p:spTree>
    <p:extLst>
      <p:ext uri="{BB962C8B-B14F-4D97-AF65-F5344CB8AC3E}">
        <p14:creationId xmlns:p14="http://schemas.microsoft.com/office/powerpoint/2010/main" val="10107343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64646"/>
                </a:solidFill>
                <a:latin typeface="Arial" charset="0"/>
              </a:rPr>
              <a:t>TCP Stream </a:t>
            </a:r>
            <a:r>
              <a:rPr lang="en-US" dirty="0" smtClean="0">
                <a:solidFill>
                  <a:srgbClr val="464646"/>
                </a:solidFill>
                <a:latin typeface="Arial" charset="0"/>
              </a:rPr>
              <a:t>I</a:t>
            </a:r>
            <a:r>
              <a:rPr lang="en-US" dirty="0" smtClean="0">
                <a:solidFill>
                  <a:srgbClr val="464646"/>
                </a:solidFill>
                <a:latin typeface="Arial" charset="0"/>
              </a:rPr>
              <a:t>nspection - MITM</a:t>
            </a:r>
            <a:endParaRPr lang="en-US" dirty="0">
              <a:latin typeface="Arial" charset="0"/>
            </a:endParaRPr>
          </a:p>
        </p:txBody>
      </p:sp>
      <p:sp>
        <p:nvSpPr>
          <p:cNvPr id="3" name="Content Placeholder 2"/>
          <p:cNvSpPr>
            <a:spLocks noGrp="1"/>
          </p:cNvSpPr>
          <p:nvPr>
            <p:ph idx="1"/>
          </p:nvPr>
        </p:nvSpPr>
        <p:spPr/>
        <p:txBody>
          <a:bodyPr/>
          <a:lstStyle/>
          <a:p>
            <a:r>
              <a:rPr lang="en-US" dirty="0" smtClean="0"/>
              <a:t>We will register an hook in pre-routing point</a:t>
            </a:r>
          </a:p>
          <a:p>
            <a:r>
              <a:rPr lang="en-US" dirty="0" smtClean="0"/>
              <a:t>If it’s a destination port we don’t need to inspect the TCP stream, we will just accept it and let the other hook to handle it</a:t>
            </a:r>
          </a:p>
          <a:p>
            <a:r>
              <a:rPr lang="en-US" dirty="0" smtClean="0"/>
              <a:t>If we should inspect the stream, we will change the destination IP to our machine’s address (of course we need to fix the IP and TCP checksum)</a:t>
            </a:r>
          </a:p>
          <a:p>
            <a:r>
              <a:rPr lang="en-US" dirty="0" smtClean="0"/>
              <a:t>In the route decision, the decision will be (automatically) local process</a:t>
            </a:r>
          </a:p>
          <a:p>
            <a:r>
              <a:rPr lang="en-US" dirty="0" smtClean="0"/>
              <a:t>Then the stream will be built and pass to an user-space program which listening </a:t>
            </a:r>
          </a:p>
          <a:p>
            <a:endParaRPr lang="en-US" dirty="0" smtClean="0"/>
          </a:p>
        </p:txBody>
      </p:sp>
    </p:spTree>
    <p:extLst>
      <p:ext uri="{BB962C8B-B14F-4D97-AF65-F5344CB8AC3E}">
        <p14:creationId xmlns:p14="http://schemas.microsoft.com/office/powerpoint/2010/main" val="2130107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64646"/>
                </a:solidFill>
                <a:latin typeface="Arial" charset="0"/>
              </a:rPr>
              <a:t>TCP Stream </a:t>
            </a:r>
            <a:r>
              <a:rPr lang="en-US" dirty="0" smtClean="0">
                <a:solidFill>
                  <a:srgbClr val="464646"/>
                </a:solidFill>
                <a:latin typeface="Arial" charset="0"/>
              </a:rPr>
              <a:t>I</a:t>
            </a:r>
            <a:r>
              <a:rPr lang="en-US" dirty="0" smtClean="0">
                <a:solidFill>
                  <a:srgbClr val="464646"/>
                </a:solidFill>
                <a:latin typeface="Arial" charset="0"/>
              </a:rPr>
              <a:t>nspection - MITM</a:t>
            </a:r>
            <a:endParaRPr lang="en-US" dirty="0">
              <a:latin typeface="Arial" charset="0"/>
            </a:endParaRPr>
          </a:p>
        </p:txBody>
      </p:sp>
      <p:sp>
        <p:nvSpPr>
          <p:cNvPr id="3" name="Content Placeholder 2"/>
          <p:cNvSpPr>
            <a:spLocks noGrp="1"/>
          </p:cNvSpPr>
          <p:nvPr>
            <p:ph idx="1"/>
          </p:nvPr>
        </p:nvSpPr>
        <p:spPr/>
        <p:txBody>
          <a:bodyPr/>
          <a:lstStyle/>
          <a:p>
            <a:r>
              <a:rPr lang="en-US" dirty="0" smtClean="0"/>
              <a:t>After we get all the data, we inspect it. Then we have to send it to the other side</a:t>
            </a:r>
          </a:p>
          <a:p>
            <a:r>
              <a:rPr lang="en-US" dirty="0" smtClean="0"/>
              <a:t>We need to do it in a way that each final host will not know he is speaking with our FW and not with the real other final host</a:t>
            </a:r>
          </a:p>
          <a:p>
            <a:r>
              <a:rPr lang="en-US" dirty="0" smtClean="0"/>
              <a:t>Therefore, in local-out hook, we will fake the source IP to the original source IP address</a:t>
            </a:r>
          </a:p>
          <a:p>
            <a:r>
              <a:rPr lang="en-US" dirty="0" smtClean="0"/>
              <a:t>We will save in the connection table more needed fields, and create a driver to get and set them (figure it out from the next slide)</a:t>
            </a:r>
          </a:p>
          <a:p>
            <a:endParaRPr lang="en-US" dirty="0" smtClean="0"/>
          </a:p>
        </p:txBody>
      </p:sp>
    </p:spTree>
    <p:extLst>
      <p:ext uri="{BB962C8B-B14F-4D97-AF65-F5344CB8AC3E}">
        <p14:creationId xmlns:p14="http://schemas.microsoft.com/office/powerpoint/2010/main" val="47280562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64646"/>
                </a:solidFill>
                <a:latin typeface="Arial" charset="0"/>
              </a:rPr>
              <a:t>TCP Stream </a:t>
            </a:r>
            <a:r>
              <a:rPr lang="en-US" dirty="0" smtClean="0">
                <a:solidFill>
                  <a:srgbClr val="464646"/>
                </a:solidFill>
                <a:latin typeface="Arial" charset="0"/>
              </a:rPr>
              <a:t>I</a:t>
            </a:r>
            <a:r>
              <a:rPr lang="en-US" dirty="0" smtClean="0">
                <a:solidFill>
                  <a:srgbClr val="464646"/>
                </a:solidFill>
                <a:latin typeface="Arial" charset="0"/>
              </a:rPr>
              <a:t>nspection - MITM</a:t>
            </a:r>
            <a:endParaRPr lang="en-US" dirty="0">
              <a:latin typeface="Arial" charset="0"/>
            </a:endParaRPr>
          </a:p>
        </p:txBody>
      </p:sp>
      <p:pic>
        <p:nvPicPr>
          <p:cNvPr id="1026" name="Picture 2" descr="תוצאת תמונה עבור ‪MIT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49" y="914400"/>
            <a:ext cx="9640711" cy="5422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73300" y="4414798"/>
            <a:ext cx="1501373" cy="369332"/>
          </a:xfrm>
          <a:prstGeom prst="rect">
            <a:avLst/>
          </a:prstGeom>
          <a:noFill/>
        </p:spPr>
        <p:txBody>
          <a:bodyPr wrap="none" rtlCol="0">
            <a:spAutoFit/>
          </a:bodyPr>
          <a:lstStyle/>
          <a:p>
            <a:r>
              <a:rPr lang="en-US" sz="1800" b="1" dirty="0" smtClean="0"/>
              <a:t>IP C / Port X</a:t>
            </a:r>
            <a:endParaRPr lang="en-US" sz="1800" b="1" dirty="0"/>
          </a:p>
        </p:txBody>
      </p:sp>
      <p:sp>
        <p:nvSpPr>
          <p:cNvPr id="6" name="TextBox 5"/>
          <p:cNvSpPr txBox="1"/>
          <p:nvPr/>
        </p:nvSpPr>
        <p:spPr>
          <a:xfrm>
            <a:off x="6388100" y="4414798"/>
            <a:ext cx="1591141" cy="369332"/>
          </a:xfrm>
          <a:prstGeom prst="rect">
            <a:avLst/>
          </a:prstGeom>
          <a:noFill/>
        </p:spPr>
        <p:txBody>
          <a:bodyPr wrap="none" rtlCol="0">
            <a:spAutoFit/>
          </a:bodyPr>
          <a:lstStyle/>
          <a:p>
            <a:r>
              <a:rPr lang="en-US" sz="1800" b="1" dirty="0" smtClean="0"/>
              <a:t>IP S / Port 80</a:t>
            </a:r>
            <a:endParaRPr lang="en-US" sz="1800" b="1" dirty="0"/>
          </a:p>
        </p:txBody>
      </p:sp>
      <p:sp>
        <p:nvSpPr>
          <p:cNvPr id="7" name="TextBox 6"/>
          <p:cNvSpPr txBox="1"/>
          <p:nvPr/>
        </p:nvSpPr>
        <p:spPr>
          <a:xfrm>
            <a:off x="5930900" y="2217698"/>
            <a:ext cx="1497205" cy="369332"/>
          </a:xfrm>
          <a:prstGeom prst="rect">
            <a:avLst/>
          </a:prstGeom>
          <a:noFill/>
        </p:spPr>
        <p:txBody>
          <a:bodyPr wrap="none" rtlCol="0">
            <a:spAutoFit/>
          </a:bodyPr>
          <a:lstStyle/>
          <a:p>
            <a:r>
              <a:rPr lang="en-US" sz="1800" b="1" dirty="0" smtClean="0"/>
              <a:t>IP C / Port Y</a:t>
            </a:r>
            <a:endParaRPr lang="en-US" sz="1800" b="1" dirty="0"/>
          </a:p>
        </p:txBody>
      </p:sp>
      <p:sp>
        <p:nvSpPr>
          <p:cNvPr id="8" name="TextBox 7"/>
          <p:cNvSpPr txBox="1"/>
          <p:nvPr/>
        </p:nvSpPr>
        <p:spPr>
          <a:xfrm>
            <a:off x="2616200" y="2217698"/>
            <a:ext cx="1591141" cy="369332"/>
          </a:xfrm>
          <a:prstGeom prst="rect">
            <a:avLst/>
          </a:prstGeom>
          <a:noFill/>
        </p:spPr>
        <p:txBody>
          <a:bodyPr wrap="none" rtlCol="0">
            <a:spAutoFit/>
          </a:bodyPr>
          <a:lstStyle/>
          <a:p>
            <a:r>
              <a:rPr lang="en-US" sz="1800" b="1" dirty="0" smtClean="0"/>
              <a:t>IP S / Port 80</a:t>
            </a:r>
            <a:endParaRPr lang="en-US" sz="1800" b="1" dirty="0"/>
          </a:p>
        </p:txBody>
      </p:sp>
    </p:spTree>
    <p:extLst>
      <p:ext uri="{BB962C8B-B14F-4D97-AF65-F5344CB8AC3E}">
        <p14:creationId xmlns:p14="http://schemas.microsoft.com/office/powerpoint/2010/main" val="237879896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latin typeface="Arial" charset="0"/>
              </a:rPr>
              <a:t>Agenda</a:t>
            </a:r>
            <a:endParaRPr lang="en-US" dirty="0" smtClean="0">
              <a:latin typeface="Arial" charset="0"/>
            </a:endParaRPr>
          </a:p>
        </p:txBody>
      </p:sp>
      <p:grpSp>
        <p:nvGrpSpPr>
          <p:cNvPr id="9219" name="Group 8"/>
          <p:cNvGrpSpPr>
            <a:grpSpLocks/>
          </p:cNvGrpSpPr>
          <p:nvPr/>
        </p:nvGrpSpPr>
        <p:grpSpPr bwMode="auto">
          <a:xfrm>
            <a:off x="1293284" y="1749425"/>
            <a:ext cx="7384785" cy="654050"/>
            <a:chOff x="1193800" y="1749425"/>
            <a:chExt cx="6816724" cy="654050"/>
          </a:xfrm>
        </p:grpSpPr>
        <p:grpSp>
          <p:nvGrpSpPr>
            <p:cNvPr id="9241" name="Group 2"/>
            <p:cNvGrpSpPr>
              <a:grpSpLocks/>
            </p:cNvGrpSpPr>
            <p:nvPr/>
          </p:nvGrpSpPr>
          <p:grpSpPr bwMode="auto">
            <a:xfrm>
              <a:off x="1193800" y="1749425"/>
              <a:ext cx="6756401" cy="654050"/>
              <a:chOff x="1193800" y="1749425"/>
              <a:chExt cx="6756401" cy="654050"/>
            </a:xfrm>
          </p:grpSpPr>
          <p:sp>
            <p:nvSpPr>
              <p:cNvPr id="88069" name="Line 5"/>
              <p:cNvSpPr>
                <a:spLocks noChangeShapeType="1"/>
              </p:cNvSpPr>
              <p:nvPr/>
            </p:nvSpPr>
            <p:spPr bwMode="auto">
              <a:xfrm>
                <a:off x="1295400" y="2403475"/>
                <a:ext cx="6654799" cy="0"/>
              </a:xfrm>
              <a:prstGeom prst="line">
                <a:avLst/>
              </a:prstGeom>
              <a:noFill/>
              <a:ln w="12700">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US" dirty="0">
                  <a:latin typeface="Arial" pitchFamily="34" charset="0"/>
                  <a:cs typeface="+mn-cs"/>
                </a:endParaRPr>
              </a:p>
            </p:txBody>
          </p:sp>
          <p:sp>
            <p:nvSpPr>
              <p:cNvPr id="88068" name="Rectangle 4"/>
              <p:cNvSpPr>
                <a:spLocks noChangeArrowheads="1"/>
              </p:cNvSpPr>
              <p:nvPr/>
            </p:nvSpPr>
            <p:spPr bwMode="auto">
              <a:xfrm>
                <a:off x="1193800" y="1749425"/>
                <a:ext cx="654050" cy="654050"/>
              </a:xfrm>
              <a:prstGeom prst="roundRect">
                <a:avLst>
                  <a:gd name="adj" fmla="val 1129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1</a:t>
                </a:r>
              </a:p>
            </p:txBody>
          </p:sp>
        </p:grpSp>
        <p:sp>
          <p:nvSpPr>
            <p:cNvPr id="88070" name="Text Box 6"/>
            <p:cNvSpPr txBox="1">
              <a:spLocks noChangeArrowheads="1"/>
            </p:cNvSpPr>
            <p:nvPr/>
          </p:nvSpPr>
          <p:spPr bwMode="auto">
            <a:xfrm>
              <a:off x="1982788" y="1830388"/>
              <a:ext cx="602773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Aft>
                  <a:spcPts val="0"/>
                </a:spcAft>
                <a:defRPr/>
              </a:pPr>
              <a:r>
                <a:rPr lang="en-US" sz="2600" b="1" dirty="0">
                  <a:solidFill>
                    <a:schemeClr val="accent3"/>
                  </a:solidFill>
                  <a:latin typeface="Arial" pitchFamily="34" charset="0"/>
                </a:rPr>
                <a:t>Advanced </a:t>
              </a:r>
              <a:r>
                <a:rPr lang="en-US" sz="2600" b="1" dirty="0" smtClean="0">
                  <a:solidFill>
                    <a:schemeClr val="accent3"/>
                  </a:solidFill>
                  <a:latin typeface="Arial" pitchFamily="34" charset="0"/>
                </a:rPr>
                <a:t>Protection </a:t>
              </a:r>
              <a:r>
                <a:rPr lang="en-US" sz="2600" b="1" dirty="0">
                  <a:solidFill>
                    <a:schemeClr val="accent3"/>
                  </a:solidFill>
                  <a:latin typeface="Arial" pitchFamily="34" charset="0"/>
                </a:rPr>
                <a:t>T</a:t>
              </a:r>
              <a:r>
                <a:rPr lang="en-US" sz="2600" b="1" dirty="0" smtClean="0">
                  <a:solidFill>
                    <a:schemeClr val="accent3"/>
                  </a:solidFill>
                  <a:latin typeface="Arial" pitchFamily="34" charset="0"/>
                </a:rPr>
                <a:t>echniques</a:t>
              </a:r>
              <a:endParaRPr lang="en-US" sz="2600" b="1" dirty="0">
                <a:solidFill>
                  <a:schemeClr val="accent3"/>
                </a:solidFill>
                <a:latin typeface="Arial" pitchFamily="34" charset="0"/>
              </a:endParaRPr>
            </a:p>
          </p:txBody>
        </p:sp>
      </p:grpSp>
      <p:grpSp>
        <p:nvGrpSpPr>
          <p:cNvPr id="29" name="Group 11"/>
          <p:cNvGrpSpPr>
            <a:grpSpLocks/>
          </p:cNvGrpSpPr>
          <p:nvPr/>
        </p:nvGrpSpPr>
        <p:grpSpPr bwMode="auto">
          <a:xfrm>
            <a:off x="1293284" y="2593975"/>
            <a:ext cx="7384785" cy="1416332"/>
            <a:chOff x="1193800" y="2593487"/>
            <a:chExt cx="6816724" cy="1417389"/>
          </a:xfrm>
        </p:grpSpPr>
        <p:sp>
          <p:nvSpPr>
            <p:cNvPr id="30" name="Text Box 6"/>
            <p:cNvSpPr txBox="1">
              <a:spLocks noChangeArrowheads="1"/>
            </p:cNvSpPr>
            <p:nvPr/>
          </p:nvSpPr>
          <p:spPr bwMode="auto">
            <a:xfrm>
              <a:off x="1982787" y="3518433"/>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err="1">
                  <a:solidFill>
                    <a:srgbClr val="464646"/>
                  </a:solidFill>
                  <a:latin typeface="Arial" charset="0"/>
                </a:rPr>
                <a:t>HyperText</a:t>
              </a:r>
              <a:r>
                <a:rPr lang="en-US" sz="2600" dirty="0">
                  <a:solidFill>
                    <a:srgbClr val="464646"/>
                  </a:solidFill>
                  <a:latin typeface="Arial" charset="0"/>
                </a:rPr>
                <a:t> Transfer Protocol - HTTP</a:t>
              </a:r>
              <a:endParaRPr lang="en-US" sz="2600" dirty="0">
                <a:latin typeface="Arial" charset="0"/>
              </a:endParaRPr>
            </a:p>
          </p:txBody>
        </p:sp>
        <p:grpSp>
          <p:nvGrpSpPr>
            <p:cNvPr id="31" name="Group 5"/>
            <p:cNvGrpSpPr>
              <a:grpSpLocks/>
            </p:cNvGrpSpPr>
            <p:nvPr/>
          </p:nvGrpSpPr>
          <p:grpSpPr bwMode="auto">
            <a:xfrm>
              <a:off x="1193800" y="2593487"/>
              <a:ext cx="6756401" cy="654538"/>
              <a:chOff x="1193800" y="2593487"/>
              <a:chExt cx="6756401" cy="654538"/>
            </a:xfrm>
          </p:grpSpPr>
          <p:sp>
            <p:nvSpPr>
              <p:cNvPr id="32" name="Line 5"/>
              <p:cNvSpPr>
                <a:spLocks noChangeShapeType="1"/>
              </p:cNvSpPr>
              <p:nvPr/>
            </p:nvSpPr>
            <p:spPr bwMode="auto">
              <a:xfrm>
                <a:off x="1295400" y="324802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Rectangle 4"/>
              <p:cNvSpPr>
                <a:spLocks noChangeArrowheads="1"/>
              </p:cNvSpPr>
              <p:nvPr/>
            </p:nvSpPr>
            <p:spPr bwMode="auto">
              <a:xfrm>
                <a:off x="1193800" y="2593487"/>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2</a:t>
                </a:r>
              </a:p>
            </p:txBody>
          </p:sp>
        </p:grpSp>
      </p:grpSp>
      <p:grpSp>
        <p:nvGrpSpPr>
          <p:cNvPr id="39" name="Group 6"/>
          <p:cNvGrpSpPr>
            <a:grpSpLocks/>
          </p:cNvGrpSpPr>
          <p:nvPr/>
        </p:nvGrpSpPr>
        <p:grpSpPr bwMode="auto">
          <a:xfrm>
            <a:off x="1293284" y="3436939"/>
            <a:ext cx="7319435" cy="655637"/>
            <a:chOff x="1193800" y="3437548"/>
            <a:chExt cx="6756401" cy="655027"/>
          </a:xfrm>
        </p:grpSpPr>
        <p:sp>
          <p:nvSpPr>
            <p:cNvPr id="40" name="Line 5"/>
            <p:cNvSpPr>
              <a:spLocks noChangeShapeType="1"/>
            </p:cNvSpPr>
            <p:nvPr/>
          </p:nvSpPr>
          <p:spPr bwMode="auto">
            <a:xfrm>
              <a:off x="1295400" y="4092575"/>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Rectangle 4"/>
            <p:cNvSpPr>
              <a:spLocks noChangeArrowheads="1"/>
            </p:cNvSpPr>
            <p:nvPr/>
          </p:nvSpPr>
          <p:spPr bwMode="auto">
            <a:xfrm>
              <a:off x="1193800" y="3437548"/>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3</a:t>
              </a:r>
            </a:p>
          </p:txBody>
        </p:sp>
      </p:grpSp>
      <p:sp>
        <p:nvSpPr>
          <p:cNvPr id="47" name="Text Box 6"/>
          <p:cNvSpPr txBox="1">
            <a:spLocks noChangeArrowheads="1"/>
          </p:cNvSpPr>
          <p:nvPr/>
        </p:nvSpPr>
        <p:spPr bwMode="auto">
          <a:xfrm>
            <a:off x="2148020" y="2674534"/>
            <a:ext cx="65300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File Transfer Protocol - FTP</a:t>
            </a:r>
            <a:endParaRPr lang="en-US" sz="2600" dirty="0">
              <a:latin typeface="Arial" charset="0"/>
            </a:endParaRPr>
          </a:p>
        </p:txBody>
      </p:sp>
      <p:grpSp>
        <p:nvGrpSpPr>
          <p:cNvPr id="56" name="Group 9"/>
          <p:cNvGrpSpPr>
            <a:grpSpLocks/>
          </p:cNvGrpSpPr>
          <p:nvPr/>
        </p:nvGrpSpPr>
        <p:grpSpPr bwMode="auto">
          <a:xfrm>
            <a:off x="1293284" y="4292600"/>
            <a:ext cx="7384785" cy="655638"/>
            <a:chOff x="1193800" y="4293333"/>
            <a:chExt cx="6816724" cy="655515"/>
          </a:xfrm>
        </p:grpSpPr>
        <p:sp>
          <p:nvSpPr>
            <p:cNvPr id="57" name="Text Box 6"/>
            <p:cNvSpPr txBox="1">
              <a:spLocks noChangeArrowheads="1"/>
            </p:cNvSpPr>
            <p:nvPr/>
          </p:nvSpPr>
          <p:spPr bwMode="auto">
            <a:xfrm>
              <a:off x="1982787" y="4363879"/>
              <a:ext cx="60277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defTabSz="457200" eaLnBrk="0" fontAlgn="base" hangingPunct="0">
                <a:spcBef>
                  <a:spcPct val="0"/>
                </a:spcBef>
                <a:spcAft>
                  <a:spcPct val="0"/>
                </a:spcAft>
                <a:defRPr>
                  <a:solidFill>
                    <a:schemeClr val="tx1"/>
                  </a:solidFill>
                  <a:latin typeface="Helvetica" pitchFamily="34" charset="0"/>
                  <a:cs typeface="Arial" charset="0"/>
                </a:defRPr>
              </a:lvl6pPr>
              <a:lvl7pPr marL="2971800" indent="-228600" defTabSz="457200" eaLnBrk="0" fontAlgn="base" hangingPunct="0">
                <a:spcBef>
                  <a:spcPct val="0"/>
                </a:spcBef>
                <a:spcAft>
                  <a:spcPct val="0"/>
                </a:spcAft>
                <a:defRPr>
                  <a:solidFill>
                    <a:schemeClr val="tx1"/>
                  </a:solidFill>
                  <a:latin typeface="Helvetica" pitchFamily="34" charset="0"/>
                  <a:cs typeface="Arial" charset="0"/>
                </a:defRPr>
              </a:lvl7pPr>
              <a:lvl8pPr marL="3429000" indent="-228600" defTabSz="457200" eaLnBrk="0" fontAlgn="base" hangingPunct="0">
                <a:spcBef>
                  <a:spcPct val="0"/>
                </a:spcBef>
                <a:spcAft>
                  <a:spcPct val="0"/>
                </a:spcAft>
                <a:defRPr>
                  <a:solidFill>
                    <a:schemeClr val="tx1"/>
                  </a:solidFill>
                  <a:latin typeface="Helvetica" pitchFamily="34" charset="0"/>
                  <a:cs typeface="Arial" charset="0"/>
                </a:defRPr>
              </a:lvl8pPr>
              <a:lvl9pPr marL="3886200" indent="-228600" defTabSz="457200" eaLnBrk="0" fontAlgn="base" hangingPunct="0">
                <a:spcBef>
                  <a:spcPct val="0"/>
                </a:spcBef>
                <a:spcAft>
                  <a:spcPct val="0"/>
                </a:spcAft>
                <a:defRPr>
                  <a:solidFill>
                    <a:schemeClr val="tx1"/>
                  </a:solidFill>
                  <a:latin typeface="Helvetica" pitchFamily="34" charset="0"/>
                  <a:cs typeface="Arial" charset="0"/>
                </a:defRPr>
              </a:lvl9pPr>
            </a:lstStyle>
            <a:p>
              <a:pPr eaLnBrk="1" hangingPunct="1"/>
              <a:r>
                <a:rPr lang="en-US" sz="2600" dirty="0">
                  <a:solidFill>
                    <a:srgbClr val="464646"/>
                  </a:solidFill>
                  <a:latin typeface="Arial" charset="0"/>
                </a:rPr>
                <a:t>TCP Stream Inspection</a:t>
              </a:r>
              <a:endParaRPr lang="en-US" sz="2600" dirty="0">
                <a:latin typeface="Arial" charset="0"/>
              </a:endParaRPr>
            </a:p>
          </p:txBody>
        </p:sp>
        <p:grpSp>
          <p:nvGrpSpPr>
            <p:cNvPr id="58" name="Group 8"/>
            <p:cNvGrpSpPr>
              <a:grpSpLocks/>
            </p:cNvGrpSpPr>
            <p:nvPr/>
          </p:nvGrpSpPr>
          <p:grpSpPr bwMode="auto">
            <a:xfrm>
              <a:off x="1193800" y="4293333"/>
              <a:ext cx="6756401" cy="655515"/>
              <a:chOff x="1193800" y="4293333"/>
              <a:chExt cx="6756401" cy="655515"/>
            </a:xfrm>
          </p:grpSpPr>
          <p:sp>
            <p:nvSpPr>
              <p:cNvPr id="59" name="Line 5"/>
              <p:cNvSpPr>
                <a:spLocks noChangeShapeType="1"/>
              </p:cNvSpPr>
              <p:nvPr/>
            </p:nvSpPr>
            <p:spPr bwMode="auto">
              <a:xfrm>
                <a:off x="1295400" y="4948848"/>
                <a:ext cx="6654801"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Rectangle 4"/>
              <p:cNvSpPr>
                <a:spLocks noChangeArrowheads="1"/>
              </p:cNvSpPr>
              <p:nvPr/>
            </p:nvSpPr>
            <p:spPr bwMode="auto">
              <a:xfrm>
                <a:off x="1193800" y="4293333"/>
                <a:ext cx="654050" cy="654050"/>
              </a:xfrm>
              <a:prstGeom prst="roundRect">
                <a:avLst>
                  <a:gd name="adj" fmla="val 1129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a:headEnd/>
                <a:tailEnd/>
              </a:ln>
              <a:extLst/>
            </p:spPr>
            <p:style>
              <a:lnRef idx="0">
                <a:schemeClr val="accent2"/>
              </a:lnRef>
              <a:fillRef idx="3">
                <a:schemeClr val="accent2"/>
              </a:fillRef>
              <a:effectRef idx="3">
                <a:schemeClr val="accent2"/>
              </a:effectRef>
              <a:fontRef idx="minor">
                <a:schemeClr val="lt1"/>
              </a:fontRef>
            </p:style>
            <p:txBody>
              <a:bodyPr lIns="182880" tIns="91440" rIns="182880" bIns="91440" anchor="ctr"/>
              <a:lstStyle/>
              <a:p>
                <a:pPr algn="ctr" fontAlgn="auto">
                  <a:spcBef>
                    <a:spcPts val="0"/>
                  </a:spcBef>
                  <a:spcAft>
                    <a:spcPts val="0"/>
                  </a:spcAft>
                  <a:defRPr/>
                </a:pPr>
                <a:r>
                  <a:rPr lang="en-US" sz="2800" b="1" dirty="0"/>
                  <a:t>4</a:t>
                </a:r>
              </a:p>
            </p:txBody>
          </p:sp>
        </p:grpSp>
      </p:grpSp>
    </p:spTree>
    <p:extLst>
      <p:ext uri="{BB962C8B-B14F-4D97-AF65-F5344CB8AC3E}">
        <p14:creationId xmlns:p14="http://schemas.microsoft.com/office/powerpoint/2010/main" val="219837013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a:t>
            </a:r>
            <a:r>
              <a:rPr lang="en-US" dirty="0" smtClean="0"/>
              <a:t>Connection </a:t>
            </a:r>
            <a:r>
              <a:rPr lang="en-US" dirty="0"/>
              <a:t>T</a:t>
            </a:r>
            <a:r>
              <a:rPr lang="en-US" dirty="0" smtClean="0"/>
              <a:t>racking</a:t>
            </a:r>
            <a:endParaRPr lang="en-US" dirty="0"/>
          </a:p>
        </p:txBody>
      </p:sp>
      <p:sp>
        <p:nvSpPr>
          <p:cNvPr id="3" name="Content Placeholder 2"/>
          <p:cNvSpPr>
            <a:spLocks noGrp="1"/>
          </p:cNvSpPr>
          <p:nvPr>
            <p:ph idx="1"/>
          </p:nvPr>
        </p:nvSpPr>
        <p:spPr/>
        <p:txBody>
          <a:bodyPr/>
          <a:lstStyle/>
          <a:p>
            <a:r>
              <a:rPr lang="en-US" dirty="0" smtClean="0"/>
              <a:t>Advanced firewalls intelligently </a:t>
            </a:r>
            <a:r>
              <a:rPr lang="en-US" dirty="0"/>
              <a:t>associating new </a:t>
            </a:r>
            <a:r>
              <a:rPr lang="en-US" dirty="0" smtClean="0"/>
              <a:t>packet </a:t>
            </a:r>
            <a:r>
              <a:rPr lang="en-US" dirty="0"/>
              <a:t>requests with existing legitimate connections</a:t>
            </a:r>
            <a:r>
              <a:rPr lang="en-US" dirty="0" smtClean="0"/>
              <a:t>.</a:t>
            </a:r>
          </a:p>
          <a:p>
            <a:r>
              <a:rPr lang="en-US" dirty="0" smtClean="0"/>
              <a:t>A </a:t>
            </a:r>
            <a:r>
              <a:rPr lang="en-US" b="1" dirty="0" smtClean="0"/>
              <a:t>connection tables</a:t>
            </a:r>
            <a:r>
              <a:rPr lang="en-US" dirty="0" smtClean="0"/>
              <a:t> tracks existing TCP connections</a:t>
            </a:r>
          </a:p>
          <a:p>
            <a:r>
              <a:rPr lang="en-US" dirty="0" smtClean="0"/>
              <a:t>If an incoming TCP packet has ACK=0 then it’s a new attempted connection</a:t>
            </a:r>
          </a:p>
          <a:p>
            <a:pPr lvl="1"/>
            <a:r>
              <a:rPr lang="en-US" dirty="0"/>
              <a:t>consult the static </a:t>
            </a:r>
            <a:r>
              <a:rPr lang="en-US" b="1" dirty="0"/>
              <a:t>rule table</a:t>
            </a:r>
            <a:r>
              <a:rPr lang="en-US" dirty="0"/>
              <a:t> and (if accepted) record a new connection in the </a:t>
            </a:r>
            <a:r>
              <a:rPr lang="en-US" b="1" dirty="0"/>
              <a:t>connection table</a:t>
            </a:r>
          </a:p>
          <a:p>
            <a:r>
              <a:rPr lang="en-US" dirty="0" smtClean="0"/>
              <a:t>If ACK=1, check the packet against the </a:t>
            </a:r>
            <a:r>
              <a:rPr lang="en-US" b="1" dirty="0" smtClean="0"/>
              <a:t>connection table</a:t>
            </a:r>
            <a:r>
              <a:rPr lang="en-US" dirty="0" smtClean="0"/>
              <a:t> (but not the static </a:t>
            </a:r>
            <a:r>
              <a:rPr lang="en-US" b="1" dirty="0" smtClean="0"/>
              <a:t>rule table</a:t>
            </a:r>
            <a:r>
              <a:rPr lang="en-US" dirty="0" smtClean="0"/>
              <a:t>)</a:t>
            </a:r>
          </a:p>
          <a:p>
            <a:pPr lvl="1"/>
            <a:r>
              <a:rPr lang="en-US" dirty="0" smtClean="0"/>
              <a:t>If connection present and packet is valid according to protocol state machine, accept and update the </a:t>
            </a:r>
            <a:r>
              <a:rPr lang="en-US" b="1" dirty="0" smtClean="0"/>
              <a:t>connection table</a:t>
            </a:r>
            <a:r>
              <a:rPr lang="en-US" dirty="0" smtClean="0"/>
              <a:t> record</a:t>
            </a:r>
          </a:p>
          <a:p>
            <a:pPr lvl="1"/>
            <a:r>
              <a:rPr lang="en-US" dirty="0" smtClean="0"/>
              <a:t>Otherwise reject</a:t>
            </a:r>
          </a:p>
        </p:txBody>
      </p:sp>
    </p:spTree>
    <p:extLst>
      <p:ext uri="{BB962C8B-B14F-4D97-AF65-F5344CB8AC3E}">
        <p14:creationId xmlns:p14="http://schemas.microsoft.com/office/powerpoint/2010/main" val="26343451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a:t>
            </a:r>
            <a:r>
              <a:rPr lang="en-US" dirty="0" smtClean="0"/>
              <a:t>Table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3375" y="4561658"/>
            <a:ext cx="2386863" cy="1790147"/>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577" y="2290193"/>
            <a:ext cx="2441661" cy="127104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2899" y="3720632"/>
            <a:ext cx="1219289" cy="67738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3" y="3720632"/>
            <a:ext cx="1061810" cy="1061810"/>
          </a:xfrm>
          <a:prstGeom prst="rect">
            <a:avLst/>
          </a:prstGeom>
        </p:spPr>
      </p:pic>
      <p:cxnSp>
        <p:nvCxnSpPr>
          <p:cNvPr id="13" name="Straight Arrow Connector 12"/>
          <p:cNvCxnSpPr>
            <a:stCxn id="6" idx="1"/>
            <a:endCxn id="4" idx="3"/>
          </p:cNvCxnSpPr>
          <p:nvPr/>
        </p:nvCxnSpPr>
        <p:spPr bwMode="auto">
          <a:xfrm flipH="1">
            <a:off x="5910238" y="4059324"/>
            <a:ext cx="1822661" cy="1397408"/>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rot="1911124">
            <a:off x="6177802" y="313748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21" name="TextBox 20"/>
          <p:cNvSpPr txBox="1"/>
          <p:nvPr/>
        </p:nvSpPr>
        <p:spPr>
          <a:xfrm rot="19274716">
            <a:off x="5999446" y="45733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22" name="TextBox 21"/>
          <p:cNvSpPr txBox="1"/>
          <p:nvPr/>
        </p:nvSpPr>
        <p:spPr>
          <a:xfrm rot="19407976">
            <a:off x="1875893" y="32726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23" name="TextBox 22"/>
          <p:cNvSpPr txBox="1"/>
          <p:nvPr/>
        </p:nvSpPr>
        <p:spPr>
          <a:xfrm rot="1925747">
            <a:off x="2032854" y="4597776"/>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25" name="Content Placeholder 2"/>
          <p:cNvSpPr txBox="1">
            <a:spLocks/>
          </p:cNvSpPr>
          <p:nvPr/>
        </p:nvSpPr>
        <p:spPr bwMode="auto">
          <a:xfrm>
            <a:off x="366316" y="1325880"/>
            <a:ext cx="9169929" cy="51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ts val="18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a:lstStyle>
          <a:p>
            <a:r>
              <a:rPr lang="en-US" kern="0" dirty="0" smtClean="0"/>
              <a:t>Step 1: SYN</a:t>
            </a:r>
            <a:endParaRPr lang="en-US" kern="0" dirty="0"/>
          </a:p>
        </p:txBody>
      </p:sp>
      <p:sp>
        <p:nvSpPr>
          <p:cNvPr id="16" name="TextBox 15"/>
          <p:cNvSpPr txBox="1"/>
          <p:nvPr/>
        </p:nvSpPr>
        <p:spPr>
          <a:xfrm>
            <a:off x="3523375" y="4223104"/>
            <a:ext cx="2386863" cy="338554"/>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Static rule table</a:t>
            </a:r>
            <a:endParaRPr lang="en-US" sz="1600" dirty="0">
              <a:latin typeface="Courier New" panose="02070309020205020404" pitchFamily="49" charset="0"/>
              <a:cs typeface="Courier New" panose="02070309020205020404" pitchFamily="49" charset="0"/>
            </a:endParaRPr>
          </a:p>
        </p:txBody>
      </p:sp>
      <p:sp>
        <p:nvSpPr>
          <p:cNvPr id="18" name="TextBox 17"/>
          <p:cNvSpPr txBox="1"/>
          <p:nvPr/>
        </p:nvSpPr>
        <p:spPr>
          <a:xfrm>
            <a:off x="3523375" y="1780310"/>
            <a:ext cx="2386863" cy="584775"/>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Dynamic connection table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9544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366316" y="0"/>
            <a:ext cx="7429500" cy="914400"/>
          </a:xfrm>
        </p:spPr>
        <p:txBody>
          <a:bodyPr/>
          <a:lstStyle/>
          <a:p>
            <a:r>
              <a:rPr lang="en-US" dirty="0" smtClean="0"/>
              <a:t>Connection </a:t>
            </a:r>
            <a:r>
              <a:rPr lang="en-US" dirty="0" smtClean="0"/>
              <a:t>Table</a:t>
            </a:r>
            <a:endParaRPr lang="en-US" dirty="0"/>
          </a:p>
        </p:txBody>
      </p:sp>
      <p:pic>
        <p:nvPicPr>
          <p:cNvPr id="19"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3375" y="4561658"/>
            <a:ext cx="2386863" cy="1790147"/>
          </a:xfr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577" y="2290193"/>
            <a:ext cx="2441661" cy="127104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2899" y="3720632"/>
            <a:ext cx="1219289" cy="677383"/>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3" y="3720632"/>
            <a:ext cx="1061810" cy="1061810"/>
          </a:xfrm>
          <a:prstGeom prst="rect">
            <a:avLst/>
          </a:prstGeom>
        </p:spPr>
      </p:pic>
      <p:cxnSp>
        <p:nvCxnSpPr>
          <p:cNvPr id="23" name="Straight Arrow Connector 22"/>
          <p:cNvCxnSpPr>
            <a:stCxn id="21" idx="1"/>
            <a:endCxn id="19" idx="3"/>
          </p:cNvCxnSpPr>
          <p:nvPr/>
        </p:nvCxnSpPr>
        <p:spPr bwMode="auto">
          <a:xfrm flipH="1">
            <a:off x="5910238" y="4059324"/>
            <a:ext cx="1822661" cy="1397408"/>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a:stCxn id="19" idx="1"/>
            <a:endCxn id="22" idx="3"/>
          </p:cNvCxnSpPr>
          <p:nvPr/>
        </p:nvCxnSpPr>
        <p:spPr bwMode="auto">
          <a:xfrm flipH="1" flipV="1">
            <a:off x="1570743" y="4251537"/>
            <a:ext cx="1952632" cy="1205195"/>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rot="1911124">
            <a:off x="6177802" y="313748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28" name="TextBox 27"/>
          <p:cNvSpPr txBox="1"/>
          <p:nvPr/>
        </p:nvSpPr>
        <p:spPr>
          <a:xfrm rot="19274716">
            <a:off x="5999446" y="45733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29" name="TextBox 28"/>
          <p:cNvSpPr txBox="1"/>
          <p:nvPr/>
        </p:nvSpPr>
        <p:spPr>
          <a:xfrm rot="19407976">
            <a:off x="1875893" y="32726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30" name="TextBox 29"/>
          <p:cNvSpPr txBox="1"/>
          <p:nvPr/>
        </p:nvSpPr>
        <p:spPr>
          <a:xfrm rot="1925747">
            <a:off x="2032854" y="4597776"/>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31" name="Content Placeholder 2"/>
          <p:cNvSpPr txBox="1">
            <a:spLocks/>
          </p:cNvSpPr>
          <p:nvPr/>
        </p:nvSpPr>
        <p:spPr bwMode="auto">
          <a:xfrm>
            <a:off x="366316" y="1325880"/>
            <a:ext cx="9169929" cy="51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ts val="18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a:lstStyle>
          <a:p>
            <a:r>
              <a:rPr lang="en-US" kern="0" dirty="0" smtClean="0"/>
              <a:t>Step 1 (cont.): Check the SYN packet and pass it to the server</a:t>
            </a:r>
            <a:endParaRPr lang="en-US" kern="0" dirty="0"/>
          </a:p>
        </p:txBody>
      </p:sp>
      <p:sp>
        <p:nvSpPr>
          <p:cNvPr id="16" name="TextBox 15"/>
          <p:cNvSpPr txBox="1"/>
          <p:nvPr/>
        </p:nvSpPr>
        <p:spPr>
          <a:xfrm>
            <a:off x="3523375" y="4223104"/>
            <a:ext cx="2386863" cy="338554"/>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Static rule table</a:t>
            </a:r>
            <a:endParaRPr lang="en-US" sz="1600" dirty="0">
              <a:latin typeface="Courier New" panose="02070309020205020404" pitchFamily="49" charset="0"/>
              <a:cs typeface="Courier New" panose="02070309020205020404" pitchFamily="49" charset="0"/>
            </a:endParaRPr>
          </a:p>
        </p:txBody>
      </p:sp>
      <p:sp>
        <p:nvSpPr>
          <p:cNvPr id="17" name="TextBox 16"/>
          <p:cNvSpPr txBox="1"/>
          <p:nvPr/>
        </p:nvSpPr>
        <p:spPr>
          <a:xfrm>
            <a:off x="3523375" y="1780310"/>
            <a:ext cx="2386863" cy="584775"/>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Dynamic connection table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51067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6316" y="0"/>
            <a:ext cx="7429500" cy="914400"/>
          </a:xfrm>
        </p:spPr>
        <p:txBody>
          <a:bodyPr/>
          <a:lstStyle/>
          <a:p>
            <a:r>
              <a:rPr lang="en-US" dirty="0" smtClean="0"/>
              <a:t>Connection </a:t>
            </a:r>
            <a:r>
              <a:rPr lang="en-US" dirty="0" smtClean="0"/>
              <a:t>Table</a:t>
            </a:r>
            <a:endParaRPr lang="en-US" dirty="0"/>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3375" y="4561658"/>
            <a:ext cx="2386863" cy="1790147"/>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577" y="2290193"/>
            <a:ext cx="2441661" cy="127104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2899" y="3720632"/>
            <a:ext cx="1219289" cy="6773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3" y="3720632"/>
            <a:ext cx="1061810" cy="1061810"/>
          </a:xfrm>
          <a:prstGeom prst="rect">
            <a:avLst/>
          </a:prstGeom>
        </p:spPr>
      </p:pic>
      <p:cxnSp>
        <p:nvCxnSpPr>
          <p:cNvPr id="9" name="Straight Arrow Connector 8"/>
          <p:cNvCxnSpPr>
            <a:stCxn id="7" idx="1"/>
            <a:endCxn id="5" idx="3"/>
          </p:cNvCxnSpPr>
          <p:nvPr/>
        </p:nvCxnSpPr>
        <p:spPr bwMode="auto">
          <a:xfrm flipH="1">
            <a:off x="5910238" y="4059324"/>
            <a:ext cx="1822661" cy="1397408"/>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6" idx="1"/>
            <a:endCxn id="8" idx="3"/>
          </p:cNvCxnSpPr>
          <p:nvPr/>
        </p:nvCxnSpPr>
        <p:spPr bwMode="auto">
          <a:xfrm flipH="1">
            <a:off x="1570743" y="2925718"/>
            <a:ext cx="1897834" cy="1325819"/>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5" idx="1"/>
            <a:endCxn id="8" idx="3"/>
          </p:cNvCxnSpPr>
          <p:nvPr/>
        </p:nvCxnSpPr>
        <p:spPr bwMode="auto">
          <a:xfrm flipH="1" flipV="1">
            <a:off x="1570743" y="4251537"/>
            <a:ext cx="1952632" cy="1205195"/>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rot="1911124">
            <a:off x="6177802" y="313748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4" name="TextBox 13"/>
          <p:cNvSpPr txBox="1"/>
          <p:nvPr/>
        </p:nvSpPr>
        <p:spPr>
          <a:xfrm rot="19274716">
            <a:off x="5999446" y="45733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5" name="TextBox 14"/>
          <p:cNvSpPr txBox="1"/>
          <p:nvPr/>
        </p:nvSpPr>
        <p:spPr>
          <a:xfrm rot="19407976">
            <a:off x="1875893" y="32726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6" name="TextBox 15"/>
          <p:cNvSpPr txBox="1"/>
          <p:nvPr/>
        </p:nvSpPr>
        <p:spPr>
          <a:xfrm rot="1925747">
            <a:off x="2032854" y="4597776"/>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7" name="Content Placeholder 2"/>
          <p:cNvSpPr txBox="1">
            <a:spLocks/>
          </p:cNvSpPr>
          <p:nvPr/>
        </p:nvSpPr>
        <p:spPr bwMode="auto">
          <a:xfrm>
            <a:off x="366316" y="1325880"/>
            <a:ext cx="9169929" cy="51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ts val="18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a:lstStyle>
          <a:p>
            <a:r>
              <a:rPr lang="en-US" kern="0" dirty="0" smtClean="0"/>
              <a:t>Step 2: SYN-ACK</a:t>
            </a:r>
            <a:endParaRPr lang="en-US" kern="0" dirty="0"/>
          </a:p>
        </p:txBody>
      </p:sp>
      <p:sp>
        <p:nvSpPr>
          <p:cNvPr id="18" name="TextBox 17"/>
          <p:cNvSpPr txBox="1"/>
          <p:nvPr/>
        </p:nvSpPr>
        <p:spPr>
          <a:xfrm>
            <a:off x="3523375" y="4223104"/>
            <a:ext cx="2386863" cy="338554"/>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Static rule table</a:t>
            </a:r>
            <a:endParaRPr lang="en-US" sz="1600" dirty="0">
              <a:latin typeface="Courier New" panose="02070309020205020404" pitchFamily="49" charset="0"/>
              <a:cs typeface="Courier New" panose="02070309020205020404" pitchFamily="49" charset="0"/>
            </a:endParaRPr>
          </a:p>
        </p:txBody>
      </p:sp>
      <p:sp>
        <p:nvSpPr>
          <p:cNvPr id="19" name="TextBox 18"/>
          <p:cNvSpPr txBox="1"/>
          <p:nvPr/>
        </p:nvSpPr>
        <p:spPr>
          <a:xfrm>
            <a:off x="3523375" y="1780310"/>
            <a:ext cx="2386863" cy="584775"/>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Dynamic connection table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3852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6316" y="0"/>
            <a:ext cx="7429500" cy="914400"/>
          </a:xfrm>
        </p:spPr>
        <p:txBody>
          <a:bodyPr/>
          <a:lstStyle/>
          <a:p>
            <a:r>
              <a:rPr lang="en-US" dirty="0" smtClean="0"/>
              <a:t>Connection </a:t>
            </a:r>
            <a:r>
              <a:rPr lang="en-US" dirty="0" smtClean="0"/>
              <a:t>Table</a:t>
            </a:r>
            <a:endParaRPr lang="en-US" dirty="0"/>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3375" y="4561658"/>
            <a:ext cx="2386863" cy="1790147"/>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577" y="2290193"/>
            <a:ext cx="2441661" cy="127104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2899" y="3720632"/>
            <a:ext cx="1219289" cy="6773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3" y="3720632"/>
            <a:ext cx="1061810" cy="1061810"/>
          </a:xfrm>
          <a:prstGeom prst="rect">
            <a:avLst/>
          </a:prstGeom>
        </p:spPr>
      </p:pic>
      <p:cxnSp>
        <p:nvCxnSpPr>
          <p:cNvPr id="9" name="Straight Arrow Connector 8"/>
          <p:cNvCxnSpPr>
            <a:stCxn id="7" idx="1"/>
            <a:endCxn id="5" idx="3"/>
          </p:cNvCxnSpPr>
          <p:nvPr/>
        </p:nvCxnSpPr>
        <p:spPr bwMode="auto">
          <a:xfrm flipH="1">
            <a:off x="5910238" y="4059324"/>
            <a:ext cx="1822661" cy="1397408"/>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7" idx="1"/>
            <a:endCxn id="6" idx="3"/>
          </p:cNvCxnSpPr>
          <p:nvPr/>
        </p:nvCxnSpPr>
        <p:spPr bwMode="auto">
          <a:xfrm flipH="1" flipV="1">
            <a:off x="5910238" y="2925718"/>
            <a:ext cx="1822661" cy="1133606"/>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6" idx="1"/>
            <a:endCxn id="8" idx="3"/>
          </p:cNvCxnSpPr>
          <p:nvPr/>
        </p:nvCxnSpPr>
        <p:spPr bwMode="auto">
          <a:xfrm flipH="1">
            <a:off x="1570743" y="2925718"/>
            <a:ext cx="1897834" cy="1325819"/>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5" idx="1"/>
            <a:endCxn id="8" idx="3"/>
          </p:cNvCxnSpPr>
          <p:nvPr/>
        </p:nvCxnSpPr>
        <p:spPr bwMode="auto">
          <a:xfrm flipH="1" flipV="1">
            <a:off x="1570743" y="4251537"/>
            <a:ext cx="1952632" cy="1205195"/>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rot="1911124">
            <a:off x="6177802" y="313748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4" name="TextBox 13"/>
          <p:cNvSpPr txBox="1"/>
          <p:nvPr/>
        </p:nvSpPr>
        <p:spPr>
          <a:xfrm rot="19274716">
            <a:off x="5999446" y="45733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5" name="TextBox 14"/>
          <p:cNvSpPr txBox="1"/>
          <p:nvPr/>
        </p:nvSpPr>
        <p:spPr>
          <a:xfrm rot="19407976">
            <a:off x="1875893" y="32726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6" name="TextBox 15"/>
          <p:cNvSpPr txBox="1"/>
          <p:nvPr/>
        </p:nvSpPr>
        <p:spPr>
          <a:xfrm rot="1925747">
            <a:off x="2032854" y="4597776"/>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7" name="Content Placeholder 2"/>
          <p:cNvSpPr txBox="1">
            <a:spLocks/>
          </p:cNvSpPr>
          <p:nvPr/>
        </p:nvSpPr>
        <p:spPr bwMode="auto">
          <a:xfrm>
            <a:off x="366316" y="1325880"/>
            <a:ext cx="9169929" cy="51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ts val="18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a:lstStyle>
          <a:p>
            <a:r>
              <a:rPr lang="en-US" kern="0" dirty="0" smtClean="0"/>
              <a:t>Step 2 (cont.): read/write the session and pass it forward</a:t>
            </a:r>
            <a:endParaRPr lang="en-US" kern="0" dirty="0"/>
          </a:p>
        </p:txBody>
      </p:sp>
      <p:sp>
        <p:nvSpPr>
          <p:cNvPr id="18" name="TextBox 17"/>
          <p:cNvSpPr txBox="1"/>
          <p:nvPr/>
        </p:nvSpPr>
        <p:spPr>
          <a:xfrm>
            <a:off x="3523375" y="4223104"/>
            <a:ext cx="2386863" cy="338554"/>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Static rule table</a:t>
            </a:r>
            <a:endParaRPr lang="en-US" sz="1600" dirty="0">
              <a:latin typeface="Courier New" panose="02070309020205020404" pitchFamily="49" charset="0"/>
              <a:cs typeface="Courier New" panose="02070309020205020404" pitchFamily="49" charset="0"/>
            </a:endParaRPr>
          </a:p>
        </p:txBody>
      </p:sp>
      <p:sp>
        <p:nvSpPr>
          <p:cNvPr id="19" name="TextBox 18"/>
          <p:cNvSpPr txBox="1"/>
          <p:nvPr/>
        </p:nvSpPr>
        <p:spPr>
          <a:xfrm>
            <a:off x="3523375" y="1780310"/>
            <a:ext cx="2386863" cy="584775"/>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Dynamic connection table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9231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6316" y="0"/>
            <a:ext cx="7429500" cy="914400"/>
          </a:xfrm>
        </p:spPr>
        <p:txBody>
          <a:bodyPr/>
          <a:lstStyle/>
          <a:p>
            <a:r>
              <a:rPr lang="en-US" dirty="0" smtClean="0"/>
              <a:t>Connection </a:t>
            </a:r>
            <a:r>
              <a:rPr lang="en-US" dirty="0" smtClean="0"/>
              <a:t>Table</a:t>
            </a:r>
            <a:endParaRPr lang="en-US" dirty="0"/>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3375" y="4561658"/>
            <a:ext cx="2386863" cy="1790147"/>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577" y="2290193"/>
            <a:ext cx="2441661" cy="127104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2899" y="3720632"/>
            <a:ext cx="1219289" cy="6773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3" y="3720632"/>
            <a:ext cx="1061810" cy="1061810"/>
          </a:xfrm>
          <a:prstGeom prst="rect">
            <a:avLst/>
          </a:prstGeom>
        </p:spPr>
      </p:pic>
      <p:cxnSp>
        <p:nvCxnSpPr>
          <p:cNvPr id="9" name="Straight Arrow Connector 8"/>
          <p:cNvCxnSpPr>
            <a:stCxn id="7" idx="1"/>
            <a:endCxn id="5" idx="3"/>
          </p:cNvCxnSpPr>
          <p:nvPr/>
        </p:nvCxnSpPr>
        <p:spPr bwMode="auto">
          <a:xfrm flipH="1">
            <a:off x="5910238" y="4059324"/>
            <a:ext cx="1822661" cy="1397408"/>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7" idx="1"/>
            <a:endCxn id="6" idx="3"/>
          </p:cNvCxnSpPr>
          <p:nvPr/>
        </p:nvCxnSpPr>
        <p:spPr bwMode="auto">
          <a:xfrm flipH="1" flipV="1">
            <a:off x="5910238" y="2925718"/>
            <a:ext cx="1822661" cy="1133606"/>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6" idx="1"/>
            <a:endCxn id="8" idx="3"/>
          </p:cNvCxnSpPr>
          <p:nvPr/>
        </p:nvCxnSpPr>
        <p:spPr bwMode="auto">
          <a:xfrm flipH="1">
            <a:off x="1570743" y="2925718"/>
            <a:ext cx="1897834" cy="1325819"/>
          </a:xfrm>
          <a:prstGeom prst="straightConnector1">
            <a:avLst/>
          </a:prstGeom>
          <a:solidFill>
            <a:schemeClr val="bg1"/>
          </a:solidFill>
          <a:ln w="57150" cap="flat" cmpd="sng" algn="ctr">
            <a:solidFill>
              <a:schemeClr val="accent1"/>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5" idx="1"/>
            <a:endCxn id="8" idx="3"/>
          </p:cNvCxnSpPr>
          <p:nvPr/>
        </p:nvCxnSpPr>
        <p:spPr bwMode="auto">
          <a:xfrm flipH="1" flipV="1">
            <a:off x="1570743" y="4251537"/>
            <a:ext cx="1952632" cy="1205195"/>
          </a:xfrm>
          <a:prstGeom prst="straightConnector1">
            <a:avLst/>
          </a:prstGeom>
          <a:solidFill>
            <a:schemeClr val="bg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rot="1911124">
            <a:off x="6177802" y="313748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4" name="TextBox 13"/>
          <p:cNvSpPr txBox="1"/>
          <p:nvPr/>
        </p:nvSpPr>
        <p:spPr>
          <a:xfrm rot="19274716">
            <a:off x="5999446" y="45733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5" name="TextBox 14"/>
          <p:cNvSpPr txBox="1"/>
          <p:nvPr/>
        </p:nvSpPr>
        <p:spPr>
          <a:xfrm rot="19407976">
            <a:off x="1875893" y="3272662"/>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p:txBody>
      </p:sp>
      <p:sp>
        <p:nvSpPr>
          <p:cNvPr id="16" name="TextBox 15"/>
          <p:cNvSpPr txBox="1"/>
          <p:nvPr/>
        </p:nvSpPr>
        <p:spPr>
          <a:xfrm rot="1925747">
            <a:off x="2032854" y="4597776"/>
            <a:ext cx="1287532"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Ack</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p:txBody>
      </p:sp>
      <p:sp>
        <p:nvSpPr>
          <p:cNvPr id="17" name="Content Placeholder 2"/>
          <p:cNvSpPr txBox="1">
            <a:spLocks/>
          </p:cNvSpPr>
          <p:nvPr/>
        </p:nvSpPr>
        <p:spPr bwMode="auto">
          <a:xfrm>
            <a:off x="366316" y="1325880"/>
            <a:ext cx="9169929" cy="51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5750" indent="-285750" algn="l" rtl="0" eaLnBrk="1" fontAlgn="base" hangingPunct="1">
              <a:spcBef>
                <a:spcPts val="1800"/>
              </a:spcBef>
              <a:spcAft>
                <a:spcPct val="0"/>
              </a:spcAft>
              <a:buClr>
                <a:schemeClr val="accent2"/>
              </a:buClr>
              <a:buSzPct val="115000"/>
              <a:buFont typeface="Wingdings" pitchFamily="2" charset="2"/>
              <a:buChar char="§"/>
              <a:defRPr sz="2400">
                <a:solidFill>
                  <a:schemeClr val="tx1"/>
                </a:solidFill>
                <a:latin typeface="Arial" pitchFamily="34" charset="0"/>
                <a:ea typeface="+mn-ea"/>
                <a:cs typeface="Arial" pitchFamily="34" charset="0"/>
              </a:defRPr>
            </a:lvl1pPr>
            <a:lvl2pPr marL="685800" indent="-228600" algn="l" rtl="0" eaLnBrk="1" fontAlgn="base" hangingPunct="1">
              <a:spcBef>
                <a:spcPts val="300"/>
              </a:spcBef>
              <a:spcAft>
                <a:spcPct val="0"/>
              </a:spcAft>
              <a:buClr>
                <a:schemeClr val="accent1"/>
              </a:buClr>
              <a:buSzPct val="100000"/>
              <a:buFont typeface="Helvetica" pitchFamily="34" charset="0"/>
              <a:buChar char="–"/>
              <a:defRPr sz="2200">
                <a:solidFill>
                  <a:schemeClr val="tx1"/>
                </a:solidFill>
                <a:latin typeface="Arial" pitchFamily="34" charset="0"/>
              </a:defRPr>
            </a:lvl2pPr>
            <a:lvl3pPr marL="1143000" indent="-228600" algn="l" rtl="0" eaLnBrk="1" fontAlgn="base" hangingPunct="1">
              <a:spcBef>
                <a:spcPts val="300"/>
              </a:spcBef>
              <a:spcAft>
                <a:spcPct val="0"/>
              </a:spcAft>
              <a:buClr>
                <a:schemeClr val="accent1"/>
              </a:buClr>
              <a:buSzPct val="100000"/>
              <a:buFont typeface="Helvetica" pitchFamily="34" charset="0"/>
              <a:buChar char="–"/>
              <a:defRPr sz="2000">
                <a:solidFill>
                  <a:schemeClr val="tx1"/>
                </a:solidFill>
                <a:latin typeface="Arial" pitchFamily="34" charset="0"/>
              </a:defRPr>
            </a:lvl3pPr>
            <a:lvl4pPr marL="1600200" indent="-228600" algn="l" rtl="0" eaLnBrk="1" fontAlgn="base" hangingPunct="1">
              <a:spcBef>
                <a:spcPts val="300"/>
              </a:spcBef>
              <a:spcAft>
                <a:spcPct val="0"/>
              </a:spcAft>
              <a:buClr>
                <a:schemeClr val="accent1"/>
              </a:buClr>
              <a:buSzPct val="100000"/>
              <a:buFont typeface="Helvetica" pitchFamily="34" charset="0"/>
              <a:buChar char="–"/>
              <a:defRPr sz="1800">
                <a:solidFill>
                  <a:schemeClr val="tx1"/>
                </a:solidFill>
                <a:latin typeface="Arial" pitchFamily="34" charset="0"/>
              </a:defRPr>
            </a:lvl4pPr>
            <a:lvl5pPr marL="2057400" indent="-228600" algn="l" rtl="0" eaLnBrk="1" fontAlgn="base" hangingPunct="1">
              <a:spcBef>
                <a:spcPct val="20000"/>
              </a:spcBef>
              <a:spcAft>
                <a:spcPct val="0"/>
              </a:spcAft>
              <a:buClr>
                <a:schemeClr val="accent1"/>
              </a:buClr>
              <a:buFont typeface="Helvetica" pitchFamily="34" charset="0"/>
              <a:buChar char="–"/>
              <a:defRPr sz="1600" baseline="0">
                <a:solidFill>
                  <a:schemeClr val="tx1"/>
                </a:solidFill>
                <a:latin typeface="Arial" pitchFamily="34" charset="0"/>
              </a:defRPr>
            </a:lvl5pPr>
            <a:lvl6pPr marL="2514600" indent="-228600" algn="l" rtl="0" eaLnBrk="1" fontAlgn="base" hangingPunct="1">
              <a:spcBef>
                <a:spcPct val="20000"/>
              </a:spcBef>
              <a:spcAft>
                <a:spcPct val="0"/>
              </a:spcAft>
              <a:buClr>
                <a:schemeClr val="accent2"/>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1600">
                <a:solidFill>
                  <a:schemeClr val="tx1"/>
                </a:solidFill>
                <a:latin typeface="+mn-lt"/>
              </a:defRPr>
            </a:lvl9pPr>
          </a:lstStyle>
          <a:p>
            <a:r>
              <a:rPr lang="en-US" kern="0" dirty="0" smtClean="0"/>
              <a:t>Step 3: ACK</a:t>
            </a:r>
            <a:endParaRPr lang="en-US" kern="0" dirty="0"/>
          </a:p>
        </p:txBody>
      </p:sp>
      <p:sp>
        <p:nvSpPr>
          <p:cNvPr id="18" name="TextBox 17"/>
          <p:cNvSpPr txBox="1"/>
          <p:nvPr/>
        </p:nvSpPr>
        <p:spPr>
          <a:xfrm>
            <a:off x="3523375" y="4223104"/>
            <a:ext cx="2386863" cy="338554"/>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Static rule table</a:t>
            </a:r>
            <a:endParaRPr lang="en-US" sz="1600" dirty="0">
              <a:latin typeface="Courier New" panose="02070309020205020404" pitchFamily="49" charset="0"/>
              <a:cs typeface="Courier New" panose="02070309020205020404" pitchFamily="49" charset="0"/>
            </a:endParaRPr>
          </a:p>
        </p:txBody>
      </p:sp>
      <p:sp>
        <p:nvSpPr>
          <p:cNvPr id="19" name="TextBox 18"/>
          <p:cNvSpPr txBox="1"/>
          <p:nvPr/>
        </p:nvSpPr>
        <p:spPr>
          <a:xfrm>
            <a:off x="3523375" y="1780310"/>
            <a:ext cx="2386863" cy="584775"/>
          </a:xfrm>
          <a:prstGeom prst="rect">
            <a:avLst/>
          </a:prstGeom>
          <a:noFill/>
        </p:spPr>
        <p:txBody>
          <a:bodyPr wrap="square" rtlCol="0">
            <a:spAutoFit/>
          </a:bodyPr>
          <a:lstStyle/>
          <a:p>
            <a:pPr algn="ctr"/>
            <a:r>
              <a:rPr lang="en-US" sz="1600" dirty="0" smtClean="0">
                <a:latin typeface="Courier New" panose="02070309020205020404" pitchFamily="49" charset="0"/>
                <a:cs typeface="Courier New" panose="02070309020205020404" pitchFamily="49" charset="0"/>
              </a:rPr>
              <a:t>Dynamic connection table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0776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mph" presetSubtype="0" fill="hold" nodeType="clickEffect">
                                  <p:stCondLst>
                                    <p:cond delay="0"/>
                                  </p:stCondLst>
                                  <p:childTnLst>
                                    <p:animClr clrSpc="hsl" dir="cw">
                                      <p:cBhvr override="childStyle">
                                        <p:cTn id="11" dur="500" fill="hold"/>
                                        <p:tgtEl>
                                          <p:spTgt spid="10"/>
                                        </p:tgtEl>
                                        <p:attrNameLst>
                                          <p:attrName>style.color</p:attrName>
                                        </p:attrNameLst>
                                      </p:cBhvr>
                                      <p:by>
                                        <p:hsl h="7200000" s="0" l="0"/>
                                      </p:by>
                                    </p:animClr>
                                    <p:animClr clrSpc="hsl" dir="cw">
                                      <p:cBhvr>
                                        <p:cTn id="12" dur="500" fill="hold"/>
                                        <p:tgtEl>
                                          <p:spTgt spid="10"/>
                                        </p:tgtEl>
                                        <p:attrNameLst>
                                          <p:attrName>fillcolor</p:attrName>
                                        </p:attrNameLst>
                                      </p:cBhvr>
                                      <p:by>
                                        <p:hsl h="7200000" s="0" l="0"/>
                                      </p:by>
                                    </p:animClr>
                                    <p:animClr clrSpc="hsl" dir="cw">
                                      <p:cBhvr>
                                        <p:cTn id="13" dur="500" fill="hold"/>
                                        <p:tgtEl>
                                          <p:spTgt spid="10"/>
                                        </p:tgtEl>
                                        <p:attrNameLst>
                                          <p:attrName>stroke.color</p:attrName>
                                        </p:attrNameLst>
                                      </p:cBhvr>
                                      <p:by>
                                        <p:hsl h="7200000" s="0" l="0"/>
                                      </p:by>
                                    </p:animClr>
                                    <p:set>
                                      <p:cBhvr>
                                        <p:cTn id="14"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a:themeElements>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fontScheme name="PPTtemplates_10_01_26_r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solidFill>
            <a:schemeClr val="accent2"/>
          </a:solidFill>
          <a:miter lim="800000"/>
          <a:headEnd/>
          <a:tailEnd/>
        </a:ln>
        <a:effectLst>
          <a:outerShdw blurRad="50800" dist="38100" dir="2700000" algn="tl" rotWithShape="0">
            <a:prstClr val="black">
              <a:alpha val="30000"/>
            </a:prstClr>
          </a:outerShdw>
        </a:effectLst>
        <a:extLst/>
      </a:spPr>
      <a:bodyPr lIns="228600" rIns="228600" anchor="ctr"/>
      <a:lstStyle>
        <a:defPPr marL="228600" indent="-228600">
          <a:spcBef>
            <a:spcPts val="600"/>
          </a:spcBef>
          <a:spcAft>
            <a:spcPts val="0"/>
          </a:spcAft>
          <a:buSzPct val="115000"/>
          <a:buChar char="§"/>
          <a:defRPr sz="2000">
            <a:latin typeface="Arial" pitchFamily="34" charset="0"/>
            <a:cs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28600" tIns="45720" rIns="228600" bIns="45720" numCol="1" anchor="ctr"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2"/>
          </a:buClr>
          <a:buSzPct val="65000"/>
          <a:buFont typeface="Wingdings" pitchFamily="2" charset="2"/>
          <a:buNone/>
          <a:tabLst/>
          <a:defRPr kumimoji="0" lang="en-US" sz="3000" b="0" i="0" u="none" strike="noStrike" cap="none" normalizeH="0" baseline="0" smtClean="0">
            <a:ln>
              <a:noFill/>
            </a:ln>
            <a:solidFill>
              <a:schemeClr val="tx1"/>
            </a:solidFill>
            <a:effectLst/>
            <a:latin typeface="Helvetica" pitchFamily="34" charset="0"/>
          </a:defRPr>
        </a:defPPr>
      </a:lstStyle>
    </a:lnDef>
    <a:txDef>
      <a:spPr>
        <a:noFill/>
      </a:spPr>
      <a:bodyPr wrap="square" rtlCol="0">
        <a:spAutoFit/>
      </a:bodyPr>
      <a:lstStyle>
        <a:defPPr>
          <a:defRPr sz="1800" dirty="0"/>
        </a:defPPr>
      </a:lstStyle>
    </a:txDef>
  </a:objectDefaults>
  <a:extraClrSchemeLst>
    <a:extraClrScheme>
      <a:clrScheme name="PPTtemplates_10_01_26_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templates_10_01_26_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templates_10_01_26_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templates_10_01_26_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templates_10_01_26_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templates_10_01_26_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templates_10_01_26_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templates_10_01_26_rp 8">
        <a:dk1>
          <a:srgbClr val="4E4E4E"/>
        </a:dk1>
        <a:lt1>
          <a:srgbClr val="FFFFFF"/>
        </a:lt1>
        <a:dk2>
          <a:srgbClr val="245491"/>
        </a:dk2>
        <a:lt2>
          <a:srgbClr val="777777"/>
        </a:lt2>
        <a:accent1>
          <a:srgbClr val="6553A0"/>
        </a:accent1>
        <a:accent2>
          <a:srgbClr val="000073"/>
        </a:accent2>
        <a:accent3>
          <a:srgbClr val="FFFFFF"/>
        </a:accent3>
        <a:accent4>
          <a:srgbClr val="414141"/>
        </a:accent4>
        <a:accent5>
          <a:srgbClr val="B8B3CD"/>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
      <a:clrScheme name="PPTtemplates_10_01_26_rp 9">
        <a:dk1>
          <a:srgbClr val="4E4E4E"/>
        </a:dk1>
        <a:lt1>
          <a:srgbClr val="FFFFFF"/>
        </a:lt1>
        <a:dk2>
          <a:srgbClr val="245491"/>
        </a:dk2>
        <a:lt2>
          <a:srgbClr val="777777"/>
        </a:lt2>
        <a:accent1>
          <a:srgbClr val="95B8CF"/>
        </a:accent1>
        <a:accent2>
          <a:srgbClr val="000073"/>
        </a:accent2>
        <a:accent3>
          <a:srgbClr val="FFFFFF"/>
        </a:accent3>
        <a:accent4>
          <a:srgbClr val="414141"/>
        </a:accent4>
        <a:accent5>
          <a:srgbClr val="C8D8E4"/>
        </a:accent5>
        <a:accent6>
          <a:srgbClr val="000068"/>
        </a:accent6>
        <a:hlink>
          <a:srgbClr val="F06414"/>
        </a:hlink>
        <a:folHlink>
          <a:srgbClr val="A2B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0.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1.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2.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3.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4.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5.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6.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7.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8.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19.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2.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3.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4.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5.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6.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7.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8.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ppt/theme/themeOverride9.xml><?xml version="1.0" encoding="utf-8"?>
<a:themeOverride xmlns:a="http://schemas.openxmlformats.org/drawingml/2006/main">
  <a:clrScheme name="Custom 19">
    <a:dk1>
      <a:srgbClr val="4E4E4E"/>
    </a:dk1>
    <a:lt1>
      <a:srgbClr val="FFFFFF"/>
    </a:lt1>
    <a:dk2>
      <a:srgbClr val="245491"/>
    </a:dk2>
    <a:lt2>
      <a:srgbClr val="777777"/>
    </a:lt2>
    <a:accent1>
      <a:srgbClr val="95B8CF"/>
    </a:accent1>
    <a:accent2>
      <a:srgbClr val="000073"/>
    </a:accent2>
    <a:accent3>
      <a:srgbClr val="F06414"/>
    </a:accent3>
    <a:accent4>
      <a:srgbClr val="A2B000"/>
    </a:accent4>
    <a:accent5>
      <a:srgbClr val="C8D8E4"/>
    </a:accent5>
    <a:accent6>
      <a:srgbClr val="000068"/>
    </a:accent6>
    <a:hlink>
      <a:srgbClr val="F06414"/>
    </a:hlink>
    <a:folHlink>
      <a:srgbClr val="A2B000"/>
    </a:folHlink>
  </a:clrScheme>
</a:themeOverride>
</file>

<file path=docProps/app.xml><?xml version="1.0" encoding="utf-8"?>
<Properties xmlns="http://schemas.openxmlformats.org/officeDocument/2006/extended-properties" xmlns:vt="http://schemas.openxmlformats.org/officeDocument/2006/docPropsVTypes">
  <Template>blank</Template>
  <TotalTime>3780</TotalTime>
  <Words>1668</Words>
  <Application>Microsoft Office PowerPoint</Application>
  <PresentationFormat>A4 Paper (210x297 mm)</PresentationFormat>
  <Paragraphs>306</Paragraphs>
  <Slides>29</Slides>
  <Notes>6</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Custom Design</vt:lpstr>
      <vt:lpstr>1_blank</vt:lpstr>
      <vt:lpstr>Lecture 4: Stateful Inspection, Advanced Protocols</vt:lpstr>
      <vt:lpstr>Agenda</vt:lpstr>
      <vt:lpstr>Agenda</vt:lpstr>
      <vt:lpstr>Stateful Connection Tracking</vt:lpstr>
      <vt:lpstr>Connection Table</vt:lpstr>
      <vt:lpstr>Connection Table</vt:lpstr>
      <vt:lpstr>Connection Table</vt:lpstr>
      <vt:lpstr>Connection Table</vt:lpstr>
      <vt:lpstr>Connection Table</vt:lpstr>
      <vt:lpstr>Connection Table</vt:lpstr>
      <vt:lpstr>Connection Table – Closer Look</vt:lpstr>
      <vt:lpstr>Connection Table</vt:lpstr>
      <vt:lpstr>Alternative Approach (Linux’s iptables)</vt:lpstr>
      <vt:lpstr>Stateful Inspection</vt:lpstr>
      <vt:lpstr>Agenda</vt:lpstr>
      <vt:lpstr>FTP (File Transfer Protocol)</vt:lpstr>
      <vt:lpstr>File Transfer Protocol - FTP</vt:lpstr>
      <vt:lpstr>File Transfer Protocol - FTP</vt:lpstr>
      <vt:lpstr>File Transfer Protocol - FTP</vt:lpstr>
      <vt:lpstr>Agenda</vt:lpstr>
      <vt:lpstr>HTTP (HyperText Transfer Protocol)</vt:lpstr>
      <vt:lpstr>HyperText Transfer Protocol - HTTP</vt:lpstr>
      <vt:lpstr>HTTP stream: data in the same connection</vt:lpstr>
      <vt:lpstr>Agenda</vt:lpstr>
      <vt:lpstr>TCP Stream Inspection</vt:lpstr>
      <vt:lpstr>TCP Stream Inspection</vt:lpstr>
      <vt:lpstr>TCP Stream Inspection - MITM</vt:lpstr>
      <vt:lpstr>TCP Stream Inspection - MITM</vt:lpstr>
      <vt:lpstr>TCP Stream Inspection - MITM</vt:lpstr>
    </vt:vector>
  </TitlesOfParts>
  <Company>Check Point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Reuven Plevinsky</cp:lastModifiedBy>
  <cp:revision>159</cp:revision>
  <dcterms:created xsi:type="dcterms:W3CDTF">2014-10-06T14:41:02Z</dcterms:created>
  <dcterms:modified xsi:type="dcterms:W3CDTF">2019-12-07T22:57:37Z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NoClassification</vt:lpwstr>
  </property>
  <property fmtid="{D5CDD505-2E9C-101B-9397-08002B2CF9AE}" pid="3" name="ClassificationDisplay">
    <vt:lpwstr>[No Classification] </vt:lpwstr>
  </property>
  <property fmtid="{D5CDD505-2E9C-101B-9397-08002B2CF9AE}" pid="4" name="ClassificationEntries">
    <vt:lpwstr>3</vt:lpwstr>
  </property>
  <property fmtid="{D5CDD505-2E9C-101B-9397-08002B2CF9AE}" pid="5" name="Classification_1">
    <vt:lpwstr>X3preXRmd3RXZFBjfWp2Zm5rSnOXICeDOz0rm46QcyqeLTcxbyYpNi04SVlCT1E=</vt:lpwstr>
  </property>
  <property fmtid="{D5CDD505-2E9C-101B-9397-08002B2CF9AE}" pid="6" name="Verifier">
    <vt:lpwstr>IyCHJSc6Ni2APpMzOzkqPA==</vt:lpwstr>
  </property>
  <property fmtid="{D5CDD505-2E9C-101B-9397-08002B2CF9AE}" pid="7" name="PolicyName">
    <vt:lpwstr>IyBkiiooNjePMZkxLiQsPTo=</vt:lpwstr>
  </property>
  <property fmtid="{D5CDD505-2E9C-101B-9397-08002B2CF9AE}" pid="8" name="Version">
    <vt:lpwstr>Xw==</vt:lpwstr>
  </property>
  <property fmtid="{D5CDD505-2E9C-101B-9397-08002B2CF9AE}" pid="9" name="PolicyID">
    <vt:lpwstr/>
  </property>
  <property fmtid="{D5CDD505-2E9C-101B-9397-08002B2CF9AE}" pid="10" name="DomainID">
    <vt:lpwstr/>
  </property>
  <property fmtid="{D5CDD505-2E9C-101B-9397-08002B2CF9AE}" pid="11" name="HText">
    <vt:lpwstr/>
  </property>
  <property fmtid="{D5CDD505-2E9C-101B-9397-08002B2CF9AE}" pid="12" name="FText">
    <vt:lpwstr/>
  </property>
  <property fmtid="{D5CDD505-2E9C-101B-9397-08002B2CF9AE}" pid="13" name="WMark">
    <vt:lpwstr/>
  </property>
  <property fmtid="{D5CDD505-2E9C-101B-9397-08002B2CF9AE}" pid="14" name="Set">
    <vt:lpwstr>Ky4oOiM=</vt:lpwstr>
  </property>
  <property fmtid="{D5CDD505-2E9C-101B-9397-08002B2CF9AE}" pid="15" name="Classification_2">
    <vt:lpwstr>XH9rf2l7dXVSd0Voe2F/YmZ5I4V+lzGEPSYhjJ+RLH5ImoqAnSssXkdfVFFdTg==</vt:lpwstr>
  </property>
  <property fmtid="{D5CDD505-2E9C-101B-9397-08002B2CF9AE}" pid="16" name="Classification_3">
    <vt:lpwstr>XH9rf2l7dXVSd0VoemJ/Y2x5I4V+iztXijgpnJidLiyQKTEsO4dfgZCJjYOYP4KdmpOZn5+MnIBHhpyDTj4jVS81N1pITF9SR1Q=</vt:lpwstr>
  </property>
  <property fmtid="{D5CDD505-2E9C-101B-9397-08002B2CF9AE}" pid="17" name="lqminfo">
    <vt:i4>1</vt:i4>
  </property>
  <property fmtid="{D5CDD505-2E9C-101B-9397-08002B2CF9AE}" pid="18" name="lqmsess">
    <vt:lpwstr>65375f2c-b00c-48d9-a435-b991cda597ff</vt:lpwstr>
  </property>
</Properties>
</file>