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52" r:id="rId1"/>
  </p:sldMasterIdLst>
  <p:notesMasterIdLst>
    <p:notesMasterId r:id="rId26"/>
  </p:notesMasterIdLst>
  <p:sldIdLst>
    <p:sldId id="256" r:id="rId2"/>
    <p:sldId id="285" r:id="rId3"/>
    <p:sldId id="261" r:id="rId4"/>
    <p:sldId id="286" r:id="rId5"/>
    <p:sldId id="287" r:id="rId6"/>
    <p:sldId id="258" r:id="rId7"/>
    <p:sldId id="259" r:id="rId8"/>
    <p:sldId id="283" r:id="rId9"/>
    <p:sldId id="262" r:id="rId10"/>
    <p:sldId id="268" r:id="rId11"/>
    <p:sldId id="275" r:id="rId12"/>
    <p:sldId id="276" r:id="rId13"/>
    <p:sldId id="269" r:id="rId14"/>
    <p:sldId id="271" r:id="rId15"/>
    <p:sldId id="272" r:id="rId16"/>
    <p:sldId id="273" r:id="rId17"/>
    <p:sldId id="274" r:id="rId18"/>
    <p:sldId id="279" r:id="rId19"/>
    <p:sldId id="265" r:id="rId20"/>
    <p:sldId id="267" r:id="rId21"/>
    <p:sldId id="277" r:id="rId22"/>
    <p:sldId id="278" r:id="rId23"/>
    <p:sldId id="280" r:id="rId24"/>
    <p:sldId id="282" r:id="rId2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66" autoAdjust="0"/>
    <p:restoredTop sz="94624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747E74F-0963-4248-8978-341A1EE3A4B9}" type="datetimeFigureOut">
              <a:rPr lang="he-IL" smtClean="0"/>
              <a:pPr/>
              <a:t>כ'/ניסן/תשע"ז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E4BAB9C-B49D-4331-AD4B-748BFD2B3CC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913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עם פינות אלכסוניות מעוגלות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39CAD7A-37BB-4B65-8334-C5B9D15651B1}" type="datetimeFigureOut">
              <a:rPr lang="he-IL" smtClean="0"/>
              <a:pPr/>
              <a:t>כ'/ניסן/תשע"ז</a:t>
            </a:fld>
            <a:endParaRPr lang="he-IL"/>
          </a:p>
        </p:txBody>
      </p:sp>
      <p:sp>
        <p:nvSpPr>
          <p:cNvPr id="11" name="מציין מיקום של מספר שקופית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16CEF1B-BD30-43AA-86F0-069EEFEBEAA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CAD7A-37BB-4B65-8334-C5B9D15651B1}" type="datetimeFigureOut">
              <a:rPr lang="he-IL" smtClean="0"/>
              <a:pPr/>
              <a:t>כ'/ניסן/תשע"ז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6CEF1B-BD30-43AA-86F0-069EEFEBEAA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CAD7A-37BB-4B65-8334-C5B9D15651B1}" type="datetimeFigureOut">
              <a:rPr lang="he-IL" smtClean="0"/>
              <a:pPr/>
              <a:t>כ'/ניסן/תשע"ז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6CEF1B-BD30-43AA-86F0-069EEFEBEAA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e-IL" dirty="0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 smtClean="0"/>
              <a:t>רמה שנייה</a:t>
            </a:r>
          </a:p>
          <a:p>
            <a:pPr lvl="2" eaLnBrk="1" latinLnBrk="0" hangingPunct="1"/>
            <a:r>
              <a:rPr lang="he-IL" dirty="0" smtClean="0"/>
              <a:t>רמה שלישית</a:t>
            </a:r>
          </a:p>
          <a:p>
            <a:pPr lvl="3" eaLnBrk="1" latinLnBrk="0" hangingPunct="1"/>
            <a:r>
              <a:rPr lang="he-IL" dirty="0" smtClean="0"/>
              <a:t>רמה רביעית</a:t>
            </a:r>
          </a:p>
          <a:p>
            <a:pPr lvl="4" eaLnBrk="1" latinLnBrk="0" hangingPunct="1"/>
            <a:r>
              <a:rPr lang="he-IL" dirty="0" smtClean="0"/>
              <a:t>רמה חמישית</a:t>
            </a:r>
            <a:endParaRPr kumimoji="0"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CAD7A-37BB-4B65-8334-C5B9D15651B1}" type="datetimeFigureOut">
              <a:rPr lang="he-IL" smtClean="0"/>
              <a:pPr/>
              <a:t>כ'/ניסן/תשע"ז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6CEF1B-BD30-43AA-86F0-069EEFEBEAA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39CAD7A-37BB-4B65-8334-C5B9D15651B1}" type="datetimeFigureOut">
              <a:rPr lang="he-IL" smtClean="0"/>
              <a:pPr/>
              <a:t>כ'/ניסן/תשע"ז</a:t>
            </a:fld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16CEF1B-BD30-43AA-86F0-069EEFEBEAA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CAD7A-37BB-4B65-8334-C5B9D15651B1}" type="datetimeFigureOut">
              <a:rPr lang="he-IL" smtClean="0"/>
              <a:pPr/>
              <a:t>כ'/ניסן/תשע"ז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16CEF1B-BD30-43AA-86F0-069EEFEBEAA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CAD7A-37BB-4B65-8334-C5B9D15651B1}" type="datetimeFigureOut">
              <a:rPr lang="he-IL" smtClean="0"/>
              <a:pPr/>
              <a:t>כ'/ניסן/תשע"ז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16CEF1B-BD30-43AA-86F0-069EEFEBEAA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CAD7A-37BB-4B65-8334-C5B9D15651B1}" type="datetimeFigureOut">
              <a:rPr lang="he-IL" smtClean="0"/>
              <a:pPr/>
              <a:t>כ'/ניסן/תשע"ז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6CEF1B-BD30-43AA-86F0-069EEFEBEAA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CAD7A-37BB-4B65-8334-C5B9D15651B1}" type="datetimeFigureOut">
              <a:rPr lang="he-IL" smtClean="0"/>
              <a:pPr/>
              <a:t>כ'/ניסן/תשע"ז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6CEF1B-BD30-43AA-86F0-069EEFEBEAA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9" name="מציין מיקום של תאריך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39CAD7A-37BB-4B65-8334-C5B9D15651B1}" type="datetimeFigureOut">
              <a:rPr lang="he-IL" smtClean="0"/>
              <a:pPr/>
              <a:t>כ'/ניסן/תשע"ז</a:t>
            </a:fld>
            <a:endParaRPr lang="he-IL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16CEF1B-BD30-43AA-86F0-069EEFEBEAA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מציין מיקום של כותרת תחתונה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3" name="מציין מיקום של תמונה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he-IL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לחץ על הסמל כדי להוסיף תמונה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39CAD7A-37BB-4B65-8334-C5B9D15651B1}" type="datetimeFigureOut">
              <a:rPr lang="he-IL" smtClean="0"/>
              <a:pPr/>
              <a:t>כ'/ניסן/תשע"ז</a:t>
            </a:fld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16CEF1B-BD30-43AA-86F0-069EEFEBEAA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עם פינות אלכסוניות מעוגלות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39CAD7A-37BB-4B65-8334-C5B9D15651B1}" type="datetimeFigureOut">
              <a:rPr lang="he-IL" smtClean="0"/>
              <a:pPr/>
              <a:t>כ'/ניסן/תשע"ז</a:t>
            </a:fld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16CEF1B-BD30-43AA-86F0-069EEFEBEAA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pic>
        <p:nvPicPr>
          <p:cNvPr id="10" name="תמונה 9" descr="Untitled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04800" y="5715000"/>
            <a:ext cx="2567367" cy="795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54864" algn="r" rtl="1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r" rtl="1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rtl="1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r" rtl="1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rtl="1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r" rtl="1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world/israel-set-to-approve-first-new-settlement-in-more-than-20-years/2017/03/30/30bb55a8-1581-11e7-bb16-269934184168_story.html?utm_term=.517b281d903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ScoreResults/score_0.tx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erges/summary_0.tx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8153400" cy="2133600"/>
          </a:xfrm>
        </p:spPr>
        <p:txBody>
          <a:bodyPr>
            <a:noAutofit/>
          </a:bodyPr>
          <a:lstStyle/>
          <a:p>
            <a:pPr algn="ctr" rtl="0"/>
            <a:r>
              <a:rPr lang="en-US" sz="9600" dirty="0" smtClean="0">
                <a:solidFill>
                  <a:schemeClr val="accent1"/>
                </a:solidFill>
              </a:rPr>
              <a:t>TEXT RELATE</a:t>
            </a:r>
            <a:endParaRPr lang="he-IL" sz="9600" dirty="0">
              <a:solidFill>
                <a:schemeClr val="accent1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219200"/>
          </a:xfrm>
        </p:spPr>
        <p:txBody>
          <a:bodyPr>
            <a:normAutofit fontScale="92500" lnSpcReduction="10000"/>
          </a:bodyPr>
          <a:lstStyle/>
          <a:p>
            <a:pPr algn="ctr" rtl="0"/>
            <a:r>
              <a:rPr lang="en-US" sz="3500" dirty="0" smtClean="0"/>
              <a:t>Same Topics, Multiple Sources</a:t>
            </a:r>
          </a:p>
          <a:p>
            <a:pPr algn="ctr" rtl="0"/>
            <a:endParaRPr lang="en-US" dirty="0" smtClean="0"/>
          </a:p>
          <a:p>
            <a:pPr algn="ctr" rtl="0"/>
            <a:r>
              <a:rPr lang="en-US" sz="2200" dirty="0" err="1" smtClean="0"/>
              <a:t>Yair</a:t>
            </a:r>
            <a:r>
              <a:rPr lang="en-US" sz="2200" dirty="0" smtClean="0"/>
              <a:t> Feldman &amp; Tomer Kay</a:t>
            </a:r>
            <a:endParaRPr lang="he-IL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pPr algn="ctr" rtl="0"/>
            <a:r>
              <a:rPr lang="en-US" sz="2800" dirty="0" smtClean="0">
                <a:solidFill>
                  <a:schemeClr val="tx2"/>
                </a:solidFill>
              </a:rPr>
              <a:t>Part 2 Stage 2:</a:t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>Sentences into Vectors, and their Similarities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6280"/>
          </a:xfrm>
        </p:spPr>
        <p:txBody>
          <a:bodyPr>
            <a:normAutofit/>
          </a:bodyPr>
          <a:lstStyle/>
          <a:p>
            <a:pPr algn="l" rtl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Calculate tf-idf scores of all </a:t>
            </a:r>
            <a:r>
              <a:rPr lang="en-US" dirty="0" smtClean="0">
                <a:solidFill>
                  <a:schemeClr val="accent1"/>
                </a:solidFill>
              </a:rPr>
              <a:t>words </a:t>
            </a:r>
            <a:r>
              <a:rPr lang="en-US" dirty="0" smtClean="0">
                <a:solidFill>
                  <a:schemeClr val="accent1"/>
                </a:solidFill>
              </a:rPr>
              <a:t>in each article</a:t>
            </a:r>
            <a:endParaRPr lang="en-US" sz="3100" dirty="0" smtClean="0">
              <a:solidFill>
                <a:schemeClr val="accent1"/>
              </a:solidFill>
            </a:endParaRPr>
          </a:p>
          <a:p>
            <a:pPr algn="l" rtl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		</a:t>
            </a:r>
            <a:r>
              <a:rPr lang="en-US" sz="2000" dirty="0" smtClean="0">
                <a:solidFill>
                  <a:schemeClr val="accent1"/>
                </a:solidFill>
              </a:rPr>
              <a:t>Again, </a:t>
            </a:r>
            <a:r>
              <a:rPr lang="en-US" sz="2000" dirty="0" smtClean="0">
                <a:solidFill>
                  <a:schemeClr val="accent1"/>
                </a:solidFill>
              </a:rPr>
              <a:t>common words get a score of 0 automatically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Calculate </a:t>
            </a:r>
            <a:r>
              <a:rPr lang="en-US" dirty="0">
                <a:solidFill>
                  <a:schemeClr val="accent1"/>
                </a:solidFill>
              </a:rPr>
              <a:t>6 vectors for each </a:t>
            </a:r>
            <a:r>
              <a:rPr lang="en-US" dirty="0" smtClean="0">
                <a:solidFill>
                  <a:schemeClr val="accent1"/>
                </a:solidFill>
              </a:rPr>
              <a:t>sentence:</a:t>
            </a:r>
            <a:endParaRPr lang="en-US" dirty="0" smtClean="0">
              <a:solidFill>
                <a:schemeClr val="accent1"/>
              </a:solidFill>
            </a:endParaRP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tf-idf, </a:t>
            </a:r>
            <a:r>
              <a:rPr lang="en-US" dirty="0" err="1" smtClean="0">
                <a:solidFill>
                  <a:schemeClr val="accent1"/>
                </a:solidFill>
              </a:rPr>
              <a:t>tf</a:t>
            </a:r>
            <a:r>
              <a:rPr lang="en-US" dirty="0" smtClean="0">
                <a:solidFill>
                  <a:schemeClr val="accent1"/>
                </a:solidFill>
              </a:rPr>
              <a:t> of all the words in the sentence</a:t>
            </a: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tf-idf, </a:t>
            </a:r>
            <a:r>
              <a:rPr lang="en-US" dirty="0" err="1" smtClean="0">
                <a:solidFill>
                  <a:schemeClr val="accent1"/>
                </a:solidFill>
              </a:rPr>
              <a:t>tf</a:t>
            </a:r>
            <a:r>
              <a:rPr lang="en-US" dirty="0" smtClean="0">
                <a:solidFill>
                  <a:schemeClr val="accent1"/>
                </a:solidFill>
              </a:rPr>
              <a:t> of words  that are part of noun phrases</a:t>
            </a: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tf-idf, </a:t>
            </a:r>
            <a:r>
              <a:rPr lang="en-US" dirty="0" err="1" smtClean="0">
                <a:solidFill>
                  <a:schemeClr val="accent1"/>
                </a:solidFill>
              </a:rPr>
              <a:t>tf</a:t>
            </a:r>
            <a:r>
              <a:rPr lang="en-US" dirty="0" smtClean="0">
                <a:solidFill>
                  <a:schemeClr val="accent1"/>
                </a:solidFill>
              </a:rPr>
              <a:t> of words that are </a:t>
            </a:r>
            <a:r>
              <a:rPr lang="en-US" dirty="0" smtClean="0">
                <a:solidFill>
                  <a:schemeClr val="accent1"/>
                </a:solidFill>
              </a:rPr>
              <a:t>named </a:t>
            </a:r>
            <a:r>
              <a:rPr lang="en-US" dirty="0" smtClean="0">
                <a:solidFill>
                  <a:schemeClr val="accent1"/>
                </a:solidFill>
              </a:rPr>
              <a:t>entities</a:t>
            </a:r>
            <a:endParaRPr lang="he-IL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6700" y="304800"/>
            <a:ext cx="8610600" cy="11430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Part 2 Stage 2:</a:t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>Sentences into Vectors, and their Similarities (Cont.)</a:t>
            </a:r>
            <a:endParaRPr lang="he-IL" sz="28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2800" dirty="0" smtClean="0">
              <a:solidFill>
                <a:schemeClr val="accent1"/>
              </a:solidFill>
            </a:endParaRPr>
          </a:p>
          <a:p>
            <a:pPr algn="l" rtl="0"/>
            <a:r>
              <a:rPr lang="en-US" sz="2800" dirty="0" smtClean="0">
                <a:solidFill>
                  <a:schemeClr val="accent1"/>
                </a:solidFill>
              </a:rPr>
              <a:t>Calculate the similarity </a:t>
            </a:r>
            <a:r>
              <a:rPr lang="en-US" sz="2800" dirty="0" smtClean="0">
                <a:solidFill>
                  <a:schemeClr val="accent1"/>
                </a:solidFill>
              </a:rPr>
              <a:t>between </a:t>
            </a:r>
            <a:r>
              <a:rPr lang="en-US" sz="2800" dirty="0" smtClean="0">
                <a:solidFill>
                  <a:schemeClr val="accent1"/>
                </a:solidFill>
              </a:rPr>
              <a:t>each sentence from the input article</a:t>
            </a:r>
            <a:r>
              <a:rPr lang="en-US" sz="2800" dirty="0" smtClean="0">
                <a:solidFill>
                  <a:schemeClr val="accent1"/>
                </a:solidFill>
              </a:rPr>
              <a:t>, </a:t>
            </a:r>
            <a:r>
              <a:rPr lang="en-US" sz="2800" dirty="0" smtClean="0">
                <a:solidFill>
                  <a:schemeClr val="accent1"/>
                </a:solidFill>
              </a:rPr>
              <a:t>with all sentences in the “surviving” additional articles</a:t>
            </a:r>
          </a:p>
          <a:p>
            <a:pPr algn="l" rtl="0"/>
            <a:r>
              <a:rPr lang="en-US" sz="2800" dirty="0" smtClean="0">
                <a:solidFill>
                  <a:schemeClr val="accent1"/>
                </a:solidFill>
              </a:rPr>
              <a:t>Build </a:t>
            </a:r>
            <a:r>
              <a:rPr lang="en-US" sz="2800" dirty="0" smtClean="0">
                <a:solidFill>
                  <a:schemeClr val="accent1"/>
                </a:solidFill>
              </a:rPr>
              <a:t>a classifier </a:t>
            </a:r>
            <a:r>
              <a:rPr lang="en-US" sz="2800" dirty="0" smtClean="0">
                <a:solidFill>
                  <a:schemeClr val="accent1"/>
                </a:solidFill>
              </a:rPr>
              <a:t>to </a:t>
            </a:r>
            <a:r>
              <a:rPr lang="en-US" sz="2800" dirty="0" smtClean="0">
                <a:solidFill>
                  <a:schemeClr val="accent1"/>
                </a:solidFill>
              </a:rPr>
              <a:t>calculate the similarity between two sentences</a:t>
            </a:r>
          </a:p>
          <a:p>
            <a:pPr algn="l" rtl="0"/>
            <a:r>
              <a:rPr lang="en-US" sz="2800" dirty="0" smtClean="0">
                <a:solidFill>
                  <a:schemeClr val="accent1"/>
                </a:solidFill>
              </a:rPr>
              <a:t>Classifier gets 6 features – cosine similarity between 6 vectors that represent each sentence</a:t>
            </a:r>
            <a:endParaRPr lang="he-IL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Building Classifier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628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Write 4 articles -  3 relate to the same subject and 1 relates a different subject</a:t>
            </a: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Cluster together sentences that approximately talk about the same things</a:t>
            </a: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Train classifier with Naïve Base learning algorithm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algn="l" rtl="0">
              <a:buNone/>
            </a:pPr>
            <a:endParaRPr lang="en-US" sz="2000" dirty="0" smtClean="0">
              <a:solidFill>
                <a:schemeClr val="accent1"/>
              </a:solidFill>
            </a:endParaRPr>
          </a:p>
          <a:p>
            <a:pPr algn="l" rtl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	Not enough for the best classifier, but our code is generic so replacing or improving the classifier is easy</a:t>
            </a:r>
          </a:p>
          <a:p>
            <a:pPr algn="l" rtl="0"/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4" name="תמונה 3" descr="smiling-face-with-open-mouth-and-cold-swe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562600"/>
            <a:ext cx="9906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0"/>
            <a:r>
              <a:rPr lang="en-US" sz="3600" dirty="0" smtClean="0"/>
              <a:t>Part 2 Stage 3: </a:t>
            </a:r>
            <a:br>
              <a:rPr lang="en-US" sz="3600" dirty="0" smtClean="0"/>
            </a:br>
            <a:r>
              <a:rPr lang="en-US" sz="3600" dirty="0" smtClean="0"/>
              <a:t>Weighting the Input Article Sentences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>
              <a:solidFill>
                <a:schemeClr val="accent1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Locate key words in each sentence</a:t>
            </a:r>
          </a:p>
          <a:p>
            <a:pPr algn="l" rtl="0"/>
            <a:endParaRPr lang="en-US" dirty="0" smtClean="0">
              <a:solidFill>
                <a:schemeClr val="accent1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Sum these </a:t>
            </a:r>
            <a:r>
              <a:rPr lang="en-US" dirty="0" smtClean="0">
                <a:solidFill>
                  <a:schemeClr val="accent1"/>
                </a:solidFill>
              </a:rPr>
              <a:t>words’ </a:t>
            </a:r>
            <a:r>
              <a:rPr lang="en-US" dirty="0" smtClean="0">
                <a:solidFill>
                  <a:schemeClr val="accent1"/>
                </a:solidFill>
              </a:rPr>
              <a:t>tf-idf score</a:t>
            </a:r>
          </a:p>
          <a:p>
            <a:pPr algn="l" rtl="0"/>
            <a:endParaRPr lang="en-U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Part 2 Stage 4:</a:t>
            </a:r>
            <a:br>
              <a:rPr lang="en-US" dirty="0" smtClean="0"/>
            </a:br>
            <a:r>
              <a:rPr lang="en-US" dirty="0" smtClean="0"/>
              <a:t>Ranking the New Articles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algn="l" rtl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Each of the “surviving” articles gets a score between 0 to 1:</a:t>
            </a:r>
          </a:p>
          <a:p>
            <a:pPr algn="l" rtl="0"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0 means the article has zero in common with the input article</a:t>
            </a:r>
          </a:p>
          <a:p>
            <a:pPr lvl="1" algn="l" rtl="0"/>
            <a:endParaRPr lang="en-US" dirty="0" smtClean="0">
              <a:solidFill>
                <a:schemeClr val="accent1"/>
              </a:solidFill>
            </a:endParaRP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1 means they talk </a:t>
            </a:r>
            <a:r>
              <a:rPr lang="en-US" dirty="0" smtClean="0">
                <a:solidFill>
                  <a:schemeClr val="accent1"/>
                </a:solidFill>
              </a:rPr>
              <a:t>about the exact same </a:t>
            </a:r>
            <a:r>
              <a:rPr lang="en-US" dirty="0" smtClean="0">
                <a:solidFill>
                  <a:schemeClr val="accent1"/>
                </a:solidFill>
              </a:rPr>
              <a:t>topics</a:t>
            </a:r>
          </a:p>
          <a:p>
            <a:pPr lvl="1" algn="l" rtl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algn="l" rtl="0">
              <a:buNone/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2 Stage 4:</a:t>
            </a:r>
            <a:br>
              <a:rPr lang="en-US" dirty="0" smtClean="0"/>
            </a:br>
            <a:r>
              <a:rPr lang="en-US" dirty="0" smtClean="0"/>
              <a:t>Ranking the New Articles (Cont.)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Calculate score of an article, using equation:</a:t>
            </a:r>
          </a:p>
          <a:p>
            <a:pPr algn="l" rtl="0"/>
            <a:endParaRPr lang="en-US" dirty="0" smtClean="0">
              <a:solidFill>
                <a:schemeClr val="accent1"/>
              </a:solidFill>
            </a:endParaRPr>
          </a:p>
          <a:p>
            <a:pPr algn="l" rtl="0"/>
            <a:endParaRPr lang="en-US" dirty="0" smtClean="0">
              <a:solidFill>
                <a:schemeClr val="accent1"/>
              </a:solidFill>
            </a:endParaRPr>
          </a:p>
          <a:p>
            <a:pPr algn="l" rtl="0"/>
            <a:endParaRPr lang="en-US" dirty="0" smtClean="0">
              <a:solidFill>
                <a:schemeClr val="accent1"/>
              </a:solidFill>
            </a:endParaRPr>
          </a:p>
          <a:p>
            <a:pPr algn="l" rtl="0"/>
            <a:endParaRPr lang="en-US" dirty="0" smtClean="0">
              <a:solidFill>
                <a:schemeClr val="accent1"/>
              </a:solidFill>
            </a:endParaRPr>
          </a:p>
          <a:p>
            <a:pPr algn="l" rtl="0"/>
            <a:endParaRPr lang="en-US" dirty="0" smtClean="0">
              <a:solidFill>
                <a:schemeClr val="accent1"/>
              </a:solidFill>
            </a:endParaRPr>
          </a:p>
          <a:p>
            <a:pPr algn="l" rtl="0"/>
            <a:endParaRPr lang="he-IL" dirty="0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/>
        </p:nvGraphicFramePr>
        <p:xfrm>
          <a:off x="990600" y="3657600"/>
          <a:ext cx="7391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2286000" imgH="609480" progId="Equation.3">
                  <p:embed/>
                </p:oleObj>
              </mc:Choice>
              <mc:Fallback>
                <p:oleObj name="Equation" r:id="rId3" imgW="2286000" imgH="609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73914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Equation Variables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        - sentence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in input article, or its 	    score</a:t>
            </a: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        - sentence j in an article from the 		     internet</a:t>
            </a: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 		        -  probability that two 				  sentences are similar</a:t>
            </a: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438400" y="5105400"/>
          <a:ext cx="4648200" cy="1034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2286000" imgH="609480" progId="Equation.3">
                  <p:embed/>
                </p:oleObj>
              </mc:Choice>
              <mc:Fallback>
                <p:oleObj name="Equation" r:id="rId3" imgW="2286000" imgH="6094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4648200" cy="1034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מציין מיקום תוכן 8"/>
          <p:cNvGraphicFramePr>
            <a:graphicFrameLocks noChangeAspect="1"/>
          </p:cNvGraphicFramePr>
          <p:nvPr/>
        </p:nvGraphicFramePr>
        <p:xfrm>
          <a:off x="838200" y="1752600"/>
          <a:ext cx="733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177480" imgH="253800" progId="Equation.3">
                  <p:embed/>
                </p:oleObj>
              </mc:Choice>
              <mc:Fallback>
                <p:oleObj name="Equation" r:id="rId5" imgW="177480" imgH="2538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334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מציין מיקום תוכן 8"/>
          <p:cNvGraphicFramePr>
            <a:graphicFrameLocks noChangeAspect="1"/>
          </p:cNvGraphicFramePr>
          <p:nvPr/>
        </p:nvGraphicFramePr>
        <p:xfrm>
          <a:off x="838200" y="2667000"/>
          <a:ext cx="7858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7" imgW="190500" imgH="279400" progId="Equation.3">
                  <p:embed/>
                </p:oleObj>
              </mc:Choice>
              <mc:Fallback>
                <p:oleObj name="Equation" r:id="rId7" imgW="190500" imgH="279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78581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914400" y="3657600"/>
          <a:ext cx="2057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9" imgW="939600" imgH="279360" progId="Equation.3">
                  <p:embed/>
                </p:oleObj>
              </mc:Choice>
              <mc:Fallback>
                <p:oleObj name="Equation" r:id="rId9" imgW="939600" imgH="27936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2057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Equation Variables (Cont.)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 		      - </a:t>
            </a:r>
            <a:r>
              <a:rPr lang="en-US" sz="2800" dirty="0" smtClean="0">
                <a:solidFill>
                  <a:schemeClr val="accent1"/>
                </a:solidFill>
              </a:rPr>
              <a:t>probability that two sentences 		         are not similar</a:t>
            </a:r>
          </a:p>
          <a:p>
            <a:pPr algn="l" rtl="0"/>
            <a:r>
              <a:rPr lang="en-US" sz="2800" dirty="0" smtClean="0">
                <a:solidFill>
                  <a:schemeClr val="accent1"/>
                </a:solidFill>
              </a:rPr>
              <a:t>                      - probability that sentence </a:t>
            </a:r>
            <a:r>
              <a:rPr lang="en-US" sz="2800" dirty="0" err="1" smtClean="0">
                <a:solidFill>
                  <a:schemeClr val="accent1"/>
                </a:solidFill>
              </a:rPr>
              <a:t>i</a:t>
            </a:r>
            <a:r>
              <a:rPr lang="en-US" sz="2800" dirty="0" smtClean="0">
                <a:solidFill>
                  <a:schemeClr val="accent1"/>
                </a:solidFill>
              </a:rPr>
              <a:t> isn’t 		       </a:t>
            </a:r>
            <a:r>
              <a:rPr lang="en-US" sz="2800" dirty="0" smtClean="0">
                <a:solidFill>
                  <a:schemeClr val="accent1"/>
                </a:solidFill>
              </a:rPr>
              <a:t>  covered </a:t>
            </a:r>
            <a:r>
              <a:rPr lang="en-US" sz="2800" dirty="0" smtClean="0">
                <a:solidFill>
                  <a:schemeClr val="accent1"/>
                </a:solidFill>
              </a:rPr>
              <a:t>at all in article</a:t>
            </a:r>
          </a:p>
          <a:p>
            <a:pPr algn="l" rtl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	Take root to “punish “ long </a:t>
            </a:r>
            <a:r>
              <a:rPr lang="en-US" sz="2400" dirty="0" smtClean="0">
                <a:solidFill>
                  <a:schemeClr val="accent1"/>
                </a:solidFill>
              </a:rPr>
              <a:t>documents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algn="l" rtl="0"/>
            <a:endParaRPr lang="en-US" sz="2400" dirty="0" smtClean="0">
              <a:solidFill>
                <a:schemeClr val="accent1"/>
              </a:solidFill>
            </a:endParaRPr>
          </a:p>
          <a:p>
            <a:pPr algn="l" rtl="0"/>
            <a:r>
              <a:rPr lang="en-US" sz="2400" dirty="0" smtClean="0">
                <a:solidFill>
                  <a:schemeClr val="accent1"/>
                </a:solidFill>
              </a:rPr>
              <a:t>                            - probability that sentence </a:t>
            </a:r>
            <a:r>
              <a:rPr lang="en-US" sz="2400" dirty="0" err="1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 is covered 		          in input article</a:t>
            </a:r>
            <a:endParaRPr lang="he-IL" dirty="0">
              <a:solidFill>
                <a:schemeClr val="accent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438400" y="5105400"/>
          <a:ext cx="46482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2286000" imgH="609480" progId="Equation.3">
                  <p:embed/>
                </p:oleObj>
              </mc:Choice>
              <mc:Fallback>
                <p:oleObj name="Equation" r:id="rId3" imgW="2286000" imgH="609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464820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914400" y="1752600"/>
          <a:ext cx="19669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5" imgW="1117440" imgH="279360" progId="Equation.3">
                  <p:embed/>
                </p:oleObj>
              </mc:Choice>
              <mc:Fallback>
                <p:oleObj name="Equation" r:id="rId5" imgW="1117440" imgH="2793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19669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990600" y="2667000"/>
          <a:ext cx="147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7" imgW="1473120" imgH="317160" progId="Equation.3">
                  <p:embed/>
                </p:oleObj>
              </mc:Choice>
              <mc:Fallback>
                <p:oleObj name="Equation" r:id="rId7" imgW="1473120" imgH="31716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147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838200" y="4267200"/>
          <a:ext cx="1905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9" imgW="1777680" imgH="368280" progId="Equation.3">
                  <p:embed/>
                </p:oleObj>
              </mc:Choice>
              <mc:Fallback>
                <p:oleObj name="Equation" r:id="rId9" imgW="1777680" imgH="3682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7200"/>
                        <a:ext cx="1905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Taste of the Combined Projects Potential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New website based on </a:t>
            </a:r>
            <a:r>
              <a:rPr lang="en-US" dirty="0" err="1" smtClean="0">
                <a:solidFill>
                  <a:schemeClr val="accent1"/>
                </a:solidFill>
              </a:rPr>
              <a:t>WordPress</a:t>
            </a:r>
            <a:r>
              <a:rPr lang="en-US" dirty="0" smtClean="0">
                <a:solidFill>
                  <a:schemeClr val="accent1"/>
                </a:solidFill>
              </a:rPr>
              <a:t> blog platform</a:t>
            </a:r>
          </a:p>
          <a:p>
            <a:pPr algn="l" rtl="0"/>
            <a:endParaRPr lang="en-US" dirty="0" smtClean="0">
              <a:solidFill>
                <a:schemeClr val="accent1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Process links in RSS feed</a:t>
            </a:r>
          </a:p>
          <a:p>
            <a:pPr algn="l" rtl="0"/>
            <a:endParaRPr lang="en-US" dirty="0" smtClean="0">
              <a:solidFill>
                <a:schemeClr val="accent1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Upload new summarized articles to website database</a:t>
            </a:r>
          </a:p>
          <a:p>
            <a:pPr algn="l" rtl="0"/>
            <a:endParaRPr lang="he-IL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Input – News Article</a:t>
            </a:r>
            <a:endParaRPr lang="he-IL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</a:p>
          <a:p>
            <a:pPr algn="l" rtl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  <a:hlinkClick r:id="rId2"/>
              </a:rPr>
              <a:t>https://www.washingtonpost.com/world/israel-set-to-approve-first-new-settlement-in-more-than-20-years/2017/03/30/30bb55a8-1581-11e7-bb16-269934184168_story.html?utm_term=.517b281d9036</a:t>
            </a:r>
            <a:endParaRPr lang="he-IL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Project Goal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 smtClean="0">
                <a:solidFill>
                  <a:schemeClr val="accent1"/>
                </a:solidFill>
              </a:rPr>
              <a:t>Our project receives a news article and produces 5 news articles selected from different sources </a:t>
            </a:r>
            <a:r>
              <a:rPr lang="en-US" sz="2800" dirty="0" smtClean="0">
                <a:solidFill>
                  <a:schemeClr val="accent1"/>
                </a:solidFill>
              </a:rPr>
              <a:t>related </a:t>
            </a:r>
            <a:r>
              <a:rPr lang="en-US" sz="2800" dirty="0" smtClean="0">
                <a:solidFill>
                  <a:schemeClr val="accent1"/>
                </a:solidFill>
              </a:rPr>
              <a:t>to the same topics as the input</a:t>
            </a:r>
          </a:p>
          <a:p>
            <a:pPr algn="l" rtl="0"/>
            <a:r>
              <a:rPr lang="en-US" sz="2800" dirty="0" smtClean="0">
                <a:solidFill>
                  <a:schemeClr val="accent1"/>
                </a:solidFill>
              </a:rPr>
              <a:t>Our project’s output is given as input to another project that summarizes them into one article</a:t>
            </a:r>
          </a:p>
          <a:p>
            <a:pPr algn="l" rtl="0"/>
            <a:r>
              <a:rPr lang="en-US" sz="2800" dirty="0" smtClean="0">
                <a:solidFill>
                  <a:schemeClr val="accent1"/>
                </a:solidFill>
              </a:rPr>
              <a:t>Together, the two projects give us the desired goal – a news article not biased by one source</a:t>
            </a:r>
          </a:p>
          <a:p>
            <a:pPr algn="l" rtl="0"/>
            <a:endParaRPr lang="en-US" sz="2800" dirty="0" smtClean="0">
              <a:solidFill>
                <a:schemeClr val="accent1"/>
              </a:solidFill>
            </a:endParaRPr>
          </a:p>
          <a:p>
            <a:pPr algn="l" rtl="0"/>
            <a:endParaRPr lang="he-IL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1 – Selected Noun Phrases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marL="596646" indent="-514350" algn="l" rtl="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Settlements</a:t>
            </a:r>
          </a:p>
          <a:p>
            <a:pPr marL="596646" indent="-514350" algn="l" rtl="0">
              <a:buFont typeface="+mj-lt"/>
              <a:buAutoNum type="arabicPeriod"/>
            </a:pPr>
            <a:endParaRPr lang="en-US" dirty="0" smtClean="0">
              <a:solidFill>
                <a:schemeClr val="accent1"/>
              </a:solidFill>
            </a:endParaRPr>
          </a:p>
          <a:p>
            <a:pPr marL="596646" indent="-514350" algn="l" rtl="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Land Israel</a:t>
            </a:r>
          </a:p>
          <a:p>
            <a:pPr marL="596646" indent="-514350" algn="l" rtl="0">
              <a:buFont typeface="+mj-lt"/>
              <a:buAutoNum type="arabicPeriod"/>
            </a:pPr>
            <a:endParaRPr lang="en-US" dirty="0" smtClean="0">
              <a:solidFill>
                <a:schemeClr val="accent1"/>
              </a:solidFill>
            </a:endParaRPr>
          </a:p>
          <a:p>
            <a:pPr marL="596646" indent="-514350" algn="l" rtl="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Palestinian state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4" name="תמונה 3" descr="brilia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4038600"/>
            <a:ext cx="38100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Our output – 5 Top ranked Articles</a:t>
            </a:r>
            <a:endParaRPr lang="he-IL" dirty="0"/>
          </a:p>
        </p:txBody>
      </p:sp>
      <p:graphicFrame>
        <p:nvGraphicFramePr>
          <p:cNvPr id="6" name="מציין מיקום תוכן 5">
            <a:hlinkClick r:id="rId3" action="ppaction://hlinkfile"/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048000" y="2743200"/>
          <a:ext cx="2813315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אובייקט מעטפת של כורך האובייקטים" r:id="rId4" imgW="637309" imgH="489527" progId="Package">
                  <p:embed/>
                </p:oleObj>
              </mc:Choice>
              <mc:Fallback>
                <p:oleObj name="אובייקט מעטפת של כורך האובייקטים" r:id="rId4" imgW="637309" imgH="489527" progId="Package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2813315" cy="217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New Summarized Article</a:t>
            </a:r>
            <a:endParaRPr lang="he-IL" dirty="0"/>
          </a:p>
        </p:txBody>
      </p:sp>
      <p:graphicFrame>
        <p:nvGraphicFramePr>
          <p:cNvPr id="4" name="מציין מיקום תוכן 3">
            <a:hlinkClick r:id="rId3" action="ppaction://hlinkfile"/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514600" y="2743200"/>
          <a:ext cx="3961904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אובייקט מעטפת של כורך האובייקטים" showAsIcon="1" r:id="rId4" imgW="886691" imgH="489527" progId="Package">
                  <p:embed/>
                </p:oleObj>
              </mc:Choice>
              <mc:Fallback>
                <p:oleObj name="אובייקט מעטפת של כורך האובייקטים" showAsIcon="1" r:id="rId4" imgW="886691" imgH="489527" progId="Package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3961904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pPr algn="ctr" rtl="0"/>
            <a:r>
              <a:rPr lang="en-US" sz="3600" dirty="0" smtClean="0"/>
              <a:t>Summarized Article on our Website 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algn="l" rtl="0">
              <a:buNone/>
            </a:pPr>
            <a:endParaRPr lang="en-US" sz="4000" dirty="0" smtClean="0">
              <a:solidFill>
                <a:schemeClr val="accent1"/>
              </a:solidFill>
              <a:hlinkClick r:id="rId2" action="ppaction://hlinksldjump"/>
            </a:endParaRPr>
          </a:p>
          <a:p>
            <a:pPr algn="l" rtl="0">
              <a:buNone/>
            </a:pPr>
            <a:r>
              <a:rPr lang="en-US" dirty="0" smtClean="0">
                <a:solidFill>
                  <a:schemeClr val="accent1"/>
                </a:solidFill>
                <a:hlinkClick r:id="rId2" action="ppaction://hlinksldjump"/>
              </a:rPr>
              <a:t>http://localhost:8080/wordpress/</a:t>
            </a:r>
            <a:endParaRPr lang="he-IL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400" y="48006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Thank you for listening</a:t>
            </a:r>
            <a:endParaRPr lang="he-IL" sz="11500" dirty="0"/>
          </a:p>
        </p:txBody>
      </p:sp>
      <p:pic>
        <p:nvPicPr>
          <p:cNvPr id="4" name="תמונה 3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2743200"/>
            <a:ext cx="1463167" cy="1496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Selecting 5 News Articles – </a:t>
            </a:r>
            <a:br>
              <a:rPr lang="en-US" dirty="0" smtClean="0"/>
            </a:br>
            <a:r>
              <a:rPr lang="en-US" dirty="0" smtClean="0"/>
              <a:t>Intro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Part 1:</a:t>
            </a: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Construct queries relating to the same topics that appear in an input news article and use Bing News search engine to search for additional articles </a:t>
            </a:r>
            <a:r>
              <a:rPr lang="en-US" dirty="0" smtClean="0">
                <a:solidFill>
                  <a:schemeClr val="accent1"/>
                </a:solidFill>
              </a:rPr>
              <a:t>related </a:t>
            </a:r>
            <a:r>
              <a:rPr lang="en-US" dirty="0" smtClean="0">
                <a:solidFill>
                  <a:schemeClr val="accent1"/>
                </a:solidFill>
              </a:rPr>
              <a:t>to the same topics</a:t>
            </a: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Part 2:</a:t>
            </a: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Rank the additional articles by how similar their topics are to the topics of the input article for selecting the 5 most </a:t>
            </a:r>
            <a:r>
              <a:rPr lang="en-US" dirty="0">
                <a:solidFill>
                  <a:schemeClr val="accent1"/>
                </a:solidFill>
              </a:rPr>
              <a:t>relevant articles 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Parts 1 and 2 - 7 Stages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4000" dirty="0" smtClean="0">
                <a:solidFill>
                  <a:schemeClr val="accent1"/>
                </a:solidFill>
              </a:rPr>
              <a:t>Part 1:</a:t>
            </a:r>
          </a:p>
          <a:p>
            <a:pPr lvl="1" algn="l" rtl="0"/>
            <a:r>
              <a:rPr lang="en-US" sz="3200" dirty="0" smtClean="0">
                <a:solidFill>
                  <a:schemeClr val="accent1"/>
                </a:solidFill>
              </a:rPr>
              <a:t>Stage 1: </a:t>
            </a:r>
            <a:r>
              <a:rPr lang="en-US" sz="3200" dirty="0" smtClean="0">
                <a:solidFill>
                  <a:schemeClr val="accent1"/>
                </a:solidFill>
              </a:rPr>
              <a:t>receive </a:t>
            </a:r>
            <a:r>
              <a:rPr lang="en-US" sz="3200" dirty="0">
                <a:solidFill>
                  <a:schemeClr val="accent1"/>
                </a:solidFill>
              </a:rPr>
              <a:t>n</a:t>
            </a:r>
            <a:r>
              <a:rPr lang="en-US" sz="3200" dirty="0" smtClean="0">
                <a:solidFill>
                  <a:schemeClr val="accent1"/>
                </a:solidFill>
              </a:rPr>
              <a:t>ews </a:t>
            </a:r>
            <a:r>
              <a:rPr lang="en-US" sz="3200" dirty="0">
                <a:solidFill>
                  <a:schemeClr val="accent1"/>
                </a:solidFill>
              </a:rPr>
              <a:t>a</a:t>
            </a:r>
            <a:r>
              <a:rPr lang="en-US" sz="3200" dirty="0" smtClean="0">
                <a:solidFill>
                  <a:schemeClr val="accent1"/>
                </a:solidFill>
              </a:rPr>
              <a:t>rticle</a:t>
            </a:r>
            <a:endParaRPr lang="en-US" sz="3200" dirty="0" smtClean="0">
              <a:solidFill>
                <a:schemeClr val="accent1"/>
              </a:solidFill>
            </a:endParaRPr>
          </a:p>
          <a:p>
            <a:pPr lvl="1" algn="l" rtl="0"/>
            <a:r>
              <a:rPr lang="en-US" sz="3200" dirty="0" smtClean="0">
                <a:solidFill>
                  <a:schemeClr val="accent1"/>
                </a:solidFill>
              </a:rPr>
              <a:t>Stage 2: </a:t>
            </a:r>
            <a:r>
              <a:rPr lang="en-US" sz="3200" dirty="0">
                <a:solidFill>
                  <a:schemeClr val="accent1"/>
                </a:solidFill>
              </a:rPr>
              <a:t>e</a:t>
            </a:r>
            <a:r>
              <a:rPr lang="en-US" sz="3200" dirty="0" smtClean="0">
                <a:solidFill>
                  <a:schemeClr val="accent1"/>
                </a:solidFill>
              </a:rPr>
              <a:t>xtract topics </a:t>
            </a:r>
            <a:r>
              <a:rPr lang="en-US" sz="3200" dirty="0" smtClean="0">
                <a:solidFill>
                  <a:schemeClr val="accent1"/>
                </a:solidFill>
              </a:rPr>
              <a:t>and </a:t>
            </a:r>
            <a:r>
              <a:rPr lang="en-US" sz="3200" dirty="0" smtClean="0">
                <a:solidFill>
                  <a:schemeClr val="accent1"/>
                </a:solidFill>
              </a:rPr>
              <a:t>construct </a:t>
            </a:r>
            <a:r>
              <a:rPr lang="en-US" sz="3200" dirty="0" smtClean="0">
                <a:solidFill>
                  <a:schemeClr val="accent1"/>
                </a:solidFill>
              </a:rPr>
              <a:t>		   </a:t>
            </a:r>
            <a:r>
              <a:rPr lang="en-US" sz="3200" dirty="0" smtClean="0">
                <a:solidFill>
                  <a:schemeClr val="accent1"/>
                </a:solidFill>
              </a:rPr>
              <a:t> queries</a:t>
            </a:r>
            <a:endParaRPr lang="en-US" sz="3200" dirty="0" smtClean="0">
              <a:solidFill>
                <a:schemeClr val="accent1"/>
              </a:solidFill>
            </a:endParaRPr>
          </a:p>
          <a:p>
            <a:pPr lvl="1" algn="l" rtl="0"/>
            <a:r>
              <a:rPr lang="en-US" sz="3200" dirty="0" smtClean="0">
                <a:solidFill>
                  <a:schemeClr val="accent1"/>
                </a:solidFill>
              </a:rPr>
              <a:t>Stage 3: </a:t>
            </a:r>
            <a:r>
              <a:rPr lang="en-US" sz="3200" dirty="0" smtClean="0">
                <a:solidFill>
                  <a:schemeClr val="accent1"/>
                </a:solidFill>
              </a:rPr>
              <a:t>run </a:t>
            </a:r>
            <a:r>
              <a:rPr lang="en-US" sz="3200" dirty="0" smtClean="0">
                <a:solidFill>
                  <a:schemeClr val="accent1"/>
                </a:solidFill>
              </a:rPr>
              <a:t>Bing News Search Engine</a:t>
            </a:r>
          </a:p>
          <a:p>
            <a:pPr algn="l" rtl="0"/>
            <a:endParaRPr lang="he-IL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Parts 1 and 2 - 7 Stages (Cont.)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4000" dirty="0" smtClean="0">
                <a:solidFill>
                  <a:schemeClr val="accent1"/>
                </a:solidFill>
              </a:rPr>
              <a:t>Part 2:</a:t>
            </a:r>
          </a:p>
          <a:p>
            <a:pPr lvl="1" algn="l" rtl="0"/>
            <a:r>
              <a:rPr lang="en-US" sz="3200" dirty="0" smtClean="0">
                <a:solidFill>
                  <a:schemeClr val="accent1"/>
                </a:solidFill>
              </a:rPr>
              <a:t>Stage 1: </a:t>
            </a:r>
            <a:r>
              <a:rPr lang="en-US" sz="3200" dirty="0" smtClean="0">
                <a:solidFill>
                  <a:schemeClr val="accent1"/>
                </a:solidFill>
              </a:rPr>
              <a:t>quick filter</a:t>
            </a:r>
            <a:endParaRPr lang="en-US" sz="3200" dirty="0" smtClean="0">
              <a:solidFill>
                <a:schemeClr val="accent1"/>
              </a:solidFill>
            </a:endParaRPr>
          </a:p>
          <a:p>
            <a:pPr lvl="1" algn="l" rtl="0"/>
            <a:r>
              <a:rPr lang="en-US" sz="3200" dirty="0" smtClean="0">
                <a:solidFill>
                  <a:schemeClr val="accent1"/>
                </a:solidFill>
              </a:rPr>
              <a:t>Stage </a:t>
            </a:r>
            <a:r>
              <a:rPr lang="en-US" sz="3200" dirty="0" smtClean="0">
                <a:solidFill>
                  <a:schemeClr val="accent1"/>
                </a:solidFill>
              </a:rPr>
              <a:t>2: sentences </a:t>
            </a:r>
            <a:r>
              <a:rPr lang="en-US" sz="3200" dirty="0" smtClean="0">
                <a:solidFill>
                  <a:schemeClr val="accent1"/>
                </a:solidFill>
              </a:rPr>
              <a:t>into </a:t>
            </a:r>
            <a:r>
              <a:rPr lang="en-US" sz="3200" dirty="0">
                <a:solidFill>
                  <a:schemeClr val="accent1"/>
                </a:solidFill>
              </a:rPr>
              <a:t>v</a:t>
            </a:r>
            <a:r>
              <a:rPr lang="en-US" sz="3200" dirty="0" smtClean="0">
                <a:solidFill>
                  <a:schemeClr val="accent1"/>
                </a:solidFill>
              </a:rPr>
              <a:t>ectors</a:t>
            </a:r>
            <a:r>
              <a:rPr lang="en-US" sz="3200" dirty="0" smtClean="0">
                <a:solidFill>
                  <a:schemeClr val="accent1"/>
                </a:solidFill>
              </a:rPr>
              <a:t>, and 		    </a:t>
            </a:r>
            <a:r>
              <a:rPr lang="en-US" sz="3200" dirty="0" smtClean="0">
                <a:solidFill>
                  <a:schemeClr val="accent1"/>
                </a:solidFill>
              </a:rPr>
              <a:t>their </a:t>
            </a:r>
            <a:r>
              <a:rPr lang="en-US" sz="3200" dirty="0">
                <a:solidFill>
                  <a:schemeClr val="accent1"/>
                </a:solidFill>
              </a:rPr>
              <a:t>s</a:t>
            </a:r>
            <a:r>
              <a:rPr lang="en-US" sz="3200" dirty="0" smtClean="0">
                <a:solidFill>
                  <a:schemeClr val="accent1"/>
                </a:solidFill>
              </a:rPr>
              <a:t>imilarities</a:t>
            </a:r>
            <a:endParaRPr lang="en-US" sz="3200" dirty="0" smtClean="0">
              <a:solidFill>
                <a:schemeClr val="accent1"/>
              </a:solidFill>
            </a:endParaRPr>
          </a:p>
          <a:p>
            <a:pPr lvl="1" algn="l" rtl="0"/>
            <a:r>
              <a:rPr lang="en-US" sz="3200" dirty="0" smtClean="0">
                <a:solidFill>
                  <a:schemeClr val="accent1"/>
                </a:solidFill>
              </a:rPr>
              <a:t>Stage 3: </a:t>
            </a:r>
            <a:r>
              <a:rPr lang="en-US" sz="3200" dirty="0" smtClean="0">
                <a:solidFill>
                  <a:schemeClr val="accent1"/>
                </a:solidFill>
              </a:rPr>
              <a:t>weighting </a:t>
            </a:r>
            <a:r>
              <a:rPr lang="en-US" sz="3200" dirty="0">
                <a:solidFill>
                  <a:schemeClr val="accent1"/>
                </a:solidFill>
              </a:rPr>
              <a:t>i</a:t>
            </a:r>
            <a:r>
              <a:rPr lang="en-US" sz="3200" dirty="0" smtClean="0">
                <a:solidFill>
                  <a:schemeClr val="accent1"/>
                </a:solidFill>
              </a:rPr>
              <a:t>nput </a:t>
            </a:r>
            <a:r>
              <a:rPr lang="en-US" sz="3200" dirty="0" smtClean="0">
                <a:solidFill>
                  <a:schemeClr val="accent1"/>
                </a:solidFill>
              </a:rPr>
              <a:t>a</a:t>
            </a:r>
            <a:r>
              <a:rPr lang="en-US" sz="3200" dirty="0" smtClean="0">
                <a:solidFill>
                  <a:schemeClr val="accent1"/>
                </a:solidFill>
              </a:rPr>
              <a:t>rticle’s </a:t>
            </a:r>
            <a:r>
              <a:rPr lang="en-US" sz="3200" dirty="0" smtClean="0">
                <a:solidFill>
                  <a:schemeClr val="accent1"/>
                </a:solidFill>
              </a:rPr>
              <a:t>			  </a:t>
            </a:r>
            <a:r>
              <a:rPr lang="en-US" sz="3200" dirty="0" smtClean="0">
                <a:solidFill>
                  <a:schemeClr val="accent1"/>
                </a:solidFill>
              </a:rPr>
              <a:t>  sentences</a:t>
            </a:r>
            <a:endParaRPr lang="en-US" sz="3200" dirty="0" smtClean="0">
              <a:solidFill>
                <a:schemeClr val="accent1"/>
              </a:solidFill>
            </a:endParaRPr>
          </a:p>
          <a:p>
            <a:pPr lvl="1" algn="l" rtl="0"/>
            <a:r>
              <a:rPr lang="en-US" sz="3200" dirty="0" smtClean="0">
                <a:solidFill>
                  <a:schemeClr val="accent1"/>
                </a:solidFill>
              </a:rPr>
              <a:t>Stage 4: </a:t>
            </a:r>
            <a:r>
              <a:rPr lang="en-US" sz="3200" dirty="0" smtClean="0">
                <a:solidFill>
                  <a:schemeClr val="accent1"/>
                </a:solidFill>
              </a:rPr>
              <a:t>ranking </a:t>
            </a:r>
            <a:r>
              <a:rPr lang="en-US" sz="3200" dirty="0">
                <a:solidFill>
                  <a:schemeClr val="accent1"/>
                </a:solidFill>
              </a:rPr>
              <a:t>a</a:t>
            </a:r>
            <a:r>
              <a:rPr lang="en-US" sz="3200" dirty="0" smtClean="0">
                <a:solidFill>
                  <a:schemeClr val="accent1"/>
                </a:solidFill>
              </a:rPr>
              <a:t>dditional </a:t>
            </a:r>
            <a:r>
              <a:rPr lang="en-US" sz="3200" dirty="0">
                <a:solidFill>
                  <a:schemeClr val="accent1"/>
                </a:solidFill>
              </a:rPr>
              <a:t>a</a:t>
            </a:r>
            <a:r>
              <a:rPr lang="en-US" sz="3200" dirty="0" smtClean="0">
                <a:solidFill>
                  <a:schemeClr val="accent1"/>
                </a:solidFill>
              </a:rPr>
              <a:t>rticles</a:t>
            </a:r>
            <a:endParaRPr lang="en-US" sz="3200" dirty="0" smtClean="0">
              <a:solidFill>
                <a:schemeClr val="accent1"/>
              </a:solidFill>
            </a:endParaRPr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0"/>
            <a:r>
              <a:rPr lang="en-US" sz="4000" dirty="0" smtClean="0"/>
              <a:t>Part 1 Stage 1: </a:t>
            </a:r>
            <a:br>
              <a:rPr lang="en-US" sz="4000" dirty="0" smtClean="0"/>
            </a:br>
            <a:r>
              <a:rPr lang="en-US" sz="4000" dirty="0" smtClean="0"/>
              <a:t>Receiving News Article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>
                <a:solidFill>
                  <a:schemeClr val="accent1"/>
                </a:solidFill>
              </a:rPr>
              <a:t>Receive input from client:</a:t>
            </a:r>
          </a:p>
          <a:p>
            <a:pPr algn="l" rtl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URL of article</a:t>
            </a:r>
          </a:p>
          <a:p>
            <a:pPr algn="l" rtl="0"/>
            <a:endParaRPr lang="en-US" dirty="0" smtClean="0">
              <a:solidFill>
                <a:schemeClr val="accent1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RSS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Autofit/>
          </a:bodyPr>
          <a:lstStyle/>
          <a:p>
            <a:pPr algn="ctr" rtl="0"/>
            <a:r>
              <a:rPr lang="en-US" sz="3600" dirty="0" smtClean="0">
                <a:solidFill>
                  <a:schemeClr val="tx2"/>
                </a:solidFill>
              </a:rPr>
              <a:t>Part 1 Stage 2: </a:t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3600" dirty="0" smtClean="0">
                <a:solidFill>
                  <a:schemeClr val="tx2"/>
                </a:solidFill>
              </a:rPr>
              <a:t>Extract Topics and Construct Queries</a:t>
            </a:r>
            <a:endParaRPr lang="he-IL" sz="3600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Use </a:t>
            </a:r>
            <a:r>
              <a:rPr lang="en-US" dirty="0" smtClean="0">
                <a:solidFill>
                  <a:schemeClr val="accent1"/>
                </a:solidFill>
              </a:rPr>
              <a:t>LLR technique to detect key words</a:t>
            </a: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Assign scores to key words</a:t>
            </a:r>
          </a:p>
          <a:p>
            <a:pPr algn="l" rtl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sz="2400" dirty="0" smtClean="0">
                <a:solidFill>
                  <a:schemeClr val="accent1"/>
                </a:solidFill>
              </a:rPr>
              <a:t>Common words, like “the” for example,  get a score of 0 	automatically</a:t>
            </a:r>
            <a:endParaRPr lang="en-US" dirty="0" smtClean="0">
              <a:solidFill>
                <a:schemeClr val="accent1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Locate noun phrases with key words</a:t>
            </a: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Select three noun phrases</a:t>
            </a: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Make 7 combinations of queries out of the selected 3 noun phrases</a:t>
            </a:r>
            <a:endParaRPr lang="he-IL" dirty="0" smtClean="0">
              <a:solidFill>
                <a:schemeClr val="accent1"/>
              </a:solidFill>
            </a:endParaRPr>
          </a:p>
          <a:p>
            <a:pPr algn="l" rtl="0">
              <a:buNone/>
            </a:pPr>
            <a:endParaRPr lang="en-US" sz="2400" dirty="0" smtClean="0">
              <a:solidFill>
                <a:schemeClr val="accent1"/>
              </a:solidFill>
            </a:endParaRPr>
          </a:p>
          <a:p>
            <a:pPr algn="l" rtl="0"/>
            <a:endParaRPr lang="en-US" dirty="0" smtClean="0">
              <a:solidFill>
                <a:schemeClr val="accent1"/>
              </a:solidFill>
            </a:endParaRPr>
          </a:p>
          <a:p>
            <a:pPr algn="l" rtl="0"/>
            <a:endParaRPr lang="en-U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0"/>
            <a:r>
              <a:rPr lang="en-US" sz="3600" dirty="0" smtClean="0">
                <a:solidFill>
                  <a:schemeClr val="tx2"/>
                </a:solidFill>
              </a:rPr>
              <a:t>Part 1 Stage 3:</a:t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3600" dirty="0" smtClean="0">
                <a:solidFill>
                  <a:schemeClr val="tx2"/>
                </a:solidFill>
              </a:rPr>
              <a:t> Run Bing News Search Engine</a:t>
            </a:r>
            <a:endParaRPr lang="he-IL" sz="3600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Request Bing to search for additional articles using our constructed queries while restricting Bing to output about 150 additional articles</a:t>
            </a: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Use of </a:t>
            </a:r>
            <a:r>
              <a:rPr lang="en-US" dirty="0" smtClean="0">
                <a:solidFill>
                  <a:schemeClr val="accent1"/>
                </a:solidFill>
              </a:rPr>
              <a:t>multi-threading </a:t>
            </a:r>
            <a:r>
              <a:rPr lang="en-US" dirty="0" smtClean="0">
                <a:solidFill>
                  <a:schemeClr val="accent1"/>
                </a:solidFill>
              </a:rPr>
              <a:t>for the requests minimizes search time</a:t>
            </a:r>
            <a:endParaRPr lang="he-IL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Part 2 Stage 1:</a:t>
            </a:r>
            <a:br>
              <a:rPr lang="en-US" dirty="0" smtClean="0"/>
            </a:br>
            <a:r>
              <a:rPr lang="en-US" dirty="0" smtClean="0"/>
              <a:t>Quick Filter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Filter initial search results </a:t>
            </a:r>
            <a:r>
              <a:rPr lang="en-US" dirty="0" smtClean="0">
                <a:solidFill>
                  <a:schemeClr val="accent1"/>
                </a:solidFill>
              </a:rPr>
              <a:t>from about </a:t>
            </a:r>
            <a:r>
              <a:rPr lang="en-US" dirty="0" smtClean="0">
                <a:solidFill>
                  <a:schemeClr val="accent1"/>
                </a:solidFill>
              </a:rPr>
              <a:t>150 additional articles to approximately 20 by:</a:t>
            </a: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Number of occurrences</a:t>
            </a: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Description</a:t>
            </a: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Title</a:t>
            </a:r>
          </a:p>
          <a:p>
            <a:pPr algn="l" rtl="0"/>
            <a:endParaRPr lang="en-US" dirty="0" smtClean="0">
              <a:solidFill>
                <a:schemeClr val="accent1"/>
              </a:solidFill>
            </a:endParaRPr>
          </a:p>
          <a:p>
            <a:pPr algn="l" rtl="0"/>
            <a:endParaRPr lang="he-IL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בית יציקה">
  <a:themeElements>
    <a:clrScheme name="בית יציקה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בית יציקה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בית יציק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3811</TotalTime>
  <Words>529</Words>
  <Application>Microsoft Office PowerPoint</Application>
  <PresentationFormat>On-screen Show (4:3)</PresentationFormat>
  <Paragraphs>118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David</vt:lpstr>
      <vt:lpstr>Rockwell</vt:lpstr>
      <vt:lpstr>Wingdings 2</vt:lpstr>
      <vt:lpstr>בית יציקה</vt:lpstr>
      <vt:lpstr>Equation</vt:lpstr>
      <vt:lpstr>אובייקט מעטפת של כורך האובייקטים</vt:lpstr>
      <vt:lpstr>TEXT RELATE</vt:lpstr>
      <vt:lpstr>Project Goal</vt:lpstr>
      <vt:lpstr>Selecting 5 News Articles –  Intro</vt:lpstr>
      <vt:lpstr>Parts 1 and 2 - 7 Stages</vt:lpstr>
      <vt:lpstr>Parts 1 and 2 - 7 Stages (Cont.)</vt:lpstr>
      <vt:lpstr>Part 1 Stage 1:  Receiving News Article</vt:lpstr>
      <vt:lpstr>Part 1 Stage 2:  Extract Topics and Construct Queries</vt:lpstr>
      <vt:lpstr>Part 1 Stage 3:  Run Bing News Search Engine</vt:lpstr>
      <vt:lpstr>Part 2 Stage 1: Quick Filter</vt:lpstr>
      <vt:lpstr>Part 2 Stage 2: Sentences into Vectors, and their Similarities</vt:lpstr>
      <vt:lpstr>Part 2 Stage 2: Sentences into Vectors, and their Similarities (Cont.)</vt:lpstr>
      <vt:lpstr>Building Classifier</vt:lpstr>
      <vt:lpstr>Part 2 Stage 3:  Weighting the Input Article Sentences</vt:lpstr>
      <vt:lpstr>Part 2 Stage 4: Ranking the New Articles</vt:lpstr>
      <vt:lpstr>Part 2 Stage 4: Ranking the New Articles (Cont.)</vt:lpstr>
      <vt:lpstr>Equation Variables</vt:lpstr>
      <vt:lpstr>Equation Variables (Cont.)</vt:lpstr>
      <vt:lpstr>A Taste of the Combined Projects Potential</vt:lpstr>
      <vt:lpstr>Input – News Article</vt:lpstr>
      <vt:lpstr>Part 1 – Selected Noun Phrases</vt:lpstr>
      <vt:lpstr>Our output – 5 Top ranked Articles</vt:lpstr>
      <vt:lpstr>New Summarized Article</vt:lpstr>
      <vt:lpstr>Summarized Article on our Website </vt:lpstr>
      <vt:lpstr>Thank you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RELATE</dc:title>
  <dc:creator>Admin</dc:creator>
  <cp:lastModifiedBy>Ronen</cp:lastModifiedBy>
  <cp:revision>77</cp:revision>
  <dcterms:created xsi:type="dcterms:W3CDTF">2017-03-29T20:00:05Z</dcterms:created>
  <dcterms:modified xsi:type="dcterms:W3CDTF">2017-04-16T12:00:37Z</dcterms:modified>
</cp:coreProperties>
</file>