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A_F0D244A4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D_B023FC2B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6" r:id="rId2"/>
    <p:sldId id="257" r:id="rId3"/>
    <p:sldId id="259" r:id="rId4"/>
    <p:sldId id="258" r:id="rId5"/>
    <p:sldId id="297" r:id="rId6"/>
    <p:sldId id="262" r:id="rId7"/>
    <p:sldId id="263" r:id="rId8"/>
    <p:sldId id="264" r:id="rId9"/>
    <p:sldId id="265" r:id="rId10"/>
    <p:sldId id="266" r:id="rId11"/>
    <p:sldId id="298" r:id="rId12"/>
    <p:sldId id="267" r:id="rId13"/>
    <p:sldId id="269" r:id="rId14"/>
    <p:sldId id="270" r:id="rId15"/>
    <p:sldId id="271" r:id="rId16"/>
    <p:sldId id="272" r:id="rId17"/>
    <p:sldId id="299" r:id="rId18"/>
    <p:sldId id="275" r:id="rId19"/>
    <p:sldId id="281" r:id="rId20"/>
    <p:sldId id="284" r:id="rId21"/>
    <p:sldId id="282" r:id="rId22"/>
    <p:sldId id="283" r:id="rId23"/>
    <p:sldId id="276" r:id="rId24"/>
    <p:sldId id="277" r:id="rId25"/>
    <p:sldId id="278" r:id="rId26"/>
    <p:sldId id="285" r:id="rId27"/>
    <p:sldId id="286" r:id="rId28"/>
    <p:sldId id="287" r:id="rId29"/>
    <p:sldId id="289" r:id="rId30"/>
    <p:sldId id="290" r:id="rId31"/>
    <p:sldId id="300" r:id="rId32"/>
    <p:sldId id="293" r:id="rId33"/>
    <p:sldId id="292" r:id="rId34"/>
    <p:sldId id="294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635AF7-E00F-47E2-A0D8-D797F146F2E5}">
          <p14:sldIdLst/>
        </p14:section>
        <p14:section name="Untitled Section" id="{14BC5006-6242-4B81-9300-91C0210B0DAC}">
          <p14:sldIdLst>
            <p14:sldId id="296"/>
            <p14:sldId id="257"/>
            <p14:sldId id="259"/>
            <p14:sldId id="258"/>
            <p14:sldId id="297"/>
            <p14:sldId id="262"/>
            <p14:sldId id="263"/>
            <p14:sldId id="264"/>
            <p14:sldId id="265"/>
            <p14:sldId id="266"/>
            <p14:sldId id="298"/>
            <p14:sldId id="267"/>
            <p14:sldId id="269"/>
            <p14:sldId id="270"/>
            <p14:sldId id="271"/>
            <p14:sldId id="272"/>
            <p14:sldId id="299"/>
            <p14:sldId id="275"/>
            <p14:sldId id="281"/>
            <p14:sldId id="284"/>
            <p14:sldId id="282"/>
            <p14:sldId id="283"/>
            <p14:sldId id="276"/>
            <p14:sldId id="277"/>
            <p14:sldId id="278"/>
            <p14:sldId id="285"/>
            <p14:sldId id="286"/>
            <p14:sldId id="287"/>
            <p14:sldId id="289"/>
            <p14:sldId id="290"/>
            <p14:sldId id="300"/>
            <p14:sldId id="293"/>
            <p14:sldId id="292"/>
            <p14:sldId id="294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0BF97E-F778-FC95-33CE-7526CE58987C}" name="Tomer Oron" initials="TO" userId="S::tomeroron@mail.tau.ac.il::1cf7702a-b63e-4937-a5fe-5670009773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5B9BD5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0" autoAdjust="0"/>
    <p:restoredTop sz="94660"/>
  </p:normalViewPr>
  <p:slideViewPr>
    <p:cSldViewPr snapToGrid="0">
      <p:cViewPr>
        <p:scale>
          <a:sx n="66" d="100"/>
          <a:sy n="66" d="100"/>
        </p:scale>
        <p:origin x="147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A_F0D244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5568CF-32A0-49BB-A6E3-B27292DFFBF3}" authorId="{640BF97E-F778-FC95-33CE-7526CE58987C}" created="2023-12-25T15:34:22.7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0311972" sldId="266"/>
      <ac:spMk id="3" creationId="{3614FB82-8415-73D6-8334-B2AEFB3A4792}"/>
    </ac:deMkLst>
    <p188:txBody>
      <a:bodyPr/>
      <a:lstStyle/>
      <a:p>
        <a:r>
          <a:rPr lang="he-IL"/>
          <a:t>לציין שהמטרה היא גדול מ 0.05</a:t>
        </a:r>
      </a:p>
    </p188:txBody>
  </p188:cm>
</p188:cmLst>
</file>

<file path=ppt/comments/modernComment_10D_B023FC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5BCE89-F8F3-4889-A450-F942C1C1759D}" authorId="{640BF97E-F778-FC95-33CE-7526CE58987C}" created="2023-12-25T15:29:41.9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55148331" sldId="269"/>
      <ac:spMk id="2" creationId="{B1C8DE81-5094-49CB-1994-8AE9CF0ADA37}"/>
      <ac:txMk cp="10" len="1">
        <ac:context len="43" hash="3214763291"/>
      </ac:txMk>
    </ac:txMkLst>
    <p188:pos x="5678714" y="694415"/>
    <p188:replyLst>
      <p188:reply id="{40FAC04B-ED39-496A-858A-379FDD5B29DC}" authorId="{640BF97E-F778-FC95-33CE-7526CE58987C}" created="2023-12-25T15:29:57.431">
        <p188:txBody>
          <a:bodyPr/>
          <a:lstStyle/>
          <a:p>
            <a:r>
              <a:rPr lang="he-IL"/>
              <a:t>! זה נכון לכל הכותרות של הטבלאות, גם בשקפים הבאים</a:t>
            </a:r>
          </a:p>
        </p188:txBody>
      </p188:reply>
    </p188:replyLst>
    <p188:txBody>
      <a:bodyPr/>
      <a:lstStyle/>
      <a:p>
        <a:r>
          <a:rPr lang="he-IL"/>
          <a:t>הכתרת- כמו השם שהצגת בשקף שמציד את הדאטה. אפשר לעשות פוטנוט קטן בצד ולכתוב שבמאמר של מקמנוס הטבלה הזאת היא "טבלה 2".</a:t>
        </a:r>
      </a:p>
    </p188:txBody>
  </p188:cm>
  <p188:cm id="{C84C8FDE-9331-41CA-86A4-03A11064CD4A}" authorId="{640BF97E-F778-FC95-33CE-7526CE58987C}" created="2023-12-25T15:30:39.0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55148331" sldId="269"/>
      <ac:graphicFrameMk id="4" creationId="{299CCA7A-A470-85F4-F440-A158EE7A2BD4}"/>
      <ac:tblMk/>
      <ac:tcMk rowId="1168888349" colId="2092654026"/>
      <ac:txMk cp="1" len="5">
        <ac:context len="7" hash="498562674"/>
      </ac:txMk>
    </ac:txMkLst>
    <p188:pos x="4833257" y="1862184"/>
    <p188:txBody>
      <a:bodyPr/>
      <a:lstStyle/>
      <a:p>
        <a:r>
          <a:rPr lang="he-IL"/>
          <a:t>במקום להדגיש בבולד תעשה כוכביות, ומתחת לטבלה תכתוב לאיזה ערך פי יש כוכבית אחת ולאיזה שניים.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2F3B7BD-6174-43E7-9073-644291AF4B59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193D70B-EA5E-428A-A156-7FD6F8B24D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9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1</a:t>
            </a:r>
            <a:r>
              <a:rPr lang="he-IL" dirty="0"/>
              <a:t>. בניגוד למודל של אנט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65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נראה כי השינוי סוגר את ההפרש בכל הנוגע לפרמטרי המודל, והנראות</a:t>
            </a:r>
          </a:p>
          <a:p>
            <a:pPr algn="r" rtl="1"/>
            <a:r>
              <a:rPr lang="he-IL" dirty="0"/>
              <a:t>השאר יכול להיות שגיאות נומריות?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27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 err="1"/>
              <a:t>מקמנוס</a:t>
            </a:r>
            <a:r>
              <a:rPr lang="he-IL" dirty="0"/>
              <a:t> לא נקב בשם המבחן אלא, בדרך ביצועו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ההגדרה לא ברורה</a:t>
            </a:r>
          </a:p>
          <a:p>
            <a:pPr marL="0" indent="0" algn="r" rtl="1">
              <a:buNone/>
            </a:pPr>
            <a:r>
              <a:rPr lang="he-IL" dirty="0"/>
              <a:t>לשני ההסברים הנ"ל  יש סתירה עם ההצלחה להגיע לתוצאות זהות</a:t>
            </a:r>
            <a:r>
              <a:rPr lang="en-US" dirty="0"/>
              <a:t>/</a:t>
            </a:r>
            <a:r>
              <a:rPr lang="he-IL" dirty="0"/>
              <a:t> כמעט זהות בתאומים, ובחלק ממידע המשפחות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315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ההנחה היא שהנראות לשני </a:t>
            </a:r>
            <a:r>
              <a:rPr lang="he-IL" dirty="0" err="1"/>
              <a:t>הדטאסטים</a:t>
            </a:r>
            <a:r>
              <a:rPr lang="he-IL" dirty="0"/>
              <a:t> זהה למה שחישבנו בעצמנו כיוון שהתחזית של </a:t>
            </a:r>
            <a:r>
              <a:rPr lang="he-IL" dirty="0" err="1"/>
              <a:t>מקמנוס</a:t>
            </a:r>
            <a:r>
              <a:rPr lang="he-IL" dirty="0"/>
              <a:t> קרובות לתחזית שלנו אך לא זהות- ולכן התחזיות שלנו אמורות להיות דומות</a:t>
            </a:r>
          </a:p>
          <a:p>
            <a:pPr algn="r" rtl="1"/>
            <a:r>
              <a:rPr lang="he-IL" dirty="0"/>
              <a:t>אם כן, ההבדל הוא בחישוב סטטיסטי המבחן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56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ICM2 paternal</a:t>
            </a:r>
            <a:r>
              <a:rPr lang="he-IL" dirty="0"/>
              <a:t> יצא גם אם הפרש גדול בין החישובים שלנו ושל </a:t>
            </a:r>
            <a:r>
              <a:rPr lang="he-IL" dirty="0" err="1"/>
              <a:t>מקמנוס</a:t>
            </a:r>
            <a:r>
              <a:rPr lang="he-IL" dirty="0"/>
              <a:t> (התוצאה הצפויה- סטטיסטי גדול ב5)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820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לא הצהיר על חישובי ה</a:t>
            </a:r>
            <a:r>
              <a:rPr lang="en-US" dirty="0" err="1"/>
              <a:t>perect</a:t>
            </a:r>
            <a:r>
              <a:rPr lang="en-US" dirty="0"/>
              <a:t> fit </a:t>
            </a:r>
            <a:r>
              <a:rPr lang="he-IL" dirty="0"/>
              <a:t> עבור הטבלה לכן נאלצנו לשערך.</a:t>
            </a:r>
          </a:p>
          <a:p>
            <a:pPr algn="r" rtl="1"/>
            <a:r>
              <a:rPr lang="he-IL" dirty="0"/>
              <a:t>אחרי שהוציא את 4 </a:t>
            </a:r>
            <a:r>
              <a:rPr lang="he-IL" dirty="0" err="1"/>
              <a:t>הדטאסטים</a:t>
            </a:r>
            <a:r>
              <a:rPr lang="he-IL" dirty="0"/>
              <a:t> ההפרש בסטטיסטי הוא בערך 0.3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665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לא הצהיר על חישובי ה</a:t>
            </a:r>
            <a:r>
              <a:rPr lang="en-US" dirty="0" err="1"/>
              <a:t>perect</a:t>
            </a:r>
            <a:r>
              <a:rPr lang="en-US" dirty="0"/>
              <a:t> fit </a:t>
            </a:r>
            <a:r>
              <a:rPr lang="he-IL" dirty="0"/>
              <a:t> עבור הטבלה לכן נאלצנו לשערך.</a:t>
            </a:r>
          </a:p>
          <a:p>
            <a:pPr algn="r" rtl="1"/>
            <a:r>
              <a:rPr lang="he-IL" dirty="0"/>
              <a:t>אחרי שהוציא את 4 </a:t>
            </a:r>
            <a:r>
              <a:rPr lang="he-IL" dirty="0" err="1"/>
              <a:t>הדטאסטים</a:t>
            </a:r>
            <a:r>
              <a:rPr lang="he-IL" dirty="0"/>
              <a:t> ההפרש בסטטיסטי הוא בערך 0.21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446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12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b="0" i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ההתאמה של המודל של </a:t>
                </a:r>
                <a:r>
                  <a:rPr lang="he-IL" b="0" i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מקמנוס</a:t>
                </a:r>
                <a:r>
                  <a:rPr lang="he-IL" b="0" i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D4D4D4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r>
                      <a:rPr lang="he-IL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he-IL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046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b="0" i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ההתאמה של המודל של </a:t>
                </a:r>
                <a:r>
                  <a:rPr lang="he-IL" b="0" i="0" dirty="0" err="1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מקמנוס</a:t>
                </a:r>
                <a:r>
                  <a:rPr lang="he-IL" b="0" i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he-IL" b="0" i="0" dirty="0">
                    <a:solidFill>
                      <a:srgbClr val="D4D4D4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b="0" i="0" dirty="0">
                    <a:solidFill>
                      <a:srgbClr val="D4D4D4"/>
                    </a:solidFill>
                    <a:effectLst/>
                    <a:latin typeface="Cambria Math" panose="02040503050406030204" pitchFamily="18" charset="0"/>
                  </a:rPr>
                  <a:t>𝑝=</a:t>
                </a:r>
                <a:r>
                  <a:rPr lang="he-IL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0.046</a:t>
                </a:r>
                <a:endParaRPr lang="he-I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091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069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3 טבלאות:</a:t>
            </a:r>
            <a:br>
              <a:rPr lang="en-US" dirty="0"/>
            </a:br>
            <a:r>
              <a:rPr lang="he-IL" dirty="0"/>
              <a:t>1. טבלה של ילדים והוריהם ללא אחים- אוסף של 12 מאמרים</a:t>
            </a:r>
          </a:p>
          <a:p>
            <a:pPr algn="r" rtl="1"/>
            <a:r>
              <a:rPr lang="he-IL" dirty="0"/>
              <a:t>2. טבלה של ילדים והוריהם כולל אחים- נאספה על ידי </a:t>
            </a:r>
            <a:r>
              <a:rPr lang="he-IL" dirty="0" err="1"/>
              <a:t>מקמנוס</a:t>
            </a:r>
            <a:endParaRPr lang="he-IL" dirty="0"/>
          </a:p>
          <a:p>
            <a:pPr algn="r" rtl="1"/>
            <a:r>
              <a:rPr lang="he-IL" dirty="0"/>
              <a:t>3. טבלה של תאומים- מחולקת </a:t>
            </a:r>
            <a:r>
              <a:rPr lang="he-IL" dirty="0" err="1"/>
              <a:t>למונו</a:t>
            </a:r>
            <a:r>
              <a:rPr lang="he-IL" dirty="0"/>
              <a:t> ודי, אוסף של 13 מאמרים לא </a:t>
            </a:r>
            <a:r>
              <a:rPr lang="he-IL" dirty="0" err="1"/>
              <a:t>מצויין</a:t>
            </a:r>
            <a:r>
              <a:rPr lang="he-IL" dirty="0"/>
              <a:t> פנוטיפ ההורים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27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Q</a:t>
            </a:r>
            <a:r>
              <a:rPr lang="he-IL" dirty="0"/>
              <a:t>- הוא דיווח במאמר על בנייה אחרת של המטריצה, שאינה נכונה מתמטית וגם נראה שלא מתאימה לתוצאות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18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לא הצהיר באופן רשמי שזה התהליך, אבל זה מה שנתן את התוצאות היחידות שמתפלגות דומה אליו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27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לא הצהיר במדויק מה המבחן, נראה כמו מבחן </a:t>
            </a:r>
            <a:r>
              <a:rPr lang="he-IL" dirty="0" err="1"/>
              <a:t>ווילקס</a:t>
            </a:r>
            <a:br>
              <a:rPr lang="en-US" dirty="0"/>
            </a:br>
            <a:r>
              <a:rPr lang="he-IL" dirty="0"/>
              <a:t>המטרה </a:t>
            </a:r>
            <a:r>
              <a:rPr lang="en-US" dirty="0"/>
              <a:t>p&gt;0.05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4925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יוצא </a:t>
            </a:r>
            <a:r>
              <a:rPr lang="en-US" dirty="0"/>
              <a:t>p</a:t>
            </a:r>
            <a:r>
              <a:rPr lang="he-IL" dirty="0"/>
              <a:t> מובהק- לא טוב</a:t>
            </a:r>
            <a:r>
              <a:rPr lang="he-IL" dirty="0">
                <a:sym typeface="Wingdings" panose="05000000000000000000" pitchFamily="2" charset="2"/>
              </a:rPr>
              <a:t></a:t>
            </a:r>
          </a:p>
          <a:p>
            <a:pPr algn="r" rtl="1"/>
            <a:r>
              <a:rPr lang="he-IL" dirty="0">
                <a:sym typeface="Wingdings" panose="05000000000000000000" pitchFamily="2" charset="2"/>
              </a:rPr>
              <a:t>לכן בוצע מעבר על כל טבלה בחיפוש אחר חריגים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16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הבדל בהתאמה נובע ככל הנראה מ</a:t>
            </a:r>
            <a:r>
              <a:rPr lang="en-US" dirty="0"/>
              <a:t>Merrell </a:t>
            </a:r>
            <a:r>
              <a:rPr lang="he-IL" dirty="0"/>
              <a:t> ו</a:t>
            </a:r>
            <a:r>
              <a:rPr lang="en-US" dirty="0"/>
              <a:t> </a:t>
            </a:r>
            <a:r>
              <a:rPr lang="en-US" sz="1200" u="none" strike="noStrike" dirty="0" err="1">
                <a:effectLst/>
              </a:rPr>
              <a:t>Chaurasia</a:t>
            </a:r>
            <a:r>
              <a:rPr lang="en-US" sz="1200" u="none" strike="noStrike" dirty="0">
                <a:effectLst/>
              </a:rPr>
              <a:t> &amp; Goswami </a:t>
            </a:r>
            <a:endParaRPr lang="he-IL" sz="1200" u="none" strike="noStrike" dirty="0">
              <a:effectLst/>
            </a:endParaRPr>
          </a:p>
          <a:p>
            <a:pPr algn="r" rtl="1"/>
            <a:r>
              <a:rPr lang="en-US" sz="1200" u="none" strike="noStrike" dirty="0">
                <a:effectLst/>
              </a:rPr>
              <a:t>Merrell</a:t>
            </a:r>
            <a:r>
              <a:rPr lang="he-IL" sz="1200" u="none" strike="noStrike" dirty="0">
                <a:effectLst/>
              </a:rPr>
              <a:t> – נראה כמו שגיאת הקלדה</a:t>
            </a:r>
          </a:p>
          <a:p>
            <a:pPr algn="r" rtl="1"/>
            <a:r>
              <a:rPr lang="en-US" sz="1200" u="none" strike="noStrike" dirty="0" err="1">
                <a:effectLst/>
              </a:rPr>
              <a:t>Chaurasia</a:t>
            </a:r>
            <a:r>
              <a:rPr lang="en-US" sz="1200" u="none" strike="noStrike" dirty="0">
                <a:effectLst/>
              </a:rPr>
              <a:t> &amp; </a:t>
            </a:r>
            <a:r>
              <a:rPr lang="en-US" sz="1200" u="none" strike="noStrike" dirty="0" err="1">
                <a:effectLst/>
              </a:rPr>
              <a:t>Groswani</a:t>
            </a:r>
            <a:r>
              <a:rPr lang="en-US" sz="1200" u="none" strike="noStrike" dirty="0">
                <a:effectLst/>
              </a:rPr>
              <a:t> </a:t>
            </a:r>
            <a:r>
              <a:rPr lang="he-IL" sz="1200" u="none" strike="noStrike" dirty="0">
                <a:effectLst/>
              </a:rPr>
              <a:t> נובע מהחישוב של שכיחות שמאליות הורים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55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3D70B-EA5E-428A-A156-7FD6F8B24D33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26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3D5D-71A3-94B9-416B-1B3F4D16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73DC0-BDCC-301E-63B4-B84BBE0FC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722E-C72A-B428-F43C-6E8B1DEA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E132-6F15-397E-06B9-1E669025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B15D-8885-E853-4419-D94413CE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8C60-0DF7-74BB-326D-F5D3DE6E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0CDF-3D7F-4430-8A05-C083597C5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0D62-244C-0D64-205B-D02F5A16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FDE0-CAD0-C5FC-7A2A-CB69C052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D31B-70EB-E509-FB04-34D900AA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569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B95C3-3371-DCA8-F967-CE878620B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57F55-8DB7-EFB6-BEA6-C10B9F52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D169-E6E4-3A6D-8564-FDD105AB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DA46-0137-0C9D-DE2F-E5D1EB35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468B-8D36-3A4B-9024-BA11365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95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9F68-6A01-3F9B-E365-A5EF025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3B80-9672-3D52-ADDE-4EEA46AC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3E99-3C6E-427E-40C0-17A8AFD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5707B-A261-CE4B-27AC-E75A0C48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E4E0-6E52-6E25-0264-62156D44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04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F2B3-A8E9-5308-C506-D43B7221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1A33-43F5-C968-8CE8-4AE6D5F4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3197-9DF7-574B-62B5-5C0F562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E806-FA26-F3EC-5337-2E734521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EE99-9820-2852-A560-18BF0461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C4DD-F234-F2A4-7EB2-72EA3A90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E5B6-83AC-1558-797C-BC128728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033B-9BFF-3A60-C028-D4B055EF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7758-0050-3EAD-B861-9F5E2C8F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50D7B-2B3D-3253-C594-F27FD4BA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F42-6C32-97D8-E7AE-8BFE61F1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7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CD5-64E8-F1B8-826D-37EED91D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B5FD-9DBD-581F-D062-B1524624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54CB9-60F6-0324-C1A9-E91BBA8E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A4773-7A48-B0C6-5001-0AF7DD0B5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12A92-8922-8B36-8F60-744646BE1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49E6C-019E-FCA0-D6B6-2516F019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D6F12-F384-F833-E2A6-3244C79A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7A2A1-B47F-9138-DAC3-EAC8816B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01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9213-C952-C1F8-9F06-E3A442AF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E30B-BF0E-4FB6-6604-4AA18F4D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335D4-B829-5451-73F2-2280522E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7F8E7-5230-0AFD-B751-15ED5D65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2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49958-E6CE-4A71-5363-EE75589C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58E78-BE66-2B62-9A69-E4B69780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E24EE-C437-DA8B-875A-0488BE87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60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C640-BEAF-E839-FBE6-5D8C1925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64FA-BE38-571D-395F-3284472B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E9012-D9A7-526C-35FA-52A7538F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A5B4-7C4E-7068-13D2-EA485C5C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E39C-9E99-1065-010C-B3198F6C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2755F-9F31-8C72-939B-6E39BACC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25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F397-E1BB-328E-77F2-CA163A02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8DFD7-1D69-D3B2-F0CD-B9876AE4F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032E9-7B0E-C87C-2FD6-4CE12537F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44B70-D1F8-FB07-9BDE-4D0EF73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279F7-3428-8A2B-9A08-0B3E7349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A910-1633-D5E6-6D8B-F69B548C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61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534F6-EEBB-E6F5-1223-CDD10E9A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A87B-1F2F-FBB5-5531-BF22AFA5C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7A00B-DB63-8E5C-9FBA-0C03F0BC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A245A-931B-4FF9-92F0-F0E98169E2BB}" type="datetimeFigureOut">
              <a:rPr lang="he-IL" smtClean="0"/>
              <a:t>ט'/טבת/תשפ"ד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0997-DF42-8960-E1B4-0B2ED300B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ED1C-4AA4-85A2-0CBE-6D59E9E1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270F-22A4-4685-86E7-BC3A83B2CF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118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F0D244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B023FC2B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D1610-CF86-A49C-6471-27A42826A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1635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6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Revision of McManus’ 1985 Handedness Model</a:t>
            </a:r>
            <a:endParaRPr lang="he-IL" sz="6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2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DED1-BDC3-747E-2257-18725642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Statistic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4FB82-8415-73D6-8334-B2AEFB3A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statistical test used to measure goodness of fit was likelihood- ratio test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perfect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fit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estemation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perfect fit = The likelihood found when using the observed distributions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goodness of fit was measured for each dataset, table, the whole data. 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4FB82-8415-73D6-8334-B2AEFB3A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3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132C3-2AA0-945D-C6D1-E3AA85F13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09C45A-A032-60E9-DE14-F69A061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1500" dirty="0"/>
              <a:t>Results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268593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A4A8-091E-42D9-6534-1EB8F7CF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907"/>
          </a:xfrm>
        </p:spPr>
        <p:txBody>
          <a:bodyPr/>
          <a:lstStyle/>
          <a:p>
            <a:r>
              <a:rPr lang="en-US" dirty="0"/>
              <a:t>Results (using all datasets)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F819B33-57E6-AFE4-7F4E-2185FA82B9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90605"/>
                  </p:ext>
                </p:extLst>
              </p:nvPr>
            </p:nvGraphicFramePr>
            <p:xfrm>
              <a:off x="2941320" y="1399032"/>
              <a:ext cx="6309360" cy="466725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598396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11443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219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11446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441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Likelihood</a:t>
                          </a: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0737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0767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smtClean="0"/>
                                        </m:ctrlPr>
                                      </m:sSubPr>
                                      <m:e>
                                        <m:r>
                                          <a:rPr lang="en-US" sz="2000" b="0" smtClean="0"/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000" b="0" smtClean="0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2712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2647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smtClean="0"/>
                                    </m:ctrlPr>
                                  </m:dPr>
                                  <m:e>
                                    <m:r>
                                      <a:rPr lang="en-US" sz="2000" b="0" smtClean="0"/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000" b="0" smtClean="0"/>
                                      <m:t>𝐷𝐶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11322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317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11330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736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Perfect fit</a:t>
                          </a:r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239117"/>
                      </a:ext>
                    </a:extLst>
                  </a:tr>
                  <a:tr h="6880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169</m:t>
                                    </m:r>
                                  </m:sub>
                                  <m:sup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241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804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169</m:t>
                                    </m:r>
                                  </m:sub>
                                  <m:sup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231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41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5193361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02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02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r>
                                      <a:rPr lang="en-US" sz="20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529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F819B33-57E6-AFE4-7F4E-2185FA82B9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90605"/>
                  </p:ext>
                </p:extLst>
              </p:nvPr>
            </p:nvGraphicFramePr>
            <p:xfrm>
              <a:off x="2941320" y="1399032"/>
              <a:ext cx="6309360" cy="466725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598396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0" t="-104587" r="-201449" b="-5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4587" r="-100867" b="-5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Likelihood</a:t>
                          </a: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0" t="-204587" r="-201449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4587" r="-100867" b="-4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580" t="-204587" r="-1159" b="-4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0" t="-304587" r="-201449" b="-3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4587" r="-100867" b="-3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580" t="-304587" r="-1159" b="-3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0" t="-404587" r="-201449" b="-2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4587" r="-100867" b="-2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Perfect fit</a:t>
                          </a:r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239117"/>
                      </a:ext>
                    </a:extLst>
                  </a:tr>
                  <a:tr h="688068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0" t="-486726" r="-201449" b="-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86726" r="-100867" b="-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580" t="-486726" r="-1159" b="-98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193361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0" t="-608257" r="-201449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8257" r="-100867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580" t="-608257" r="-115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29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841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DE81-5094-49CB-1994-8AE9CF0A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06"/>
            <a:ext cx="10515600" cy="1325563"/>
          </a:xfrm>
        </p:spPr>
        <p:txBody>
          <a:bodyPr>
            <a:normAutofit/>
          </a:bodyPr>
          <a:lstStyle/>
          <a:p>
            <a:r>
              <a:rPr lang="en-US" i="0" dirty="0">
                <a:latin typeface="+mj-lt"/>
              </a:rPr>
              <a:t>Results </a:t>
            </a:r>
            <a:r>
              <a:rPr lang="en-US" dirty="0"/>
              <a:t>- triplets (1 offspring + parents)</a:t>
            </a:r>
            <a:endParaRPr lang="he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9CCA7A-A470-85F4-F440-A158EE7A2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41095"/>
              </p:ext>
            </p:extLst>
          </p:nvPr>
        </p:nvGraphicFramePr>
        <p:xfrm>
          <a:off x="420913" y="1505130"/>
          <a:ext cx="5344619" cy="48056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8679">
                  <a:extLst>
                    <a:ext uri="{9D8B030D-6E8A-4147-A177-3AD203B41FA5}">
                      <a16:colId xmlns:a16="http://schemas.microsoft.com/office/drawing/2014/main" val="969971310"/>
                    </a:ext>
                  </a:extLst>
                </a:gridCol>
                <a:gridCol w="1453414">
                  <a:extLst>
                    <a:ext uri="{9D8B030D-6E8A-4147-A177-3AD203B41FA5}">
                      <a16:colId xmlns:a16="http://schemas.microsoft.com/office/drawing/2014/main" val="4016410516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092654026"/>
                    </a:ext>
                  </a:extLst>
                </a:gridCol>
              </a:tblGrid>
              <a:tr h="357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McManus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66700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Ramaley</a:t>
                      </a:r>
                      <a:r>
                        <a:rPr lang="en-US" sz="1800" u="none" strike="noStrike" dirty="0">
                          <a:effectLst/>
                        </a:rPr>
                        <a:t> 1913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18.725***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***</a:t>
                      </a:r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18.897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07798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Chamberlain 1928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1.666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1.709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7594481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Rife 1940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3.042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3.142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11532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Merrell 1975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***</a:t>
                      </a:r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14.266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4.333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8888349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Annett 1973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0.792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0.77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88595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Ferronato</a:t>
                      </a:r>
                      <a:r>
                        <a:rPr lang="en-US" sz="1800" u="none" strike="noStrike" dirty="0">
                          <a:effectLst/>
                        </a:rPr>
                        <a:t> et al. 1947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1.285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1.253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6278039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Mascie</a:t>
                      </a:r>
                      <a:r>
                        <a:rPr lang="en-US" sz="1800" u="none" strike="noStrike" dirty="0">
                          <a:effectLst/>
                        </a:rPr>
                        <a:t>-Taylor (</a:t>
                      </a:r>
                      <a:r>
                        <a:rPr lang="en-US" sz="1800" u="none" strike="noStrike" dirty="0" err="1">
                          <a:effectLst/>
                        </a:rPr>
                        <a:t>unpub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0.109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0.109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7218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Chaurasia</a:t>
                      </a:r>
                      <a:r>
                        <a:rPr lang="en-US" sz="1800" u="none" strike="noStrike" dirty="0">
                          <a:effectLst/>
                        </a:rPr>
                        <a:t> &amp; Goswami (</a:t>
                      </a:r>
                      <a:r>
                        <a:rPr lang="en-US" sz="1800" u="none" strike="noStrike" dirty="0" err="1">
                          <a:effectLst/>
                        </a:rPr>
                        <a:t>unpub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**</a:t>
                      </a:r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7.498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3.745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3379164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Annett 1978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2.855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2.855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07204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Carter-</a:t>
                      </a:r>
                      <a:r>
                        <a:rPr lang="en-US" sz="1800" u="none" strike="noStrike" dirty="0" err="1">
                          <a:effectLst/>
                        </a:rPr>
                        <a:t>Saltzmann</a:t>
                      </a:r>
                      <a:r>
                        <a:rPr lang="en-US" sz="1800" u="none" strike="noStrike" dirty="0">
                          <a:effectLst/>
                        </a:rPr>
                        <a:t> 1980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0.399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0.36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4778250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Coren &amp; </a:t>
                      </a:r>
                      <a:r>
                        <a:rPr lang="en-US" sz="1800" u="none" strike="noStrike" dirty="0" err="1">
                          <a:effectLst/>
                        </a:rPr>
                        <a:t>Porac</a:t>
                      </a:r>
                      <a:r>
                        <a:rPr lang="en-US" sz="1800" u="none" strike="noStrike" dirty="0">
                          <a:effectLst/>
                        </a:rPr>
                        <a:t> 1980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0.931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1.093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115942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McGee &amp; Cozad 1980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***</a:t>
                      </a:r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13.718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***</a:t>
                      </a:r>
                      <a:r>
                        <a:rPr lang="he-IL" sz="1800" b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13.487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369203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8375236-A7ED-24B8-B982-9254353DB9B7}"/>
              </a:ext>
            </a:extLst>
          </p:cNvPr>
          <p:cNvGrpSpPr/>
          <p:nvPr/>
        </p:nvGrpSpPr>
        <p:grpSpPr>
          <a:xfrm>
            <a:off x="410753" y="2968170"/>
            <a:ext cx="5344619" cy="1849121"/>
            <a:chOff x="193040" y="2895600"/>
            <a:chExt cx="4886960" cy="1849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131904-1A52-F8D7-4C4B-EB4C43C82735}"/>
                </a:ext>
              </a:extLst>
            </p:cNvPr>
            <p:cNvSpPr/>
            <p:nvPr/>
          </p:nvSpPr>
          <p:spPr>
            <a:xfrm>
              <a:off x="193040" y="2895600"/>
              <a:ext cx="4886960" cy="355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4E0C63-3050-09D3-777E-B10F1822BCCA}"/>
                </a:ext>
              </a:extLst>
            </p:cNvPr>
            <p:cNvSpPr/>
            <p:nvPr/>
          </p:nvSpPr>
          <p:spPr>
            <a:xfrm>
              <a:off x="193040" y="4389121"/>
              <a:ext cx="4886960" cy="355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0C5180F-6D40-2BA1-5DD2-E33A97F1F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333906"/>
                  </p:ext>
                </p:extLst>
              </p:nvPr>
            </p:nvGraphicFramePr>
            <p:xfrm>
              <a:off x="5847883" y="1811892"/>
              <a:ext cx="6193245" cy="4153656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593703">
                      <a:extLst>
                        <a:ext uri="{9D8B030D-6E8A-4147-A177-3AD203B41FA5}">
                          <a16:colId xmlns:a16="http://schemas.microsoft.com/office/drawing/2014/main" val="217821338"/>
                        </a:ext>
                      </a:extLst>
                    </a:gridCol>
                    <a:gridCol w="2452914">
                      <a:extLst>
                        <a:ext uri="{9D8B030D-6E8A-4147-A177-3AD203B41FA5}">
                          <a16:colId xmlns:a16="http://schemas.microsoft.com/office/drawing/2014/main" val="480734347"/>
                        </a:ext>
                      </a:extLst>
                    </a:gridCol>
                    <a:gridCol w="1146628">
                      <a:extLst>
                        <a:ext uri="{9D8B030D-6E8A-4147-A177-3AD203B41FA5}">
                          <a16:colId xmlns:a16="http://schemas.microsoft.com/office/drawing/2014/main" val="729428686"/>
                        </a:ext>
                      </a:extLst>
                    </a:gridCol>
                  </a:tblGrid>
                  <a:tr h="87941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8329076"/>
                      </a:ext>
                    </a:extLst>
                  </a:tr>
                  <a:tr h="912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2000" b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51</m:t>
                                </m:r>
                                <m:r>
                                  <a:rPr lang="he-IL" sz="2000" b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he-IL" sz="2000" b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753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65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285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3512098"/>
                      </a:ext>
                    </a:extLst>
                  </a:tr>
                  <a:tr h="8794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2000" b="0" smtClean="0"/>
                                  <m:t>6</m:t>
                                </m:r>
                                <m:r>
                                  <a:rPr lang="he-IL" sz="2000" b="0" smtClean="0"/>
                                  <m:t>.</m:t>
                                </m:r>
                                <m:r>
                                  <a:rPr lang="he-IL" sz="2000" b="0" smtClean="0"/>
                                  <m:t>856</m:t>
                                </m:r>
                                <m:r>
                                  <a:rPr lang="he-IL" sz="2000" b="0" smtClean="0"/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b="0" smtClean="0"/>
                                    </m:ctrlPr>
                                  </m:sSupPr>
                                  <m:e>
                                    <m:r>
                                      <a:rPr lang="en-US" sz="2000" b="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smtClean="0"/>
                                      <m:t>−</m:t>
                                    </m:r>
                                    <m:r>
                                      <a:rPr lang="en-US" sz="2000" b="0" smtClean="0"/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/>
                                  <m:t>8</m:t>
                                </m:r>
                                <m:r>
                                  <a:rPr lang="en-US" sz="2000" smtClean="0"/>
                                  <m:t>.</m:t>
                                </m:r>
                                <m:r>
                                  <a:rPr lang="en-US" sz="2000" smtClean="0"/>
                                  <m:t>623</m:t>
                                </m:r>
                                <m:r>
                                  <a:rPr lang="en-US" sz="2000" b="0" smtClean="0"/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b="0" smtClean="0"/>
                                    </m:ctrlPr>
                                  </m:sSupPr>
                                  <m:e>
                                    <m:r>
                                      <a:rPr lang="en-US" sz="2000" b="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smtClean="0"/>
                                      <m:t>−</m:t>
                                    </m:r>
                                    <m:r>
                                      <a:rPr lang="en-US" sz="2000" smtClean="0"/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925586"/>
                      </a:ext>
                    </a:extLst>
                  </a:tr>
                  <a:tr h="1482431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2 datasets with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/>
                                <m:t>𝑝</m:t>
                              </m:r>
                              <m:r>
                                <a:rPr lang="en-US" sz="2000" b="0" smtClean="0"/>
                                <m:t>&lt;</m:t>
                              </m:r>
                              <m:r>
                                <a:rPr lang="en-US" sz="2000" b="0" smtClean="0"/>
                                <m:t>0</m:t>
                              </m:r>
                              <m:r>
                                <a:rPr lang="en-US" sz="2000" b="0" smtClean="0"/>
                                <m:t>.</m:t>
                              </m:r>
                              <m:r>
                                <a:rPr lang="en-US" sz="2000" b="0" smtClean="0"/>
                                <m:t>001</m:t>
                              </m:r>
                            </m:oMath>
                          </a14:m>
                          <a:endParaRPr lang="en-US" sz="2000" b="0" dirty="0"/>
                        </a:p>
                        <a:p>
                          <a:pPr marL="342900" marR="0" lvl="0" indent="-3429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1 datasets with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/>
                                <m:t> </m:t>
                              </m:r>
                              <m:r>
                                <a:rPr lang="en-US" sz="2000" b="0" smtClean="0"/>
                                <m:t>𝑝</m:t>
                              </m:r>
                              <m:r>
                                <a:rPr lang="en-US" sz="2000" b="0" smtClean="0"/>
                                <m:t>&lt;</m:t>
                              </m:r>
                              <m:r>
                                <a:rPr lang="en-US" sz="2000" b="0" smtClean="0"/>
                                <m:t>0</m:t>
                              </m:r>
                              <m:r>
                                <a:rPr lang="en-US" sz="2000" b="0" smtClean="0"/>
                                <m:t>.</m:t>
                              </m:r>
                              <m:r>
                                <a:rPr lang="en-US" sz="2000" b="0" smtClean="0"/>
                                <m:t>05</m:t>
                              </m:r>
                            </m:oMath>
                          </a14:m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3 datasets with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/>
                                <m:t> </m:t>
                              </m:r>
                              <m:r>
                                <a:rPr lang="en-US" sz="2000" b="0" smtClean="0"/>
                                <m:t>𝑝</m:t>
                              </m:r>
                              <m:r>
                                <a:rPr lang="en-US" sz="2000" b="0" smtClean="0"/>
                                <m:t>&lt;</m:t>
                              </m:r>
                              <m:r>
                                <a:rPr lang="en-US" sz="2000" b="0" smtClean="0"/>
                                <m:t>0</m:t>
                              </m:r>
                              <m:r>
                                <a:rPr lang="en-US" sz="2000" b="0" smtClean="0"/>
                                <m:t>.</m:t>
                              </m:r>
                              <m:r>
                                <a:rPr lang="en-US" sz="2000" b="0" smtClean="0"/>
                                <m:t>001</m:t>
                              </m:r>
                            </m:oMath>
                          </a14:m>
                          <a:endParaRPr lang="en-US" sz="2000" b="0" dirty="0"/>
                        </a:p>
                        <a:p>
                          <a:pPr marL="342900" marR="0" lvl="0" indent="-3429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000" dirty="0"/>
                            <a:t>1 dataset with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/>
                                <m:t> </m:t>
                              </m:r>
                              <m:r>
                                <a:rPr lang="en-US" sz="2000" b="0" smtClean="0"/>
                                <m:t>𝑝</m:t>
                              </m:r>
                              <m:r>
                                <a:rPr lang="en-US" sz="2000" b="0" smtClean="0"/>
                                <m:t>&lt;</m:t>
                              </m:r>
                              <m:r>
                                <a:rPr lang="en-US" sz="2000" b="0" smtClean="0"/>
                                <m:t>0</m:t>
                              </m:r>
                              <m:r>
                                <a:rPr lang="en-US" sz="2000" b="0" smtClean="0"/>
                                <m:t>.</m:t>
                              </m:r>
                              <m:r>
                                <a:rPr lang="en-US" sz="2000" b="0" smtClean="0"/>
                                <m:t>01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644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0C5180F-6D40-2BA1-5DD2-E33A97F1F1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333906"/>
                  </p:ext>
                </p:extLst>
              </p:nvPr>
            </p:nvGraphicFramePr>
            <p:xfrm>
              <a:off x="5847883" y="1811892"/>
              <a:ext cx="6193245" cy="4153656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593703">
                      <a:extLst>
                        <a:ext uri="{9D8B030D-6E8A-4147-A177-3AD203B41FA5}">
                          <a16:colId xmlns:a16="http://schemas.microsoft.com/office/drawing/2014/main" val="217821338"/>
                        </a:ext>
                      </a:extLst>
                    </a:gridCol>
                    <a:gridCol w="2452914">
                      <a:extLst>
                        <a:ext uri="{9D8B030D-6E8A-4147-A177-3AD203B41FA5}">
                          <a16:colId xmlns:a16="http://schemas.microsoft.com/office/drawing/2014/main" val="480734347"/>
                        </a:ext>
                      </a:extLst>
                    </a:gridCol>
                    <a:gridCol w="1146628">
                      <a:extLst>
                        <a:ext uri="{9D8B030D-6E8A-4147-A177-3AD203B41FA5}">
                          <a16:colId xmlns:a16="http://schemas.microsoft.com/office/drawing/2014/main" val="729428686"/>
                        </a:ext>
                      </a:extLst>
                    </a:gridCol>
                  </a:tblGrid>
                  <a:tr h="87941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8329076"/>
                      </a:ext>
                    </a:extLst>
                  </a:tr>
                  <a:tr h="91239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5" t="-96667" r="-139671" b="-2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955" t="-96667" r="-47643" b="-26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41489" t="-96667" r="-2128" b="-26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512098"/>
                      </a:ext>
                    </a:extLst>
                  </a:tr>
                  <a:tr h="8794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5" t="-203448" r="-139671" b="-17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955" t="-203448" r="-47643" b="-17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441489" t="-203448" r="-2128" b="-17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925586"/>
                      </a:ext>
                    </a:extLst>
                  </a:tr>
                  <a:tr h="148243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5" t="-181070" r="-139671" b="-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5955" t="-181070" r="-47643" b="-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644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7F7DEE-945C-8A09-E561-1DB797CEAE56}"/>
                  </a:ext>
                </a:extLst>
              </p:cNvPr>
              <p:cNvSpPr txBox="1"/>
              <p:nvPr/>
            </p:nvSpPr>
            <p:spPr>
              <a:xfrm>
                <a:off x="410753" y="6453349"/>
                <a:ext cx="534461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∗∗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 ∗∗∗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7F7DEE-945C-8A09-E561-1DB797CEA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3" y="6453349"/>
                <a:ext cx="5344619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800D58-0765-6D6C-B61E-38EE36EDB446}"/>
                  </a:ext>
                </a:extLst>
              </p:cNvPr>
              <p:cNvSpPr txBox="1"/>
              <p:nvPr/>
            </p:nvSpPr>
            <p:spPr>
              <a:xfrm>
                <a:off x="503264" y="1003876"/>
                <a:ext cx="5344619" cy="4112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𝑟𝑒𝑠𝑢𝑙𝑡𝑠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0775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800D58-0765-6D6C-B61E-38EE36ED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4" y="1003876"/>
                <a:ext cx="5344619" cy="411266"/>
              </a:xfrm>
              <a:prstGeom prst="rect">
                <a:avLst/>
              </a:prstGeom>
              <a:blipFill>
                <a:blip r:embed="rId6"/>
                <a:stretch>
                  <a:fillRect t="-1493" b="-253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1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47B0-4459-218C-5BD2-1EE07BFE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multi-offspring (siblings + parents) 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C6929-F65A-F83A-003F-64DB6CAD3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95377"/>
              </p:ext>
            </p:extLst>
          </p:nvPr>
        </p:nvGraphicFramePr>
        <p:xfrm>
          <a:off x="1339669" y="2089784"/>
          <a:ext cx="3555275" cy="2674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498">
                  <a:extLst>
                    <a:ext uri="{9D8B030D-6E8A-4147-A177-3AD203B41FA5}">
                      <a16:colId xmlns:a16="http://schemas.microsoft.com/office/drawing/2014/main" val="2288260679"/>
                    </a:ext>
                  </a:extLst>
                </a:gridCol>
                <a:gridCol w="637498">
                  <a:extLst>
                    <a:ext uri="{9D8B030D-6E8A-4147-A177-3AD203B41FA5}">
                      <a16:colId xmlns:a16="http://schemas.microsoft.com/office/drawing/2014/main" val="1525282184"/>
                    </a:ext>
                  </a:extLst>
                </a:gridCol>
                <a:gridCol w="1274994">
                  <a:extLst>
                    <a:ext uri="{9D8B030D-6E8A-4147-A177-3AD203B41FA5}">
                      <a16:colId xmlns:a16="http://schemas.microsoft.com/office/drawing/2014/main" val="1551393871"/>
                    </a:ext>
                  </a:extLst>
                </a:gridCol>
                <a:gridCol w="1005285">
                  <a:extLst>
                    <a:ext uri="{9D8B030D-6E8A-4147-A177-3AD203B41FA5}">
                      <a16:colId xmlns:a16="http://schemas.microsoft.com/office/drawing/2014/main" val="79417232"/>
                    </a:ext>
                  </a:extLst>
                </a:gridCol>
              </a:tblGrid>
              <a:tr h="521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df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McManus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12749"/>
                  </a:ext>
                </a:extLst>
              </a:tr>
              <a:tr h="521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ICM1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40.219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40.161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68123"/>
                  </a:ext>
                </a:extLst>
              </a:tr>
              <a:tr h="521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ICM2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37.787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37.665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144316"/>
                  </a:ext>
                </a:extLst>
              </a:tr>
              <a:tr h="540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ICM2 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24.962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47.579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24376"/>
                  </a:ext>
                </a:extLst>
              </a:tr>
              <a:tr h="540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ICM2 pat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26.501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28.501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36465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FBFE138-8187-6FC6-BFC7-E0052C245FD6}"/>
              </a:ext>
            </a:extLst>
          </p:cNvPr>
          <p:cNvSpPr/>
          <p:nvPr/>
        </p:nvSpPr>
        <p:spPr>
          <a:xfrm>
            <a:off x="1339669" y="3667537"/>
            <a:ext cx="3555274" cy="500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8AEDD74-F4DE-FF50-6B24-DE22A52F9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67553"/>
                  </p:ext>
                </p:extLst>
              </p:nvPr>
            </p:nvGraphicFramePr>
            <p:xfrm>
              <a:off x="5747657" y="2395160"/>
              <a:ext cx="5930464" cy="206397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849880">
                      <a:extLst>
                        <a:ext uri="{9D8B030D-6E8A-4147-A177-3AD203B41FA5}">
                          <a16:colId xmlns:a16="http://schemas.microsoft.com/office/drawing/2014/main" val="217821338"/>
                        </a:ext>
                      </a:extLst>
                    </a:gridCol>
                    <a:gridCol w="2010782">
                      <a:extLst>
                        <a:ext uri="{9D8B030D-6E8A-4147-A177-3AD203B41FA5}">
                          <a16:colId xmlns:a16="http://schemas.microsoft.com/office/drawing/2014/main" val="480734347"/>
                        </a:ext>
                      </a:extLst>
                    </a:gridCol>
                    <a:gridCol w="1069802">
                      <a:extLst>
                        <a:ext uri="{9D8B030D-6E8A-4147-A177-3AD203B41FA5}">
                          <a16:colId xmlns:a16="http://schemas.microsoft.com/office/drawing/2014/main" val="729428686"/>
                        </a:ext>
                      </a:extLst>
                    </a:gridCol>
                  </a:tblGrid>
                  <a:tr h="3464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8329076"/>
                      </a:ext>
                    </a:extLst>
                  </a:tr>
                  <a:tr h="4864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153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906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129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469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3512098"/>
                      </a:ext>
                    </a:extLst>
                  </a:tr>
                  <a:tr h="4689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104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57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4925586"/>
                      </a:ext>
                    </a:extLst>
                  </a:tr>
                  <a:tr h="7123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/>
                            <a:t>1 </a:t>
                          </a:r>
                          <a:r>
                            <a:rPr lang="en-US" sz="200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dataset </a:t>
                          </a:r>
                          <a:r>
                            <a:rPr lang="en-US" sz="2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with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smtClean="0"/>
                                <m:t> </m:t>
                              </m:r>
                              <m:r>
                                <a:rPr lang="en-US" sz="2000" b="0" smtClean="0"/>
                                <m:t>𝑝</m:t>
                              </m:r>
                              <m:r>
                                <a:rPr lang="en-US" sz="2000" b="0" smtClean="0"/>
                                <m:t>&lt;</m:t>
                              </m:r>
                              <m:r>
                                <a:rPr lang="en-US" sz="2000" b="0" smtClean="0"/>
                                <m:t>0</m:t>
                              </m:r>
                              <m:r>
                                <a:rPr lang="en-US" sz="2000" b="0" smtClean="0"/>
                                <m:t>.</m:t>
                              </m:r>
                              <m:r>
                                <a:rPr lang="en-US" sz="2000" b="0" smtClean="0"/>
                                <m:t>05</m:t>
                              </m:r>
                            </m:oMath>
                          </a14:m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7644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8AEDD74-F4DE-FF50-6B24-DE22A52F9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567553"/>
                  </p:ext>
                </p:extLst>
              </p:nvPr>
            </p:nvGraphicFramePr>
            <p:xfrm>
              <a:off x="5747657" y="2395160"/>
              <a:ext cx="5930464" cy="2063973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849880">
                      <a:extLst>
                        <a:ext uri="{9D8B030D-6E8A-4147-A177-3AD203B41FA5}">
                          <a16:colId xmlns:a16="http://schemas.microsoft.com/office/drawing/2014/main" val="217821338"/>
                        </a:ext>
                      </a:extLst>
                    </a:gridCol>
                    <a:gridCol w="2010782">
                      <a:extLst>
                        <a:ext uri="{9D8B030D-6E8A-4147-A177-3AD203B41FA5}">
                          <a16:colId xmlns:a16="http://schemas.microsoft.com/office/drawing/2014/main" val="480734347"/>
                        </a:ext>
                      </a:extLst>
                    </a:gridCol>
                    <a:gridCol w="1069802">
                      <a:extLst>
                        <a:ext uri="{9D8B030D-6E8A-4147-A177-3AD203B41FA5}">
                          <a16:colId xmlns:a16="http://schemas.microsoft.com/office/drawing/2014/main" val="72942868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8329076"/>
                      </a:ext>
                    </a:extLst>
                  </a:tr>
                  <a:tr h="486486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87500" r="-108974" b="-24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21" t="-87500" r="-54545" b="-24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977" t="-87500" r="-2273" b="-24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512098"/>
                      </a:ext>
                    </a:extLst>
                  </a:tr>
                  <a:tr h="46890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192308" r="-108974" b="-1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2121" t="-192308" r="-54545" b="-1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977" t="-192308" r="-2273" b="-15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925586"/>
                      </a:ext>
                    </a:extLst>
                  </a:tr>
                  <a:tr h="71234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4" t="-194872" r="-108974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7644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C1614-F1C9-1B8F-9A70-786753E908E9}"/>
                  </a:ext>
                </a:extLst>
              </p:cNvPr>
              <p:cNvSpPr txBox="1"/>
              <p:nvPr/>
            </p:nvSpPr>
            <p:spPr>
              <a:xfrm>
                <a:off x="1339669" y="4764510"/>
                <a:ext cx="518099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3C1614-F1C9-1B8F-9A70-786753E9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69" y="4764510"/>
                <a:ext cx="5180990" cy="369332"/>
              </a:xfrm>
              <a:prstGeom prst="rect">
                <a:avLst/>
              </a:prstGeom>
              <a:blipFill>
                <a:blip r:embed="rId3"/>
                <a:stretch>
                  <a:fillRect l="-1059" t="-10000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960F5D-90F7-FFF0-FE2D-90760D652EB9}"/>
                  </a:ext>
                </a:extLst>
              </p:cNvPr>
              <p:cNvSpPr txBox="1"/>
              <p:nvPr/>
            </p:nvSpPr>
            <p:spPr>
              <a:xfrm>
                <a:off x="444996" y="1311034"/>
                <a:ext cx="534461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𝑒𝑠𝑢𝑙𝑡𝑠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0775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960F5D-90F7-FFF0-FE2D-90760D65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96" y="1311034"/>
                <a:ext cx="534461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2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5842-6512-71AC-00C8-982579A9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Results- twins</a:t>
            </a:r>
            <a:endParaRPr lang="he-I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700E5F-03D1-838A-AD78-2F4EE7E7D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93382"/>
              </p:ext>
            </p:extLst>
          </p:nvPr>
        </p:nvGraphicFramePr>
        <p:xfrm>
          <a:off x="1323631" y="1671689"/>
          <a:ext cx="4286939" cy="4755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899">
                  <a:extLst>
                    <a:ext uri="{9D8B030D-6E8A-4147-A177-3AD203B41FA5}">
                      <a16:colId xmlns:a16="http://schemas.microsoft.com/office/drawing/2014/main" val="1025673122"/>
                    </a:ext>
                  </a:extLst>
                </a:gridCol>
                <a:gridCol w="1013277">
                  <a:extLst>
                    <a:ext uri="{9D8B030D-6E8A-4147-A177-3AD203B41FA5}">
                      <a16:colId xmlns:a16="http://schemas.microsoft.com/office/drawing/2014/main" val="580616847"/>
                    </a:ext>
                  </a:extLst>
                </a:gridCol>
                <a:gridCol w="1032763">
                  <a:extLst>
                    <a:ext uri="{9D8B030D-6E8A-4147-A177-3AD203B41FA5}">
                      <a16:colId xmlns:a16="http://schemas.microsoft.com/office/drawing/2014/main" val="1877774453"/>
                    </a:ext>
                  </a:extLst>
                </a:gridCol>
              </a:tblGrid>
              <a:tr h="555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Study (MZ)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McManus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79917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Wilson &amp; Jones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0.771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0.769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3931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01869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Newman et al.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75959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Bouterwek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0922144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09888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Thyss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1.634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1.634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8419016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Rife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3.68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3.749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7351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Dechaume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0.079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4238699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Zazzo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26554"/>
                  </a:ext>
                </a:extLst>
              </a:tr>
              <a:tr h="55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Carter-Saltzmann et al.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0.237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2782651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Loehlin</a:t>
                      </a:r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Nichols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4.408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4.402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50390"/>
                  </a:ext>
                </a:extLst>
              </a:tr>
              <a:tr h="55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Springer &amp; Searleman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0.006</a:t>
                      </a:r>
                      <a:endParaRPr lang="he-I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1555364"/>
                  </a:ext>
                </a:extLst>
              </a:tr>
              <a:tr h="28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NCDS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0.183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0.184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6998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3827C3-F8DD-54B5-807D-0ECECD19C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97218"/>
              </p:ext>
            </p:extLst>
          </p:nvPr>
        </p:nvGraphicFramePr>
        <p:xfrm>
          <a:off x="6096000" y="1671689"/>
          <a:ext cx="4286939" cy="4734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899">
                  <a:extLst>
                    <a:ext uri="{9D8B030D-6E8A-4147-A177-3AD203B41FA5}">
                      <a16:colId xmlns:a16="http://schemas.microsoft.com/office/drawing/2014/main" val="2049526754"/>
                    </a:ext>
                  </a:extLst>
                </a:gridCol>
                <a:gridCol w="1013276">
                  <a:extLst>
                    <a:ext uri="{9D8B030D-6E8A-4147-A177-3AD203B41FA5}">
                      <a16:colId xmlns:a16="http://schemas.microsoft.com/office/drawing/2014/main" val="1222801849"/>
                    </a:ext>
                  </a:extLst>
                </a:gridCol>
                <a:gridCol w="1032764">
                  <a:extLst>
                    <a:ext uri="{9D8B030D-6E8A-4147-A177-3AD203B41FA5}">
                      <a16:colId xmlns:a16="http://schemas.microsoft.com/office/drawing/2014/main" val="3485795075"/>
                    </a:ext>
                  </a:extLst>
                </a:gridCol>
              </a:tblGrid>
              <a:tr h="5512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(DZ)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McManus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776703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Wilson &amp; Jones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0.164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0.166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114092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Stocks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5979102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Newman et al.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2.399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847325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Bouterwek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3.205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3.203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3620480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Rife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0.804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0.804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10784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Thyss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9072510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Rife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2.284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2.281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32474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Dechaume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1513372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Zazzo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5.726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5.72</a:t>
                      </a:r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he-IL" sz="1800" b="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86287"/>
                  </a:ext>
                </a:extLst>
              </a:tr>
              <a:tr h="551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Carter-Saltzmann et al.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8253337"/>
                  </a:ext>
                </a:extLst>
              </a:tr>
              <a:tr h="314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Loehlin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 Nichols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5.917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he-IL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5.917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154330"/>
                  </a:ext>
                </a:extLst>
              </a:tr>
              <a:tr h="5107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Springer &amp; Searleman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1.998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1.997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0030224"/>
                  </a:ext>
                </a:extLst>
              </a:tr>
              <a:tr h="278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NCDS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1.181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1.182</a:t>
                      </a: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49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930659-F1A0-EB5F-9AA6-B54054E818E8}"/>
                  </a:ext>
                </a:extLst>
              </p:cNvPr>
              <p:cNvSpPr txBox="1"/>
              <p:nvPr/>
            </p:nvSpPr>
            <p:spPr>
              <a:xfrm>
                <a:off x="449943" y="1279579"/>
                <a:ext cx="534461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𝑒𝑠𝑢𝑙𝑡𝑠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0775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930659-F1A0-EB5F-9AA6-B54054E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1279579"/>
                <a:ext cx="534461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627EC1-3894-068F-224F-34D6F50EEA4E}"/>
                  </a:ext>
                </a:extLst>
              </p:cNvPr>
              <p:cNvSpPr txBox="1"/>
              <p:nvPr/>
            </p:nvSpPr>
            <p:spPr>
              <a:xfrm>
                <a:off x="1323631" y="6449988"/>
                <a:ext cx="518099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627EC1-3894-068F-224F-34D6F50E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31" y="6449988"/>
                <a:ext cx="5180990" cy="369332"/>
              </a:xfrm>
              <a:prstGeom prst="rect">
                <a:avLst/>
              </a:prstGeom>
              <a:blipFill>
                <a:blip r:embed="rId3"/>
                <a:stretch>
                  <a:fillRect l="-941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2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2EBE-E9FD-E517-1DDE-DE1A7918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reduced data (removed 4 datasets)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CEDE2AD0-EDEC-2DCD-2DC3-E3111D8A795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37116"/>
                  </p:ext>
                </p:extLst>
              </p:nvPr>
            </p:nvGraphicFramePr>
            <p:xfrm>
              <a:off x="3230880" y="1690688"/>
              <a:ext cx="5730240" cy="4481509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91008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2359839685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McManus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9430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958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9431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723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Likelihood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0645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0642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smtClean="0"/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/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2371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2328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smtClean="0"/>
                                    </m:ctrlPr>
                                  </m:dPr>
                                  <m:e>
                                    <m:r>
                                      <a:rPr lang="en-US" sz="1600" b="0" smtClean="0"/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1600" b="0" smtClean="0"/>
                                      <m:t>𝐷𝐶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9332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085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6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9345</m:t>
                                </m:r>
                                <m:r>
                                  <a:rPr lang="en-US" sz="16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466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fit</a:t>
                          </a:r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239117"/>
                      </a:ext>
                    </a:extLst>
                  </a:tr>
                  <a:tr h="660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16</m:t>
                                    </m:r>
                                    <m:r>
                                      <a:rPr lang="en-US" sz="1600" b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197</m:t>
                                </m:r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747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160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16</m:t>
                                    </m:r>
                                    <m:r>
                                      <a:rPr lang="en-US" sz="1600" b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60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172</m:t>
                                </m:r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514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5193361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0417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329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𝑝</m:t>
                                </m:r>
                                <m:r>
                                  <a:rPr lang="en-US" sz="1600" b="0" smtClean="0"/>
                                  <m:t>−</m:t>
                                </m:r>
                                <m:r>
                                  <a:rPr lang="en-US" sz="1600" b="0" smtClean="0"/>
                                  <m:t>𝑣𝑎𝑙𝑢𝑒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529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CEDE2AD0-EDEC-2DCD-2DC3-E3111D8A795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37116"/>
                  </p:ext>
                </p:extLst>
              </p:nvPr>
            </p:nvGraphicFramePr>
            <p:xfrm>
              <a:off x="3230880" y="1690688"/>
              <a:ext cx="5730240" cy="4481509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91008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2359839685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McManus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39" t="-101923" r="-201917" b="-50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318" t="-101923" r="-101274" b="-50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Likelihood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39" t="-200000" r="-201917" b="-4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318" t="-200000" r="-101274" b="-4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58" t="-200000" r="-1597" b="-4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39" t="-302885" r="-201917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318" t="-302885" r="-101274" b="-3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58" t="-302885" r="-1597" b="-3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39" t="-399048" r="-20191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318" t="-399048" r="-101274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fit</a:t>
                          </a:r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239117"/>
                      </a:ext>
                    </a:extLst>
                  </a:tr>
                  <a:tr h="66068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39" t="-485185" r="-201917" b="-99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318" t="-485185" r="-101274" b="-99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58" t="-485185" r="-1597" b="-99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193361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639" t="-601905" r="-20191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318" t="-601905" r="-10127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58" t="-601905" r="-1597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29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160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0315-CB12-EBEA-9C6A-868EB395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1" y="2002631"/>
            <a:ext cx="10515600" cy="2852737"/>
          </a:xfrm>
        </p:spPr>
        <p:txBody>
          <a:bodyPr/>
          <a:lstStyle/>
          <a:p>
            <a:pPr algn="ctr"/>
            <a:r>
              <a:rPr lang="en-US" sz="6000" dirty="0"/>
              <a:t>Where are the differences between us and McManus(1985)?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918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148-CBC8-D077-1000-3B08CC0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Log-likelihood &amp; Model parameters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097D-C2DC-2765-7C62-E441A3A5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the complete data, there is a difference between the maximum likelihood found, and the estimation of the model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7A591ED-102F-25CB-3DF9-DE051842AE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463191"/>
                  </p:ext>
                </p:extLst>
              </p:nvPr>
            </p:nvGraphicFramePr>
            <p:xfrm>
              <a:off x="2941320" y="3443514"/>
              <a:ext cx="6309360" cy="2652788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40861535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353592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524663353"/>
                        </a:ext>
                      </a:extLst>
                    </a:gridCol>
                  </a:tblGrid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6016581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11443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219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11446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441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Likelihood</a:t>
                          </a: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9579909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0737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0767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406978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2712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2647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000" b="0" smtClean="0">
                                        <a:latin typeface="Cambria Math" panose="02040503050406030204" pitchFamily="18" charset="0"/>
                                      </a:rPr>
                                      <m:t>𝐷𝐶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2585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87A591ED-102F-25CB-3DF9-DE051842AE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4463191"/>
                  </p:ext>
                </p:extLst>
              </p:nvPr>
            </p:nvGraphicFramePr>
            <p:xfrm>
              <a:off x="2941320" y="3443514"/>
              <a:ext cx="6309360" cy="2652788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40861535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353592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524663353"/>
                        </a:ext>
                      </a:extLst>
                    </a:gridCol>
                  </a:tblGrid>
                  <a:tr h="66319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6016581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90" t="-103636" r="-201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3636" r="-1008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Likelihood</a:t>
                          </a: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9579909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90" t="-205505" r="-201449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5505" r="-100867" b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205505" r="-1159" b="-10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406978"/>
                      </a:ext>
                    </a:extLst>
                  </a:tr>
                  <a:tr h="66319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90" t="-305505" r="-201449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5505" r="-100867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580" t="-305505" r="-115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2585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34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148-CBC8-D077-1000-3B08CC0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Log-likelihood &amp; Model parameters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097D-C2DC-2765-7C62-E441A3A5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the reduced data, the difference is reduced: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7755AAD-5731-D04D-019B-F4C48F936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667787"/>
                  </p:ext>
                </p:extLst>
              </p:nvPr>
            </p:nvGraphicFramePr>
            <p:xfrm>
              <a:off x="3230880" y="3429000"/>
              <a:ext cx="5730240" cy="2547216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910080">
                      <a:extLst>
                        <a:ext uri="{9D8B030D-6E8A-4147-A177-3AD203B41FA5}">
                          <a16:colId xmlns:a16="http://schemas.microsoft.com/office/drawing/2014/main" val="2593668828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438027436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1499797518"/>
                        </a:ext>
                      </a:extLst>
                    </a:gridCol>
                  </a:tblGrid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McManus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948491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9430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958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9431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723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Likelihood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623583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0645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0642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277773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2371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6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2328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𝐷𝐶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04970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7755AAD-5731-D04D-019B-F4C48F936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667787"/>
                  </p:ext>
                </p:extLst>
              </p:nvPr>
            </p:nvGraphicFramePr>
            <p:xfrm>
              <a:off x="3230880" y="3429000"/>
              <a:ext cx="5730240" cy="2547216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910080">
                      <a:extLst>
                        <a:ext uri="{9D8B030D-6E8A-4147-A177-3AD203B41FA5}">
                          <a16:colId xmlns:a16="http://schemas.microsoft.com/office/drawing/2014/main" val="2593668828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438027436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1499797518"/>
                        </a:ext>
                      </a:extLst>
                    </a:gridCol>
                  </a:tblGrid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McManus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948491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639" t="-100952" r="-201917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318" t="-100952" r="-101274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Likelihood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623583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639" t="-202885" r="-201917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318" t="-202885" r="-101274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958" t="-202885" r="-1597" b="-1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277773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639" t="-300000" r="-20191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318" t="-300000" r="-10127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958" t="-300000" r="-1597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497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488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2F41-A717-AD86-D665-E520C035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McManus’ 1985 Handedness Model?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2CA7-12CF-17DB-0E4D-DD9AEE17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 1985, I. C. McManus proposed a genetic model for the determination of handedness in humans.</a:t>
            </a:r>
            <a:br>
              <a:rPr lang="en-US" dirty="0"/>
            </a:br>
            <a:endParaRPr lang="en-US" sz="1200" dirty="0"/>
          </a:p>
          <a:p>
            <a:r>
              <a:rPr lang="en-US" dirty="0"/>
              <a:t>One gene with two alleles: D (dextrality) and C (chance)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1E943-F326-43E7-88F7-ADC629446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825" b="23823"/>
          <a:stretch/>
        </p:blipFill>
        <p:spPr>
          <a:xfrm>
            <a:off x="3380595" y="3679815"/>
            <a:ext cx="5430809" cy="20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148-CBC8-D077-1000-3B08CC0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Log-likelihood &amp; Model parameters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097D-C2DC-2765-7C62-E441A3A5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using the reduced data, the difference is reduced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CB9A00-39C3-CBB7-45CA-2F9C6FB8CE7F}"/>
              </a:ext>
            </a:extLst>
          </p:cNvPr>
          <p:cNvGrpSpPr/>
          <p:nvPr/>
        </p:nvGrpSpPr>
        <p:grpSpPr>
          <a:xfrm>
            <a:off x="1632015" y="2179925"/>
            <a:ext cx="8165127" cy="4427621"/>
            <a:chOff x="1600301" y="2072097"/>
            <a:chExt cx="5806176" cy="31310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7BBA10-EAAE-89CE-2EC9-A3DB3DB0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301" y="2072097"/>
              <a:ext cx="3278357" cy="31310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55D9BC-638E-71DA-55C6-349307212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60" t="6587" r="379" b="15850"/>
            <a:stretch/>
          </p:blipFill>
          <p:spPr bwMode="auto">
            <a:xfrm>
              <a:off x="4774615" y="2514759"/>
              <a:ext cx="2631862" cy="266789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295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148-CBC8-D077-1000-3B08CC0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Log-likelihood &amp; Model parameters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4097D-C2DC-2765-7C62-E441A3A57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663"/>
                <a:ext cx="10515600" cy="47813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Is there a discrepancy between datasets that might account for the variation in the calculated likelihood?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the dataset of </a:t>
                </a:r>
                <a:r>
                  <a:rPr lang="en-US" sz="2400" dirty="0" err="1"/>
                  <a:t>Chaurasia</a:t>
                </a:r>
                <a:r>
                  <a:rPr lang="en-US" sz="2400" dirty="0"/>
                  <a:t> &amp; Goswami we found that the discrepancy is due to differences in the measured rate of left-handedness in the parents. McManus calculated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𝑝𝑎𝑟𝑒𝑛𝑡𝑎𝑙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104</m:t>
                    </m:r>
                  </m:oMath>
                </a14:m>
                <a:r>
                  <a:rPr lang="en-US" sz="2400" dirty="0"/>
                  <a:t>, we calculated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066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he-IL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𝑝𝑎𝑟𝑒𝑛𝑡𝑎𝑙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∙ 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4097D-C2DC-2765-7C62-E441A3A57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663"/>
                <a:ext cx="10515600" cy="4781300"/>
              </a:xfrm>
              <a:blipFill>
                <a:blip r:embed="rId2"/>
                <a:stretch>
                  <a:fillRect l="-1043" t="-2551" r="-5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0E7526-39A7-B3CC-7C02-E3376F93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727746"/>
                  </p:ext>
                </p:extLst>
              </p:nvPr>
            </p:nvGraphicFramePr>
            <p:xfrm>
              <a:off x="2226437" y="3891426"/>
              <a:ext cx="7739126" cy="1068037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4095218">
                      <a:extLst>
                        <a:ext uri="{9D8B030D-6E8A-4147-A177-3AD203B41FA5}">
                          <a16:colId xmlns:a16="http://schemas.microsoft.com/office/drawing/2014/main" val="2284910372"/>
                        </a:ext>
                      </a:extLst>
                    </a:gridCol>
                    <a:gridCol w="735468">
                      <a:extLst>
                        <a:ext uri="{9D8B030D-6E8A-4147-A177-3AD203B41FA5}">
                          <a16:colId xmlns:a16="http://schemas.microsoft.com/office/drawing/2014/main" val="1626051533"/>
                        </a:ext>
                      </a:extLst>
                    </a:gridCol>
                    <a:gridCol w="635177">
                      <a:extLst>
                        <a:ext uri="{9D8B030D-6E8A-4147-A177-3AD203B41FA5}">
                          <a16:colId xmlns:a16="http://schemas.microsoft.com/office/drawing/2014/main" val="1905971182"/>
                        </a:ext>
                      </a:extLst>
                    </a:gridCol>
                    <a:gridCol w="601746">
                      <a:extLst>
                        <a:ext uri="{9D8B030D-6E8A-4147-A177-3AD203B41FA5}">
                          <a16:colId xmlns:a16="http://schemas.microsoft.com/office/drawing/2014/main" val="3854785246"/>
                        </a:ext>
                      </a:extLst>
                    </a:gridCol>
                    <a:gridCol w="568316">
                      <a:extLst>
                        <a:ext uri="{9D8B030D-6E8A-4147-A177-3AD203B41FA5}">
                          <a16:colId xmlns:a16="http://schemas.microsoft.com/office/drawing/2014/main" val="4249110615"/>
                        </a:ext>
                      </a:extLst>
                    </a:gridCol>
                    <a:gridCol w="568316">
                      <a:extLst>
                        <a:ext uri="{9D8B030D-6E8A-4147-A177-3AD203B41FA5}">
                          <a16:colId xmlns:a16="http://schemas.microsoft.com/office/drawing/2014/main" val="2839973874"/>
                        </a:ext>
                      </a:extLst>
                    </a:gridCol>
                    <a:gridCol w="534885">
                      <a:extLst>
                        <a:ext uri="{9D8B030D-6E8A-4147-A177-3AD203B41FA5}">
                          <a16:colId xmlns:a16="http://schemas.microsoft.com/office/drawing/2014/main" val="2690623626"/>
                        </a:ext>
                      </a:extLst>
                    </a:gridCol>
                  </a:tblGrid>
                  <a:tr h="404901">
                    <a:tc rowSpan="2">
                      <a:txBody>
                        <a:bodyPr/>
                        <a:lstStyle/>
                        <a:p>
                          <a:pPr algn="l" fontAlgn="b"/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𝐑</m:t>
                                </m:r>
                                <m:r>
                                  <a:rPr lang="en-US" sz="1600" b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×</m:t>
                                </m:r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L|RR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𝐑</m:t>
                                </m:r>
                                <m:r>
                                  <a:rPr lang="en-US" sz="1600" b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×</m:t>
                                </m:r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𝐋</m:t>
                                </m:r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L|RL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𝐋</m:t>
                                </m:r>
                                <m:r>
                                  <a:rPr lang="en-US" sz="1600" b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×</m:t>
                                </m:r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𝐋</m:t>
                                </m:r>
                              </m:oMath>
                            </m:oMathPara>
                          </a14:m>
                          <a:endParaRPr lang="en-US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L|LL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254401750"/>
                      </a:ext>
                    </a:extLst>
                  </a:tr>
                  <a:tr h="258235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it-IT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𝐋</m:t>
                                </m:r>
                              </m:oMath>
                            </m:oMathPara>
                          </a14:m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𝐋</m:t>
                                </m:r>
                              </m:oMath>
                            </m:oMathPara>
                          </a14:m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kern="1200" dirty="0" smtClean="0">
                                    <a:solidFill>
                                      <a:schemeClr val="bg1"/>
                                    </a:solidFill>
                                  </a:rPr>
                                  <m:t>𝐋</m:t>
                                </m:r>
                              </m:oMath>
                            </m:oMathPara>
                          </a14:m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354443"/>
                      </a:ext>
                    </a:extLst>
                  </a:tr>
                  <a:tr h="40490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</a:rPr>
                            <a:t>Chaurasia &amp; Goswami</a:t>
                          </a:r>
                          <a:endParaRPr lang="it-IT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1060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144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122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46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3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4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9366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0E7526-39A7-B3CC-7C02-E3376F93E5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2727746"/>
                  </p:ext>
                </p:extLst>
              </p:nvPr>
            </p:nvGraphicFramePr>
            <p:xfrm>
              <a:off x="2226437" y="3891426"/>
              <a:ext cx="7739126" cy="1068037"/>
            </p:xfrm>
            <a:graphic>
              <a:graphicData uri="http://schemas.openxmlformats.org/drawingml/2006/table">
                <a:tbl>
                  <a:tblPr>
                    <a:tableStyleId>{7DF18680-E054-41AD-8BC1-D1AEF772440D}</a:tableStyleId>
                  </a:tblPr>
                  <a:tblGrid>
                    <a:gridCol w="4095218">
                      <a:extLst>
                        <a:ext uri="{9D8B030D-6E8A-4147-A177-3AD203B41FA5}">
                          <a16:colId xmlns:a16="http://schemas.microsoft.com/office/drawing/2014/main" val="2284910372"/>
                        </a:ext>
                      </a:extLst>
                    </a:gridCol>
                    <a:gridCol w="735468">
                      <a:extLst>
                        <a:ext uri="{9D8B030D-6E8A-4147-A177-3AD203B41FA5}">
                          <a16:colId xmlns:a16="http://schemas.microsoft.com/office/drawing/2014/main" val="1626051533"/>
                        </a:ext>
                      </a:extLst>
                    </a:gridCol>
                    <a:gridCol w="635177">
                      <a:extLst>
                        <a:ext uri="{9D8B030D-6E8A-4147-A177-3AD203B41FA5}">
                          <a16:colId xmlns:a16="http://schemas.microsoft.com/office/drawing/2014/main" val="1905971182"/>
                        </a:ext>
                      </a:extLst>
                    </a:gridCol>
                    <a:gridCol w="601746">
                      <a:extLst>
                        <a:ext uri="{9D8B030D-6E8A-4147-A177-3AD203B41FA5}">
                          <a16:colId xmlns:a16="http://schemas.microsoft.com/office/drawing/2014/main" val="3854785246"/>
                        </a:ext>
                      </a:extLst>
                    </a:gridCol>
                    <a:gridCol w="568316">
                      <a:extLst>
                        <a:ext uri="{9D8B030D-6E8A-4147-A177-3AD203B41FA5}">
                          <a16:colId xmlns:a16="http://schemas.microsoft.com/office/drawing/2014/main" val="4249110615"/>
                        </a:ext>
                      </a:extLst>
                    </a:gridCol>
                    <a:gridCol w="568316">
                      <a:extLst>
                        <a:ext uri="{9D8B030D-6E8A-4147-A177-3AD203B41FA5}">
                          <a16:colId xmlns:a16="http://schemas.microsoft.com/office/drawing/2014/main" val="2839973874"/>
                        </a:ext>
                      </a:extLst>
                    </a:gridCol>
                    <a:gridCol w="534885">
                      <a:extLst>
                        <a:ext uri="{9D8B030D-6E8A-4147-A177-3AD203B41FA5}">
                          <a16:colId xmlns:a16="http://schemas.microsoft.com/office/drawing/2014/main" val="2690623626"/>
                        </a:ext>
                      </a:extLst>
                    </a:gridCol>
                  </a:tblGrid>
                  <a:tr h="404901">
                    <a:tc rowSpan="2">
                      <a:txBody>
                        <a:bodyPr/>
                        <a:lstStyle/>
                        <a:p>
                          <a:pPr algn="l" fontAlgn="b"/>
                          <a:endParaRPr lang="he-IL" sz="1600" b="1" kern="12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299111" t="-1493" r="-166667" b="-1835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L|RR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 grid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467708" t="-1493" r="-95313" b="-1835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L|RL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 grid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602210" t="-1493" r="-1105" b="-1835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L|LL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254401750"/>
                      </a:ext>
                    </a:extLst>
                  </a:tr>
                  <a:tr h="258235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it-IT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556198" t="-161905" r="-395868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763462" t="-161905" r="-360577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907071" t="-161905" r="-278788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1072043" t="-161905" r="-196774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1172043" t="-161905" r="-96774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1344318" t="-161905" r="-2273" b="-1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354443"/>
                      </a:ext>
                    </a:extLst>
                  </a:tr>
                  <a:tr h="40490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</a:rPr>
                            <a:t>Chaurasia &amp; Goswami</a:t>
                          </a:r>
                          <a:endParaRPr lang="it-IT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1060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144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122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46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3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he-IL" sz="1800" kern="1200" dirty="0">
                              <a:solidFill>
                                <a:schemeClr val="dk1"/>
                              </a:solidFill>
                            </a:rPr>
                            <a:t>4</a:t>
                          </a:r>
                          <a:endParaRPr lang="he-IL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936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97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062-6668-9781-E9E5-5DD47B3F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Log-likelihood &amp; Model parameters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12AE-B02D-A720-E7EB-A17A7513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repeated the MLE process for the complete data using the rate reported in McManus(1985).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A2716C1-5175-C094-3890-0DB8925D9C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7821712"/>
                  </p:ext>
                </p:extLst>
              </p:nvPr>
            </p:nvGraphicFramePr>
            <p:xfrm>
              <a:off x="2827181" y="2784530"/>
              <a:ext cx="6248880" cy="2433528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08296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2082960">
                      <a:extLst>
                        <a:ext uri="{9D8B030D-6E8A-4147-A177-3AD203B41FA5}">
                          <a16:colId xmlns:a16="http://schemas.microsoft.com/office/drawing/2014/main" val="2359839685"/>
                        </a:ext>
                      </a:extLst>
                    </a:gridCol>
                    <a:gridCol w="208296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0838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08382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11445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233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11446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441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Likelihood</a:t>
                          </a: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08382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077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0767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smtClean="0"/>
                                        </m:ctrlPr>
                                      </m:sSubPr>
                                      <m:e>
                                        <m:r>
                                          <a:rPr lang="en-US" sz="2000" b="0" smtClean="0"/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000" b="0" smtClean="0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08382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2693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2647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smtClean="0"/>
                                    </m:ctrlPr>
                                  </m:dPr>
                                  <m:e>
                                    <m:r>
                                      <a:rPr lang="en-US" sz="2000" b="0" smtClean="0"/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2000" b="0" smtClean="0"/>
                                      <m:t>𝐷𝐶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A2716C1-5175-C094-3890-0DB8925D9C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7821712"/>
                  </p:ext>
                </p:extLst>
              </p:nvPr>
            </p:nvGraphicFramePr>
            <p:xfrm>
              <a:off x="2827181" y="2784530"/>
              <a:ext cx="6248880" cy="2433528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08296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2082960">
                      <a:extLst>
                        <a:ext uri="{9D8B030D-6E8A-4147-A177-3AD203B41FA5}">
                          <a16:colId xmlns:a16="http://schemas.microsoft.com/office/drawing/2014/main" val="2359839685"/>
                        </a:ext>
                      </a:extLst>
                    </a:gridCol>
                    <a:gridCol w="208296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0838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08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2" t="-105000" r="-201462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105000" r="-101462" b="-2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Likelihood</a:t>
                          </a:r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08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2" t="-205000" r="-201462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205000" r="-101462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292" t="-205000" r="-1462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083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92" t="-305000" r="-201462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100292" t="-305000" r="-101462" b="-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3"/>
                          <a:stretch>
                            <a:fillRect l="-200292" t="-305000" r="-1462" b="-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661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548A-F7AD-2040-4E42-EA4DCED2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1221-23D1-9BA5-D1B8-D3A20B40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26 out of 29 datasets the test statistics are practically equal, and the differences can stem from different numerical precision.</a:t>
            </a:r>
          </a:p>
          <a:p>
            <a:endParaRPr lang="en-US" dirty="0"/>
          </a:p>
          <a:p>
            <a:r>
              <a:rPr lang="en-US" dirty="0"/>
              <a:t>For three datasets there is a major difference between McManus’ report and our calculation. 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970292-E421-FF8D-926B-9F1D2019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8698"/>
              </p:ext>
            </p:extLst>
          </p:nvPr>
        </p:nvGraphicFramePr>
        <p:xfrm>
          <a:off x="2397492" y="4412804"/>
          <a:ext cx="6879336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2552">
                  <a:extLst>
                    <a:ext uri="{9D8B030D-6E8A-4147-A177-3AD203B41FA5}">
                      <a16:colId xmlns:a16="http://schemas.microsoft.com/office/drawing/2014/main" val="2612060271"/>
                    </a:ext>
                  </a:extLst>
                </a:gridCol>
                <a:gridCol w="1616592">
                  <a:extLst>
                    <a:ext uri="{9D8B030D-6E8A-4147-A177-3AD203B41FA5}">
                      <a16:colId xmlns:a16="http://schemas.microsoft.com/office/drawing/2014/main" val="1575075485"/>
                    </a:ext>
                  </a:extLst>
                </a:gridCol>
                <a:gridCol w="2370192">
                  <a:extLst>
                    <a:ext uri="{9D8B030D-6E8A-4147-A177-3AD203B41FA5}">
                      <a16:colId xmlns:a16="http://schemas.microsoft.com/office/drawing/2014/main" val="2448762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Study 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McManus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2648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8216AA9-F2E1-22DE-41D4-58FA931E3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438503"/>
                  </p:ext>
                </p:extLst>
              </p:nvPr>
            </p:nvGraphicFramePr>
            <p:xfrm>
              <a:off x="2397492" y="5501785"/>
              <a:ext cx="6879336" cy="4393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92552">
                      <a:extLst>
                        <a:ext uri="{9D8B030D-6E8A-4147-A177-3AD203B41FA5}">
                          <a16:colId xmlns:a16="http://schemas.microsoft.com/office/drawing/2014/main" val="468060311"/>
                        </a:ext>
                      </a:extLst>
                    </a:gridCol>
                    <a:gridCol w="1616592">
                      <a:extLst>
                        <a:ext uri="{9D8B030D-6E8A-4147-A177-3AD203B41FA5}">
                          <a16:colId xmlns:a16="http://schemas.microsoft.com/office/drawing/2014/main" val="1365880020"/>
                        </a:ext>
                      </a:extLst>
                    </a:gridCol>
                    <a:gridCol w="2370192">
                      <a:extLst>
                        <a:ext uri="{9D8B030D-6E8A-4147-A177-3AD203B41FA5}">
                          <a16:colId xmlns:a16="http://schemas.microsoft.com/office/drawing/2014/main" val="2286805432"/>
                        </a:ext>
                      </a:extLst>
                    </a:gridCol>
                  </a:tblGrid>
                  <a:tr h="43937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>
                              <a:effectLst/>
                            </a:rPr>
                            <a:t>Chaurasia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&amp; Goswami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𝟒𝟗𝟖</m:t>
                                </m:r>
                              </m:oMath>
                            </m:oMathPara>
                          </a14:m>
                          <a:endParaRPr lang="he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745</m:t>
                                </m:r>
                              </m:oMath>
                            </m:oMathPara>
                          </a14:m>
                          <a:endParaRPr lang="he-I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07746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8216AA9-F2E1-22DE-41D4-58FA931E3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438503"/>
                  </p:ext>
                </p:extLst>
              </p:nvPr>
            </p:nvGraphicFramePr>
            <p:xfrm>
              <a:off x="2397492" y="5501785"/>
              <a:ext cx="6879336" cy="43937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92552">
                      <a:extLst>
                        <a:ext uri="{9D8B030D-6E8A-4147-A177-3AD203B41FA5}">
                          <a16:colId xmlns:a16="http://schemas.microsoft.com/office/drawing/2014/main" val="468060311"/>
                        </a:ext>
                      </a:extLst>
                    </a:gridCol>
                    <a:gridCol w="1616592">
                      <a:extLst>
                        <a:ext uri="{9D8B030D-6E8A-4147-A177-3AD203B41FA5}">
                          <a16:colId xmlns:a16="http://schemas.microsoft.com/office/drawing/2014/main" val="1365880020"/>
                        </a:ext>
                      </a:extLst>
                    </a:gridCol>
                    <a:gridCol w="2370192">
                      <a:extLst>
                        <a:ext uri="{9D8B030D-6E8A-4147-A177-3AD203B41FA5}">
                          <a16:colId xmlns:a16="http://schemas.microsoft.com/office/drawing/2014/main" val="2286805432"/>
                        </a:ext>
                      </a:extLst>
                    </a:gridCol>
                  </a:tblGrid>
                  <a:tr h="43937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 err="1">
                              <a:effectLst/>
                            </a:rPr>
                            <a:t>Chaurasia</a:t>
                          </a:r>
                          <a:r>
                            <a:rPr lang="en-US" sz="1800" u="none" strike="noStrike" dirty="0">
                              <a:effectLst/>
                            </a:rPr>
                            <a:t> &amp; Goswami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79623" t="-1370" r="-147547" b="-15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90488" t="-1370" r="-514" b="-150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07746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E639585-58E8-D890-137F-F8A388A810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03045"/>
                  </p:ext>
                </p:extLst>
              </p:nvPr>
            </p:nvGraphicFramePr>
            <p:xfrm>
              <a:off x="2397492" y="4693474"/>
              <a:ext cx="6879336" cy="4868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92552">
                      <a:extLst>
                        <a:ext uri="{9D8B030D-6E8A-4147-A177-3AD203B41FA5}">
                          <a16:colId xmlns:a16="http://schemas.microsoft.com/office/drawing/2014/main" val="3679352319"/>
                        </a:ext>
                      </a:extLst>
                    </a:gridCol>
                    <a:gridCol w="1616592">
                      <a:extLst>
                        <a:ext uri="{9D8B030D-6E8A-4147-A177-3AD203B41FA5}">
                          <a16:colId xmlns:a16="http://schemas.microsoft.com/office/drawing/2014/main" val="2705634153"/>
                        </a:ext>
                      </a:extLst>
                    </a:gridCol>
                    <a:gridCol w="2370192">
                      <a:extLst>
                        <a:ext uri="{9D8B030D-6E8A-4147-A177-3AD203B41FA5}">
                          <a16:colId xmlns:a16="http://schemas.microsoft.com/office/drawing/2014/main" val="3053830840"/>
                        </a:ext>
                      </a:extLst>
                    </a:gridCol>
                  </a:tblGrid>
                  <a:tr h="4868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ICM2 mat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962</m:t>
                                </m:r>
                              </m:oMath>
                            </m:oMathPara>
                          </a14:m>
                          <a:endParaRPr lang="he-I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𝟒𝟕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𝟓𝟕𝟗</m:t>
                                </m:r>
                              </m:oMath>
                            </m:oMathPara>
                          </a14:m>
                          <a:endParaRPr lang="he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97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E639585-58E8-D890-137F-F8A388A810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703045"/>
                  </p:ext>
                </p:extLst>
              </p:nvPr>
            </p:nvGraphicFramePr>
            <p:xfrm>
              <a:off x="2397492" y="4693474"/>
              <a:ext cx="6879336" cy="48681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92552">
                      <a:extLst>
                        <a:ext uri="{9D8B030D-6E8A-4147-A177-3AD203B41FA5}">
                          <a16:colId xmlns:a16="http://schemas.microsoft.com/office/drawing/2014/main" val="3679352319"/>
                        </a:ext>
                      </a:extLst>
                    </a:gridCol>
                    <a:gridCol w="1616592">
                      <a:extLst>
                        <a:ext uri="{9D8B030D-6E8A-4147-A177-3AD203B41FA5}">
                          <a16:colId xmlns:a16="http://schemas.microsoft.com/office/drawing/2014/main" val="2705634153"/>
                        </a:ext>
                      </a:extLst>
                    </a:gridCol>
                    <a:gridCol w="2370192">
                      <a:extLst>
                        <a:ext uri="{9D8B030D-6E8A-4147-A177-3AD203B41FA5}">
                          <a16:colId xmlns:a16="http://schemas.microsoft.com/office/drawing/2014/main" val="3053830840"/>
                        </a:ext>
                      </a:extLst>
                    </a:gridCol>
                  </a:tblGrid>
                  <a:tr h="4868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ICM2 mat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179623" t="-1235" r="-147547" b="-8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3"/>
                          <a:stretch>
                            <a:fillRect l="-190488" t="-1235" r="-514" b="-8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97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6044EB7-ECAD-6AF1-29C4-BCA41B8C5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6253183"/>
                  </p:ext>
                </p:extLst>
              </p:nvPr>
            </p:nvGraphicFramePr>
            <p:xfrm>
              <a:off x="2397492" y="5195887"/>
              <a:ext cx="6879336" cy="2806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92552">
                      <a:extLst>
                        <a:ext uri="{9D8B030D-6E8A-4147-A177-3AD203B41FA5}">
                          <a16:colId xmlns:a16="http://schemas.microsoft.com/office/drawing/2014/main" val="2087668255"/>
                        </a:ext>
                      </a:extLst>
                    </a:gridCol>
                    <a:gridCol w="1616592">
                      <a:extLst>
                        <a:ext uri="{9D8B030D-6E8A-4147-A177-3AD203B41FA5}">
                          <a16:colId xmlns:a16="http://schemas.microsoft.com/office/drawing/2014/main" val="4248346731"/>
                        </a:ext>
                      </a:extLst>
                    </a:gridCol>
                    <a:gridCol w="2370192">
                      <a:extLst>
                        <a:ext uri="{9D8B030D-6E8A-4147-A177-3AD203B41FA5}">
                          <a16:colId xmlns:a16="http://schemas.microsoft.com/office/drawing/2014/main" val="179589087"/>
                        </a:ext>
                      </a:extLst>
                    </a:gridCol>
                  </a:tblGrid>
                  <a:tr h="230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Merrell 1975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𝟐𝟔𝟔</m:t>
                                </m:r>
                              </m:oMath>
                            </m:oMathPara>
                          </a14:m>
                          <a:endParaRPr lang="he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𝟑𝟑𝟑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1130676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6044EB7-ECAD-6AF1-29C4-BCA41B8C57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6253183"/>
                  </p:ext>
                </p:extLst>
              </p:nvPr>
            </p:nvGraphicFramePr>
            <p:xfrm>
              <a:off x="2397492" y="5195887"/>
              <a:ext cx="6879336" cy="2806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892552">
                      <a:extLst>
                        <a:ext uri="{9D8B030D-6E8A-4147-A177-3AD203B41FA5}">
                          <a16:colId xmlns:a16="http://schemas.microsoft.com/office/drawing/2014/main" val="2087668255"/>
                        </a:ext>
                      </a:extLst>
                    </a:gridCol>
                    <a:gridCol w="1616592">
                      <a:extLst>
                        <a:ext uri="{9D8B030D-6E8A-4147-A177-3AD203B41FA5}">
                          <a16:colId xmlns:a16="http://schemas.microsoft.com/office/drawing/2014/main" val="4248346731"/>
                        </a:ext>
                      </a:extLst>
                    </a:gridCol>
                    <a:gridCol w="2370192">
                      <a:extLst>
                        <a:ext uri="{9D8B030D-6E8A-4147-A177-3AD203B41FA5}">
                          <a16:colId xmlns:a16="http://schemas.microsoft.com/office/drawing/2014/main" val="179589087"/>
                        </a:ext>
                      </a:extLst>
                    </a:gridCol>
                  </a:tblGrid>
                  <a:tr h="2806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Merrell 1975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4"/>
                          <a:stretch>
                            <a:fillRect l="-179623" t="-23404" r="-147547" b="-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4"/>
                          <a:stretch>
                            <a:fillRect l="-190488" t="-23404" r="-514" b="-5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06767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09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72D1-A688-AA64-B9AF-922EB6FB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 – why?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E1B-D257-E043-FED7-988CF0F2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using different test?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calculated ‘perfect fit’ differently?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Errors in his calculations? </a:t>
            </a:r>
          </a:p>
        </p:txBody>
      </p:sp>
    </p:spTree>
    <p:extLst>
      <p:ext uri="{BB962C8B-B14F-4D97-AF65-F5344CB8AC3E}">
        <p14:creationId xmlns:p14="http://schemas.microsoft.com/office/powerpoint/2010/main" val="39725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E9C-F88C-D6DD-A288-56A8774E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McManus had errors in his calculations?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8913-9636-DF2E-9F45-7C5DAC31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two datasets (Merrell, ICM2 maternal) we found by evaluating McManus’ adjusted predictions that the test statistics should have been very similar to ours.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4DD96B-84C6-3DAB-6A90-C5F0FF6B4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401464"/>
                  </p:ext>
                </p:extLst>
              </p:nvPr>
            </p:nvGraphicFramePr>
            <p:xfrm>
              <a:off x="1962110" y="3429000"/>
              <a:ext cx="8267780" cy="16338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5535">
                      <a:extLst>
                        <a:ext uri="{9D8B030D-6E8A-4147-A177-3AD203B41FA5}">
                          <a16:colId xmlns:a16="http://schemas.microsoft.com/office/drawing/2014/main" val="1182289638"/>
                        </a:ext>
                      </a:extLst>
                    </a:gridCol>
                    <a:gridCol w="1562632">
                      <a:extLst>
                        <a:ext uri="{9D8B030D-6E8A-4147-A177-3AD203B41FA5}">
                          <a16:colId xmlns:a16="http://schemas.microsoft.com/office/drawing/2014/main" val="3381609607"/>
                        </a:ext>
                      </a:extLst>
                    </a:gridCol>
                    <a:gridCol w="2338939">
                      <a:extLst>
                        <a:ext uri="{9D8B030D-6E8A-4147-A177-3AD203B41FA5}">
                          <a16:colId xmlns:a16="http://schemas.microsoft.com/office/drawing/2014/main" val="1440727936"/>
                        </a:ext>
                      </a:extLst>
                    </a:gridCol>
                    <a:gridCol w="1780674">
                      <a:extLst>
                        <a:ext uri="{9D8B030D-6E8A-4147-A177-3AD203B41FA5}">
                          <a16:colId xmlns:a16="http://schemas.microsoft.com/office/drawing/2014/main" val="2875520577"/>
                        </a:ext>
                      </a:extLst>
                    </a:gridCol>
                  </a:tblGrid>
                  <a:tr h="84857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study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McManus(1985)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Our evaluation based on McManus(1985)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434707"/>
                      </a:ext>
                    </a:extLst>
                  </a:tr>
                  <a:tr h="2871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Merrell 1975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𝟐𝟔𝟔</m:t>
                                </m:r>
                              </m:oMath>
                            </m:oMathPara>
                          </a14:m>
                          <a:endParaRPr lang="he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  <m:r>
                                  <a:rPr lang="en-US" sz="1800" b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𝟒𝟐𝟗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𝟑𝟑𝟑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006913"/>
                      </a:ext>
                    </a:extLst>
                  </a:tr>
                  <a:tr h="4981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ICM2 mat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962</m:t>
                                </m:r>
                              </m:oMath>
                            </m:oMathPara>
                          </a14:m>
                          <a:endParaRPr lang="he-IL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𝟒𝟕</m:t>
                                </m:r>
                                <m:r>
                                  <a:rPr lang="en-US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b="1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𝟐𝟔𝟐</m:t>
                                </m:r>
                              </m:oMath>
                            </m:oMathPara>
                          </a14:m>
                          <a:endParaRPr lang="he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𝟒𝟕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sz="1800" b="1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𝟓𝟕𝟗</m:t>
                                </m:r>
                              </m:oMath>
                            </m:oMathPara>
                          </a14:m>
                          <a:endParaRPr lang="he-IL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1849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4DD96B-84C6-3DAB-6A90-C5F0FF6B4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401464"/>
                  </p:ext>
                </p:extLst>
              </p:nvPr>
            </p:nvGraphicFramePr>
            <p:xfrm>
              <a:off x="1962110" y="3429000"/>
              <a:ext cx="8267780" cy="16338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85535">
                      <a:extLst>
                        <a:ext uri="{9D8B030D-6E8A-4147-A177-3AD203B41FA5}">
                          <a16:colId xmlns:a16="http://schemas.microsoft.com/office/drawing/2014/main" val="1182289638"/>
                        </a:ext>
                      </a:extLst>
                    </a:gridCol>
                    <a:gridCol w="1562632">
                      <a:extLst>
                        <a:ext uri="{9D8B030D-6E8A-4147-A177-3AD203B41FA5}">
                          <a16:colId xmlns:a16="http://schemas.microsoft.com/office/drawing/2014/main" val="3381609607"/>
                        </a:ext>
                      </a:extLst>
                    </a:gridCol>
                    <a:gridCol w="2338939">
                      <a:extLst>
                        <a:ext uri="{9D8B030D-6E8A-4147-A177-3AD203B41FA5}">
                          <a16:colId xmlns:a16="http://schemas.microsoft.com/office/drawing/2014/main" val="1440727936"/>
                        </a:ext>
                      </a:extLst>
                    </a:gridCol>
                    <a:gridCol w="1780674">
                      <a:extLst>
                        <a:ext uri="{9D8B030D-6E8A-4147-A177-3AD203B41FA5}">
                          <a16:colId xmlns:a16="http://schemas.microsoft.com/office/drawing/2014/main" val="2875520577"/>
                        </a:ext>
                      </a:extLst>
                    </a:gridCol>
                  </a:tblGrid>
                  <a:tr h="84857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study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McManus(1985)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Our evaluation based on McManus(1985)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en-US" sz="18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3434707"/>
                      </a:ext>
                    </a:extLst>
                  </a:tr>
                  <a:tr h="28719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u="none" strike="noStrike" dirty="0">
                              <a:effectLst/>
                            </a:rPr>
                            <a:t>Merrell 1975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66406" t="-300000" r="-265234" b="-187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77143" t="-300000" r="-76364" b="-187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65411" t="-300000" r="-685" b="-187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006913"/>
                      </a:ext>
                    </a:extLst>
                  </a:tr>
                  <a:tr h="49812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effectLst/>
                            </a:rPr>
                            <a:t>ICM2 mat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" marR="6350" marT="6350" marB="0"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66406" t="-229268" r="-265234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177143" t="-229268" r="-76364" b="-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>
                          <a:blip r:embed="rId2"/>
                          <a:stretch>
                            <a:fillRect l="-365411" t="-229268" r="-685" b="-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184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52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F31-911A-5C89-D04A-A9EBFDA2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McManus had errors in his calculations?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2E37-35B5-2288-7D5A-B24A357D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these 2 datasets we infer that McManus came to similar results of log-likelihood as we calculated.</a:t>
            </a:r>
          </a:p>
          <a:p>
            <a:endParaRPr lang="en-US" dirty="0"/>
          </a:p>
          <a:p>
            <a:r>
              <a:rPr lang="en-US" dirty="0"/>
              <a:t> What about the calculation of the perfect fit?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252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172-E7EA-249C-014C-4972FB4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Evidence: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BE291-0C94-7AC8-6A6F-288CD782D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using the complete data, our calculations for a perfect fit yielded a result 8.419 units larger than McManus’ report. We would have expected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ICM 2 we expected ‘perfect fit’ larger by </a:t>
                </a:r>
                <a14:m>
                  <m:oMath xmlns:m="http://schemas.openxmlformats.org/officeDocument/2006/math">
                    <m:r>
                      <a:rPr lang="he-IL" dirty="0"/>
                      <m:t> </m:t>
                    </m:r>
                    <m:r>
                      <a:rPr lang="he-IL" dirty="0"/>
                      <m:t>11</m:t>
                    </m:r>
                    <m:r>
                      <a:rPr lang="he-IL" dirty="0"/>
                      <m:t>.</m:t>
                    </m:r>
                    <m:r>
                      <a:rPr lang="he-IL" dirty="0"/>
                      <m:t>15</m:t>
                    </m:r>
                  </m:oMath>
                </a14:m>
                <a:r>
                  <a:rPr lang="en-US" dirty="0"/>
                  <a:t> then McManus (1985)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Merrell we expected ‘perfect fit’ smaller by </a:t>
                </a:r>
                <a14:m>
                  <m:oMath xmlns:m="http://schemas.openxmlformats.org/officeDocument/2006/math">
                    <m:r>
                      <a:rPr lang="he-IL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he-IL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967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sums to a total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183</m:t>
                    </m:r>
                  </m:oMath>
                </a14:m>
                <a:r>
                  <a:rPr lang="en-US" dirty="0"/>
                  <a:t>, we would have expected a total  difference of 2.236 between our results and McManus(1985).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BE291-0C94-7AC8-6A6F-288CD782D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76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AB4D-85BC-8BA0-A6CB-37F98796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Evidence: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DF50-866F-C727-83B2-AA26D9FCE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The difference in the test statistic for triplets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difference in </a:t>
                </a:r>
                <a:r>
                  <a:rPr lang="it-IT" sz="28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Chaurasia &amp; Goswami explaines </a:t>
                </a:r>
                <a:r>
                  <a:rPr lang="it-IT" dirty="0">
                    <a:solidFill>
                      <a:schemeClr val="dk1"/>
                    </a:solidFill>
                  </a:rPr>
                  <a:t>difference of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752</m:t>
                    </m:r>
                  </m:oMath>
                </a14:m>
                <a:endParaRPr lang="it-IT" sz="28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it-IT" dirty="0">
                    <a:solidFill>
                      <a:schemeClr val="dk1"/>
                    </a:solidFill>
                  </a:rPr>
                  <a:t>The difference that can be explained by the ‘perfect fit’ calculation of Merrell is</a:t>
                </a:r>
                <a:r>
                  <a:rPr lang="he-IL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b="0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he-IL" b="0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933</m:t>
                    </m:r>
                  </m:oMath>
                </a14:m>
                <a:endParaRPr lang="en-US" dirty="0">
                  <a:solidFill>
                    <a:srgbClr val="202124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202124"/>
                    </a:solidFill>
                  </a:rPr>
                  <a:t>Explains almost all the difference for this table (remains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153</m:t>
                    </m:r>
                  </m:oMath>
                </a14:m>
                <a:r>
                  <a:rPr lang="en-US" b="0" dirty="0">
                    <a:solidFill>
                      <a:srgbClr val="202124"/>
                    </a:solidFill>
                  </a:rPr>
                  <a:t>)</a:t>
                </a:r>
                <a:endParaRPr lang="he-IL" b="0" dirty="0">
                  <a:solidFill>
                    <a:srgbClr val="202124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0" indent="0">
                  <a:buNone/>
                </a:pPr>
                <a:endParaRPr lang="it-IT" sz="28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DF50-866F-C727-83B2-AA26D9FCE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3A16355-B661-9F7B-F462-8A01849CF7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752389"/>
                  </p:ext>
                </p:extLst>
              </p:nvPr>
            </p:nvGraphicFramePr>
            <p:xfrm>
              <a:off x="3013204" y="2579600"/>
              <a:ext cx="5029200" cy="1421694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66262920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1444630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13973961"/>
                        </a:ext>
                      </a:extLst>
                    </a:gridCol>
                  </a:tblGrid>
                  <a:tr h="69776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6297792"/>
                      </a:ext>
                    </a:extLst>
                  </a:tr>
                  <a:tr h="7239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sz="1800" b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51</m:t>
                                </m:r>
                                <m:r>
                                  <a:rPr lang="he-IL" sz="1800" b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he-IL" sz="1800" b="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753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65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285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60735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3A16355-B661-9F7B-F462-8A01849CF7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752389"/>
                  </p:ext>
                </p:extLst>
              </p:nvPr>
            </p:nvGraphicFramePr>
            <p:xfrm>
              <a:off x="3013204" y="2579600"/>
              <a:ext cx="5029200" cy="1421694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662629205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14446307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13973961"/>
                        </a:ext>
                      </a:extLst>
                    </a:gridCol>
                  </a:tblGrid>
                  <a:tr h="69776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6297792"/>
                      </a:ext>
                    </a:extLst>
                  </a:tr>
                  <a:tr h="72393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4" t="-97479" r="-201818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97479" r="-101087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727" t="-97479" r="-145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60735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16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AB4D-85BC-8BA0-A6CB-37F98796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Evidence: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DF50-866F-C727-83B2-AA26D9FCE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difference in the test statistic for multi-offspring families data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437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dk1"/>
                    </a:solidFill>
                  </a:rPr>
                  <a:t>The difference that can be explained by the ‘perfect fit’ calculation of ICM2 maternal is</a:t>
                </a:r>
                <a:r>
                  <a:rPr lang="en-US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22</m:t>
                    </m:r>
                    <m:r>
                      <a:rPr lang="he-IL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617</m:t>
                    </m:r>
                  </m:oMath>
                </a14:m>
                <a:endParaRPr lang="en-US" b="0" dirty="0">
                  <a:solidFill>
                    <a:srgbClr val="202124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202124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202124"/>
                    </a:solidFill>
                  </a:rPr>
                  <a:t>Explains almost all the difference for this table (remains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r>
                  <a:rPr lang="en-US" b="0" dirty="0">
                    <a:solidFill>
                      <a:srgbClr val="202124"/>
                    </a:solidFill>
                  </a:rPr>
                  <a:t>)</a:t>
                </a:r>
                <a:endParaRPr lang="it-IT" sz="28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BDF50-866F-C727-83B2-AA26D9FCE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0A679F5-1E78-8CDF-4738-5B8D1EACD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25672"/>
                  </p:ext>
                </p:extLst>
              </p:nvPr>
            </p:nvGraphicFramePr>
            <p:xfrm>
              <a:off x="3000000" y="2408200"/>
              <a:ext cx="6192000" cy="100800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064000">
                      <a:extLst>
                        <a:ext uri="{9D8B030D-6E8A-4147-A177-3AD203B41FA5}">
                          <a16:colId xmlns:a16="http://schemas.microsoft.com/office/drawing/2014/main" val="4252373468"/>
                        </a:ext>
                      </a:extLst>
                    </a:gridCol>
                    <a:gridCol w="2064000">
                      <a:extLst>
                        <a:ext uri="{9D8B030D-6E8A-4147-A177-3AD203B41FA5}">
                          <a16:colId xmlns:a16="http://schemas.microsoft.com/office/drawing/2014/main" val="1016327919"/>
                        </a:ext>
                      </a:extLst>
                    </a:gridCol>
                    <a:gridCol w="2064000">
                      <a:extLst>
                        <a:ext uri="{9D8B030D-6E8A-4147-A177-3AD203B41FA5}">
                          <a16:colId xmlns:a16="http://schemas.microsoft.com/office/drawing/2014/main" val="2168372721"/>
                        </a:ext>
                      </a:extLst>
                    </a:gridCol>
                  </a:tblGrid>
                  <a:tr h="49471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7083745"/>
                      </a:ext>
                    </a:extLst>
                  </a:tr>
                  <a:tr h="5132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153</m:t>
                                </m:r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906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129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2000" b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469</m:t>
                                </m:r>
                              </m:oMath>
                            </m:oMathPara>
                          </a14:m>
                          <a:endParaRPr lang="en-US" sz="20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5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0A679F5-1E78-8CDF-4738-5B8D1EACD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25672"/>
                  </p:ext>
                </p:extLst>
              </p:nvPr>
            </p:nvGraphicFramePr>
            <p:xfrm>
              <a:off x="3000000" y="2408200"/>
              <a:ext cx="6192000" cy="1008000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2064000">
                      <a:extLst>
                        <a:ext uri="{9D8B030D-6E8A-4147-A177-3AD203B41FA5}">
                          <a16:colId xmlns:a16="http://schemas.microsoft.com/office/drawing/2014/main" val="4252373468"/>
                        </a:ext>
                      </a:extLst>
                    </a:gridCol>
                    <a:gridCol w="2064000">
                      <a:extLst>
                        <a:ext uri="{9D8B030D-6E8A-4147-A177-3AD203B41FA5}">
                          <a16:colId xmlns:a16="http://schemas.microsoft.com/office/drawing/2014/main" val="1016327919"/>
                        </a:ext>
                      </a:extLst>
                    </a:gridCol>
                    <a:gridCol w="2064000">
                      <a:extLst>
                        <a:ext uri="{9D8B030D-6E8A-4147-A177-3AD203B41FA5}">
                          <a16:colId xmlns:a16="http://schemas.microsoft.com/office/drawing/2014/main" val="2168372721"/>
                        </a:ext>
                      </a:extLst>
                    </a:gridCol>
                  </a:tblGrid>
                  <a:tr h="49471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Our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000" dirty="0"/>
                            <a:t>McManus</a:t>
                          </a:r>
                          <a:endParaRPr lang="he-I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7083745"/>
                      </a:ext>
                    </a:extLst>
                  </a:tr>
                  <a:tr h="51328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95" t="-101176" r="-20118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101176" r="-10177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176" r="-1475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75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00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82EA-D400-FA68-5A23-C3970A36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McManus’ 1985 Handedness Model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3669-E20B-21BB-076A-2CB51235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assumes:</a:t>
            </a:r>
          </a:p>
          <a:p>
            <a:pPr marL="0" indent="0">
              <a:buNone/>
            </a:pPr>
            <a:endParaRPr lang="en-US" sz="105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genes control the phenotypes of twins similarly to the way they control the phenotypes of singletons.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individual is either left-handed or right-handed.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Same </a:t>
            </a:r>
            <a:r>
              <a:rPr lang="en-US" i="1" dirty="0"/>
              <a:t>true rate</a:t>
            </a:r>
            <a:r>
              <a:rPr lang="en-US" dirty="0"/>
              <a:t> of left- handedness across all studies and generations, difference in the </a:t>
            </a:r>
            <a:r>
              <a:rPr lang="en-US" i="1" dirty="0"/>
              <a:t>observed</a:t>
            </a:r>
            <a:r>
              <a:rPr lang="en-US" dirty="0"/>
              <a:t> rate of left-handedness is due to fluctuations in the criteria used to determine the handedness.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Uniform allele frequencies between studies.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28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172-E7EA-249C-014C-4972FB4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Evidence: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BE291-0C94-7AC8-6A6F-288CD782DF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using the reduced data (doesn’t include Merrell), our calculations of perfect fit gave result larger by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381</m:t>
                    </m:r>
                  </m:oMath>
                </a14:m>
                <a:r>
                  <a:rPr lang="en-US" dirty="0"/>
                  <a:t> from McManus’ report. </a:t>
                </a:r>
                <a:br>
                  <a:rPr lang="en-US" dirty="0"/>
                </a:br>
                <a:r>
                  <a:rPr lang="en-US" dirty="0"/>
                  <a:t>If the cause is indeed the perfect fit calculations in both datasets, then we would expect: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ICM 2 we calculated perfect fit larger by </a:t>
                </a:r>
                <a14:m>
                  <m:oMath xmlns:m="http://schemas.openxmlformats.org/officeDocument/2006/math">
                    <m:r>
                      <a:rPr lang="he-I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then McManus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Remains a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9BE291-0C94-7AC8-6A6F-288CD782D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18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3D77-91FF-426C-9B18-A6B2480B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Implications</a:t>
            </a:r>
            <a:endParaRPr lang="he-IL" sz="11500" dirty="0"/>
          </a:p>
        </p:txBody>
      </p:sp>
    </p:spTree>
    <p:extLst>
      <p:ext uri="{BB962C8B-B14F-4D97-AF65-F5344CB8AC3E}">
        <p14:creationId xmlns:p14="http://schemas.microsoft.com/office/powerpoint/2010/main" val="173544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658-1DFF-F8EC-0D48-0BF4534E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Outliers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27D0-4543-EFAF-4FFE-84B98914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McManus identified 4 outliers: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calculations revealed only 3 of the datasets are indeed outliers</a:t>
            </a:r>
            <a:br>
              <a:rPr lang="en-US" dirty="0"/>
            </a:br>
            <a:endParaRPr lang="he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A711A-3858-B98B-6B9B-2C2AB4526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66110"/>
              </p:ext>
            </p:extLst>
          </p:nvPr>
        </p:nvGraphicFramePr>
        <p:xfrm>
          <a:off x="1642712" y="2308460"/>
          <a:ext cx="4876800" cy="1840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3132">
                  <a:extLst>
                    <a:ext uri="{9D8B030D-6E8A-4147-A177-3AD203B41FA5}">
                      <a16:colId xmlns:a16="http://schemas.microsoft.com/office/drawing/2014/main" val="969971310"/>
                    </a:ext>
                  </a:extLst>
                </a:gridCol>
                <a:gridCol w="1030868">
                  <a:extLst>
                    <a:ext uri="{9D8B030D-6E8A-4147-A177-3AD203B41FA5}">
                      <a16:colId xmlns:a16="http://schemas.microsoft.com/office/drawing/2014/main" val="4016410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2654026"/>
                    </a:ext>
                  </a:extLst>
                </a:gridCol>
              </a:tblGrid>
              <a:tr h="357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McManus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Our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66700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Ramaley</a:t>
                      </a:r>
                      <a:r>
                        <a:rPr lang="en-US" sz="1800" u="none" strike="noStrike" dirty="0">
                          <a:effectLst/>
                        </a:rPr>
                        <a:t> 1913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18.725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18.897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207798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Merrell 1975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14.266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4.333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8888349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Chaurasia</a:t>
                      </a:r>
                      <a:r>
                        <a:rPr lang="en-US" sz="1800" u="none" strike="noStrike" dirty="0">
                          <a:effectLst/>
                        </a:rPr>
                        <a:t> &amp; Goswami (</a:t>
                      </a:r>
                      <a:r>
                        <a:rPr lang="en-US" sz="1800" u="none" strike="noStrike" dirty="0" err="1">
                          <a:effectLst/>
                        </a:rPr>
                        <a:t>unpub</a:t>
                      </a:r>
                      <a:r>
                        <a:rPr lang="en-US" sz="1800" u="none" strike="noStrike" dirty="0">
                          <a:effectLst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7.498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u="none" strike="noStrike" dirty="0">
                          <a:effectLst/>
                        </a:rPr>
                        <a:t>3.745</a:t>
                      </a:r>
                      <a:endParaRPr lang="he-I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79164"/>
                  </a:ext>
                </a:extLst>
              </a:tr>
              <a:tr h="37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McGee &amp; Cozad 1980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13.718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800" b="1" u="none" strike="noStrike" dirty="0">
                          <a:effectLst/>
                        </a:rPr>
                        <a:t>13.487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36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60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6B7-B583-B871-09E4-C052D6A2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Overall fit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4E14-F427-ACEE-2D8C-7FCA22C8A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was miscalculation of the ‘perfect fit’ than the results reported by McManus should have been</a:t>
                </a:r>
                <a:r>
                  <a:rPr lang="he-IL" dirty="0"/>
                  <a:t>:</a:t>
                </a:r>
              </a:p>
              <a:p>
                <a:pPr marL="0" indent="0">
                  <a:buNone/>
                </a:pPr>
                <a14:m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When removing all 4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194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814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056</m:t>
                    </m:r>
                  </m:oMath>
                </a14:m>
                <a:r>
                  <a:rPr lang="en-US" dirty="0"/>
                  <a:t>.</a:t>
                </a:r>
                <a:endParaRPr lang="he-IL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When removing only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198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i="1">
                        <a:latin typeface="Cambria Math" panose="02040503050406030204" pitchFamily="18" charset="0"/>
                      </a:rPr>
                      <m:t>559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43.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he-IL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4E14-F427-ACEE-2D8C-7FCA22C8A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0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6B7-B583-B871-09E4-C052D6A2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Overall fit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4E14-F427-ACEE-2D8C-7FCA22C8A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Another dataset that can be identified as outlier is </a:t>
                </a:r>
                <a:r>
                  <a:rPr lang="en-US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Loehlin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&amp; Nichols which presents bad fit for both MZ and DZ twins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After its removal: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model fits (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00"/>
                        </a:solidFill>
                      </a:rPr>
                      <m:t>𝑝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=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0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.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058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Model show good fit for DZ datasets (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00"/>
                        </a:solidFill>
                      </a:rPr>
                      <m:t>𝑝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=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0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.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099</m:t>
                    </m:r>
                    <m:r>
                      <a:rPr lang="en-US" sz="2800">
                        <a:solidFill>
                          <a:srgbClr val="000000"/>
                        </a:solidFill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he-IL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C4E14-F427-ACEE-2D8C-7FCA22C8A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F1194A-7530-E14F-8142-3991C76DE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684155"/>
              </p:ext>
            </p:extLst>
          </p:nvPr>
        </p:nvGraphicFramePr>
        <p:xfrm>
          <a:off x="5705382" y="2784166"/>
          <a:ext cx="4147011" cy="836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7755">
                  <a:extLst>
                    <a:ext uri="{9D8B030D-6E8A-4147-A177-3AD203B41FA5}">
                      <a16:colId xmlns:a16="http://schemas.microsoft.com/office/drawing/2014/main" val="1749503591"/>
                    </a:ext>
                  </a:extLst>
                </a:gridCol>
                <a:gridCol w="980202">
                  <a:extLst>
                    <a:ext uri="{9D8B030D-6E8A-4147-A177-3AD203B41FA5}">
                      <a16:colId xmlns:a16="http://schemas.microsoft.com/office/drawing/2014/main" val="1250839763"/>
                    </a:ext>
                  </a:extLst>
                </a:gridCol>
                <a:gridCol w="999054">
                  <a:extLst>
                    <a:ext uri="{9D8B030D-6E8A-4147-A177-3AD203B41FA5}">
                      <a16:colId xmlns:a16="http://schemas.microsoft.com/office/drawing/2014/main" val="2735684590"/>
                    </a:ext>
                  </a:extLst>
                </a:gridCol>
              </a:tblGrid>
              <a:tr h="5430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(DZ)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McManus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</a:t>
                      </a:r>
                    </a:p>
                  </a:txBody>
                  <a:tcPr marL="6350" marR="6350" marT="6350" marB="0"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41839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Loehlin</a:t>
                      </a: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Nichols</a:t>
                      </a:r>
                    </a:p>
                  </a:txBody>
                  <a:tcPr marL="6350" marR="6350" marT="6350" marB="0" anchor="b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5.917</a:t>
                      </a:r>
                    </a:p>
                  </a:txBody>
                  <a:tcPr marL="6350" marR="6350" marT="6350" marB="0" anchor="b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5.917</a:t>
                      </a:r>
                    </a:p>
                  </a:txBody>
                  <a:tcPr marL="6350" marR="6350" marT="6350" marB="0" anchor="b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912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C66D1D-003E-0050-C0D2-63AC2D45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25"/>
              </p:ext>
            </p:extLst>
          </p:nvPr>
        </p:nvGraphicFramePr>
        <p:xfrm>
          <a:off x="1115239" y="2784167"/>
          <a:ext cx="4313104" cy="836168"/>
        </p:xfrm>
        <a:graphic>
          <a:graphicData uri="http://schemas.openxmlformats.org/drawingml/2006/table">
            <a:tbl>
              <a:tblPr/>
              <a:tblGrid>
                <a:gridCol w="2252095">
                  <a:extLst>
                    <a:ext uri="{9D8B030D-6E8A-4147-A177-3AD203B41FA5}">
                      <a16:colId xmlns:a16="http://schemas.microsoft.com/office/drawing/2014/main" val="3005764387"/>
                    </a:ext>
                  </a:extLst>
                </a:gridCol>
                <a:gridCol w="1023680">
                  <a:extLst>
                    <a:ext uri="{9D8B030D-6E8A-4147-A177-3AD203B41FA5}">
                      <a16:colId xmlns:a16="http://schemas.microsoft.com/office/drawing/2014/main" val="2552854173"/>
                    </a:ext>
                  </a:extLst>
                </a:gridCol>
                <a:gridCol w="1037329">
                  <a:extLst>
                    <a:ext uri="{9D8B030D-6E8A-4147-A177-3AD203B41FA5}">
                      <a16:colId xmlns:a16="http://schemas.microsoft.com/office/drawing/2014/main" val="403155772"/>
                    </a:ext>
                  </a:extLst>
                </a:gridCol>
              </a:tblGrid>
              <a:tr h="555371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Study (MZ)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McManus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Our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78282"/>
                  </a:ext>
                </a:extLst>
              </a:tr>
              <a:tr h="280797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Loehlin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Nichols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4.408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e-IL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4.402</a:t>
                      </a:r>
                      <a:endParaRPr lang="he-IL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2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02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F18A-A457-285F-103F-7098E688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Overall fit (using our reduced data)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854902-5BD3-5F44-3D06-3CE8420D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9556" y="1690688"/>
            <a:ext cx="4765302" cy="4775107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43496AE-9F67-3C13-BEB9-C35BAAF4F9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889703"/>
                  </p:ext>
                </p:extLst>
              </p:nvPr>
            </p:nvGraphicFramePr>
            <p:xfrm>
              <a:off x="838200" y="1760539"/>
              <a:ext cx="3820160" cy="4481509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91008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9456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974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Likelihood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067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smtClean="0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smtClean="0"/>
                                        </m:ctrlPr>
                                      </m:sSubPr>
                                      <m:e>
                                        <m:r>
                                          <a:rPr lang="en-US" sz="1600" b="0" smtClean="0"/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600" b="0" smtClean="0"/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2559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600" b="0" smtClean="0"/>
                                    </m:ctrlPr>
                                  </m:dPr>
                                  <m:e>
                                    <m:r>
                                      <a:rPr lang="en-US" sz="1600" b="0" smtClean="0"/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1600" b="0" smtClean="0"/>
                                      <m:t>𝐷𝐶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9332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085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fit</a:t>
                          </a:r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239117"/>
                      </a:ext>
                    </a:extLst>
                  </a:tr>
                  <a:tr h="660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16</m:t>
                                    </m:r>
                                    <m:r>
                                      <a:rPr lang="en-US" sz="16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600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193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247</m:t>
                                </m:r>
                              </m:oMath>
                            </m:oMathPara>
                          </a14:m>
                          <a:endParaRPr lang="en-US" sz="16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𝜒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5193361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𝑝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600" kern="1200" smtClean="0">
                                    <a:solidFill>
                                      <a:schemeClr val="dk1"/>
                                    </a:solidFill>
                                    <a:effectLst/>
                                  </a:rPr>
                                  <m:t>059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/>
                                  <m:t>𝑝</m:t>
                                </m:r>
                                <m:r>
                                  <a:rPr lang="en-US" sz="1600" b="0" smtClean="0"/>
                                  <m:t>−</m:t>
                                </m:r>
                                <m:r>
                                  <a:rPr lang="en-US" sz="1600" b="0" smtClean="0"/>
                                  <m:t>𝑣𝑎𝑙𝑢𝑒</m:t>
                                </m:r>
                              </m:oMath>
                            </m:oMathPara>
                          </a14:m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5291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43496AE-9F67-3C13-BEB9-C35BAAF4F9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51889703"/>
                  </p:ext>
                </p:extLst>
              </p:nvPr>
            </p:nvGraphicFramePr>
            <p:xfrm>
              <a:off x="838200" y="1760539"/>
              <a:ext cx="3820160" cy="4481509"/>
            </p:xfrm>
            <a:graphic>
              <a:graphicData uri="http://schemas.openxmlformats.org/drawingml/2006/table">
                <a:tbl>
                  <a:tblPr rtl="1" firstRow="1" bandRow="1">
                    <a:tableStyleId>{7DF18680-E054-41AD-8BC1-D1AEF772440D}</a:tableStyleId>
                  </a:tblPr>
                  <a:tblGrid>
                    <a:gridCol w="1910080">
                      <a:extLst>
                        <a:ext uri="{9D8B030D-6E8A-4147-A177-3AD203B41FA5}">
                          <a16:colId xmlns:a16="http://schemas.microsoft.com/office/drawing/2014/main" val="103449238"/>
                        </a:ext>
                      </a:extLst>
                    </a:gridCol>
                    <a:gridCol w="1910080">
                      <a:extLst>
                        <a:ext uri="{9D8B030D-6E8A-4147-A177-3AD203B41FA5}">
                          <a16:colId xmlns:a16="http://schemas.microsoft.com/office/drawing/2014/main" val="252528632"/>
                        </a:ext>
                      </a:extLst>
                    </a:gridCol>
                  </a:tblGrid>
                  <a:tr h="63680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1" u="none" strike="noStrike" kern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Our</a:t>
                          </a:r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1800" b="1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756463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18" t="-101923" r="-101274" b="-5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Likelihood</a:t>
                          </a:r>
                          <a:endParaRPr lang="he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8687320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18" t="-200000" r="-101274" b="-4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318" t="-200000" r="-1274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658507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18" t="-302885" r="-101274" b="-30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318" t="-302885" r="-1274" b="-3086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888772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18" t="-399048" r="-101274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fit</a:t>
                          </a:r>
                          <a:endParaRPr lang="he-I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3239117"/>
                      </a:ext>
                    </a:extLst>
                  </a:tr>
                  <a:tr h="66068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18" t="-485185" r="-1012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318" t="-485185" r="-12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5193361"/>
                      </a:ext>
                    </a:extLst>
                  </a:tr>
                  <a:tr h="63680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318" t="-601905" r="-101274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4"/>
                          <a:stretch>
                            <a:fillRect l="-100318" t="-601905" r="-127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291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4015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AA58-46BA-B1A0-B6A1-3DD4EC6C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1500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4644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919E-7728-398F-DF80-DAD5134E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6E47-83B4-0C97-7663-FABE9E56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26 out of 29 datasets, we calculated similar expected values and received similar test statistic.</a:t>
            </a:r>
          </a:p>
          <a:p>
            <a:r>
              <a:rPr lang="en-US" dirty="0"/>
              <a:t>For 2 datasets,  the expected values are similar but the test statistic is different.</a:t>
            </a:r>
          </a:p>
          <a:p>
            <a:r>
              <a:rPr lang="en-US" dirty="0"/>
              <a:t>For the remaining dataset, the differences seem to stem from miscalculation of the expected values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These differences cause to the acceptance of the model by McManus(1985), but the rejection of the model by our analysis.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080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E51F-994D-A197-EC63-D5F94E21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McManus’ 1985 Handedness Model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01825-0EB4-7063-A7EA-1D715A9F0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model uses 2 parameters to describe the population: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The true proportion of left handers in the population. Since the </a:t>
                </a:r>
                <a:r>
                  <a:rPr lang="en-US" i="1" dirty="0"/>
                  <a:t>observed</a:t>
                </a:r>
                <a:r>
                  <a:rPr lang="en-US" dirty="0"/>
                  <a:t> proportion of left handers varies across studies and generations.</a:t>
                </a:r>
                <a:br>
                  <a:rPr lang="en-US" dirty="0"/>
                </a:b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The probability of heterozygote manifesting left-handedness. 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01825-0EB4-7063-A7EA-1D715A9F0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7C4F6-BFC6-CEDF-5EA5-65346BFC9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E77975-E34F-7FF1-EA96-5C41520B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Method </a:t>
            </a:r>
            <a:endParaRPr lang="he-IL" sz="1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AAE-82AE-B957-90E6-68B4F6EE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AD15-6172-B41A-F922-028D2D63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estimate the model parameters 3 types of datasets were used: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Triplets datasets: One offspring and his parents.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Multi- offspring datasets: siblings and their parents.</a:t>
            </a:r>
            <a:br>
              <a:rPr lang="en-US" dirty="0"/>
            </a:b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Twins datasets: twin couples given their type (Monozygotic or Dizygotic), without parents.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type of dataset been summarized by McManus to different table.</a:t>
            </a:r>
          </a:p>
        </p:txBody>
      </p:sp>
    </p:spTree>
    <p:extLst>
      <p:ext uri="{BB962C8B-B14F-4D97-AF65-F5344CB8AC3E}">
        <p14:creationId xmlns:p14="http://schemas.microsoft.com/office/powerpoint/2010/main" val="22555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5759-4D51-4778-461D-C08BFDAB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A24AC-FAAC-CE5B-D54A-397B5D598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Each dataset displays varying rates of left-handedness across generations (parents, offspring) and in comparison to other datasets (assumption 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 is a necessity to adjust the predicted distribution for the dataset  based on a pair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A24AC-FAAC-CE5B-D54A-397B5D5984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D3B7-FED9-4737-8EAC-E3A2F4DD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en-US" dirty="0"/>
              <a:t>The Adjustment Process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A64FC-C540-AC39-6429-9436A40A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903857" cy="52990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dirty="0"/>
                  <a:t>Using the model parameters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d>
                  </m:oMath>
                </a14:m>
                <a:r>
                  <a:rPr lang="en-US" sz="2600" dirty="0"/>
                  <a:t> and the measured rate of left-handedness in the dataset 3 matrices are constructed: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600" dirty="0"/>
                  <a:t>P – transition matrix representing the probabilities that offspring measured as right- or left-handed are truly right- or left-handed.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600" dirty="0"/>
                  <a:t>Q – Transition matrix for the parents, representing the probabilities that specific true phenotypes in mating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600" dirty="0"/>
                  <a:t> will be observed phenotypes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600" dirty="0"/>
                  <a:t>T – The predicted probabilities associated with offspring displaying specific phenotypes based on the parental phenotypes.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600" b="1" dirty="0"/>
                  <a:t>Using these three matrices, we can derive the corrected matrix M presenting the adjusted prediction for the dataset.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A64FC-C540-AC39-6429-9436A40A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903857" cy="5299075"/>
              </a:xfrm>
              <a:blipFill>
                <a:blip r:embed="rId3"/>
                <a:stretch>
                  <a:fillRect l="-727" t="-690" r="-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0B3A8-379B-0A61-142A-EB5E2165825C}"/>
              </a:ext>
            </a:extLst>
          </p:cNvPr>
          <p:cNvCxnSpPr/>
          <p:nvPr/>
        </p:nvCxnSpPr>
        <p:spPr>
          <a:xfrm flipH="1">
            <a:off x="5688531" y="5659655"/>
            <a:ext cx="500513" cy="259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FFB8F-2AB7-7E1F-69BB-8FCA3A6EA656}"/>
              </a:ext>
            </a:extLst>
          </p:cNvPr>
          <p:cNvCxnSpPr>
            <a:cxnSpLocks/>
          </p:cNvCxnSpPr>
          <p:nvPr/>
        </p:nvCxnSpPr>
        <p:spPr>
          <a:xfrm>
            <a:off x="7016817" y="5563402"/>
            <a:ext cx="2213810" cy="442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52EDD7-F2B7-4EEE-78DF-F5934F22DB3C}"/>
              </a:ext>
            </a:extLst>
          </p:cNvPr>
          <p:cNvCxnSpPr>
            <a:cxnSpLocks/>
          </p:cNvCxnSpPr>
          <p:nvPr/>
        </p:nvCxnSpPr>
        <p:spPr>
          <a:xfrm>
            <a:off x="6593305" y="5659655"/>
            <a:ext cx="625642" cy="259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C92D-992A-BA7A-442D-0A632F36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9"/>
            <a:ext cx="10515600" cy="1325563"/>
          </a:xfrm>
        </p:spPr>
        <p:txBody>
          <a:bodyPr/>
          <a:lstStyle/>
          <a:p>
            <a:r>
              <a:rPr lang="en-US" dirty="0"/>
              <a:t>Estimating the Model Parameters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956E4-45D9-65BD-0AFB-7B873CC4C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368"/>
                <a:ext cx="10515600" cy="45476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The model parameters were estimated using Maximum Likelihood Estimation: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each pair of model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The adjusted prediction (M) has been calculated for each dataset.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Using the adjusted predictions and the observed data from the datasets, the log-likelihood score can be calculated.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A956E4-45D9-65BD-0AFB-7B873CC4C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368"/>
                <a:ext cx="10515600" cy="4547674"/>
              </a:xfrm>
              <a:blipFill>
                <a:blip r:embed="rId3"/>
                <a:stretch>
                  <a:fillRect l="-1217" t="-22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2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B6116A-4794-4E7C-8C67-76E1E3FF467A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9938</TotalTime>
  <Words>2249</Words>
  <Application>Microsoft Office PowerPoint</Application>
  <PresentationFormat>Widescreen</PresentationFormat>
  <Paragraphs>535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Revision of McManus’ 1985 Handedness Model</vt:lpstr>
      <vt:lpstr>What is McManus’ 1985 Handedness Model?</vt:lpstr>
      <vt:lpstr>What is McManus’ 1985 Handedness Model</vt:lpstr>
      <vt:lpstr>What is McManus’ 1985 Handedness Model</vt:lpstr>
      <vt:lpstr>Method </vt:lpstr>
      <vt:lpstr>The Data</vt:lpstr>
      <vt:lpstr>The Data</vt:lpstr>
      <vt:lpstr>The Adjustment Process</vt:lpstr>
      <vt:lpstr>Estimating the Model Parameters</vt:lpstr>
      <vt:lpstr>The Test Statistic </vt:lpstr>
      <vt:lpstr>Results</vt:lpstr>
      <vt:lpstr>Results (using all datasets)</vt:lpstr>
      <vt:lpstr>Results - triplets (1 offspring + parents)</vt:lpstr>
      <vt:lpstr>Results- multi-offspring (siblings + parents) </vt:lpstr>
      <vt:lpstr>Results- twins</vt:lpstr>
      <vt:lpstr>Results – reduced data (removed 4 datasets)</vt:lpstr>
      <vt:lpstr>Where are the differences between us and McManus(1985)?</vt:lpstr>
      <vt:lpstr>Log-likelihood &amp; Model parameters</vt:lpstr>
      <vt:lpstr>Log-likelihood &amp; Model parameters</vt:lpstr>
      <vt:lpstr>Log-likelihood &amp; Model parameters</vt:lpstr>
      <vt:lpstr>Log-likelihood &amp; Model parameters</vt:lpstr>
      <vt:lpstr>Log-likelihood &amp; Model parameters</vt:lpstr>
      <vt:lpstr>Test statistic</vt:lpstr>
      <vt:lpstr>Test statistic – why?</vt:lpstr>
      <vt:lpstr>McManus had errors in his calculations? </vt:lpstr>
      <vt:lpstr>McManus had errors in his calculations? </vt:lpstr>
      <vt:lpstr>Evidence:</vt:lpstr>
      <vt:lpstr>Evidence:</vt:lpstr>
      <vt:lpstr>Evidence:</vt:lpstr>
      <vt:lpstr>Evidence:</vt:lpstr>
      <vt:lpstr>Implications</vt:lpstr>
      <vt:lpstr>1. Outliers </vt:lpstr>
      <vt:lpstr>2. Overall fit</vt:lpstr>
      <vt:lpstr>2. Overall fit</vt:lpstr>
      <vt:lpstr>2. Overall fit (using our reduced data)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of McManus’ 1985 Handedness Model</dc:title>
  <dc:creator>Tomer Oron</dc:creator>
  <cp:lastModifiedBy>Tomer Oron</cp:lastModifiedBy>
  <cp:revision>38</cp:revision>
  <dcterms:created xsi:type="dcterms:W3CDTF">2023-12-19T10:31:43Z</dcterms:created>
  <dcterms:modified xsi:type="dcterms:W3CDTF">2023-12-26T08:18:57Z</dcterms:modified>
</cp:coreProperties>
</file>