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8" r:id="rId3"/>
    <p:sldId id="442" r:id="rId4"/>
    <p:sldId id="400" r:id="rId5"/>
    <p:sldId id="443" r:id="rId6"/>
    <p:sldId id="407" r:id="rId7"/>
    <p:sldId id="417" r:id="rId8"/>
    <p:sldId id="463" r:id="rId9"/>
    <p:sldId id="497" r:id="rId10"/>
    <p:sldId id="423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469" r:id="rId19"/>
    <p:sldId id="498" r:id="rId20"/>
    <p:sldId id="477" r:id="rId21"/>
    <p:sldId id="482" r:id="rId22"/>
    <p:sldId id="483" r:id="rId23"/>
    <p:sldId id="485" r:id="rId24"/>
    <p:sldId id="488" r:id="rId25"/>
    <p:sldId id="489" r:id="rId26"/>
    <p:sldId id="490" r:id="rId27"/>
    <p:sldId id="491" r:id="rId2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סגנון ערכת נושא 1 - הדגשה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98" autoAdjust="0"/>
    <p:restoredTop sz="78136" autoAdjust="0"/>
  </p:normalViewPr>
  <p:slideViewPr>
    <p:cSldViewPr>
      <p:cViewPr>
        <p:scale>
          <a:sx n="110" d="100"/>
          <a:sy n="110" d="100"/>
        </p:scale>
        <p:origin x="-163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7AF995B-830F-47E0-B3DA-DB9ED6B49A77}" type="datetimeFigureOut">
              <a:rPr lang="he-IL" smtClean="0"/>
              <a:pPr/>
              <a:t>ה'/ניסן/תשע"ח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3E48C7-0D10-4B89-8519-F20AD52D954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448536B-1409-4323-89DF-FE4A811544B1}" type="datetimeFigureOut">
              <a:rPr lang="he-IL" smtClean="0"/>
              <a:pPr/>
              <a:t>ה'/ניסן/תשע"ח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FCB3501-35C4-4937-B2C8-9FF566A0C02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3501-35C4-4937-B2C8-9FF566A0C020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he-IL" smtClean="0"/>
              <a:t>למה צריך יחידות זיכרון?</a:t>
            </a:r>
          </a:p>
          <a:p>
            <a:pPr eaLnBrk="1" hangingPunct="1"/>
            <a:r>
              <a:rPr lang="he-IL" smtClean="0"/>
              <a:t>למשל כספת.. 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B495D-F0DD-41B0-8205-1F8B0A64386E}" type="slidenum">
              <a:rPr lang="he-IL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Cq</a:t>
            </a:r>
            <a:r>
              <a:rPr lang="en-US" dirty="0" smtClean="0"/>
              <a:t> – Clock to</a:t>
            </a:r>
            <a:r>
              <a:rPr lang="en-US" baseline="0" dirty="0" smtClean="0"/>
              <a:t> Q</a:t>
            </a:r>
            <a:endParaRPr lang="he-IL" baseline="0" dirty="0" smtClean="0"/>
          </a:p>
          <a:p>
            <a:r>
              <a:rPr lang="en-US" baseline="0" dirty="0" err="1" smtClean="0"/>
              <a:t>Tcq</a:t>
            </a:r>
            <a:r>
              <a:rPr lang="he-IL" baseline="0" dirty="0" smtClean="0"/>
              <a:t> – שקול ל </a:t>
            </a:r>
            <a:r>
              <a:rPr lang="en-US" baseline="0" dirty="0" err="1" smtClean="0"/>
              <a:t>tpd</a:t>
            </a:r>
            <a:r>
              <a:rPr lang="he-IL" baseline="0" dirty="0" smtClean="0"/>
              <a:t> של מערכת צירופית. הזמן מרגע ירידת השעון ועד שהמוצע של ה-</a:t>
            </a:r>
            <a:r>
              <a:rPr lang="en-US" baseline="0" dirty="0" smtClean="0"/>
              <a:t>FF</a:t>
            </a:r>
            <a:r>
              <a:rPr lang="he-IL" baseline="0" dirty="0" smtClean="0"/>
              <a:t> מגיע ל-50% מהערך הסופי שלו.</a:t>
            </a:r>
          </a:p>
          <a:p>
            <a:r>
              <a:rPr lang="en-US" baseline="0" dirty="0" err="1" smtClean="0"/>
              <a:t>Tqc</a:t>
            </a:r>
            <a:r>
              <a:rPr lang="en-US" baseline="0" dirty="0" smtClean="0"/>
              <a:t>-min</a:t>
            </a:r>
            <a:r>
              <a:rPr lang="he-IL" baseline="0" dirty="0" smtClean="0"/>
              <a:t> – שקול ל-</a:t>
            </a:r>
            <a:r>
              <a:rPr lang="en-US" baseline="0" dirty="0" err="1" smtClean="0"/>
              <a:t>Tcd</a:t>
            </a:r>
            <a:r>
              <a:rPr lang="he-IL" baseline="0" dirty="0" smtClean="0"/>
              <a:t> של מערכת צירופית. הזמן מרגע ירידת השעון ועד </a:t>
            </a:r>
            <a:r>
              <a:rPr lang="he-IL" b="1" baseline="0" dirty="0" smtClean="0"/>
              <a:t>תחילת</a:t>
            </a:r>
            <a:r>
              <a:rPr lang="he-IL" b="0" baseline="0" dirty="0" smtClean="0"/>
              <a:t> השינוי של המוצא של ה-</a:t>
            </a:r>
            <a:r>
              <a:rPr lang="en-US" b="0" baseline="0" dirty="0" smtClean="0"/>
              <a:t>FF</a:t>
            </a:r>
            <a:endParaRPr lang="he-IL" dirty="0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29FA87-4EF4-4D88-A7F2-BC887509DB4E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קל להבין את השקף הזה אם מעבירים אגפים.</a:t>
            </a:r>
          </a:p>
          <a:p>
            <a:r>
              <a:rPr lang="he-IL" dirty="0" smtClean="0"/>
              <a:t>הזמן</a:t>
            </a:r>
            <a:r>
              <a:rPr lang="he-IL" baseline="0" dirty="0" smtClean="0"/>
              <a:t> בין ירידת שעון אחת לשנייה הוא </a:t>
            </a:r>
            <a:r>
              <a:rPr lang="en-US" baseline="0" dirty="0" err="1" smtClean="0"/>
              <a:t>tmin</a:t>
            </a:r>
            <a:r>
              <a:rPr lang="en-US" baseline="0" dirty="0" smtClean="0"/>
              <a:t>-clock</a:t>
            </a:r>
            <a:r>
              <a:rPr lang="he-IL" baseline="0" dirty="0" smtClean="0"/>
              <a:t>. אנחנו צריכים </a:t>
            </a:r>
            <a:r>
              <a:rPr lang="he-IL" baseline="0" dirty="0" err="1" smtClean="0"/>
              <a:t>שהציאה</a:t>
            </a:r>
            <a:r>
              <a:rPr lang="he-IL" baseline="0" dirty="0" smtClean="0"/>
              <a:t> תהיה יציבה </a:t>
            </a:r>
            <a:r>
              <a:rPr lang="en-US" baseline="0" dirty="0" err="1" smtClean="0"/>
              <a:t>tsetup</a:t>
            </a:r>
            <a:r>
              <a:rPr lang="he-IL" baseline="0" dirty="0" smtClean="0"/>
              <a:t> </a:t>
            </a:r>
            <a:r>
              <a:rPr lang="he-IL" b="1" baseline="0" dirty="0" smtClean="0"/>
              <a:t>לפני</a:t>
            </a:r>
            <a:r>
              <a:rPr lang="he-IL" b="0" baseline="0" dirty="0" smtClean="0"/>
              <a:t> ירידת השעון הבאה. לכן הזמן שמותר לנו לשנות בו את </a:t>
            </a:r>
            <a:r>
              <a:rPr lang="en-US" b="0" baseline="0" dirty="0" smtClean="0"/>
              <a:t>D</a:t>
            </a:r>
            <a:r>
              <a:rPr lang="he-IL" b="0" baseline="0" dirty="0" smtClean="0"/>
              <a:t> הוא </a:t>
            </a:r>
            <a:r>
              <a:rPr lang="en-US" b="0" baseline="0" dirty="0" err="1" smtClean="0"/>
              <a:t>tmin</a:t>
            </a:r>
            <a:r>
              <a:rPr lang="en-US" b="0" baseline="0" dirty="0" smtClean="0"/>
              <a:t>-clock – </a:t>
            </a:r>
            <a:r>
              <a:rPr lang="en-US" b="0" baseline="0" dirty="0" err="1" smtClean="0"/>
              <a:t>tsetup</a:t>
            </a:r>
            <a:r>
              <a:rPr lang="he-IL" b="0" baseline="0" dirty="0" smtClean="0"/>
              <a:t>.</a:t>
            </a:r>
          </a:p>
          <a:p>
            <a:r>
              <a:rPr lang="he-IL" b="0" baseline="0" dirty="0" smtClean="0"/>
              <a:t>כאשר יש ירידת שעון. המידע עובר מ-</a:t>
            </a:r>
            <a:r>
              <a:rPr lang="en-US" b="0" baseline="0" dirty="0" smtClean="0"/>
              <a:t>D</a:t>
            </a:r>
            <a:r>
              <a:rPr lang="he-IL" b="0" baseline="0" dirty="0" smtClean="0"/>
              <a:t> ל-</a:t>
            </a:r>
            <a:r>
              <a:rPr lang="en-US" b="0" baseline="0" dirty="0" smtClean="0"/>
              <a:t>Q</a:t>
            </a:r>
            <a:r>
              <a:rPr lang="he-IL" b="0" baseline="0" dirty="0" smtClean="0"/>
              <a:t> בזמן </a:t>
            </a:r>
            <a:r>
              <a:rPr lang="en-US" b="0" baseline="0" dirty="0" err="1" smtClean="0"/>
              <a:t>tcq</a:t>
            </a:r>
            <a:r>
              <a:rPr lang="he-IL" b="0" baseline="0" dirty="0" smtClean="0"/>
              <a:t>. לאחר מכן הוא עובר מ-</a:t>
            </a:r>
            <a:r>
              <a:rPr lang="en-US" b="0" baseline="0" dirty="0" smtClean="0"/>
              <a:t>Q</a:t>
            </a:r>
            <a:r>
              <a:rPr lang="he-IL" b="0" baseline="0" dirty="0" smtClean="0"/>
              <a:t> חזרה ל-</a:t>
            </a:r>
            <a:r>
              <a:rPr lang="en-US" b="0" baseline="0" dirty="0" smtClean="0"/>
              <a:t>D</a:t>
            </a:r>
            <a:r>
              <a:rPr lang="he-IL" b="0" baseline="0" dirty="0" smtClean="0"/>
              <a:t> בזמן </a:t>
            </a:r>
            <a:r>
              <a:rPr lang="en-US" b="0" baseline="0" dirty="0" err="1" smtClean="0"/>
              <a:t>tpd</a:t>
            </a:r>
            <a:r>
              <a:rPr lang="en-US" b="0" baseline="0" dirty="0" smtClean="0"/>
              <a:t>(logic</a:t>
            </a:r>
            <a:r>
              <a:rPr lang="he-IL" b="0" baseline="0" dirty="0" smtClean="0"/>
              <a:t> , כלומר הזמן שלוקח לו לעבור ב"ענן" הלוגי. הוא צריך לסיים את המסלול הזה ולהיות "מוכן" ויציב כ </a:t>
            </a:r>
            <a:r>
              <a:rPr lang="en-US" b="0" baseline="0" dirty="0" err="1" smtClean="0"/>
              <a:t>tsetup</a:t>
            </a:r>
            <a:r>
              <a:rPr lang="he-IL" b="0" baseline="0" dirty="0" smtClean="0"/>
              <a:t> </a:t>
            </a:r>
            <a:r>
              <a:rPr lang="he-IL" b="1" baseline="0" dirty="0" smtClean="0"/>
              <a:t>לפני</a:t>
            </a:r>
            <a:r>
              <a:rPr lang="he-IL" b="0" baseline="0" dirty="0" smtClean="0"/>
              <a:t> ירידת השעון הבאה. לכן סה"כ הזמן שמוקצב לשינוי יהיה:</a:t>
            </a:r>
          </a:p>
          <a:p>
            <a:r>
              <a:rPr lang="en-US" b="0" baseline="0" dirty="0" err="1" smtClean="0"/>
              <a:t>tmin</a:t>
            </a:r>
            <a:r>
              <a:rPr lang="en-US" b="0" baseline="0" dirty="0" smtClean="0"/>
              <a:t>-clock – </a:t>
            </a:r>
            <a:r>
              <a:rPr lang="en-US" b="0" baseline="0" dirty="0" err="1" smtClean="0"/>
              <a:t>tsetup</a:t>
            </a:r>
            <a:r>
              <a:rPr lang="he-IL" b="0" baseline="0" dirty="0" smtClean="0"/>
              <a:t>= </a:t>
            </a:r>
            <a:r>
              <a:rPr lang="en-US" b="0" baseline="0" dirty="0" err="1" smtClean="0"/>
              <a:t>tcq+tp</a:t>
            </a:r>
            <a:r>
              <a:rPr lang="en-US" b="0" baseline="0" dirty="0" smtClean="0"/>
              <a:t>(logic)</a:t>
            </a:r>
            <a:endParaRPr lang="he-IL" b="0" baseline="0" dirty="0" smtClean="0"/>
          </a:p>
          <a:p>
            <a:r>
              <a:rPr lang="he-IL" b="0" baseline="0" dirty="0" smtClean="0"/>
              <a:t>לאחר העברת אגפים נקבל את המשוואה שלמעלה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3501-35C4-4937-B2C8-9FF566A0C020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61271F-028D-4C96-9583-8B9D247B60CB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כאן</a:t>
            </a:r>
            <a:r>
              <a:rPr lang="he-IL" baseline="0" dirty="0" smtClean="0"/>
              <a:t> קורה משהו  שונה.</a:t>
            </a:r>
          </a:p>
          <a:p>
            <a:r>
              <a:rPr lang="he-IL" baseline="0" dirty="0" smtClean="0"/>
              <a:t>בירידת השעון </a:t>
            </a:r>
            <a:r>
              <a:rPr lang="en-US" baseline="0" dirty="0" smtClean="0"/>
              <a:t>D</a:t>
            </a:r>
            <a:r>
              <a:rPr lang="he-IL" baseline="0" dirty="0" smtClean="0"/>
              <a:t> עובר ל-</a:t>
            </a:r>
            <a:r>
              <a:rPr lang="en-US" baseline="0" dirty="0" smtClean="0"/>
              <a:t>Q</a:t>
            </a:r>
            <a:r>
              <a:rPr lang="he-IL" baseline="0" dirty="0" smtClean="0"/>
              <a:t>. </a:t>
            </a:r>
            <a:r>
              <a:rPr lang="en-US" baseline="0" dirty="0" smtClean="0"/>
              <a:t>Q</a:t>
            </a:r>
            <a:r>
              <a:rPr lang="he-IL" baseline="0" dirty="0" smtClean="0"/>
              <a:t> </a:t>
            </a:r>
            <a:r>
              <a:rPr lang="he-IL" b="1" baseline="0" dirty="0" smtClean="0"/>
              <a:t>מתחיל</a:t>
            </a:r>
            <a:r>
              <a:rPr lang="he-IL" b="0" baseline="0" dirty="0" smtClean="0"/>
              <a:t> להשתנות כ- </a:t>
            </a:r>
            <a:r>
              <a:rPr lang="en-US" b="0" baseline="0" dirty="0" err="1" smtClean="0"/>
              <a:t>tcq</a:t>
            </a:r>
            <a:r>
              <a:rPr lang="en-US" b="0" baseline="0" dirty="0" smtClean="0"/>
              <a:t>-min</a:t>
            </a:r>
            <a:r>
              <a:rPr lang="he-IL" b="0" baseline="0" dirty="0" smtClean="0"/>
              <a:t> זמן לאחר ירידת השעון. מרגע ש-</a:t>
            </a:r>
            <a:r>
              <a:rPr lang="en-US" b="0" baseline="0" dirty="0" smtClean="0"/>
              <a:t>Q</a:t>
            </a:r>
            <a:r>
              <a:rPr lang="he-IL" b="0" baseline="0" dirty="0" smtClean="0"/>
              <a:t> מתחיל להשתנות עד הרגע שהמוצא של הענן הלוגי </a:t>
            </a:r>
            <a:r>
              <a:rPr lang="he-IL" b="1" baseline="0" dirty="0" smtClean="0"/>
              <a:t>מתחיל</a:t>
            </a:r>
            <a:r>
              <a:rPr lang="he-IL" b="0" baseline="0" dirty="0" smtClean="0"/>
              <a:t> להשתנות עובר </a:t>
            </a:r>
            <a:r>
              <a:rPr lang="en-US" b="0" baseline="0" dirty="0" err="1" smtClean="0"/>
              <a:t>tcd</a:t>
            </a:r>
            <a:r>
              <a:rPr lang="en-US" b="0" baseline="0" dirty="0" smtClean="0"/>
              <a:t>(logic)</a:t>
            </a:r>
            <a:r>
              <a:rPr lang="he-IL" b="0" baseline="0" dirty="0" smtClean="0"/>
              <a:t> זמן. ובסה"כ מרגע ירידת השעון ועד ש </a:t>
            </a:r>
            <a:r>
              <a:rPr lang="en-US" b="0" baseline="0" dirty="0" smtClean="0"/>
              <a:t>D</a:t>
            </a:r>
            <a:r>
              <a:rPr lang="he-IL" b="0" baseline="0" dirty="0" smtClean="0"/>
              <a:t> </a:t>
            </a:r>
            <a:r>
              <a:rPr lang="he-IL" b="1" baseline="0" dirty="0" smtClean="0"/>
              <a:t>מתחיל</a:t>
            </a:r>
            <a:r>
              <a:rPr lang="he-IL" b="0" baseline="0" dirty="0" smtClean="0"/>
              <a:t> להשתנות שוב (כלומר יוצא מיציבות) עובר </a:t>
            </a:r>
          </a:p>
          <a:p>
            <a:r>
              <a:rPr lang="en-US" sz="1200" dirty="0" err="1" smtClean="0">
                <a:cs typeface="Times New Roman" pitchFamily="18" charset="0"/>
              </a:rPr>
              <a:t>t</a:t>
            </a:r>
            <a:r>
              <a:rPr lang="en-US" sz="1200" baseline="-25000" dirty="0" err="1" smtClean="0">
                <a:cs typeface="Times New Roman" pitchFamily="18" charset="0"/>
              </a:rPr>
              <a:t>cq</a:t>
            </a:r>
            <a:r>
              <a:rPr lang="en-US" sz="1200" baseline="-25000" dirty="0" smtClean="0">
                <a:cs typeface="Times New Roman" pitchFamily="18" charset="0"/>
              </a:rPr>
              <a:t>-min</a:t>
            </a:r>
            <a:r>
              <a:rPr lang="en-US" sz="1200" dirty="0" smtClean="0">
                <a:cs typeface="Times New Roman" pitchFamily="18" charset="0"/>
              </a:rPr>
              <a:t> + </a:t>
            </a:r>
            <a:r>
              <a:rPr lang="en-US" sz="1200" dirty="0" err="1" smtClean="0">
                <a:cs typeface="Times New Roman" pitchFamily="18" charset="0"/>
              </a:rPr>
              <a:t>t</a:t>
            </a:r>
            <a:r>
              <a:rPr lang="en-US" sz="1200" baseline="-25000" dirty="0" err="1" smtClean="0">
                <a:cs typeface="Times New Roman" pitchFamily="18" charset="0"/>
              </a:rPr>
              <a:t>cd</a:t>
            </a:r>
            <a:r>
              <a:rPr lang="en-US" sz="1200" dirty="0" smtClean="0">
                <a:cs typeface="Times New Roman" pitchFamily="18" charset="0"/>
              </a:rPr>
              <a:t>(Logic)</a:t>
            </a:r>
            <a:r>
              <a:rPr lang="en-US" sz="9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he-IL" sz="9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he-IL" sz="900" baseline="0" dirty="0" smtClean="0">
                <a:solidFill>
                  <a:srgbClr val="0070C0"/>
                </a:solidFill>
                <a:cs typeface="Times New Roman" pitchFamily="18" charset="0"/>
              </a:rPr>
              <a:t>זמן.</a:t>
            </a:r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900" baseline="0" dirty="0" smtClean="0">
                <a:solidFill>
                  <a:srgbClr val="0070C0"/>
                </a:solidFill>
                <a:cs typeface="Times New Roman" pitchFamily="18" charset="0"/>
              </a:rPr>
              <a:t>כיוון ש-</a:t>
            </a:r>
            <a:r>
              <a:rPr lang="en-US" sz="900" baseline="0" dirty="0" smtClean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he-IL" sz="900" baseline="0" dirty="0" smtClean="0">
                <a:solidFill>
                  <a:srgbClr val="0070C0"/>
                </a:solidFill>
                <a:cs typeface="Times New Roman" pitchFamily="18" charset="0"/>
              </a:rPr>
              <a:t> חייב להישאר יציב כ</a:t>
            </a:r>
            <a:r>
              <a:rPr lang="en-US" sz="900" baseline="0" dirty="0" err="1" smtClean="0">
                <a:solidFill>
                  <a:srgbClr val="0070C0"/>
                </a:solidFill>
                <a:cs typeface="Times New Roman" pitchFamily="18" charset="0"/>
              </a:rPr>
              <a:t>thold</a:t>
            </a:r>
            <a:r>
              <a:rPr lang="he-IL" sz="900" baseline="0" dirty="0" smtClean="0">
                <a:solidFill>
                  <a:srgbClr val="0070C0"/>
                </a:solidFill>
                <a:cs typeface="Times New Roman" pitchFamily="18" charset="0"/>
              </a:rPr>
              <a:t> זמן </a:t>
            </a:r>
            <a:r>
              <a:rPr lang="he-IL" sz="900" b="1" baseline="0" dirty="0" smtClean="0">
                <a:solidFill>
                  <a:srgbClr val="0070C0"/>
                </a:solidFill>
                <a:cs typeface="Times New Roman" pitchFamily="18" charset="0"/>
              </a:rPr>
              <a:t>לאחר</a:t>
            </a:r>
            <a:r>
              <a:rPr lang="he-IL" sz="900" b="0" baseline="0" dirty="0" smtClean="0">
                <a:solidFill>
                  <a:srgbClr val="0070C0"/>
                </a:solidFill>
                <a:cs typeface="Times New Roman" pitchFamily="18" charset="0"/>
              </a:rPr>
              <a:t> ירידת השעון. חובה עלינו שתחילת השינוי של </a:t>
            </a:r>
            <a:r>
              <a:rPr lang="en-US" sz="900" b="0" baseline="0" dirty="0" smtClean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he-IL" sz="900" b="0" baseline="0" dirty="0" smtClean="0">
                <a:solidFill>
                  <a:srgbClr val="0070C0"/>
                </a:solidFill>
                <a:cs typeface="Times New Roman" pitchFamily="18" charset="0"/>
              </a:rPr>
              <a:t> לאחר ירידת השעון תהיה </a:t>
            </a:r>
            <a:r>
              <a:rPr lang="he-IL" sz="900" b="1" baseline="0" dirty="0" smtClean="0">
                <a:solidFill>
                  <a:srgbClr val="0070C0"/>
                </a:solidFill>
                <a:cs typeface="Times New Roman" pitchFamily="18" charset="0"/>
              </a:rPr>
              <a:t>לפחות</a:t>
            </a:r>
            <a:r>
              <a:rPr lang="he-IL" sz="900" b="0" baseline="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900" b="0" baseline="0" dirty="0" err="1" smtClean="0">
                <a:solidFill>
                  <a:srgbClr val="0070C0"/>
                </a:solidFill>
                <a:cs typeface="Times New Roman" pitchFamily="18" charset="0"/>
              </a:rPr>
              <a:t>thold</a:t>
            </a:r>
            <a:r>
              <a:rPr lang="he-IL" sz="900" b="0" baseline="0" dirty="0" smtClean="0">
                <a:solidFill>
                  <a:srgbClr val="0070C0"/>
                </a:solidFill>
                <a:cs typeface="Times New Roman" pitchFamily="18" charset="0"/>
              </a:rPr>
              <a:t> לאחר ירידת השעון. כיוון שתחילת השינוי קורת לאחר </a:t>
            </a:r>
            <a:r>
              <a:rPr lang="en-US" sz="1200" dirty="0" err="1" smtClean="0">
                <a:cs typeface="Times New Roman" pitchFamily="18" charset="0"/>
              </a:rPr>
              <a:t>t</a:t>
            </a:r>
            <a:r>
              <a:rPr lang="en-US" sz="1200" baseline="-25000" dirty="0" err="1" smtClean="0">
                <a:cs typeface="Times New Roman" pitchFamily="18" charset="0"/>
              </a:rPr>
              <a:t>cq</a:t>
            </a:r>
            <a:r>
              <a:rPr lang="en-US" sz="1200" baseline="-25000" dirty="0" smtClean="0">
                <a:cs typeface="Times New Roman" pitchFamily="18" charset="0"/>
              </a:rPr>
              <a:t>-min</a:t>
            </a:r>
            <a:r>
              <a:rPr lang="en-US" sz="1200" dirty="0" smtClean="0">
                <a:cs typeface="Times New Roman" pitchFamily="18" charset="0"/>
              </a:rPr>
              <a:t> + </a:t>
            </a:r>
            <a:r>
              <a:rPr lang="en-US" sz="1200" dirty="0" err="1" smtClean="0">
                <a:cs typeface="Times New Roman" pitchFamily="18" charset="0"/>
              </a:rPr>
              <a:t>t</a:t>
            </a:r>
            <a:r>
              <a:rPr lang="en-US" sz="1200" baseline="-25000" dirty="0" err="1" smtClean="0">
                <a:cs typeface="Times New Roman" pitchFamily="18" charset="0"/>
              </a:rPr>
              <a:t>cd</a:t>
            </a:r>
            <a:r>
              <a:rPr lang="en-US" sz="1200" dirty="0" smtClean="0">
                <a:cs typeface="Times New Roman" pitchFamily="18" charset="0"/>
              </a:rPr>
              <a:t>(Logic)</a:t>
            </a:r>
            <a:r>
              <a:rPr lang="en-US" sz="9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he-IL" sz="900" dirty="0" smtClean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he-IL" sz="900" baseline="0" dirty="0" smtClean="0">
                <a:solidFill>
                  <a:srgbClr val="0070C0"/>
                </a:solidFill>
                <a:cs typeface="Times New Roman" pitchFamily="18" charset="0"/>
              </a:rPr>
              <a:t>זמן, מגיעים למשוואה שרואים למעלה.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B3501-35C4-4937-B2C8-9FF566A0C020}" type="slidenum">
              <a:rPr lang="he-IL" smtClean="0"/>
              <a:pPr/>
              <a:t>22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61271F-028D-4C96-9583-8B9D247B60CB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he-IL" dirty="0" smtClean="0"/>
              <a:t>בעולם האמיתי לסיגנלים לוקח זמן לעלות ולרדת</a:t>
            </a:r>
            <a:r>
              <a:rPr lang="he-IL" baseline="0" dirty="0" smtClean="0"/>
              <a:t> (מאילוצים </a:t>
            </a:r>
            <a:r>
              <a:rPr lang="he-IL" baseline="0" dirty="0" err="1" smtClean="0"/>
              <a:t>פיזיקליים</a:t>
            </a:r>
            <a:r>
              <a:rPr lang="he-IL" baseline="0" dirty="0" smtClean="0"/>
              <a:t>)</a:t>
            </a:r>
            <a:r>
              <a:rPr lang="en-US" baseline="0" dirty="0" smtClean="0"/>
              <a:t> </a:t>
            </a:r>
            <a:r>
              <a:rPr lang="he-IL" baseline="0" dirty="0" smtClean="0"/>
              <a:t>שום דבר לא קורה מיידית</a:t>
            </a:r>
            <a:endParaRPr lang="he-IL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F47658-9DEE-4238-A784-1643A122F2D6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23AF0-D08B-4CCF-A380-1EE1848DFB09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he-IL" dirty="0" smtClean="0"/>
              <a:t>במעגל יש מסלול מהכניסה ליציאה דרך </a:t>
            </a:r>
            <a:r>
              <a:rPr lang="en-US" dirty="0" smtClean="0"/>
              <a:t>A</a:t>
            </a:r>
            <a:r>
              <a:rPr lang="he-IL" dirty="0" smtClean="0"/>
              <a:t> ו-</a:t>
            </a:r>
            <a:r>
              <a:rPr lang="en-US" dirty="0" smtClean="0"/>
              <a:t>C</a:t>
            </a:r>
            <a:r>
              <a:rPr lang="he-IL" dirty="0" smtClean="0"/>
              <a:t>.</a:t>
            </a:r>
            <a:r>
              <a:rPr lang="he-IL" baseline="0" dirty="0" smtClean="0"/>
              <a:t> ומסלול נוסף מהכניסה ליציאה דרך </a:t>
            </a:r>
            <a:r>
              <a:rPr lang="en-US" baseline="0" dirty="0" smtClean="0"/>
              <a:t>B</a:t>
            </a:r>
            <a:r>
              <a:rPr lang="he-IL" baseline="0" dirty="0" smtClean="0"/>
              <a:t> ו-</a:t>
            </a:r>
            <a:r>
              <a:rPr lang="en-US" baseline="0" dirty="0" smtClean="0"/>
              <a:t>C</a:t>
            </a:r>
            <a:r>
              <a:rPr lang="he-IL" baseline="0" dirty="0" smtClean="0"/>
              <a:t>. </a:t>
            </a:r>
            <a:endParaRPr lang="he-IL" dirty="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9B6736-7E87-417F-9D63-A88B7F1B16D3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9B6736-7E87-417F-9D63-A88B7F1B16D3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9B6736-7E87-417F-9D63-A88B7F1B16D3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EE9AE4-3A08-4B34-9B8A-3C9093C6775D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680B-51AE-41AA-BC7A-F32182E6F984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14D5-3D67-461C-9445-3982072D6848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F26-D80F-4877-9018-959FB791F32D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2653-2C1A-40C9-BB79-98291691AFC6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EA1B7-4761-4AA7-AE70-C8BBF3AA37E4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15C1-E977-45E2-907C-136EF0E14F23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F271-F698-4C67-A032-FF0064109489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FF22-3BEB-49DB-B4E5-5C3982E1B3D2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6855-F941-41FF-9D9A-5B921879CA1F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24B4-3317-493B-9F0D-25633C90F19F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1310-0595-4BB5-B5E7-4B92552B7680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F379-A687-4CC3-90F8-0CC2BA35FDE8}" type="datetime8">
              <a:rPr lang="he-IL" smtClean="0"/>
              <a:pPr/>
              <a:t>21 מרץ 18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רחל פארן, מבנה המחשב  67200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>
                <a:latin typeface="Arial" pitchFamily="34" charset="0"/>
                <a:cs typeface="Arial" pitchFamily="34" charset="0"/>
              </a:rPr>
              <a:t>תזמון מעגלים </a:t>
            </a:r>
            <a:r>
              <a:rPr lang="he-IL" dirty="0" err="1" smtClean="0">
                <a:latin typeface="Arial" pitchFamily="34" charset="0"/>
                <a:cs typeface="Arial" pitchFamily="34" charset="0"/>
              </a:rPr>
              <a:t>ודלגלגים</a:t>
            </a:r>
            <a:endParaRPr lang="he-IL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מבוסס על מצגת של רחל פארן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</a:t>
            </a:fld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635896" y="4581129"/>
          <a:ext cx="4104456" cy="1524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228"/>
                <a:gridCol w="2052228"/>
              </a:tblGrid>
              <a:tr h="42725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0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pd_max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in 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2000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pd_min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in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</a:tr>
              <a:tr h="361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</a:tr>
              <a:tr h="361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T="45687" marB="456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/>
                </a:tc>
              </a:tr>
              <a:tr h="3616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</a:tr>
            </a:tbl>
          </a:graphicData>
        </a:graphic>
      </p:graphicFrame>
      <p:sp>
        <p:nvSpPr>
          <p:cNvPr id="3893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3CE4F1-D2B1-4BCB-A196-84DB000F0C33}" type="slidenum">
              <a:rPr lang="en-US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graphicFrame>
        <p:nvGraphicFramePr>
          <p:cNvPr id="50" name="Group 176"/>
          <p:cNvGraphicFramePr>
            <a:graphicFrameLocks noGrp="1"/>
          </p:cNvGraphicFramePr>
          <p:nvPr/>
        </p:nvGraphicFramePr>
        <p:xfrm>
          <a:off x="533400" y="3212976"/>
          <a:ext cx="8077200" cy="1189038"/>
        </p:xfrm>
        <a:graphic>
          <a:graphicData uri="http://schemas.openxmlformats.org/drawingml/2006/table">
            <a:tbl>
              <a:tblPr/>
              <a:tblGrid>
                <a:gridCol w="1346199"/>
                <a:gridCol w="1346201"/>
                <a:gridCol w="1347978"/>
                <a:gridCol w="1344422"/>
                <a:gridCol w="1346199"/>
                <a:gridCol w="1346201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 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-max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3" name="קבוצה 52"/>
          <p:cNvGrpSpPr/>
          <p:nvPr/>
        </p:nvGrpSpPr>
        <p:grpSpPr>
          <a:xfrm>
            <a:off x="1763688" y="1340768"/>
            <a:ext cx="5832648" cy="1561429"/>
            <a:chOff x="1310208" y="918021"/>
            <a:chExt cx="7605192" cy="2138559"/>
          </a:xfrm>
        </p:grpSpPr>
        <p:grpSp>
          <p:nvGrpSpPr>
            <p:cNvPr id="2" name="Group 43"/>
            <p:cNvGrpSpPr>
              <a:grpSpLocks/>
            </p:cNvGrpSpPr>
            <p:nvPr/>
          </p:nvGrpSpPr>
          <p:grpSpPr bwMode="auto">
            <a:xfrm>
              <a:off x="1310208" y="918021"/>
              <a:ext cx="6934200" cy="2138559"/>
              <a:chOff x="1066800" y="762000"/>
              <a:chExt cx="6934200" cy="2138559"/>
            </a:xfrm>
          </p:grpSpPr>
          <p:grpSp>
            <p:nvGrpSpPr>
              <p:cNvPr id="4" name="Group 52"/>
              <p:cNvGrpSpPr>
                <a:grpSpLocks/>
              </p:cNvGrpSpPr>
              <p:nvPr/>
            </p:nvGrpSpPr>
            <p:grpSpPr bwMode="auto">
              <a:xfrm>
                <a:off x="1066800" y="762000"/>
                <a:ext cx="6934200" cy="2133600"/>
                <a:chOff x="1066800" y="914400"/>
                <a:chExt cx="6934200" cy="2133600"/>
              </a:xfrm>
            </p:grpSpPr>
            <p:sp>
              <p:nvSpPr>
                <p:cNvPr id="38982" name="AutoShape 4"/>
                <p:cNvSpPr>
                  <a:spLocks noChangeArrowheads="1"/>
                </p:cNvSpPr>
                <p:nvPr/>
              </p:nvSpPr>
              <p:spPr bwMode="auto">
                <a:xfrm>
                  <a:off x="4419600" y="2400300"/>
                  <a:ext cx="720725" cy="647700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38983" name="AutoShape 5"/>
                <p:cNvSpPr>
                  <a:spLocks noChangeArrowheads="1"/>
                </p:cNvSpPr>
                <p:nvPr/>
              </p:nvSpPr>
              <p:spPr bwMode="auto">
                <a:xfrm rot="10800000">
                  <a:off x="6934200" y="1562100"/>
                  <a:ext cx="647700" cy="504825"/>
                </a:xfrm>
                <a:prstGeom prst="flowChartOnlineStorag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/>
                  <a:r>
                    <a:rPr lang="en-US" sz="2400" dirty="0"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38984" name="AutoShape 6"/>
                <p:cNvSpPr>
                  <a:spLocks noChangeArrowheads="1"/>
                </p:cNvSpPr>
                <p:nvPr/>
              </p:nvSpPr>
              <p:spPr bwMode="auto">
                <a:xfrm rot="-5400000">
                  <a:off x="5526882" y="2436018"/>
                  <a:ext cx="647700" cy="576263"/>
                </a:xfrm>
                <a:prstGeom prst="flowChartMerg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38985" name="Oval 7"/>
                <p:cNvSpPr>
                  <a:spLocks noChangeArrowheads="1"/>
                </p:cNvSpPr>
                <p:nvPr/>
              </p:nvSpPr>
              <p:spPr bwMode="auto">
                <a:xfrm>
                  <a:off x="6096000" y="2628900"/>
                  <a:ext cx="142875" cy="14605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8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2895600" y="25527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87" name="Line 14"/>
                <p:cNvSpPr>
                  <a:spLocks noChangeShapeType="1"/>
                </p:cNvSpPr>
                <p:nvPr/>
              </p:nvSpPr>
              <p:spPr bwMode="auto">
                <a:xfrm>
                  <a:off x="6248400" y="2705100"/>
                  <a:ext cx="3048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8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6553200" y="1943100"/>
                  <a:ext cx="0" cy="762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89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6553200" y="19431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500813" y="1312863"/>
                  <a:ext cx="1587" cy="3937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1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6500813" y="1706563"/>
                  <a:ext cx="5207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543800" y="18669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grpSp>
              <p:nvGrpSpPr>
                <p:cNvPr id="5" name="Group 103"/>
                <p:cNvGrpSpPr>
                  <a:grpSpLocks/>
                </p:cNvGrpSpPr>
                <p:nvPr/>
              </p:nvGrpSpPr>
              <p:grpSpPr bwMode="auto">
                <a:xfrm rot="-5400000">
                  <a:off x="5524500" y="685800"/>
                  <a:ext cx="609600" cy="1295400"/>
                  <a:chOff x="624" y="2230"/>
                  <a:chExt cx="485" cy="970"/>
                </a:xfrm>
              </p:grpSpPr>
              <p:grpSp>
                <p:nvGrpSpPr>
                  <p:cNvPr id="6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624" y="2230"/>
                    <a:ext cx="485" cy="970"/>
                    <a:chOff x="624" y="2230"/>
                    <a:chExt cx="485" cy="970"/>
                  </a:xfrm>
                </p:grpSpPr>
                <p:sp>
                  <p:nvSpPr>
                    <p:cNvPr id="39013" name="Freeform 10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45" y="2230"/>
                      <a:ext cx="243" cy="970"/>
                    </a:xfrm>
                    <a:custGeom>
                      <a:avLst/>
                      <a:gdLst>
                        <a:gd name="T0" fmla="*/ 243 w 243"/>
                        <a:gd name="T1" fmla="*/ 0 h 970"/>
                        <a:gd name="T2" fmla="*/ 243 w 243"/>
                        <a:gd name="T3" fmla="*/ 485 h 970"/>
                        <a:gd name="T4" fmla="*/ 0 w 243"/>
                        <a:gd name="T5" fmla="*/ 0 h 970"/>
                        <a:gd name="T6" fmla="*/ 0 w 243"/>
                        <a:gd name="T7" fmla="*/ 485 h 970"/>
                        <a:gd name="T8" fmla="*/ 122 w 243"/>
                        <a:gd name="T9" fmla="*/ 970 h 970"/>
                        <a:gd name="T10" fmla="*/ 122 w 243"/>
                        <a:gd name="T11" fmla="*/ 485 h 97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43"/>
                        <a:gd name="T19" fmla="*/ 0 h 970"/>
                        <a:gd name="T20" fmla="*/ 243 w 243"/>
                        <a:gd name="T21" fmla="*/ 970 h 97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43" h="970">
                          <a:moveTo>
                            <a:pt x="243" y="0"/>
                          </a:moveTo>
                          <a:lnTo>
                            <a:pt x="243" y="485"/>
                          </a:lnTo>
                          <a:moveTo>
                            <a:pt x="0" y="0"/>
                          </a:moveTo>
                          <a:lnTo>
                            <a:pt x="0" y="485"/>
                          </a:lnTo>
                          <a:moveTo>
                            <a:pt x="122" y="970"/>
                          </a:moveTo>
                          <a:lnTo>
                            <a:pt x="122" y="485"/>
                          </a:lnTo>
                        </a:path>
                      </a:pathLst>
                    </a:custGeom>
                    <a:noFill/>
                    <a:ln w="28575" cap="rnd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  <p:sp>
                  <p:nvSpPr>
                    <p:cNvPr id="39014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624" y="2400"/>
                      <a:ext cx="485" cy="630"/>
                    </a:xfrm>
                    <a:custGeom>
                      <a:avLst/>
                      <a:gdLst>
                        <a:gd name="T0" fmla="*/ 1 w 790"/>
                        <a:gd name="T1" fmla="*/ 1 h 1028"/>
                        <a:gd name="T2" fmla="*/ 0 w 790"/>
                        <a:gd name="T3" fmla="*/ 1 h 1028"/>
                        <a:gd name="T4" fmla="*/ 0 w 790"/>
                        <a:gd name="T5" fmla="*/ 1 h 1028"/>
                        <a:gd name="T6" fmla="*/ 0 w 790"/>
                        <a:gd name="T7" fmla="*/ 0 h 1028"/>
                        <a:gd name="T8" fmla="*/ 1 w 790"/>
                        <a:gd name="T9" fmla="*/ 0 h 1028"/>
                        <a:gd name="T10" fmla="*/ 1 w 790"/>
                        <a:gd name="T11" fmla="*/ 0 h 1028"/>
                        <a:gd name="T12" fmla="*/ 1 w 790"/>
                        <a:gd name="T13" fmla="*/ 1 h 1028"/>
                        <a:gd name="T14" fmla="*/ 1 w 790"/>
                        <a:gd name="T15" fmla="*/ 1 h 1028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790"/>
                        <a:gd name="T25" fmla="*/ 0 h 1028"/>
                        <a:gd name="T26" fmla="*/ 790 w 790"/>
                        <a:gd name="T27" fmla="*/ 1028 h 1028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790" h="1028">
                          <a:moveTo>
                            <a:pt x="395" y="1028"/>
                          </a:moveTo>
                          <a:cubicBezTo>
                            <a:pt x="200" y="905"/>
                            <a:pt x="53" y="638"/>
                            <a:pt x="0" y="308"/>
                          </a:cubicBezTo>
                          <a:lnTo>
                            <a:pt x="0" y="0"/>
                          </a:lnTo>
                          <a:cubicBezTo>
                            <a:pt x="250" y="191"/>
                            <a:pt x="540" y="191"/>
                            <a:pt x="790" y="0"/>
                          </a:cubicBezTo>
                          <a:lnTo>
                            <a:pt x="790" y="308"/>
                          </a:lnTo>
                          <a:cubicBezTo>
                            <a:pt x="738" y="639"/>
                            <a:pt x="591" y="907"/>
                            <a:pt x="395" y="10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he-IL"/>
                    </a:p>
                  </p:txBody>
                </p:sp>
              </p:grpSp>
              <p:sp>
                <p:nvSpPr>
                  <p:cNvPr id="39007" name="Freeform 107"/>
                  <p:cNvSpPr>
                    <a:spLocks/>
                  </p:cNvSpPr>
                  <p:nvPr/>
                </p:nvSpPr>
                <p:spPr bwMode="auto">
                  <a:xfrm>
                    <a:off x="624" y="2400"/>
                    <a:ext cx="485" cy="630"/>
                  </a:xfrm>
                  <a:custGeom>
                    <a:avLst/>
                    <a:gdLst>
                      <a:gd name="T0" fmla="*/ 1 w 790"/>
                      <a:gd name="T1" fmla="*/ 1 h 1028"/>
                      <a:gd name="T2" fmla="*/ 0 w 790"/>
                      <a:gd name="T3" fmla="*/ 1 h 1028"/>
                      <a:gd name="T4" fmla="*/ 0 w 790"/>
                      <a:gd name="T5" fmla="*/ 1 h 1028"/>
                      <a:gd name="T6" fmla="*/ 0 w 790"/>
                      <a:gd name="T7" fmla="*/ 0 h 1028"/>
                      <a:gd name="T8" fmla="*/ 1 w 790"/>
                      <a:gd name="T9" fmla="*/ 0 h 1028"/>
                      <a:gd name="T10" fmla="*/ 1 w 790"/>
                      <a:gd name="T11" fmla="*/ 0 h 1028"/>
                      <a:gd name="T12" fmla="*/ 1 w 790"/>
                      <a:gd name="T13" fmla="*/ 1 h 1028"/>
                      <a:gd name="T14" fmla="*/ 1 w 790"/>
                      <a:gd name="T15" fmla="*/ 1 h 10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90"/>
                      <a:gd name="T25" fmla="*/ 0 h 1028"/>
                      <a:gd name="T26" fmla="*/ 790 w 790"/>
                      <a:gd name="T27" fmla="*/ 1028 h 102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90" h="1028">
                        <a:moveTo>
                          <a:pt x="395" y="1028"/>
                        </a:moveTo>
                        <a:cubicBezTo>
                          <a:pt x="200" y="905"/>
                          <a:pt x="53" y="638"/>
                          <a:pt x="0" y="308"/>
                        </a:cubicBezTo>
                        <a:lnTo>
                          <a:pt x="0" y="0"/>
                        </a:lnTo>
                        <a:cubicBezTo>
                          <a:pt x="250" y="191"/>
                          <a:pt x="540" y="191"/>
                          <a:pt x="790" y="0"/>
                        </a:cubicBezTo>
                        <a:lnTo>
                          <a:pt x="790" y="308"/>
                        </a:lnTo>
                        <a:cubicBezTo>
                          <a:pt x="738" y="639"/>
                          <a:pt x="591" y="907"/>
                          <a:pt x="395" y="1028"/>
                        </a:cubicBezTo>
                        <a:close/>
                      </a:path>
                    </a:pathLst>
                  </a:custGeom>
                  <a:noFill/>
                  <a:ln w="285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9008" name="Freeform 108"/>
                  <p:cNvSpPr>
                    <a:spLocks/>
                  </p:cNvSpPr>
                  <p:nvPr/>
                </p:nvSpPr>
                <p:spPr bwMode="auto">
                  <a:xfrm>
                    <a:off x="624" y="2336"/>
                    <a:ext cx="485" cy="118"/>
                  </a:xfrm>
                  <a:custGeom>
                    <a:avLst/>
                    <a:gdLst>
                      <a:gd name="T0" fmla="*/ 0 w 485"/>
                      <a:gd name="T1" fmla="*/ 0 h 118"/>
                      <a:gd name="T2" fmla="*/ 485 w 485"/>
                      <a:gd name="T3" fmla="*/ 0 h 118"/>
                      <a:gd name="T4" fmla="*/ 0 60000 65536"/>
                      <a:gd name="T5" fmla="*/ 0 60000 65536"/>
                      <a:gd name="T6" fmla="*/ 0 w 485"/>
                      <a:gd name="T7" fmla="*/ 0 h 118"/>
                      <a:gd name="T8" fmla="*/ 485 w 485"/>
                      <a:gd name="T9" fmla="*/ 118 h 11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85" h="118">
                        <a:moveTo>
                          <a:pt x="0" y="0"/>
                        </a:moveTo>
                        <a:cubicBezTo>
                          <a:pt x="154" y="118"/>
                          <a:pt x="332" y="118"/>
                          <a:pt x="485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9009" name="Freeform 109"/>
                  <p:cNvSpPr>
                    <a:spLocks/>
                  </p:cNvSpPr>
                  <p:nvPr/>
                </p:nvSpPr>
                <p:spPr bwMode="auto">
                  <a:xfrm>
                    <a:off x="709" y="2415"/>
                    <a:ext cx="72" cy="39"/>
                  </a:xfrm>
                  <a:custGeom>
                    <a:avLst/>
                    <a:gdLst>
                      <a:gd name="T0" fmla="*/ 1 w 117"/>
                      <a:gd name="T1" fmla="*/ 1 h 63"/>
                      <a:gd name="T2" fmla="*/ 1 w 117"/>
                      <a:gd name="T3" fmla="*/ 1 h 63"/>
                      <a:gd name="T4" fmla="*/ 1 w 117"/>
                      <a:gd name="T5" fmla="*/ 1 h 63"/>
                      <a:gd name="T6" fmla="*/ 1 w 117"/>
                      <a:gd name="T7" fmla="*/ 1 h 63"/>
                      <a:gd name="T8" fmla="*/ 1 w 117"/>
                      <a:gd name="T9" fmla="*/ 1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63"/>
                      <a:gd name="T17" fmla="*/ 117 w 117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63">
                        <a:moveTo>
                          <a:pt x="114" y="46"/>
                        </a:moveTo>
                        <a:cubicBezTo>
                          <a:pt x="117" y="33"/>
                          <a:pt x="95" y="16"/>
                          <a:pt x="65" y="8"/>
                        </a:cubicBezTo>
                        <a:cubicBezTo>
                          <a:pt x="34" y="0"/>
                          <a:pt x="7" y="4"/>
                          <a:pt x="3" y="17"/>
                        </a:cubicBezTo>
                        <a:cubicBezTo>
                          <a:pt x="0" y="30"/>
                          <a:pt x="22" y="47"/>
                          <a:pt x="52" y="55"/>
                        </a:cubicBezTo>
                        <a:cubicBezTo>
                          <a:pt x="83" y="63"/>
                          <a:pt x="110" y="59"/>
                          <a:pt x="114" y="46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9010" name="Freeform 110"/>
                  <p:cNvSpPr>
                    <a:spLocks/>
                  </p:cNvSpPr>
                  <p:nvPr/>
                </p:nvSpPr>
                <p:spPr bwMode="auto">
                  <a:xfrm>
                    <a:off x="709" y="2415"/>
                    <a:ext cx="72" cy="39"/>
                  </a:xfrm>
                  <a:custGeom>
                    <a:avLst/>
                    <a:gdLst>
                      <a:gd name="T0" fmla="*/ 70 w 72"/>
                      <a:gd name="T1" fmla="*/ 28 h 39"/>
                      <a:gd name="T2" fmla="*/ 40 w 72"/>
                      <a:gd name="T3" fmla="*/ 5 h 39"/>
                      <a:gd name="T4" fmla="*/ 2 w 72"/>
                      <a:gd name="T5" fmla="*/ 10 h 39"/>
                      <a:gd name="T6" fmla="*/ 32 w 72"/>
                      <a:gd name="T7" fmla="*/ 34 h 39"/>
                      <a:gd name="T8" fmla="*/ 70 w 72"/>
                      <a:gd name="T9" fmla="*/ 28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39"/>
                      <a:gd name="T17" fmla="*/ 72 w 72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39">
                        <a:moveTo>
                          <a:pt x="70" y="28"/>
                        </a:moveTo>
                        <a:cubicBezTo>
                          <a:pt x="72" y="20"/>
                          <a:pt x="58" y="10"/>
                          <a:pt x="40" y="5"/>
                        </a:cubicBezTo>
                        <a:cubicBezTo>
                          <a:pt x="21" y="0"/>
                          <a:pt x="4" y="2"/>
                          <a:pt x="2" y="10"/>
                        </a:cubicBezTo>
                        <a:cubicBezTo>
                          <a:pt x="0" y="18"/>
                          <a:pt x="14" y="29"/>
                          <a:pt x="32" y="34"/>
                        </a:cubicBezTo>
                        <a:cubicBezTo>
                          <a:pt x="51" y="39"/>
                          <a:pt x="68" y="36"/>
                          <a:pt x="70" y="28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9011" name="Freeform 111"/>
                  <p:cNvSpPr>
                    <a:spLocks/>
                  </p:cNvSpPr>
                  <p:nvPr/>
                </p:nvSpPr>
                <p:spPr bwMode="auto">
                  <a:xfrm>
                    <a:off x="945" y="2416"/>
                    <a:ext cx="72" cy="39"/>
                  </a:xfrm>
                  <a:custGeom>
                    <a:avLst/>
                    <a:gdLst>
                      <a:gd name="T0" fmla="*/ 1 w 117"/>
                      <a:gd name="T1" fmla="*/ 1 h 64"/>
                      <a:gd name="T2" fmla="*/ 1 w 117"/>
                      <a:gd name="T3" fmla="*/ 1 h 64"/>
                      <a:gd name="T4" fmla="*/ 1 w 117"/>
                      <a:gd name="T5" fmla="*/ 1 h 64"/>
                      <a:gd name="T6" fmla="*/ 1 w 117"/>
                      <a:gd name="T7" fmla="*/ 1 h 64"/>
                      <a:gd name="T8" fmla="*/ 1 w 117"/>
                      <a:gd name="T9" fmla="*/ 1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"/>
                      <a:gd name="T16" fmla="*/ 0 h 64"/>
                      <a:gd name="T17" fmla="*/ 117 w 117"/>
                      <a:gd name="T18" fmla="*/ 64 h 6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" h="64">
                        <a:moveTo>
                          <a:pt x="114" y="17"/>
                        </a:moveTo>
                        <a:cubicBezTo>
                          <a:pt x="110" y="4"/>
                          <a:pt x="83" y="0"/>
                          <a:pt x="52" y="8"/>
                        </a:cubicBezTo>
                        <a:cubicBezTo>
                          <a:pt x="22" y="16"/>
                          <a:pt x="0" y="34"/>
                          <a:pt x="3" y="47"/>
                        </a:cubicBezTo>
                        <a:cubicBezTo>
                          <a:pt x="7" y="60"/>
                          <a:pt x="34" y="64"/>
                          <a:pt x="65" y="56"/>
                        </a:cubicBezTo>
                        <a:cubicBezTo>
                          <a:pt x="95" y="48"/>
                          <a:pt x="117" y="30"/>
                          <a:pt x="114" y="17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39012" name="Freeform 112"/>
                  <p:cNvSpPr>
                    <a:spLocks/>
                  </p:cNvSpPr>
                  <p:nvPr/>
                </p:nvSpPr>
                <p:spPr bwMode="auto">
                  <a:xfrm>
                    <a:off x="945" y="2416"/>
                    <a:ext cx="72" cy="39"/>
                  </a:xfrm>
                  <a:custGeom>
                    <a:avLst/>
                    <a:gdLst>
                      <a:gd name="T0" fmla="*/ 70 w 72"/>
                      <a:gd name="T1" fmla="*/ 10 h 39"/>
                      <a:gd name="T2" fmla="*/ 32 w 72"/>
                      <a:gd name="T3" fmla="*/ 4 h 39"/>
                      <a:gd name="T4" fmla="*/ 2 w 72"/>
                      <a:gd name="T5" fmla="*/ 28 h 39"/>
                      <a:gd name="T6" fmla="*/ 40 w 72"/>
                      <a:gd name="T7" fmla="*/ 34 h 39"/>
                      <a:gd name="T8" fmla="*/ 70 w 72"/>
                      <a:gd name="T9" fmla="*/ 10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"/>
                      <a:gd name="T16" fmla="*/ 0 h 39"/>
                      <a:gd name="T17" fmla="*/ 72 w 72"/>
                      <a:gd name="T18" fmla="*/ 39 h 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" h="39">
                        <a:moveTo>
                          <a:pt x="70" y="10"/>
                        </a:moveTo>
                        <a:cubicBezTo>
                          <a:pt x="68" y="2"/>
                          <a:pt x="51" y="0"/>
                          <a:pt x="32" y="4"/>
                        </a:cubicBezTo>
                        <a:cubicBezTo>
                          <a:pt x="14" y="9"/>
                          <a:pt x="0" y="20"/>
                          <a:pt x="2" y="28"/>
                        </a:cubicBezTo>
                        <a:cubicBezTo>
                          <a:pt x="5" y="36"/>
                          <a:pt x="21" y="39"/>
                          <a:pt x="40" y="34"/>
                        </a:cubicBezTo>
                        <a:cubicBezTo>
                          <a:pt x="59" y="29"/>
                          <a:pt x="72" y="18"/>
                          <a:pt x="70" y="1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FFFF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38994" name="AutoShape 6"/>
                <p:cNvSpPr>
                  <a:spLocks noChangeArrowheads="1"/>
                </p:cNvSpPr>
                <p:nvPr/>
              </p:nvSpPr>
              <p:spPr bwMode="auto">
                <a:xfrm rot="-5400000">
                  <a:off x="3317082" y="2283618"/>
                  <a:ext cx="647700" cy="576263"/>
                </a:xfrm>
                <a:prstGeom prst="flowChartMerg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algn="ctr"/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 A</a:t>
                  </a:r>
                </a:p>
              </p:txBody>
            </p:sp>
            <p:sp>
              <p:nvSpPr>
                <p:cNvPr id="38995" name="Oval 7"/>
                <p:cNvSpPr>
                  <a:spLocks noChangeArrowheads="1"/>
                </p:cNvSpPr>
                <p:nvPr/>
              </p:nvSpPr>
              <p:spPr bwMode="auto">
                <a:xfrm>
                  <a:off x="3886200" y="2476500"/>
                  <a:ext cx="142875" cy="14605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he-IL" sz="24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99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105400" y="27051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038600" y="2552700"/>
                  <a:ext cx="381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8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1600200" y="1485900"/>
                  <a:ext cx="36449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899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95600" y="1485900"/>
                  <a:ext cx="0" cy="10668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9000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4800600" y="1181100"/>
                  <a:ext cx="4445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9001" name="Line 19"/>
                <p:cNvSpPr>
                  <a:spLocks noChangeShapeType="1"/>
                </p:cNvSpPr>
                <p:nvPr/>
              </p:nvSpPr>
              <p:spPr bwMode="auto">
                <a:xfrm flipH="1" flipV="1">
                  <a:off x="1601274" y="1181637"/>
                  <a:ext cx="34925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900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574405" y="1066800"/>
                  <a:ext cx="407484" cy="4616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3900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962400" y="2857500"/>
                  <a:ext cx="4572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3900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66800" y="1295400"/>
                  <a:ext cx="407484" cy="4616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</a:p>
              </p:txBody>
            </p:sp>
            <p:sp>
              <p:nvSpPr>
                <p:cNvPr id="390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66800" y="914400"/>
                  <a:ext cx="407484" cy="46166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</a:p>
              </p:txBody>
            </p:sp>
          </p:grpSp>
          <p:sp>
            <p:nvSpPr>
              <p:cNvPr id="38981" name="Text Box 83"/>
              <p:cNvSpPr txBox="1">
                <a:spLocks noChangeArrowheads="1"/>
              </p:cNvSpPr>
              <p:nvPr/>
            </p:nvSpPr>
            <p:spPr bwMode="auto">
              <a:xfrm>
                <a:off x="3699846" y="2438597"/>
                <a:ext cx="371475" cy="46196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</p:grpSp>
        <p:sp>
          <p:nvSpPr>
            <p:cNvPr id="38964" name="Text Box 83"/>
            <p:cNvSpPr txBox="1">
              <a:spLocks noChangeArrowheads="1"/>
            </p:cNvSpPr>
            <p:nvPr/>
          </p:nvSpPr>
          <p:spPr bwMode="auto">
            <a:xfrm>
              <a:off x="8077200" y="1600200"/>
              <a:ext cx="838200" cy="46196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Out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1259632" y="4581128"/>
          <a:ext cx="2376264" cy="1512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/>
              </a:tblGrid>
              <a:tr h="4150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path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87" marB="45687" anchor="ctr"/>
                </a:tc>
              </a:tr>
              <a:tr h="297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 → E</a:t>
                      </a:r>
                    </a:p>
                  </a:txBody>
                  <a:tcPr marT="45687" marB="45687" anchor="ctr"/>
                </a:tc>
              </a:tr>
              <a:tr h="363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 → B → C → E</a:t>
                      </a:r>
                    </a:p>
                  </a:txBody>
                  <a:tcPr marT="45687" marB="45687" anchor="ctr"/>
                </a:tc>
              </a:tr>
              <a:tr h="36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 → C → E</a:t>
                      </a:r>
                    </a:p>
                  </a:txBody>
                  <a:tcPr marT="45687" marB="45687" anchor="ctr"/>
                </a:tc>
              </a:tr>
            </a:tbl>
          </a:graphicData>
        </a:graphic>
      </p:graphicFrame>
      <p:sp>
        <p:nvSpPr>
          <p:cNvPr id="46" name="Rounded Rectangle 45"/>
          <p:cNvSpPr/>
          <p:nvPr/>
        </p:nvSpPr>
        <p:spPr>
          <a:xfrm>
            <a:off x="4427984" y="5013177"/>
            <a:ext cx="5040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7" name="Rounded Rectangle 46"/>
          <p:cNvSpPr/>
          <p:nvPr/>
        </p:nvSpPr>
        <p:spPr>
          <a:xfrm>
            <a:off x="6516216" y="5013177"/>
            <a:ext cx="504056" cy="3600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48" name="Rounded Rectangle 47"/>
          <p:cNvSpPr/>
          <p:nvPr/>
        </p:nvSpPr>
        <p:spPr>
          <a:xfrm>
            <a:off x="6516216" y="5784305"/>
            <a:ext cx="504056" cy="3089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/>
          </a:p>
        </p:txBody>
      </p:sp>
      <p:sp>
        <p:nvSpPr>
          <p:cNvPr id="52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דוגמה נוספת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4400" noProof="0" dirty="0" smtClean="0">
                <a:latin typeface="+mj-lt"/>
                <a:ea typeface="+mj-ea"/>
              </a:rPr>
              <a:t>מימוש מחבר סטנדרטי 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628800"/>
            <a:ext cx="799288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he-IL" sz="2400" dirty="0" smtClean="0"/>
              <a:t>נתון מחבר 32-ביט: מקבל שני מספרים בני 32-ביט כל אחד </a:t>
            </a:r>
            <a:endParaRPr lang="en-US" sz="2400" dirty="0" smtClean="0"/>
          </a:p>
          <a:p>
            <a:pPr lvl="0" algn="ctr"/>
            <a:r>
              <a:rPr lang="en-US" sz="2400" dirty="0" smtClean="0"/>
              <a:t>A=</a:t>
            </a:r>
            <a:r>
              <a:rPr lang="en-US" sz="2400" dirty="0" smtClean="0">
                <a:latin typeface="Times New Roman" pitchFamily="18" charset="0"/>
              </a:rPr>
              <a:t> a</a:t>
            </a:r>
            <a:r>
              <a:rPr lang="en-US" sz="2400" baseline="-25000" dirty="0" smtClean="0">
                <a:latin typeface="Times New Roman" pitchFamily="18" charset="0"/>
              </a:rPr>
              <a:t>31</a:t>
            </a:r>
            <a:r>
              <a:rPr lang="en-US" sz="2400" dirty="0" smtClean="0"/>
              <a:t>…</a:t>
            </a:r>
            <a:r>
              <a:rPr lang="en-US" sz="2400" dirty="0" smtClean="0">
                <a:latin typeface="Times New Roman" pitchFamily="18" charset="0"/>
              </a:rPr>
              <a:t>a</a:t>
            </a:r>
            <a:r>
              <a:rPr lang="en-US" sz="2400" baseline="-25000" dirty="0" smtClean="0">
                <a:latin typeface="Times New Roman" pitchFamily="18" charset="0"/>
              </a:rPr>
              <a:t>0</a:t>
            </a:r>
            <a:r>
              <a:rPr lang="he-IL" sz="2400" dirty="0" smtClean="0"/>
              <a:t>, </a:t>
            </a:r>
            <a:r>
              <a:rPr lang="en-US" sz="2400" dirty="0" smtClean="0"/>
              <a:t>B=</a:t>
            </a:r>
            <a:r>
              <a:rPr lang="en-US" sz="2400" dirty="0" smtClean="0">
                <a:latin typeface="Times New Roman" pitchFamily="18" charset="0"/>
              </a:rPr>
              <a:t> b</a:t>
            </a:r>
            <a:r>
              <a:rPr lang="en-US" sz="2400" baseline="-25000" dirty="0" smtClean="0">
                <a:latin typeface="Times New Roman" pitchFamily="18" charset="0"/>
              </a:rPr>
              <a:t>31</a:t>
            </a:r>
            <a:r>
              <a:rPr lang="en-US" sz="2400" dirty="0" smtClean="0"/>
              <a:t>…</a:t>
            </a:r>
            <a:r>
              <a:rPr lang="en-US" sz="2400" dirty="0" smtClean="0">
                <a:latin typeface="Times New Roman" pitchFamily="18" charset="0"/>
              </a:rPr>
              <a:t>b</a:t>
            </a:r>
            <a:r>
              <a:rPr lang="en-US" sz="2400" baseline="-25000" dirty="0" smtClean="0">
                <a:latin typeface="Times New Roman" pitchFamily="18" charset="0"/>
              </a:rPr>
              <a:t>0</a:t>
            </a:r>
            <a:r>
              <a:rPr lang="he-IL" sz="2400" dirty="0" smtClean="0"/>
              <a:t> </a:t>
            </a:r>
            <a:endParaRPr lang="en-US" sz="2400" dirty="0" smtClean="0"/>
          </a:p>
          <a:p>
            <a:pPr lvl="0"/>
            <a:r>
              <a:rPr lang="he-IL" sz="2400" dirty="0" smtClean="0"/>
              <a:t>ומחזיר את הסכום ביניהם</a:t>
            </a:r>
            <a:r>
              <a:rPr lang="en-US" sz="2400" dirty="0" smtClean="0"/>
              <a:t> S=</a:t>
            </a:r>
            <a:r>
              <a:rPr lang="en-US" sz="2400" dirty="0" smtClean="0">
                <a:latin typeface="Times New Roman" pitchFamily="18" charset="0"/>
              </a:rPr>
              <a:t> s</a:t>
            </a:r>
            <a:r>
              <a:rPr lang="en-US" sz="2400" baseline="-25000" dirty="0" smtClean="0">
                <a:latin typeface="Times New Roman" pitchFamily="18" charset="0"/>
              </a:rPr>
              <a:t>31</a:t>
            </a:r>
            <a:r>
              <a:rPr lang="en-US" sz="2400" dirty="0" smtClean="0"/>
              <a:t>…</a:t>
            </a:r>
            <a:r>
              <a:rPr lang="en-US" sz="2400" dirty="0" smtClean="0">
                <a:latin typeface="Times New Roman" pitchFamily="18" charset="0"/>
              </a:rPr>
              <a:t>s</a:t>
            </a:r>
            <a:r>
              <a:rPr lang="en-US" sz="2400" baseline="-25000" dirty="0" smtClean="0">
                <a:latin typeface="Times New Roman" pitchFamily="18" charset="0"/>
              </a:rPr>
              <a:t>0</a:t>
            </a:r>
            <a:endParaRPr lang="he-IL" sz="2400" dirty="0" smtClean="0"/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המחבר בנוי מארבעה מחברי 8-ביט בצורה הבאה:</a:t>
            </a:r>
          </a:p>
        </p:txBody>
      </p:sp>
      <p:sp>
        <p:nvSpPr>
          <p:cNvPr id="72" name="מלבן 71"/>
          <p:cNvSpPr/>
          <p:nvPr/>
        </p:nvSpPr>
        <p:spPr>
          <a:xfrm>
            <a:off x="6588224" y="4509120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73" name="מחבר חץ ישר 72"/>
          <p:cNvCxnSpPr/>
          <p:nvPr/>
        </p:nvCxnSpPr>
        <p:spPr>
          <a:xfrm>
            <a:off x="68762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>
            <a:off x="68042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762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588224" y="36450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77" name="מחבר חץ ישר 76"/>
          <p:cNvCxnSpPr/>
          <p:nvPr/>
        </p:nvCxnSpPr>
        <p:spPr>
          <a:xfrm>
            <a:off x="76573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75853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573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350120" y="364502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81" name="מחבר חץ ישר 80"/>
          <p:cNvCxnSpPr/>
          <p:nvPr/>
        </p:nvCxnSpPr>
        <p:spPr>
          <a:xfrm>
            <a:off x="73358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>
            <a:off x="72638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358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028553" y="5713511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85" name="מחבר ישר 84"/>
          <p:cNvCxnSpPr/>
          <p:nvPr/>
        </p:nvCxnSpPr>
        <p:spPr>
          <a:xfrm>
            <a:off x="68762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/>
          <p:cNvCxnSpPr/>
          <p:nvPr/>
        </p:nvCxnSpPr>
        <p:spPr>
          <a:xfrm flipH="1">
            <a:off x="64442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 flipV="1">
            <a:off x="64442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מחבר חץ ישר 87"/>
          <p:cNvCxnSpPr/>
          <p:nvPr/>
        </p:nvCxnSpPr>
        <p:spPr>
          <a:xfrm flipH="1">
            <a:off x="61561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19069" y="5517232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90" name="מלבן 89"/>
          <p:cNvSpPr/>
          <p:nvPr/>
        </p:nvSpPr>
        <p:spPr>
          <a:xfrm>
            <a:off x="4788024" y="4509120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91" name="מחבר חץ ישר 90"/>
          <p:cNvCxnSpPr/>
          <p:nvPr/>
        </p:nvCxnSpPr>
        <p:spPr>
          <a:xfrm>
            <a:off x="50760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מחבר ישר 91"/>
          <p:cNvCxnSpPr/>
          <p:nvPr/>
        </p:nvCxnSpPr>
        <p:spPr>
          <a:xfrm>
            <a:off x="50040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760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728713" y="364502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95" name="מחבר חץ ישר 94"/>
          <p:cNvCxnSpPr/>
          <p:nvPr/>
        </p:nvCxnSpPr>
        <p:spPr>
          <a:xfrm>
            <a:off x="58571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מחבר ישר 95"/>
          <p:cNvCxnSpPr/>
          <p:nvPr/>
        </p:nvCxnSpPr>
        <p:spPr>
          <a:xfrm>
            <a:off x="57851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571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490609" y="36450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99" name="מחבר חץ ישר 98"/>
          <p:cNvCxnSpPr/>
          <p:nvPr/>
        </p:nvCxnSpPr>
        <p:spPr>
          <a:xfrm>
            <a:off x="55356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>
            <a:off x="54636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356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169041" y="571351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03" name="מחבר ישר 102"/>
          <p:cNvCxnSpPr/>
          <p:nvPr/>
        </p:nvCxnSpPr>
        <p:spPr>
          <a:xfrm>
            <a:off x="50760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flipH="1">
            <a:off x="46440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מחבר ישר 104"/>
          <p:cNvCxnSpPr/>
          <p:nvPr/>
        </p:nvCxnSpPr>
        <p:spPr>
          <a:xfrm flipV="1">
            <a:off x="46440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 flipH="1">
            <a:off x="43559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595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108" name="מלבן 107"/>
          <p:cNvSpPr/>
          <p:nvPr/>
        </p:nvSpPr>
        <p:spPr>
          <a:xfrm>
            <a:off x="2987824" y="4509120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09" name="מחבר חץ ישר 108"/>
          <p:cNvCxnSpPr/>
          <p:nvPr/>
        </p:nvCxnSpPr>
        <p:spPr>
          <a:xfrm>
            <a:off x="32758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מחבר ישר 110"/>
          <p:cNvCxnSpPr/>
          <p:nvPr/>
        </p:nvCxnSpPr>
        <p:spPr>
          <a:xfrm>
            <a:off x="32038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58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692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63" name="מחבר חץ ישר 162"/>
          <p:cNvCxnSpPr/>
          <p:nvPr/>
        </p:nvCxnSpPr>
        <p:spPr>
          <a:xfrm>
            <a:off x="40569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מחבר ישר 163"/>
          <p:cNvCxnSpPr/>
          <p:nvPr/>
        </p:nvCxnSpPr>
        <p:spPr>
          <a:xfrm>
            <a:off x="39849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0569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6310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67" name="מחבר חץ ישר 166"/>
          <p:cNvCxnSpPr/>
          <p:nvPr/>
        </p:nvCxnSpPr>
        <p:spPr>
          <a:xfrm>
            <a:off x="37354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36634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354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095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71" name="מחבר ישר 170"/>
          <p:cNvCxnSpPr/>
          <p:nvPr/>
        </p:nvCxnSpPr>
        <p:spPr>
          <a:xfrm>
            <a:off x="32758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מחבר ישר 171"/>
          <p:cNvCxnSpPr/>
          <p:nvPr/>
        </p:nvCxnSpPr>
        <p:spPr>
          <a:xfrm flipH="1">
            <a:off x="28438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מחבר ישר 172"/>
          <p:cNvCxnSpPr/>
          <p:nvPr/>
        </p:nvCxnSpPr>
        <p:spPr>
          <a:xfrm flipV="1">
            <a:off x="28438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מחבר חץ ישר 173"/>
          <p:cNvCxnSpPr/>
          <p:nvPr/>
        </p:nvCxnSpPr>
        <p:spPr>
          <a:xfrm flipH="1">
            <a:off x="25557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7593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176" name="מלבן 175"/>
          <p:cNvSpPr/>
          <p:nvPr/>
        </p:nvSpPr>
        <p:spPr>
          <a:xfrm>
            <a:off x="1187624" y="450912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77" name="מחבר חץ ישר 176"/>
          <p:cNvCxnSpPr/>
          <p:nvPr/>
        </p:nvCxnSpPr>
        <p:spPr>
          <a:xfrm>
            <a:off x="14756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מחבר ישר 177"/>
          <p:cNvCxnSpPr/>
          <p:nvPr/>
        </p:nvCxnSpPr>
        <p:spPr>
          <a:xfrm>
            <a:off x="14036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4756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690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81" name="מחבר חץ ישר 180"/>
          <p:cNvCxnSpPr/>
          <p:nvPr/>
        </p:nvCxnSpPr>
        <p:spPr>
          <a:xfrm>
            <a:off x="22567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מחבר ישר 181"/>
          <p:cNvCxnSpPr/>
          <p:nvPr/>
        </p:nvCxnSpPr>
        <p:spPr>
          <a:xfrm>
            <a:off x="21847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2567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8308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85" name="מחבר חץ ישר 184"/>
          <p:cNvCxnSpPr/>
          <p:nvPr/>
        </p:nvCxnSpPr>
        <p:spPr>
          <a:xfrm>
            <a:off x="19352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מחבר ישר 185"/>
          <p:cNvCxnSpPr/>
          <p:nvPr/>
        </p:nvCxnSpPr>
        <p:spPr>
          <a:xfrm>
            <a:off x="18632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9352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5093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628800"/>
            <a:ext cx="799288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he-IL" sz="2400" dirty="0" smtClean="0"/>
              <a:t>נתון שה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e-IL" sz="2400" dirty="0" smtClean="0"/>
              <a:t> של כל מחבר 8-ביט הוא </a:t>
            </a:r>
            <a:r>
              <a:rPr lang="en-US" sz="2400" dirty="0" smtClean="0"/>
              <a:t>ns</a:t>
            </a:r>
            <a:r>
              <a:rPr lang="he-IL" sz="2400" dirty="0" smtClean="0"/>
              <a:t>240</a:t>
            </a:r>
          </a:p>
          <a:p>
            <a:pPr lvl="0">
              <a:buFont typeface="Arial" pitchFamily="34" charset="0"/>
              <a:buChar char="•"/>
            </a:pPr>
            <a:r>
              <a:rPr lang="he-IL" sz="2400" dirty="0" smtClean="0"/>
              <a:t>לכן ה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he-IL" sz="2400" dirty="0" smtClean="0"/>
              <a:t> של כל הרכיב הוא </a:t>
            </a:r>
            <a:r>
              <a:rPr lang="en-US" sz="2400" dirty="0" smtClean="0"/>
              <a:t>4*240=960ns</a:t>
            </a:r>
            <a:endParaRPr lang="he-IL" sz="2400" dirty="0" smtClean="0"/>
          </a:p>
          <a:p>
            <a:pPr lvl="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72" name="מלבן 71"/>
          <p:cNvSpPr/>
          <p:nvPr/>
        </p:nvSpPr>
        <p:spPr>
          <a:xfrm>
            <a:off x="6588224" y="4509120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73" name="מחבר חץ ישר 72"/>
          <p:cNvCxnSpPr/>
          <p:nvPr/>
        </p:nvCxnSpPr>
        <p:spPr>
          <a:xfrm>
            <a:off x="68762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מחבר ישר 73"/>
          <p:cNvCxnSpPr/>
          <p:nvPr/>
        </p:nvCxnSpPr>
        <p:spPr>
          <a:xfrm>
            <a:off x="68042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762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6588224" y="36450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77" name="מחבר חץ ישר 76"/>
          <p:cNvCxnSpPr/>
          <p:nvPr/>
        </p:nvCxnSpPr>
        <p:spPr>
          <a:xfrm>
            <a:off x="76573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מחבר ישר 77"/>
          <p:cNvCxnSpPr/>
          <p:nvPr/>
        </p:nvCxnSpPr>
        <p:spPr>
          <a:xfrm>
            <a:off x="75853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573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0" name="TextBox 79"/>
          <p:cNvSpPr txBox="1"/>
          <p:nvPr/>
        </p:nvSpPr>
        <p:spPr>
          <a:xfrm>
            <a:off x="7350120" y="364502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81" name="מחבר חץ ישר 80"/>
          <p:cNvCxnSpPr/>
          <p:nvPr/>
        </p:nvCxnSpPr>
        <p:spPr>
          <a:xfrm>
            <a:off x="73358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מחבר ישר 81"/>
          <p:cNvCxnSpPr/>
          <p:nvPr/>
        </p:nvCxnSpPr>
        <p:spPr>
          <a:xfrm>
            <a:off x="72638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3358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7028553" y="5713511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85" name="מחבר ישר 84"/>
          <p:cNvCxnSpPr/>
          <p:nvPr/>
        </p:nvCxnSpPr>
        <p:spPr>
          <a:xfrm>
            <a:off x="68762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/>
          <p:cNvCxnSpPr/>
          <p:nvPr/>
        </p:nvCxnSpPr>
        <p:spPr>
          <a:xfrm flipH="1">
            <a:off x="64442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מחבר ישר 86"/>
          <p:cNvCxnSpPr/>
          <p:nvPr/>
        </p:nvCxnSpPr>
        <p:spPr>
          <a:xfrm flipV="1">
            <a:off x="64442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מחבר חץ ישר 87"/>
          <p:cNvCxnSpPr/>
          <p:nvPr/>
        </p:nvCxnSpPr>
        <p:spPr>
          <a:xfrm flipH="1">
            <a:off x="61561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19069" y="5517232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90" name="מלבן 89"/>
          <p:cNvSpPr/>
          <p:nvPr/>
        </p:nvSpPr>
        <p:spPr>
          <a:xfrm>
            <a:off x="4788024" y="4509120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91" name="מחבר חץ ישר 90"/>
          <p:cNvCxnSpPr/>
          <p:nvPr/>
        </p:nvCxnSpPr>
        <p:spPr>
          <a:xfrm>
            <a:off x="50760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מחבר ישר 91"/>
          <p:cNvCxnSpPr/>
          <p:nvPr/>
        </p:nvCxnSpPr>
        <p:spPr>
          <a:xfrm>
            <a:off x="50040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0760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4728713" y="364502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95" name="מחבר חץ ישר 94"/>
          <p:cNvCxnSpPr/>
          <p:nvPr/>
        </p:nvCxnSpPr>
        <p:spPr>
          <a:xfrm>
            <a:off x="58571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מחבר ישר 95"/>
          <p:cNvCxnSpPr/>
          <p:nvPr/>
        </p:nvCxnSpPr>
        <p:spPr>
          <a:xfrm>
            <a:off x="57851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8571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5490609" y="36450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99" name="מחבר חץ ישר 98"/>
          <p:cNvCxnSpPr/>
          <p:nvPr/>
        </p:nvCxnSpPr>
        <p:spPr>
          <a:xfrm>
            <a:off x="55356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>
            <a:off x="54636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356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169041" y="571351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03" name="מחבר ישר 102"/>
          <p:cNvCxnSpPr/>
          <p:nvPr/>
        </p:nvCxnSpPr>
        <p:spPr>
          <a:xfrm>
            <a:off x="50760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מחבר ישר 103"/>
          <p:cNvCxnSpPr/>
          <p:nvPr/>
        </p:nvCxnSpPr>
        <p:spPr>
          <a:xfrm flipH="1">
            <a:off x="46440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מחבר ישר 104"/>
          <p:cNvCxnSpPr/>
          <p:nvPr/>
        </p:nvCxnSpPr>
        <p:spPr>
          <a:xfrm flipV="1">
            <a:off x="46440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מחבר חץ ישר 105"/>
          <p:cNvCxnSpPr/>
          <p:nvPr/>
        </p:nvCxnSpPr>
        <p:spPr>
          <a:xfrm flipH="1">
            <a:off x="43559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595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108" name="מלבן 107"/>
          <p:cNvSpPr/>
          <p:nvPr/>
        </p:nvSpPr>
        <p:spPr>
          <a:xfrm>
            <a:off x="2987824" y="4509120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09" name="מחבר חץ ישר 108"/>
          <p:cNvCxnSpPr/>
          <p:nvPr/>
        </p:nvCxnSpPr>
        <p:spPr>
          <a:xfrm>
            <a:off x="32758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מחבר ישר 110"/>
          <p:cNvCxnSpPr/>
          <p:nvPr/>
        </p:nvCxnSpPr>
        <p:spPr>
          <a:xfrm>
            <a:off x="32038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758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692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63" name="מחבר חץ ישר 162"/>
          <p:cNvCxnSpPr/>
          <p:nvPr/>
        </p:nvCxnSpPr>
        <p:spPr>
          <a:xfrm>
            <a:off x="40569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מחבר ישר 163"/>
          <p:cNvCxnSpPr/>
          <p:nvPr/>
        </p:nvCxnSpPr>
        <p:spPr>
          <a:xfrm>
            <a:off x="39849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0569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6310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67" name="מחבר חץ ישר 166"/>
          <p:cNvCxnSpPr/>
          <p:nvPr/>
        </p:nvCxnSpPr>
        <p:spPr>
          <a:xfrm>
            <a:off x="37354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מחבר ישר 167"/>
          <p:cNvCxnSpPr/>
          <p:nvPr/>
        </p:nvCxnSpPr>
        <p:spPr>
          <a:xfrm>
            <a:off x="36634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7354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70" name="TextBox 169"/>
          <p:cNvSpPr txBox="1"/>
          <p:nvPr/>
        </p:nvSpPr>
        <p:spPr>
          <a:xfrm>
            <a:off x="33095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71" name="מחבר ישר 170"/>
          <p:cNvCxnSpPr/>
          <p:nvPr/>
        </p:nvCxnSpPr>
        <p:spPr>
          <a:xfrm>
            <a:off x="32758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מחבר ישר 171"/>
          <p:cNvCxnSpPr/>
          <p:nvPr/>
        </p:nvCxnSpPr>
        <p:spPr>
          <a:xfrm flipH="1">
            <a:off x="28438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מחבר ישר 172"/>
          <p:cNvCxnSpPr/>
          <p:nvPr/>
        </p:nvCxnSpPr>
        <p:spPr>
          <a:xfrm flipV="1">
            <a:off x="28438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מחבר חץ ישר 173"/>
          <p:cNvCxnSpPr/>
          <p:nvPr/>
        </p:nvCxnSpPr>
        <p:spPr>
          <a:xfrm flipH="1">
            <a:off x="25557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7593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176" name="מלבן 175"/>
          <p:cNvSpPr/>
          <p:nvPr/>
        </p:nvSpPr>
        <p:spPr>
          <a:xfrm>
            <a:off x="1187624" y="450912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77" name="מחבר חץ ישר 176"/>
          <p:cNvCxnSpPr/>
          <p:nvPr/>
        </p:nvCxnSpPr>
        <p:spPr>
          <a:xfrm>
            <a:off x="14756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מחבר ישר 177"/>
          <p:cNvCxnSpPr/>
          <p:nvPr/>
        </p:nvCxnSpPr>
        <p:spPr>
          <a:xfrm>
            <a:off x="14036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4756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0690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81" name="מחבר חץ ישר 180"/>
          <p:cNvCxnSpPr/>
          <p:nvPr/>
        </p:nvCxnSpPr>
        <p:spPr>
          <a:xfrm>
            <a:off x="22567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מחבר ישר 181"/>
          <p:cNvCxnSpPr/>
          <p:nvPr/>
        </p:nvCxnSpPr>
        <p:spPr>
          <a:xfrm>
            <a:off x="21847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2567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4" name="TextBox 183"/>
          <p:cNvSpPr txBox="1"/>
          <p:nvPr/>
        </p:nvSpPr>
        <p:spPr>
          <a:xfrm>
            <a:off x="18308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85" name="מחבר חץ ישר 184"/>
          <p:cNvCxnSpPr/>
          <p:nvPr/>
        </p:nvCxnSpPr>
        <p:spPr>
          <a:xfrm>
            <a:off x="19352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מחבר ישר 185"/>
          <p:cNvCxnSpPr/>
          <p:nvPr/>
        </p:nvCxnSpPr>
        <p:spPr>
          <a:xfrm>
            <a:off x="18632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9352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88" name="TextBox 187"/>
          <p:cNvSpPr txBox="1"/>
          <p:nvPr/>
        </p:nvSpPr>
        <p:spPr>
          <a:xfrm>
            <a:off x="15093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189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מימוש </a:t>
            </a:r>
            <a:r>
              <a:rPr lang="he-IL" sz="4400" dirty="0" smtClean="0"/>
              <a:t>מחבר </a:t>
            </a:r>
            <a:r>
              <a:rPr lang="he-IL" sz="4400" dirty="0" smtClean="0"/>
              <a:t>סטנדרטי</a:t>
            </a:r>
            <a:endParaRPr lang="he-IL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1628800"/>
            <a:ext cx="7992888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400" b="1" dirty="0" smtClean="0"/>
              <a:t>שאלה: </a:t>
            </a:r>
            <a:r>
              <a:rPr lang="he-IL" sz="2400" dirty="0" smtClean="0"/>
              <a:t>הציעו מימוש חלופי למחבר ה 32-ביט שמשתמש ב 9 יחידות של מחברי </a:t>
            </a:r>
            <a:r>
              <a:rPr lang="en-US" sz="2400" dirty="0" smtClean="0"/>
              <a:t>7</a:t>
            </a:r>
            <a:r>
              <a:rPr lang="he-IL" sz="2400" dirty="0" smtClean="0"/>
              <a:t>-ביט </a:t>
            </a:r>
            <a:r>
              <a:rPr lang="he-IL" sz="2400" dirty="0" smtClean="0"/>
              <a:t>ו </a:t>
            </a:r>
            <a:r>
              <a:rPr lang="en-US" sz="2400" dirty="0" smtClean="0"/>
              <a:t>27</a:t>
            </a:r>
            <a:r>
              <a:rPr lang="he-IL" sz="2400" dirty="0" smtClean="0"/>
              <a:t> </a:t>
            </a:r>
            <a:r>
              <a:rPr lang="he-IL" sz="2400" dirty="0" smtClean="0"/>
              <a:t>יחידות </a:t>
            </a:r>
            <a:r>
              <a:rPr lang="en-US" sz="2400" dirty="0" smtClean="0"/>
              <a:t>MUX 2:1:1</a:t>
            </a:r>
            <a:r>
              <a:rPr lang="he-IL" sz="2400" dirty="0" smtClean="0"/>
              <a:t>, אשר מוריד את ה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he-IL" sz="2400" dirty="0" smtClean="0"/>
              <a:t> הכולל. </a:t>
            </a:r>
          </a:p>
          <a:p>
            <a:pPr lvl="0"/>
            <a:r>
              <a:rPr lang="he-IL" dirty="0" smtClean="0"/>
              <a:t>(ה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he-IL" dirty="0" smtClean="0"/>
              <a:t> של כל </a:t>
            </a:r>
            <a:r>
              <a:rPr lang="en-US" dirty="0" smtClean="0"/>
              <a:t>MUX</a:t>
            </a:r>
            <a:r>
              <a:rPr lang="he-IL" dirty="0" smtClean="0"/>
              <a:t> הוא 20 </a:t>
            </a:r>
            <a:r>
              <a:rPr lang="en-US" dirty="0" smtClean="0"/>
              <a:t>ns</a:t>
            </a:r>
            <a:r>
              <a:rPr lang="he-IL" dirty="0" smtClean="0"/>
              <a:t>).</a:t>
            </a:r>
          </a:p>
        </p:txBody>
      </p:sp>
      <p:sp>
        <p:nvSpPr>
          <p:cNvPr id="25" name="מלבן 24"/>
          <p:cNvSpPr/>
          <p:nvPr/>
        </p:nvSpPr>
        <p:spPr>
          <a:xfrm>
            <a:off x="6588224" y="4509120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8762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>
            <a:off x="68042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62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588224" y="36450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76573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75853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573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0120" y="364502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0" name="מחבר חץ ישר 39"/>
          <p:cNvCxnSpPr/>
          <p:nvPr/>
        </p:nvCxnSpPr>
        <p:spPr>
          <a:xfrm>
            <a:off x="73358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72638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358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028553" y="5713511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9" name="מחבר ישר 48"/>
          <p:cNvCxnSpPr/>
          <p:nvPr/>
        </p:nvCxnSpPr>
        <p:spPr>
          <a:xfrm>
            <a:off x="68762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/>
          <p:nvPr/>
        </p:nvCxnSpPr>
        <p:spPr>
          <a:xfrm flipH="1">
            <a:off x="64442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ישר 54"/>
          <p:cNvCxnSpPr/>
          <p:nvPr/>
        </p:nvCxnSpPr>
        <p:spPr>
          <a:xfrm flipV="1">
            <a:off x="64442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חץ ישר 57"/>
          <p:cNvCxnSpPr/>
          <p:nvPr/>
        </p:nvCxnSpPr>
        <p:spPr>
          <a:xfrm flipH="1">
            <a:off x="61561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19069" y="5517232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113" name="מלבן 112"/>
          <p:cNvSpPr/>
          <p:nvPr/>
        </p:nvSpPr>
        <p:spPr>
          <a:xfrm>
            <a:off x="4788024" y="4509120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14" name="מחבר חץ ישר 113"/>
          <p:cNvCxnSpPr/>
          <p:nvPr/>
        </p:nvCxnSpPr>
        <p:spPr>
          <a:xfrm>
            <a:off x="50760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מחבר ישר 114"/>
          <p:cNvCxnSpPr/>
          <p:nvPr/>
        </p:nvCxnSpPr>
        <p:spPr>
          <a:xfrm>
            <a:off x="50040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0760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728713" y="364502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18" name="מחבר חץ ישר 117"/>
          <p:cNvCxnSpPr/>
          <p:nvPr/>
        </p:nvCxnSpPr>
        <p:spPr>
          <a:xfrm>
            <a:off x="58571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מחבר ישר 118"/>
          <p:cNvCxnSpPr/>
          <p:nvPr/>
        </p:nvCxnSpPr>
        <p:spPr>
          <a:xfrm>
            <a:off x="57851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8571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490609" y="36450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22" name="מחבר חץ ישר 121"/>
          <p:cNvCxnSpPr/>
          <p:nvPr/>
        </p:nvCxnSpPr>
        <p:spPr>
          <a:xfrm>
            <a:off x="55356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מחבר ישר 122"/>
          <p:cNvCxnSpPr/>
          <p:nvPr/>
        </p:nvCxnSpPr>
        <p:spPr>
          <a:xfrm>
            <a:off x="54636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5356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169041" y="571351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26" name="מחבר ישר 125"/>
          <p:cNvCxnSpPr/>
          <p:nvPr/>
        </p:nvCxnSpPr>
        <p:spPr>
          <a:xfrm>
            <a:off x="50760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מחבר ישר 126"/>
          <p:cNvCxnSpPr/>
          <p:nvPr/>
        </p:nvCxnSpPr>
        <p:spPr>
          <a:xfrm flipH="1">
            <a:off x="46440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מחבר ישר 127"/>
          <p:cNvCxnSpPr/>
          <p:nvPr/>
        </p:nvCxnSpPr>
        <p:spPr>
          <a:xfrm flipV="1">
            <a:off x="46440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מחבר חץ ישר 128"/>
          <p:cNvCxnSpPr/>
          <p:nvPr/>
        </p:nvCxnSpPr>
        <p:spPr>
          <a:xfrm flipH="1">
            <a:off x="43559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5595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131" name="מלבן 130"/>
          <p:cNvSpPr/>
          <p:nvPr/>
        </p:nvSpPr>
        <p:spPr>
          <a:xfrm>
            <a:off x="2987824" y="4509120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32" name="מחבר חץ ישר 131"/>
          <p:cNvCxnSpPr/>
          <p:nvPr/>
        </p:nvCxnSpPr>
        <p:spPr>
          <a:xfrm>
            <a:off x="32758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מחבר ישר 132"/>
          <p:cNvCxnSpPr/>
          <p:nvPr/>
        </p:nvCxnSpPr>
        <p:spPr>
          <a:xfrm>
            <a:off x="32038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2758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28692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36" name="מחבר חץ ישר 135"/>
          <p:cNvCxnSpPr/>
          <p:nvPr/>
        </p:nvCxnSpPr>
        <p:spPr>
          <a:xfrm>
            <a:off x="40569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מחבר ישר 136"/>
          <p:cNvCxnSpPr/>
          <p:nvPr/>
        </p:nvCxnSpPr>
        <p:spPr>
          <a:xfrm>
            <a:off x="39849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0569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6310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40" name="מחבר חץ ישר 139"/>
          <p:cNvCxnSpPr/>
          <p:nvPr/>
        </p:nvCxnSpPr>
        <p:spPr>
          <a:xfrm>
            <a:off x="37354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מחבר ישר 140"/>
          <p:cNvCxnSpPr/>
          <p:nvPr/>
        </p:nvCxnSpPr>
        <p:spPr>
          <a:xfrm>
            <a:off x="36634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37354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3095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44" name="מחבר ישר 143"/>
          <p:cNvCxnSpPr/>
          <p:nvPr/>
        </p:nvCxnSpPr>
        <p:spPr>
          <a:xfrm>
            <a:off x="3275856" y="52292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מחבר ישר 144"/>
          <p:cNvCxnSpPr/>
          <p:nvPr/>
        </p:nvCxnSpPr>
        <p:spPr>
          <a:xfrm flipH="1">
            <a:off x="2843808" y="5589240"/>
            <a:ext cx="43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מחבר ישר 145"/>
          <p:cNvCxnSpPr/>
          <p:nvPr/>
        </p:nvCxnSpPr>
        <p:spPr>
          <a:xfrm flipV="1">
            <a:off x="2843808" y="4869160"/>
            <a:ext cx="0" cy="720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מחבר חץ ישר 146"/>
          <p:cNvCxnSpPr/>
          <p:nvPr/>
        </p:nvCxnSpPr>
        <p:spPr>
          <a:xfrm flipH="1">
            <a:off x="2555776" y="48691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759358" y="55172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149" name="מלבן 148"/>
          <p:cNvSpPr/>
          <p:nvPr/>
        </p:nvSpPr>
        <p:spPr>
          <a:xfrm>
            <a:off x="1187624" y="4509120"/>
            <a:ext cx="136815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50" name="מחבר חץ ישר 149"/>
          <p:cNvCxnSpPr/>
          <p:nvPr/>
        </p:nvCxnSpPr>
        <p:spPr>
          <a:xfrm>
            <a:off x="1475656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מחבר ישר 150"/>
          <p:cNvCxnSpPr/>
          <p:nvPr/>
        </p:nvCxnSpPr>
        <p:spPr>
          <a:xfrm>
            <a:off x="1403648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475656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69002" y="36450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54" name="מחבר חץ ישר 153"/>
          <p:cNvCxnSpPr/>
          <p:nvPr/>
        </p:nvCxnSpPr>
        <p:spPr>
          <a:xfrm>
            <a:off x="2256788" y="39330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מחבר ישר 154"/>
          <p:cNvCxnSpPr/>
          <p:nvPr/>
        </p:nvCxnSpPr>
        <p:spPr>
          <a:xfrm>
            <a:off x="2184780" y="41490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256788" y="40770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830898" y="364502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cxnSp>
        <p:nvCxnSpPr>
          <p:cNvPr id="158" name="מחבר חץ ישר 157"/>
          <p:cNvCxnSpPr/>
          <p:nvPr/>
        </p:nvCxnSpPr>
        <p:spPr>
          <a:xfrm>
            <a:off x="1935221" y="52292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מחבר ישר 158"/>
          <p:cNvCxnSpPr/>
          <p:nvPr/>
        </p:nvCxnSpPr>
        <p:spPr>
          <a:xfrm>
            <a:off x="1863213" y="54452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935221" y="53732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509330" y="5713511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31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72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שאלה ממבחן:</a:t>
            </a:r>
            <a:r>
              <a:rPr lang="en-US" sz="4400" dirty="0" smtClean="0"/>
              <a:t> </a:t>
            </a:r>
            <a:r>
              <a:rPr lang="he-IL" sz="4400" dirty="0" smtClean="0"/>
              <a:t>מימוש מהיר למחבר</a:t>
            </a:r>
          </a:p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(</a:t>
            </a:r>
            <a:r>
              <a:rPr lang="en-US" sz="4400" dirty="0" smtClean="0"/>
              <a:t>Carry select adder</a:t>
            </a:r>
            <a:r>
              <a:rPr lang="he-IL" sz="4400" dirty="0" smtClean="0"/>
              <a:t>)</a:t>
            </a:r>
            <a:endParaRPr lang="he-IL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980728"/>
            <a:ext cx="799288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000" dirty="0" smtClean="0"/>
              <a:t>נממש תחילה מחבר 16-ביט:</a:t>
            </a:r>
          </a:p>
          <a:p>
            <a:pPr>
              <a:buFont typeface="Arial" pitchFamily="34" charset="0"/>
              <a:buChar char="•"/>
            </a:pPr>
            <a:r>
              <a:rPr lang="he-IL" sz="2000" dirty="0" smtClean="0"/>
              <a:t>נחשב את הסכום בין </a:t>
            </a:r>
            <a:r>
              <a:rPr lang="en-US" sz="2000" dirty="0" smtClean="0">
                <a:latin typeface="Times New Roman" pitchFamily="18" charset="0"/>
              </a:rPr>
              <a:t>a</a:t>
            </a:r>
            <a:r>
              <a:rPr lang="en-US" sz="2000" baseline="-25000" dirty="0" smtClean="0">
                <a:latin typeface="Times New Roman" pitchFamily="18" charset="0"/>
              </a:rPr>
              <a:t>15</a:t>
            </a:r>
            <a:r>
              <a:rPr lang="en-US" sz="2000" dirty="0" smtClean="0"/>
              <a:t>…</a:t>
            </a:r>
            <a:r>
              <a:rPr lang="en-US" sz="2000" dirty="0" smtClean="0">
                <a:latin typeface="Times New Roman" pitchFamily="18" charset="0"/>
              </a:rPr>
              <a:t>a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r>
              <a:rPr lang="he-IL" sz="2000" dirty="0" smtClean="0"/>
              <a:t> ו </a:t>
            </a:r>
            <a:r>
              <a:rPr lang="en-US" sz="2000" dirty="0" smtClean="0">
                <a:latin typeface="Times New Roman" pitchFamily="18" charset="0"/>
              </a:rPr>
              <a:t>b</a:t>
            </a:r>
            <a:r>
              <a:rPr lang="en-US" sz="2000" baseline="-25000" dirty="0" smtClean="0">
                <a:latin typeface="Times New Roman" pitchFamily="18" charset="0"/>
              </a:rPr>
              <a:t>15</a:t>
            </a:r>
            <a:r>
              <a:rPr lang="en-US" sz="2000" dirty="0" smtClean="0"/>
              <a:t>…</a:t>
            </a:r>
            <a:r>
              <a:rPr lang="en-US" sz="2000" dirty="0" smtClean="0">
                <a:latin typeface="Times New Roman" pitchFamily="18" charset="0"/>
              </a:rPr>
              <a:t>b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r>
              <a:rPr lang="he-IL" sz="2000" dirty="0" smtClean="0"/>
              <a:t> פעמיים: פעם אחת עבור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r>
              <a:rPr lang="en-US" sz="2000" dirty="0" smtClean="0"/>
              <a:t>=0</a:t>
            </a:r>
            <a:r>
              <a:rPr lang="he-IL" sz="2000" dirty="0" smtClean="0"/>
              <a:t> ופעם עבור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r>
              <a:rPr lang="en-US" sz="2000" dirty="0" smtClean="0"/>
              <a:t>=1</a:t>
            </a:r>
          </a:p>
          <a:p>
            <a:pPr>
              <a:buFont typeface="Arial" pitchFamily="34" charset="0"/>
              <a:buChar char="•"/>
            </a:pPr>
            <a:r>
              <a:rPr lang="he-IL" sz="2000" dirty="0" smtClean="0"/>
              <a:t>נבחר את התוצאה הנכונה באמצעות 8 מוקסים</a:t>
            </a:r>
            <a:r>
              <a:rPr lang="en-US" sz="2000" dirty="0" smtClean="0"/>
              <a:t> </a:t>
            </a:r>
            <a:r>
              <a:rPr lang="he-IL" sz="2000" dirty="0" smtClean="0"/>
              <a:t>(או מוקס </a:t>
            </a:r>
            <a:r>
              <a:rPr lang="en-US" sz="2000" dirty="0" smtClean="0"/>
              <a:t>16:1:8</a:t>
            </a:r>
            <a:r>
              <a:rPr lang="he-IL" sz="2000" dirty="0" smtClean="0"/>
              <a:t> אחד)</a:t>
            </a:r>
            <a:r>
              <a:rPr lang="en-US" sz="2000" dirty="0" smtClean="0"/>
              <a:t> </a:t>
            </a:r>
            <a:r>
              <a:rPr lang="he-IL" sz="2000" dirty="0" smtClean="0"/>
              <a:t>, כאשר קו הבקרה שמגיע אליהם הוא הערך האמיתי של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endParaRPr lang="he-IL" sz="2000" dirty="0" smtClean="0"/>
          </a:p>
          <a:p>
            <a:pPr>
              <a:buFont typeface="Arial" pitchFamily="34" charset="0"/>
              <a:buChar char="•"/>
            </a:pPr>
            <a:r>
              <a:rPr lang="he-IL" sz="2000" b="1" dirty="0" smtClean="0"/>
              <a:t> מה חסכנו?</a:t>
            </a:r>
            <a:r>
              <a:rPr lang="en-US" sz="2000" b="1" dirty="0" smtClean="0"/>
              <a:t> </a:t>
            </a:r>
            <a:r>
              <a:rPr lang="he-IL" sz="2000" b="1" dirty="0" smtClean="0"/>
              <a:t> </a:t>
            </a:r>
            <a:r>
              <a:rPr lang="he-IL" sz="2000" dirty="0" smtClean="0"/>
              <a:t>לא צריך להמתין לערך של ה </a:t>
            </a:r>
            <a:r>
              <a:rPr lang="en-US" sz="2000" dirty="0" smtClean="0"/>
              <a:t>carry</a:t>
            </a:r>
            <a:r>
              <a:rPr lang="he-IL" sz="2000" dirty="0" smtClean="0"/>
              <a:t> כדי להתחיל לחשב את 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baseline="-25000" dirty="0" smtClean="0">
                <a:latin typeface="Times New Roman" pitchFamily="18" charset="0"/>
              </a:rPr>
              <a:t>15</a:t>
            </a:r>
            <a:r>
              <a:rPr lang="en-US" sz="2000" dirty="0" smtClean="0"/>
              <a:t>…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baseline="-25000" dirty="0" smtClean="0">
                <a:latin typeface="Times New Roman" pitchFamily="18" charset="0"/>
              </a:rPr>
              <a:t>8</a:t>
            </a:r>
            <a:endParaRPr lang="en-US" sz="2000" dirty="0" smtClean="0"/>
          </a:p>
        </p:txBody>
      </p:sp>
      <p:sp>
        <p:nvSpPr>
          <p:cNvPr id="25" name="מלבן 24"/>
          <p:cNvSpPr/>
          <p:nvPr/>
        </p:nvSpPr>
        <p:spPr>
          <a:xfrm>
            <a:off x="6084168" y="4437112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372200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>
            <a:off x="6300192" y="407707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72200" y="400506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084168" y="357301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7153332" y="386104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7081324" y="407707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53332" y="400506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6846064" y="3573016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0" name="מחבר חץ ישר 39"/>
          <p:cNvCxnSpPr/>
          <p:nvPr/>
        </p:nvCxnSpPr>
        <p:spPr>
          <a:xfrm>
            <a:off x="6831765" y="51571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6759757" y="5373216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31765" y="530120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524497" y="5641503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9" name="מחבר ישר 48"/>
          <p:cNvCxnSpPr/>
          <p:nvPr/>
        </p:nvCxnSpPr>
        <p:spPr>
          <a:xfrm>
            <a:off x="6372200" y="5157192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23937" y="5445224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113" name="מלבן 112"/>
          <p:cNvSpPr/>
          <p:nvPr/>
        </p:nvSpPr>
        <p:spPr>
          <a:xfrm>
            <a:off x="1967015" y="4005064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14" name="מחבר חץ ישר 113"/>
          <p:cNvCxnSpPr/>
          <p:nvPr/>
        </p:nvCxnSpPr>
        <p:spPr>
          <a:xfrm>
            <a:off x="2255047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מחבר ישר 114"/>
          <p:cNvCxnSpPr/>
          <p:nvPr/>
        </p:nvCxnSpPr>
        <p:spPr>
          <a:xfrm>
            <a:off x="2183039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255047" y="35730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907704" y="314096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18" name="מחבר חץ ישר 117"/>
          <p:cNvCxnSpPr/>
          <p:nvPr/>
        </p:nvCxnSpPr>
        <p:spPr>
          <a:xfrm>
            <a:off x="3036179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מחבר ישר 118"/>
          <p:cNvCxnSpPr/>
          <p:nvPr/>
        </p:nvCxnSpPr>
        <p:spPr>
          <a:xfrm>
            <a:off x="2964171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036179" y="35730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669600" y="314096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22" name="מחבר חץ ישר 121"/>
          <p:cNvCxnSpPr/>
          <p:nvPr/>
        </p:nvCxnSpPr>
        <p:spPr>
          <a:xfrm>
            <a:off x="2714612" y="472514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מחבר ישר 122"/>
          <p:cNvCxnSpPr/>
          <p:nvPr/>
        </p:nvCxnSpPr>
        <p:spPr>
          <a:xfrm>
            <a:off x="2642604" y="4941168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714612" y="486916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771800" y="621756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72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</a:rPr>
              <a:t>מימוש מהיר למחבר 16-ביט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73" name="מלבן 72"/>
          <p:cNvSpPr/>
          <p:nvPr/>
        </p:nvSpPr>
        <p:spPr>
          <a:xfrm>
            <a:off x="2483768" y="5301208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 16:1:8</a:t>
            </a:r>
            <a:endParaRPr lang="en-US" dirty="0"/>
          </a:p>
        </p:txBody>
      </p:sp>
      <p:cxnSp>
        <p:nvCxnSpPr>
          <p:cNvPr id="74" name="מחבר חץ ישר 73"/>
          <p:cNvCxnSpPr/>
          <p:nvPr/>
        </p:nvCxnSpPr>
        <p:spPr>
          <a:xfrm flipH="1">
            <a:off x="3347864" y="43651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79095" y="414908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76" name="מחבר חץ ישר 75"/>
          <p:cNvCxnSpPr/>
          <p:nvPr/>
        </p:nvCxnSpPr>
        <p:spPr>
          <a:xfrm>
            <a:off x="3091063" y="57332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3019055" y="59492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091063" y="58772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cxnSp>
        <p:nvCxnSpPr>
          <p:cNvPr id="89" name="מחבר ישר 88"/>
          <p:cNvCxnSpPr/>
          <p:nvPr/>
        </p:nvCxnSpPr>
        <p:spPr>
          <a:xfrm>
            <a:off x="4658828" y="4941168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30836" y="486916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cxnSp>
        <p:nvCxnSpPr>
          <p:cNvPr id="91" name="מחבר חץ ישר 90"/>
          <p:cNvCxnSpPr/>
          <p:nvPr/>
        </p:nvCxnSpPr>
        <p:spPr>
          <a:xfrm flipH="1">
            <a:off x="5364088" y="436510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395319" y="414908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99" name="מחבר ישר 98"/>
          <p:cNvCxnSpPr/>
          <p:nvPr/>
        </p:nvCxnSpPr>
        <p:spPr>
          <a:xfrm>
            <a:off x="4716016" y="4725144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 flipH="1">
            <a:off x="3491880" y="5085184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חץ ישר 102"/>
          <p:cNvCxnSpPr/>
          <p:nvPr/>
        </p:nvCxnSpPr>
        <p:spPr>
          <a:xfrm>
            <a:off x="3491880" y="508518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מחבר חץ ישר 104"/>
          <p:cNvCxnSpPr>
            <a:endCxn id="73" idx="3"/>
          </p:cNvCxnSpPr>
          <p:nvPr/>
        </p:nvCxnSpPr>
        <p:spPr>
          <a:xfrm flipH="1">
            <a:off x="3707904" y="5517232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מלבן 69"/>
          <p:cNvSpPr/>
          <p:nvPr/>
        </p:nvSpPr>
        <p:spPr>
          <a:xfrm>
            <a:off x="3995936" y="4005064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71" name="מחבר חץ ישר 70"/>
          <p:cNvCxnSpPr/>
          <p:nvPr/>
        </p:nvCxnSpPr>
        <p:spPr>
          <a:xfrm>
            <a:off x="4283968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מחבר ישר 87"/>
          <p:cNvCxnSpPr/>
          <p:nvPr/>
        </p:nvCxnSpPr>
        <p:spPr>
          <a:xfrm>
            <a:off x="4211960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283968" y="35730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3936625" y="3140968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95" name="מחבר חץ ישר 94"/>
          <p:cNvCxnSpPr/>
          <p:nvPr/>
        </p:nvCxnSpPr>
        <p:spPr>
          <a:xfrm>
            <a:off x="5065100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מחבר ישר 95"/>
          <p:cNvCxnSpPr/>
          <p:nvPr/>
        </p:nvCxnSpPr>
        <p:spPr>
          <a:xfrm>
            <a:off x="4993092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65100" y="35730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98" name="TextBox 97"/>
          <p:cNvSpPr txBox="1"/>
          <p:nvPr/>
        </p:nvSpPr>
        <p:spPr>
          <a:xfrm>
            <a:off x="4698521" y="3140968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980728"/>
            <a:ext cx="79928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000" dirty="0" smtClean="0"/>
              <a:t>לא לשכוח לחשב גם את הערך הנכון של </a:t>
            </a:r>
            <a:r>
              <a:rPr lang="en-US" sz="2000" dirty="0" smtClean="0">
                <a:latin typeface="Times New Roman" pitchFamily="18" charset="0"/>
              </a:rPr>
              <a:t>c</a:t>
            </a:r>
            <a:r>
              <a:rPr lang="en-US" sz="2000" baseline="-25000" dirty="0" smtClean="0">
                <a:latin typeface="Times New Roman" pitchFamily="18" charset="0"/>
              </a:rPr>
              <a:t>16</a:t>
            </a:r>
            <a:endParaRPr lang="en-US" sz="2000" dirty="0" smtClean="0"/>
          </a:p>
        </p:txBody>
      </p:sp>
      <p:sp>
        <p:nvSpPr>
          <p:cNvPr id="25" name="מלבן 24"/>
          <p:cNvSpPr/>
          <p:nvPr/>
        </p:nvSpPr>
        <p:spPr>
          <a:xfrm>
            <a:off x="6660232" y="2708920"/>
            <a:ext cx="1368152" cy="720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948264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>
            <a:off x="6876256" y="23488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48264" y="22768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660232" y="1844824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772939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7657388" y="23488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29396" y="2276872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422128" y="1844824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0" name="מחבר חץ ישר 39"/>
          <p:cNvCxnSpPr/>
          <p:nvPr/>
        </p:nvCxnSpPr>
        <p:spPr>
          <a:xfrm>
            <a:off x="7407829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7335821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07829" y="3573016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100561" y="3913311"/>
            <a:ext cx="567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7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9" name="מחבר ישר 48"/>
          <p:cNvCxnSpPr/>
          <p:nvPr/>
        </p:nvCxnSpPr>
        <p:spPr>
          <a:xfrm>
            <a:off x="6948264" y="34290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400001" y="3717032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113" name="מלבן 112"/>
          <p:cNvSpPr/>
          <p:nvPr/>
        </p:nvSpPr>
        <p:spPr>
          <a:xfrm>
            <a:off x="2543079" y="2276872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14" name="מחבר חץ ישר 113"/>
          <p:cNvCxnSpPr/>
          <p:nvPr/>
        </p:nvCxnSpPr>
        <p:spPr>
          <a:xfrm>
            <a:off x="2831111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מחבר ישר 114"/>
          <p:cNvCxnSpPr/>
          <p:nvPr/>
        </p:nvCxnSpPr>
        <p:spPr>
          <a:xfrm>
            <a:off x="2759103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31111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83768" y="141277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18" name="מחבר חץ ישר 117"/>
          <p:cNvCxnSpPr/>
          <p:nvPr/>
        </p:nvCxnSpPr>
        <p:spPr>
          <a:xfrm>
            <a:off x="3612243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מחבר ישר 118"/>
          <p:cNvCxnSpPr/>
          <p:nvPr/>
        </p:nvCxnSpPr>
        <p:spPr>
          <a:xfrm>
            <a:off x="3540235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612243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45664" y="141277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122" name="מחבר חץ ישר 121"/>
          <p:cNvCxnSpPr/>
          <p:nvPr/>
        </p:nvCxnSpPr>
        <p:spPr>
          <a:xfrm>
            <a:off x="3290676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מחבר ישר 122"/>
          <p:cNvCxnSpPr/>
          <p:nvPr/>
        </p:nvCxnSpPr>
        <p:spPr>
          <a:xfrm>
            <a:off x="3218668" y="3212976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90676" y="314096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347864" y="4489375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sp>
        <p:nvSpPr>
          <p:cNvPr id="72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מימוש מהיר למחבר 16-ביט</a:t>
            </a:r>
            <a:endParaRPr lang="he-IL" sz="4400" dirty="0"/>
          </a:p>
        </p:txBody>
      </p:sp>
      <p:sp>
        <p:nvSpPr>
          <p:cNvPr id="73" name="מלבן 72"/>
          <p:cNvSpPr/>
          <p:nvPr/>
        </p:nvSpPr>
        <p:spPr>
          <a:xfrm>
            <a:off x="3059832" y="3573016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MUX 16:1:8</a:t>
            </a:r>
            <a:endParaRPr lang="en-US" sz="1600" dirty="0"/>
          </a:p>
        </p:txBody>
      </p:sp>
      <p:cxnSp>
        <p:nvCxnSpPr>
          <p:cNvPr id="74" name="מחבר חץ ישר 73"/>
          <p:cNvCxnSpPr/>
          <p:nvPr/>
        </p:nvCxnSpPr>
        <p:spPr>
          <a:xfrm flipH="1">
            <a:off x="3923928" y="26369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55159" y="242088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76" name="מחבר חץ ישר 75"/>
          <p:cNvCxnSpPr/>
          <p:nvPr/>
        </p:nvCxnSpPr>
        <p:spPr>
          <a:xfrm>
            <a:off x="3667127" y="40050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3595119" y="4221088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67127" y="414908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79" name="מלבן 78"/>
          <p:cNvSpPr/>
          <p:nvPr/>
        </p:nvSpPr>
        <p:spPr>
          <a:xfrm>
            <a:off x="4559303" y="2276872"/>
            <a:ext cx="136815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80" name="מחבר חץ ישר 79"/>
          <p:cNvCxnSpPr/>
          <p:nvPr/>
        </p:nvCxnSpPr>
        <p:spPr>
          <a:xfrm>
            <a:off x="4847335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/>
          <p:nvPr/>
        </p:nvCxnSpPr>
        <p:spPr>
          <a:xfrm>
            <a:off x="4775327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7335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499992" y="1412776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84" name="מחבר חץ ישר 83"/>
          <p:cNvCxnSpPr/>
          <p:nvPr/>
        </p:nvCxnSpPr>
        <p:spPr>
          <a:xfrm>
            <a:off x="5628467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/>
          <p:nvPr/>
        </p:nvCxnSpPr>
        <p:spPr>
          <a:xfrm>
            <a:off x="5556459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628467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261888" y="141277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8</a:t>
            </a:r>
            <a:endParaRPr lang="en-US" sz="1400" dirty="0"/>
          </a:p>
        </p:txBody>
      </p:sp>
      <p:cxnSp>
        <p:nvCxnSpPr>
          <p:cNvPr id="89" name="מחבר ישר 88"/>
          <p:cNvCxnSpPr/>
          <p:nvPr/>
        </p:nvCxnSpPr>
        <p:spPr>
          <a:xfrm>
            <a:off x="5234892" y="3212976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06900" y="314096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cxnSp>
        <p:nvCxnSpPr>
          <p:cNvPr id="91" name="מחבר חץ ישר 90"/>
          <p:cNvCxnSpPr/>
          <p:nvPr/>
        </p:nvCxnSpPr>
        <p:spPr>
          <a:xfrm flipH="1">
            <a:off x="5940152" y="26369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71383" y="242088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99" name="מחבר ישר 98"/>
          <p:cNvCxnSpPr/>
          <p:nvPr/>
        </p:nvCxnSpPr>
        <p:spPr>
          <a:xfrm>
            <a:off x="5292080" y="2996952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 flipH="1">
            <a:off x="40679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חץ ישר 102"/>
          <p:cNvCxnSpPr/>
          <p:nvPr/>
        </p:nvCxnSpPr>
        <p:spPr>
          <a:xfrm>
            <a:off x="4067944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מחבר חץ ישר 104"/>
          <p:cNvCxnSpPr>
            <a:endCxn id="73" idx="3"/>
          </p:cNvCxnSpPr>
          <p:nvPr/>
        </p:nvCxnSpPr>
        <p:spPr>
          <a:xfrm flipH="1">
            <a:off x="4283968" y="378904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מלבן 56"/>
          <p:cNvSpPr/>
          <p:nvPr/>
        </p:nvSpPr>
        <p:spPr>
          <a:xfrm>
            <a:off x="4067944" y="5157192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 2:1:1</a:t>
            </a:r>
            <a:endParaRPr lang="en-US" dirty="0"/>
          </a:p>
        </p:txBody>
      </p:sp>
      <p:cxnSp>
        <p:nvCxnSpPr>
          <p:cNvPr id="59" name="מחבר חץ ישר 58"/>
          <p:cNvCxnSpPr/>
          <p:nvPr/>
        </p:nvCxnSpPr>
        <p:spPr>
          <a:xfrm>
            <a:off x="4932040" y="2996952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>
            <a:off x="2771800" y="2996952"/>
            <a:ext cx="0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>
            <a:off x="2771800" y="5013176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/>
          <p:nvPr/>
        </p:nvCxnSpPr>
        <p:spPr>
          <a:xfrm>
            <a:off x="442798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99992" y="295136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carry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339752" y="29249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carry</a:t>
            </a:r>
            <a:endParaRPr lang="en-US" sz="1100" dirty="0"/>
          </a:p>
        </p:txBody>
      </p:sp>
      <p:cxnSp>
        <p:nvCxnSpPr>
          <p:cNvPr id="70" name="מחבר ישר 69"/>
          <p:cNvCxnSpPr/>
          <p:nvPr/>
        </p:nvCxnSpPr>
        <p:spPr>
          <a:xfrm>
            <a:off x="6948264" y="378904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>
            <a:endCxn id="57" idx="3"/>
          </p:cNvCxnSpPr>
          <p:nvPr/>
        </p:nvCxnSpPr>
        <p:spPr>
          <a:xfrm flipH="1">
            <a:off x="5292080" y="537321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/>
          <p:cNvCxnSpPr/>
          <p:nvPr/>
        </p:nvCxnSpPr>
        <p:spPr>
          <a:xfrm>
            <a:off x="4716016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44008" y="56612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187624" y="6309320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</a:rPr>
              <a:t>15</a:t>
            </a:r>
            <a:r>
              <a:rPr lang="en-US" dirty="0" smtClean="0"/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</a:rPr>
              <a:t>16</a:t>
            </a:r>
            <a:r>
              <a:rPr lang="en-US" dirty="0" smtClean="0"/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(8-bit-add)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(MUX) = 240 + 20 = </a:t>
            </a:r>
            <a:r>
              <a:rPr lang="en-US" b="1" dirty="0" smtClean="0"/>
              <a:t>260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980728"/>
            <a:ext cx="79928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000" dirty="0" smtClean="0"/>
              <a:t>נסמן </a:t>
            </a:r>
            <a:r>
              <a:rPr lang="en-US" sz="2000" dirty="0" smtClean="0"/>
              <a:t> </a:t>
            </a:r>
            <a:r>
              <a:rPr lang="he-IL" sz="2000" dirty="0" smtClean="0">
                <a:solidFill>
                  <a:schemeClr val="accent4"/>
                </a:solidFill>
              </a:rPr>
              <a:t>(בסגול)</a:t>
            </a:r>
            <a:r>
              <a:rPr lang="he-IL" sz="2000" dirty="0" smtClean="0"/>
              <a:t> את הרכיב הקודם כיחידה אחת של מחבר 16-ביט</a:t>
            </a:r>
            <a:endParaRPr lang="en-US" sz="2000" dirty="0" smtClean="0"/>
          </a:p>
        </p:txBody>
      </p:sp>
      <p:sp>
        <p:nvSpPr>
          <p:cNvPr id="25" name="מלבן 24"/>
          <p:cNvSpPr/>
          <p:nvPr/>
        </p:nvSpPr>
        <p:spPr>
          <a:xfrm>
            <a:off x="6660232" y="2708920"/>
            <a:ext cx="1368152" cy="72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16-bit adder</a:t>
            </a:r>
            <a:endParaRPr lang="en-US" dirty="0"/>
          </a:p>
        </p:txBody>
      </p:sp>
      <p:cxnSp>
        <p:nvCxnSpPr>
          <p:cNvPr id="30" name="מחבר חץ ישר 29"/>
          <p:cNvCxnSpPr/>
          <p:nvPr/>
        </p:nvCxnSpPr>
        <p:spPr>
          <a:xfrm>
            <a:off x="6948264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מחבר ישר 32"/>
          <p:cNvCxnSpPr/>
          <p:nvPr/>
        </p:nvCxnSpPr>
        <p:spPr>
          <a:xfrm>
            <a:off x="6876256" y="23488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79368" y="223128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6600921" y="1844824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36" name="מחבר חץ ישר 35"/>
          <p:cNvCxnSpPr/>
          <p:nvPr/>
        </p:nvCxnSpPr>
        <p:spPr>
          <a:xfrm>
            <a:off x="7729396" y="213285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/>
          <p:cNvCxnSpPr/>
          <p:nvPr/>
        </p:nvCxnSpPr>
        <p:spPr>
          <a:xfrm>
            <a:off x="7657388" y="2348880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99448" y="223128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7362817" y="1844824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0" name="מחבר חץ ישר 39"/>
          <p:cNvCxnSpPr/>
          <p:nvPr/>
        </p:nvCxnSpPr>
        <p:spPr>
          <a:xfrm>
            <a:off x="7407829" y="3429000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מחבר ישר 40"/>
          <p:cNvCxnSpPr/>
          <p:nvPr/>
        </p:nvCxnSpPr>
        <p:spPr>
          <a:xfrm>
            <a:off x="7335821" y="3645024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11416" y="35730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16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041249" y="391331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15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0</a:t>
            </a:r>
            <a:endParaRPr lang="en-US" sz="1400" dirty="0"/>
          </a:p>
        </p:txBody>
      </p:sp>
      <p:cxnSp>
        <p:nvCxnSpPr>
          <p:cNvPr id="49" name="מחבר ישר 48"/>
          <p:cNvCxnSpPr/>
          <p:nvPr/>
        </p:nvCxnSpPr>
        <p:spPr>
          <a:xfrm>
            <a:off x="6948264" y="3429000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40690" y="371703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113" name="מלבן 112"/>
          <p:cNvSpPr/>
          <p:nvPr/>
        </p:nvSpPr>
        <p:spPr>
          <a:xfrm>
            <a:off x="2543079" y="2276872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114" name="מחבר חץ ישר 113"/>
          <p:cNvCxnSpPr/>
          <p:nvPr/>
        </p:nvCxnSpPr>
        <p:spPr>
          <a:xfrm>
            <a:off x="2831111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מחבר ישר 114"/>
          <p:cNvCxnSpPr/>
          <p:nvPr/>
        </p:nvCxnSpPr>
        <p:spPr>
          <a:xfrm>
            <a:off x="2759103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831111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17" name="TextBox 116"/>
          <p:cNvSpPr txBox="1"/>
          <p:nvPr/>
        </p:nvSpPr>
        <p:spPr>
          <a:xfrm>
            <a:off x="2424457" y="141277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18" name="מחבר חץ ישר 117"/>
          <p:cNvCxnSpPr/>
          <p:nvPr/>
        </p:nvCxnSpPr>
        <p:spPr>
          <a:xfrm>
            <a:off x="3612243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מחבר ישר 118"/>
          <p:cNvCxnSpPr/>
          <p:nvPr/>
        </p:nvCxnSpPr>
        <p:spPr>
          <a:xfrm>
            <a:off x="3540235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612243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186354" y="1412776"/>
            <a:ext cx="724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122" name="מחבר חץ ישר 121"/>
          <p:cNvCxnSpPr/>
          <p:nvPr/>
        </p:nvCxnSpPr>
        <p:spPr>
          <a:xfrm>
            <a:off x="3290676" y="299695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מחבר ישר 122"/>
          <p:cNvCxnSpPr/>
          <p:nvPr/>
        </p:nvCxnSpPr>
        <p:spPr>
          <a:xfrm>
            <a:off x="3218668" y="3212976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90676" y="314096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288553" y="448937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s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sp>
        <p:nvSpPr>
          <p:cNvPr id="72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מימוש מהיר למחבר 24-ביט</a:t>
            </a:r>
            <a:endParaRPr lang="he-IL" sz="4400" dirty="0"/>
          </a:p>
        </p:txBody>
      </p:sp>
      <p:sp>
        <p:nvSpPr>
          <p:cNvPr id="73" name="מלבן 72"/>
          <p:cNvSpPr/>
          <p:nvPr/>
        </p:nvSpPr>
        <p:spPr>
          <a:xfrm>
            <a:off x="3059832" y="3573016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MUX 16:1:8</a:t>
            </a:r>
            <a:endParaRPr lang="en-US" sz="1600" dirty="0"/>
          </a:p>
        </p:txBody>
      </p:sp>
      <p:cxnSp>
        <p:nvCxnSpPr>
          <p:cNvPr id="74" name="מחבר חץ ישר 73"/>
          <p:cNvCxnSpPr/>
          <p:nvPr/>
        </p:nvCxnSpPr>
        <p:spPr>
          <a:xfrm flipH="1">
            <a:off x="3923928" y="26369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955159" y="242088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76" name="מחבר חץ ישר 75"/>
          <p:cNvCxnSpPr/>
          <p:nvPr/>
        </p:nvCxnSpPr>
        <p:spPr>
          <a:xfrm>
            <a:off x="3667127" y="40050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מחבר ישר 76"/>
          <p:cNvCxnSpPr/>
          <p:nvPr/>
        </p:nvCxnSpPr>
        <p:spPr>
          <a:xfrm>
            <a:off x="3595119" y="4221088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67127" y="4149080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79" name="מלבן 78"/>
          <p:cNvSpPr/>
          <p:nvPr/>
        </p:nvSpPr>
        <p:spPr>
          <a:xfrm>
            <a:off x="4559303" y="2276872"/>
            <a:ext cx="1368152" cy="72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adder</a:t>
            </a:r>
            <a:endParaRPr lang="en-US" dirty="0"/>
          </a:p>
        </p:txBody>
      </p:sp>
      <p:cxnSp>
        <p:nvCxnSpPr>
          <p:cNvPr id="80" name="מחבר חץ ישר 79"/>
          <p:cNvCxnSpPr/>
          <p:nvPr/>
        </p:nvCxnSpPr>
        <p:spPr>
          <a:xfrm>
            <a:off x="4847335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/>
          <p:nvPr/>
        </p:nvCxnSpPr>
        <p:spPr>
          <a:xfrm>
            <a:off x="4775327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847335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4440681" y="1412776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a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84" name="מחבר חץ ישר 83"/>
          <p:cNvCxnSpPr/>
          <p:nvPr/>
        </p:nvCxnSpPr>
        <p:spPr>
          <a:xfrm>
            <a:off x="5628467" y="170080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/>
          <p:nvPr/>
        </p:nvCxnSpPr>
        <p:spPr>
          <a:xfrm>
            <a:off x="5556459" y="1916832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628467" y="1844824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sp>
        <p:nvSpPr>
          <p:cNvPr id="87" name="TextBox 86"/>
          <p:cNvSpPr txBox="1"/>
          <p:nvPr/>
        </p:nvSpPr>
        <p:spPr>
          <a:xfrm>
            <a:off x="5202577" y="1412776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23</a:t>
            </a:r>
            <a:r>
              <a:rPr lang="en-US" sz="1400" dirty="0" smtClean="0"/>
              <a:t>…</a:t>
            </a:r>
            <a:r>
              <a:rPr lang="en-US" sz="1400" dirty="0" smtClean="0">
                <a:latin typeface="Times New Roman" pitchFamily="18" charset="0"/>
              </a:rPr>
              <a:t>b</a:t>
            </a:r>
            <a:r>
              <a:rPr lang="en-US" sz="1400" baseline="-25000" dirty="0" smtClean="0">
                <a:latin typeface="Times New Roman" pitchFamily="18" charset="0"/>
              </a:rPr>
              <a:t>16</a:t>
            </a:r>
            <a:endParaRPr lang="en-US" sz="1400" dirty="0"/>
          </a:p>
        </p:txBody>
      </p:sp>
      <p:cxnSp>
        <p:nvCxnSpPr>
          <p:cNvPr id="89" name="מחבר ישר 88"/>
          <p:cNvCxnSpPr/>
          <p:nvPr/>
        </p:nvCxnSpPr>
        <p:spPr>
          <a:xfrm>
            <a:off x="5234892" y="3212976"/>
            <a:ext cx="144016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306900" y="314096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</a:t>
            </a:r>
            <a:endParaRPr lang="en-US" sz="1100" dirty="0"/>
          </a:p>
        </p:txBody>
      </p:sp>
      <p:cxnSp>
        <p:nvCxnSpPr>
          <p:cNvPr id="91" name="מחבר חץ ישר 90"/>
          <p:cNvCxnSpPr/>
          <p:nvPr/>
        </p:nvCxnSpPr>
        <p:spPr>
          <a:xfrm flipH="1">
            <a:off x="5940152" y="26369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971383" y="2420888"/>
            <a:ext cx="256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0</a:t>
            </a:r>
            <a:endParaRPr lang="en-US" sz="1100" dirty="0"/>
          </a:p>
        </p:txBody>
      </p:sp>
      <p:cxnSp>
        <p:nvCxnSpPr>
          <p:cNvPr id="99" name="מחבר ישר 98"/>
          <p:cNvCxnSpPr/>
          <p:nvPr/>
        </p:nvCxnSpPr>
        <p:spPr>
          <a:xfrm>
            <a:off x="5292080" y="2996952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מחבר ישר 99"/>
          <p:cNvCxnSpPr/>
          <p:nvPr/>
        </p:nvCxnSpPr>
        <p:spPr>
          <a:xfrm flipH="1">
            <a:off x="4067944" y="3356992"/>
            <a:ext cx="12241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חץ ישר 102"/>
          <p:cNvCxnSpPr/>
          <p:nvPr/>
        </p:nvCxnSpPr>
        <p:spPr>
          <a:xfrm>
            <a:off x="4067944" y="335699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מחבר חץ ישר 104"/>
          <p:cNvCxnSpPr>
            <a:endCxn id="73" idx="3"/>
          </p:cNvCxnSpPr>
          <p:nvPr/>
        </p:nvCxnSpPr>
        <p:spPr>
          <a:xfrm flipH="1">
            <a:off x="4283968" y="3789040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מלבן 56"/>
          <p:cNvSpPr/>
          <p:nvPr/>
        </p:nvSpPr>
        <p:spPr>
          <a:xfrm>
            <a:off x="4067944" y="5157192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 2:1:1</a:t>
            </a:r>
            <a:endParaRPr lang="en-US" dirty="0"/>
          </a:p>
        </p:txBody>
      </p:sp>
      <p:cxnSp>
        <p:nvCxnSpPr>
          <p:cNvPr id="59" name="מחבר חץ ישר 58"/>
          <p:cNvCxnSpPr/>
          <p:nvPr/>
        </p:nvCxnSpPr>
        <p:spPr>
          <a:xfrm>
            <a:off x="4932040" y="2996952"/>
            <a:ext cx="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/>
          <p:nvPr/>
        </p:nvCxnSpPr>
        <p:spPr>
          <a:xfrm>
            <a:off x="2771800" y="2996952"/>
            <a:ext cx="0" cy="20162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מחבר ישר 63"/>
          <p:cNvCxnSpPr/>
          <p:nvPr/>
        </p:nvCxnSpPr>
        <p:spPr>
          <a:xfrm>
            <a:off x="2771800" y="5013176"/>
            <a:ext cx="1656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/>
          <p:cNvCxnSpPr/>
          <p:nvPr/>
        </p:nvCxnSpPr>
        <p:spPr>
          <a:xfrm>
            <a:off x="4427984" y="501317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499992" y="2951366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carry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2339752" y="292494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carry</a:t>
            </a:r>
            <a:endParaRPr lang="en-US" sz="1100" dirty="0"/>
          </a:p>
        </p:txBody>
      </p:sp>
      <p:cxnSp>
        <p:nvCxnSpPr>
          <p:cNvPr id="70" name="מחבר ישר 69"/>
          <p:cNvCxnSpPr/>
          <p:nvPr/>
        </p:nvCxnSpPr>
        <p:spPr>
          <a:xfrm>
            <a:off x="6948264" y="3789040"/>
            <a:ext cx="0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מחבר חץ ישר 92"/>
          <p:cNvCxnSpPr>
            <a:endCxn id="57" idx="3"/>
          </p:cNvCxnSpPr>
          <p:nvPr/>
        </p:nvCxnSpPr>
        <p:spPr>
          <a:xfrm flipH="1">
            <a:off x="5292080" y="537321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מחבר חץ ישר 97"/>
          <p:cNvCxnSpPr/>
          <p:nvPr/>
        </p:nvCxnSpPr>
        <p:spPr>
          <a:xfrm>
            <a:off x="4716016" y="55892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644008" y="566124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baseline="-25000" dirty="0" smtClean="0">
                <a:latin typeface="Times New Roman" pitchFamily="18" charset="0"/>
              </a:rPr>
              <a:t>24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3608" y="630932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</a:rPr>
              <a:t>23</a:t>
            </a:r>
            <a:r>
              <a:rPr lang="en-US" dirty="0" smtClean="0"/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</a:rPr>
              <a:t>24</a:t>
            </a:r>
            <a:r>
              <a:rPr lang="en-US" dirty="0" smtClean="0"/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(16-bit-add)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(MUX) = 260 + 20 = </a:t>
            </a:r>
            <a:r>
              <a:rPr lang="en-US" b="1" dirty="0" smtClean="0"/>
              <a:t>280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980728"/>
            <a:ext cx="7992888" cy="34778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/>
            <a:r>
              <a:rPr lang="he-IL" sz="2000" dirty="0" smtClean="0"/>
              <a:t>בצורה דומה, נסתכל על השרטוט מהסעיף הקודם כיחידה אחת של מחבר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24-ביט, ונוסיף אליה עוד שני מחברי 8-ביט כדי לחשב את הערכים הנותרים:</a:t>
            </a:r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endParaRPr lang="en-US" sz="2000" dirty="0" smtClean="0"/>
          </a:p>
          <a:p>
            <a:pPr lvl="0"/>
            <a:r>
              <a:rPr lang="he-IL" sz="2000" dirty="0" smtClean="0"/>
              <a:t>לסיכום, עם תוספת של חומרה (בערך פי 2), הצלחנו לשפר את הביצועים פי יותר מ 3. </a:t>
            </a:r>
          </a:p>
          <a:p>
            <a:pPr lvl="0"/>
            <a:endParaRPr lang="he-IL" sz="2000" dirty="0" smtClean="0"/>
          </a:p>
          <a:p>
            <a:pPr lvl="0"/>
            <a:r>
              <a:rPr lang="he-IL" sz="2000" u="sng" dirty="0" smtClean="0"/>
              <a:t>הערה:</a:t>
            </a:r>
            <a:r>
              <a:rPr lang="he-IL" sz="2000" dirty="0" smtClean="0"/>
              <a:t> ניתן לקבל מימוש אפילו יותר מהיר (280</a:t>
            </a:r>
            <a:r>
              <a:rPr lang="en-US" sz="2000" dirty="0" smtClean="0"/>
              <a:t>ns</a:t>
            </a:r>
            <a:r>
              <a:rPr lang="he-IL" sz="2000" dirty="0" smtClean="0"/>
              <a:t>), עם 9 מחברים ו 44 מוקסים. ניתן גם לשפר ביצועים באותה צורה עם מחברים קטנים יותר. באופן כללי יש עוד מגוון דרכי מימוש יעילות אחרות.</a:t>
            </a:r>
            <a:endParaRPr lang="en-US" sz="2000" u="sng" dirty="0" smtClean="0"/>
          </a:p>
        </p:txBody>
      </p:sp>
      <p:sp>
        <p:nvSpPr>
          <p:cNvPr id="72" name="כותרת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he-IL" sz="4400" dirty="0" smtClean="0"/>
              <a:t>מימוש מהיר למחבר 32-ביט</a:t>
            </a:r>
            <a:endParaRPr lang="he-IL" sz="4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3608" y="177281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</a:t>
            </a:r>
            <a:r>
              <a:rPr lang="en-US" dirty="0" smtClean="0">
                <a:latin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</a:rPr>
              <a:t>32</a:t>
            </a:r>
            <a:r>
              <a:rPr lang="en-US" dirty="0" smtClean="0"/>
              <a:t>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(24-bit-add)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(MUX) </a:t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(8-bit-add) + 3 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pd_max</a:t>
            </a:r>
            <a:r>
              <a:rPr lang="en-US" dirty="0" smtClean="0"/>
              <a:t>(MUX) = 240 + 60 = </a:t>
            </a:r>
            <a:r>
              <a:rPr lang="en-US" b="1" dirty="0" smtClean="0"/>
              <a:t>300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28800" y="1788121"/>
            <a:ext cx="2514600" cy="1447800"/>
            <a:chOff x="1828800" y="2667000"/>
            <a:chExt cx="2514600" cy="1447800"/>
          </a:xfrm>
        </p:grpSpPr>
        <p:sp>
          <p:nvSpPr>
            <p:cNvPr id="5" name="Rectangle 4"/>
            <p:cNvSpPr/>
            <p:nvPr/>
          </p:nvSpPr>
          <p:spPr>
            <a:xfrm>
              <a:off x="1828800" y="2667000"/>
              <a:ext cx="2514600" cy="14478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030" name="TextBox 6"/>
            <p:cNvSpPr txBox="1">
              <a:spLocks noChangeArrowheads="1"/>
            </p:cNvSpPr>
            <p:nvPr/>
          </p:nvSpPr>
          <p:spPr bwMode="auto">
            <a:xfrm>
              <a:off x="1905000" y="2692758"/>
              <a:ext cx="24384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Combinatorial Circuit</a:t>
              </a:r>
            </a:p>
            <a:p>
              <a:pPr algn="ctr"/>
              <a:r>
                <a:rPr lang="he-IL" sz="2800" dirty="0">
                  <a:solidFill>
                    <a:srgbClr val="7030A0"/>
                  </a:solidFill>
                  <a:latin typeface="Times New Roman" pitchFamily="18" charset="0"/>
                  <a:cs typeface="David" pitchFamily="34" charset="-79"/>
                </a:rPr>
                <a:t>מעגל צירופי</a:t>
              </a:r>
              <a:endParaRPr lang="en-US" sz="2800" dirty="0">
                <a:solidFill>
                  <a:srgbClr val="7030A0"/>
                </a:solidFill>
                <a:latin typeface="Times New Roman" pitchFamily="18" charset="0"/>
                <a:cs typeface="David" pitchFamily="34" charset="-79"/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143000" y="2092921"/>
            <a:ext cx="68580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1940521"/>
            <a:ext cx="358140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143000" y="2321521"/>
            <a:ext cx="6783388" cy="1525587"/>
            <a:chOff x="1143000" y="2373312"/>
            <a:chExt cx="6783388" cy="1525588"/>
          </a:xfrm>
        </p:grpSpPr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5181600" y="2373312"/>
              <a:ext cx="2438400" cy="1066800"/>
              <a:chOff x="5181600" y="3200400"/>
              <a:chExt cx="2438400" cy="1066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257800" y="3200400"/>
                <a:ext cx="2286000" cy="1066801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028" name="TextBox 7"/>
              <p:cNvSpPr txBox="1">
                <a:spLocks noChangeArrowheads="1"/>
              </p:cNvSpPr>
              <p:nvPr/>
            </p:nvSpPr>
            <p:spPr bwMode="auto">
              <a:xfrm>
                <a:off x="5181600" y="3276600"/>
                <a:ext cx="24384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800">
                    <a:latin typeface="Times New Roman" pitchFamily="18" charset="0"/>
                    <a:cs typeface="Times New Roman" pitchFamily="18" charset="0"/>
                  </a:rPr>
                  <a:t>Storage/Mem</a:t>
                </a:r>
              </a:p>
              <a:p>
                <a:pPr algn="ctr"/>
                <a:r>
                  <a:rPr lang="he-IL" sz="2800">
                    <a:solidFill>
                      <a:srgbClr val="7030A0"/>
                    </a:solidFill>
                    <a:latin typeface="Times New Roman" pitchFamily="18" charset="0"/>
                    <a:cs typeface="David" pitchFamily="34" charset="-79"/>
                  </a:rPr>
                  <a:t>יחידות זיכרון</a:t>
                </a:r>
                <a:endParaRPr lang="en-US" sz="2800">
                  <a:solidFill>
                    <a:srgbClr val="7030A0"/>
                  </a:solidFill>
                  <a:latin typeface="Times New Roman" pitchFamily="18" charset="0"/>
                  <a:cs typeface="David" pitchFamily="34" charset="-79"/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4343400" y="2906712"/>
              <a:ext cx="9144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3000" y="28955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43000" y="3889375"/>
              <a:ext cx="6781800" cy="95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7430294" y="3401219"/>
              <a:ext cx="99060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661194" y="3388519"/>
              <a:ext cx="990601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543800" y="2906712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15" name="TextBox 32"/>
          <p:cNvSpPr txBox="1">
            <a:spLocks noChangeArrowheads="1"/>
          </p:cNvSpPr>
          <p:nvPr/>
        </p:nvSpPr>
        <p:spPr bwMode="auto">
          <a:xfrm>
            <a:off x="0" y="1864321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2400">
                <a:cs typeface="David" pitchFamily="34" charset="-79"/>
              </a:rPr>
              <a:t>כניסות</a:t>
            </a:r>
            <a:endParaRPr lang="en-US" sz="2400">
              <a:cs typeface="David" pitchFamily="34" charset="-79"/>
            </a:endParaRPr>
          </a:p>
        </p:txBody>
      </p:sp>
      <p:sp>
        <p:nvSpPr>
          <p:cNvPr id="43016" name="TextBox 33"/>
          <p:cNvSpPr txBox="1">
            <a:spLocks noChangeArrowheads="1"/>
          </p:cNvSpPr>
          <p:nvPr/>
        </p:nvSpPr>
        <p:spPr bwMode="auto">
          <a:xfrm>
            <a:off x="7899400" y="1700808"/>
            <a:ext cx="1143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 sz="2400">
                <a:cs typeface="David" pitchFamily="34" charset="-79"/>
              </a:rPr>
              <a:t>יציאות</a:t>
            </a:r>
            <a:endParaRPr lang="en-US" sz="2400">
              <a:cs typeface="David" pitchFamily="34" charset="-79"/>
            </a:endParaRPr>
          </a:p>
        </p:txBody>
      </p:sp>
      <p:sp>
        <p:nvSpPr>
          <p:cNvPr id="43019" name="Slide Number Placeholder 2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D538B7B-DF49-4D7C-B6F1-99EB46606FF3}" type="slidenum">
              <a:rPr lang="he-IL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7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עוברים למערכות סינכרוניות: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</a:t>
            </a:r>
            <a:b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מבט כללי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4005064"/>
            <a:ext cx="79928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dirty="0" smtClean="0"/>
              <a:t>איך קובעים את אורך מחזור השעון?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נרצה כמובן מחזור שעון קצר ככל הניתן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אבל, הוא לא יכול להיות קצר מידי...</a:t>
            </a:r>
          </a:p>
          <a:p>
            <a:pPr>
              <a:buFont typeface="Arial" pitchFamily="34" charset="0"/>
              <a:buChar char="•"/>
            </a:pPr>
            <a:endParaRPr lang="he-IL" sz="2400" dirty="0" smtClean="0"/>
          </a:p>
          <a:p>
            <a:pPr>
              <a:buFont typeface="Arial" pitchFamily="34" charset="0"/>
              <a:buChar char="•"/>
            </a:pP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89F74-C15F-495F-A452-20CB6969BA03}" type="slidenum">
              <a:rPr lang="en-US" smtClean="0">
                <a:cs typeface="Arial" pitchFamily="34" charset="0"/>
              </a:rPr>
              <a:pPr/>
              <a:t>19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60419" name="Slide Number Placeholder 1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8E5F4D-34D7-4F6E-9D43-333A45C63D89}" type="slidenum">
              <a:rPr lang="en-US"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pPr algn="r"/>
              <a:t>19</a:t>
            </a:fld>
            <a:endParaRPr lang="en-US" sz="120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כותרת 3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אילוצים</a:t>
            </a:r>
            <a:r>
              <a:rPr kumimoji="0" lang="he-IL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ביציאה של ה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FF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grpSp>
        <p:nvGrpSpPr>
          <p:cNvPr id="2" name="קבוצה 47"/>
          <p:cNvGrpSpPr/>
          <p:nvPr/>
        </p:nvGrpSpPr>
        <p:grpSpPr>
          <a:xfrm>
            <a:off x="3491880" y="4149080"/>
            <a:ext cx="2756147" cy="2448272"/>
            <a:chOff x="2247900" y="1495425"/>
            <a:chExt cx="4824413" cy="3856038"/>
          </a:xfrm>
        </p:grpSpPr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5715000" y="2057400"/>
              <a:ext cx="696913" cy="519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Clk</a:t>
              </a:r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247900" y="5080000"/>
              <a:ext cx="158432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4335463" y="3640138"/>
              <a:ext cx="1152525" cy="14398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3832225" y="5080000"/>
              <a:ext cx="50482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 flipV="1">
              <a:off x="3832225" y="2990850"/>
              <a:ext cx="0" cy="235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5487988" y="3640138"/>
              <a:ext cx="158432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1" name="Line 26"/>
            <p:cNvSpPr>
              <a:spLocks noChangeShapeType="1"/>
            </p:cNvSpPr>
            <p:nvPr/>
          </p:nvSpPr>
          <p:spPr bwMode="auto">
            <a:xfrm flipV="1">
              <a:off x="4337050" y="4775200"/>
              <a:ext cx="0" cy="576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" name="Text Box 28"/>
            <p:cNvSpPr txBox="1">
              <a:spLocks noChangeArrowheads="1"/>
            </p:cNvSpPr>
            <p:nvPr/>
          </p:nvSpPr>
          <p:spPr bwMode="auto">
            <a:xfrm>
              <a:off x="3130209" y="4217334"/>
              <a:ext cx="1080844" cy="5816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baseline="-25000" dirty="0" err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baseline="-25000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-min</a:t>
              </a:r>
              <a:endParaRPr lang="en-US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5334000" y="4038600"/>
              <a:ext cx="1577975" cy="519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FF output</a:t>
              </a:r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2390775" y="1495425"/>
              <a:ext cx="4308475" cy="1443038"/>
              <a:chOff x="2413" y="930"/>
              <a:chExt cx="2714" cy="909"/>
            </a:xfrm>
          </p:grpSpPr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 flipH="1" flipV="1">
                <a:off x="2413" y="932"/>
                <a:ext cx="9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8" name="Line 16"/>
              <p:cNvSpPr>
                <a:spLocks noChangeShapeType="1"/>
              </p:cNvSpPr>
              <p:nvPr/>
            </p:nvSpPr>
            <p:spPr bwMode="auto">
              <a:xfrm flipV="1">
                <a:off x="3322" y="932"/>
                <a:ext cx="0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3322" y="1839"/>
                <a:ext cx="90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0" name="Line 35"/>
              <p:cNvSpPr>
                <a:spLocks noChangeShapeType="1"/>
              </p:cNvSpPr>
              <p:nvPr/>
            </p:nvSpPr>
            <p:spPr bwMode="auto">
              <a:xfrm flipV="1">
                <a:off x="4218" y="930"/>
                <a:ext cx="0" cy="90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61" name="Line 36"/>
              <p:cNvSpPr>
                <a:spLocks noChangeShapeType="1"/>
              </p:cNvSpPr>
              <p:nvPr/>
            </p:nvSpPr>
            <p:spPr bwMode="auto">
              <a:xfrm flipH="1" flipV="1">
                <a:off x="4218" y="936"/>
                <a:ext cx="9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 flipV="1">
              <a:off x="4929188" y="2990850"/>
              <a:ext cx="0" cy="235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3808089" y="3124200"/>
              <a:ext cx="1170633" cy="5816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baseline="-25000" dirty="0" err="1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v_max</a:t>
              </a:r>
              <a:endParaRPr lang="en-US" baseline="-250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מציין מיקום תוכן 8"/>
          <p:cNvSpPr txBox="1">
            <a:spLocks/>
          </p:cNvSpPr>
          <p:nvPr/>
        </p:nvSpPr>
        <p:spPr>
          <a:xfrm>
            <a:off x="899592" y="1052736"/>
            <a:ext cx="7787208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בדומה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לשערים לוגיים, גם ליציאות של ה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FF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לוקח זמן להתעדכן</a:t>
            </a: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v_max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 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משך הזמן </a:t>
            </a:r>
            <a:r>
              <a:rPr kumimoji="0" lang="he-IL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המינימלי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אחרי מעבר השעון שאחריו אנו בטוחים שהיציאה של </a:t>
            </a:r>
            <a:r>
              <a:rPr kumimoji="0" lang="he-IL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הדלגלג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he-IL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מעודכנת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v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-min</a:t>
            </a:r>
            <a:r>
              <a:rPr kumimoji="0" lang="he-I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:</a:t>
            </a:r>
            <a:r>
              <a:rPr kumimoji="0" lang="he-IL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משך הזמן </a:t>
            </a:r>
            <a:r>
              <a:rPr kumimoji="0" lang="he-IL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המקסימלי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אחרי מעבר השעון בו אנו בטוחים כי היציאה עוד לא התעדכנה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C7F3A1-E0E2-47E1-9417-C309E91ADDE6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3617" name="Text Box 11"/>
          <p:cNvSpPr txBox="1">
            <a:spLocks noChangeArrowheads="1"/>
          </p:cNvSpPr>
          <p:nvPr/>
        </p:nvSpPr>
        <p:spPr bwMode="auto">
          <a:xfrm>
            <a:off x="914400" y="3161010"/>
            <a:ext cx="13700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2057400" y="1773538"/>
            <a:ext cx="49022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Font typeface="Wingdings" pitchFamily="2" charset="2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*X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 X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3492500" y="2881610"/>
            <a:ext cx="720725" cy="6477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A</a:t>
            </a:r>
          </a:p>
        </p:txBody>
      </p:sp>
      <p:sp>
        <p:nvSpPr>
          <p:cNvPr id="22534" name="AutoShape 5"/>
          <p:cNvSpPr>
            <a:spLocks noChangeArrowheads="1"/>
          </p:cNvSpPr>
          <p:nvPr/>
        </p:nvSpPr>
        <p:spPr bwMode="auto">
          <a:xfrm rot="10800000">
            <a:off x="5942013" y="3457873"/>
            <a:ext cx="647700" cy="504825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C</a:t>
            </a:r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 rot="-5400000">
            <a:off x="3529807" y="4141291"/>
            <a:ext cx="647700" cy="576263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latin typeface="Calibri" pitchFamily="34" charset="0"/>
              </a:rPr>
              <a:t>B</a:t>
            </a:r>
          </a:p>
        </p:txBody>
      </p:sp>
      <p:sp>
        <p:nvSpPr>
          <p:cNvPr id="22536" name="Oval 7"/>
          <p:cNvSpPr>
            <a:spLocks noChangeArrowheads="1"/>
          </p:cNvSpPr>
          <p:nvPr/>
        </p:nvSpPr>
        <p:spPr bwMode="auto">
          <a:xfrm>
            <a:off x="4141788" y="4359573"/>
            <a:ext cx="142875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2268538" y="446593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195513" y="341818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 flipH="1">
            <a:off x="2195513" y="3076873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0" name="Line 14"/>
          <p:cNvSpPr>
            <a:spLocks noChangeShapeType="1"/>
          </p:cNvSpPr>
          <p:nvPr/>
        </p:nvSpPr>
        <p:spPr bwMode="auto">
          <a:xfrm>
            <a:off x="4284663" y="443418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V="1">
            <a:off x="5581650" y="388967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2" name="Line 16"/>
          <p:cNvSpPr>
            <a:spLocks noChangeShapeType="1"/>
          </p:cNvSpPr>
          <p:nvPr/>
        </p:nvSpPr>
        <p:spPr bwMode="auto">
          <a:xfrm flipH="1" flipV="1">
            <a:off x="5581650" y="388967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4213225" y="3210223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 flipV="1">
            <a:off x="5508625" y="3208635"/>
            <a:ext cx="1588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5" name="Line 19"/>
          <p:cNvSpPr>
            <a:spLocks noChangeShapeType="1"/>
          </p:cNvSpPr>
          <p:nvPr/>
        </p:nvSpPr>
        <p:spPr bwMode="auto">
          <a:xfrm flipH="1" flipV="1">
            <a:off x="5508625" y="3602335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46" name="Line 20"/>
          <p:cNvSpPr>
            <a:spLocks noChangeShapeType="1"/>
          </p:cNvSpPr>
          <p:nvPr/>
        </p:nvSpPr>
        <p:spPr bwMode="auto">
          <a:xfrm>
            <a:off x="6589713" y="374521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91" name="Rectangle 82"/>
          <p:cNvSpPr>
            <a:spLocks noChangeArrowheads="1"/>
          </p:cNvSpPr>
          <p:nvPr/>
        </p:nvSpPr>
        <p:spPr bwMode="auto">
          <a:xfrm>
            <a:off x="2987675" y="2760960"/>
            <a:ext cx="3908425" cy="21082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3614" name="Text Box 83"/>
          <p:cNvSpPr txBox="1">
            <a:spLocks noChangeArrowheads="1"/>
          </p:cNvSpPr>
          <p:nvPr/>
        </p:nvSpPr>
        <p:spPr bwMode="auto">
          <a:xfrm>
            <a:off x="7288213" y="3543598"/>
            <a:ext cx="1093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Y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57200" y="21429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4400" dirty="0" smtClean="0">
                <a:latin typeface="Times New Roman" pitchFamily="18" charset="0"/>
              </a:rPr>
              <a:t>הבעיה עם מעגלים צירופיים</a:t>
            </a:r>
            <a:endParaRPr lang="en-US" sz="3200" dirty="0">
              <a:latin typeface="Times New Roman" pitchFamily="18" charset="0"/>
              <a:ea typeface="+mj-ea"/>
            </a:endParaRPr>
          </a:p>
        </p:txBody>
      </p:sp>
      <p:sp>
        <p:nvSpPr>
          <p:cNvPr id="22594" name="Text Box 9"/>
          <p:cNvSpPr txBox="1">
            <a:spLocks noChangeArrowheads="1"/>
          </p:cNvSpPr>
          <p:nvPr/>
        </p:nvSpPr>
        <p:spPr bwMode="auto">
          <a:xfrm>
            <a:off x="987425" y="4183360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sp>
        <p:nvSpPr>
          <p:cNvPr id="22595" name="Text Box 13"/>
          <p:cNvSpPr txBox="1">
            <a:spLocks noChangeArrowheads="1"/>
          </p:cNvSpPr>
          <p:nvPr/>
        </p:nvSpPr>
        <p:spPr bwMode="auto">
          <a:xfrm>
            <a:off x="914400" y="2794298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sp>
        <p:nvSpPr>
          <p:cNvPr id="23619" name="Rectangle 59"/>
          <p:cNvSpPr>
            <a:spLocks noChangeArrowheads="1"/>
          </p:cNvSpPr>
          <p:nvPr/>
        </p:nvSpPr>
        <p:spPr bwMode="auto">
          <a:xfrm>
            <a:off x="4633913" y="2806998"/>
            <a:ext cx="796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1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915988" y="3157835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4638675" y="280382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8" name="Text Box 83"/>
          <p:cNvSpPr txBox="1">
            <a:spLocks noChangeArrowheads="1"/>
          </p:cNvSpPr>
          <p:nvPr/>
        </p:nvSpPr>
        <p:spPr bwMode="auto">
          <a:xfrm>
            <a:off x="7305675" y="3537248"/>
            <a:ext cx="6953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  <a:cs typeface="Times New Roman" pitchFamily="18" charset="0"/>
              </a:rPr>
              <a:t>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0 </a:t>
            </a:r>
            <a:endParaRPr lang="en-US" sz="240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5517232"/>
            <a:ext cx="756084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dirty="0" smtClean="0"/>
              <a:t>כל השערים בנויים מטרנזיסטורים 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מאילוצים </a:t>
            </a:r>
            <a:r>
              <a:rPr lang="he-IL" sz="2400" dirty="0" err="1" smtClean="0"/>
              <a:t>פיזיקליים</a:t>
            </a:r>
            <a:r>
              <a:rPr lang="he-IL" sz="2400" dirty="0" smtClean="0"/>
              <a:t> השינוי בערך של הטרנזיסטורים הוא לא מיידי</a:t>
            </a:r>
            <a:endParaRPr lang="he-IL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7" grpId="0"/>
      <p:bldP spid="23614" grpId="0"/>
      <p:bldP spid="23619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he-IL" dirty="0" smtClean="0"/>
              <a:t>אילוצים בכניסה של ה</a:t>
            </a:r>
            <a:r>
              <a:rPr lang="en-US" dirty="0" smtClean="0"/>
              <a:t>FF</a:t>
            </a:r>
            <a:endParaRPr lang="he-IL" dirty="0"/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setup</a:t>
            </a:r>
            <a:r>
              <a:rPr lang="he-IL" dirty="0" smtClean="0"/>
              <a:t> – משך הזמן שיש להחזיק את הכניסה של </a:t>
            </a:r>
            <a:r>
              <a:rPr lang="he-IL" dirty="0" err="1" smtClean="0"/>
              <a:t>הדלגלג</a:t>
            </a:r>
            <a:r>
              <a:rPr lang="he-IL" dirty="0" smtClean="0"/>
              <a:t> קבועה </a:t>
            </a:r>
            <a:r>
              <a:rPr lang="he-IL" u="sng" dirty="0" smtClean="0"/>
              <a:t>לפני</a:t>
            </a:r>
            <a:r>
              <a:rPr lang="he-IL" dirty="0" smtClean="0"/>
              <a:t> המעבר האקטיבי של השעון</a:t>
            </a:r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hold</a:t>
            </a:r>
            <a:r>
              <a:rPr lang="he-IL" dirty="0" smtClean="0"/>
              <a:t> – משך הזמן שיש להחזיק את הכניסה של </a:t>
            </a:r>
            <a:r>
              <a:rPr lang="he-IL" dirty="0" err="1" smtClean="0"/>
              <a:t>הדלגלג</a:t>
            </a:r>
            <a:r>
              <a:rPr lang="he-IL" dirty="0" smtClean="0"/>
              <a:t> קבועה </a:t>
            </a:r>
            <a:r>
              <a:rPr lang="he-IL" u="sng" dirty="0" smtClean="0"/>
              <a:t>אחרי</a:t>
            </a:r>
            <a:r>
              <a:rPr lang="he-IL" dirty="0" smtClean="0"/>
              <a:t> המעבר האקטיבי של השעון</a:t>
            </a:r>
          </a:p>
          <a:p>
            <a:endParaRPr lang="he-IL" dirty="0" smtClean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20</a:t>
            </a:fld>
            <a:endParaRPr lang="he-IL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>
            <a:off x="2222352" y="5371516"/>
            <a:ext cx="2854251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403101" y="5229100"/>
            <a:ext cx="595023" cy="213624"/>
          </a:xfrm>
          <a:prstGeom prst="rect">
            <a:avLst/>
          </a:prstGeom>
          <a:solidFill>
            <a:schemeClr val="hlink">
              <a:alpha val="32156"/>
            </a:scheme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he-IL" sz="28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23"/>
          <p:cNvCxnSpPr>
            <a:cxnSpLocks noChangeShapeType="1"/>
          </p:cNvCxnSpPr>
          <p:nvPr/>
        </p:nvCxnSpPr>
        <p:spPr bwMode="auto">
          <a:xfrm rot="5400000">
            <a:off x="3642859" y="5023603"/>
            <a:ext cx="712079" cy="1550"/>
          </a:xfrm>
          <a:prstGeom prst="straightConnector1">
            <a:avLst/>
          </a:prstGeom>
          <a:noFill/>
          <a:ln w="38100" algn="ctr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3998124" y="5229100"/>
            <a:ext cx="371889" cy="213624"/>
          </a:xfrm>
          <a:prstGeom prst="rect">
            <a:avLst/>
          </a:prstGeom>
          <a:solidFill>
            <a:srgbClr val="FF0000">
              <a:alpha val="32156"/>
            </a:srgbClr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he-IL" sz="280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5058008" y="6003486"/>
            <a:ext cx="282636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5076603" y="5358165"/>
            <a:ext cx="0" cy="6631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622133" y="4241091"/>
            <a:ext cx="1115668" cy="569663"/>
          </a:xfrm>
          <a:prstGeom prst="wedgeRoundRectCallout">
            <a:avLst>
              <a:gd name="adj1" fmla="val 44861"/>
              <a:gd name="adj2" fmla="val 105731"/>
              <a:gd name="adj3" fmla="val 16667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sz="3200" baseline="-25000" dirty="0" err="1">
                <a:solidFill>
                  <a:schemeClr val="accent1"/>
                </a:solidFill>
                <a:cs typeface="Times New Roman" pitchFamily="18" charset="0"/>
              </a:rPr>
              <a:t>setup</a:t>
            </a:r>
            <a:endParaRPr lang="en-US" sz="3200" baseline="-25000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481580" y="4597131"/>
            <a:ext cx="1115668" cy="569663"/>
          </a:xfrm>
          <a:prstGeom prst="wedgeRoundRectCallout">
            <a:avLst>
              <a:gd name="adj1" fmla="val -74722"/>
              <a:gd name="adj2" fmla="val 49481"/>
              <a:gd name="adj3" fmla="val 16667"/>
            </a:avLst>
          </a:prstGeom>
          <a:solidFill>
            <a:srgbClr val="FFFF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sz="3200" baseline="-25000">
                <a:solidFill>
                  <a:srgbClr val="FF0000"/>
                </a:solidFill>
                <a:cs typeface="Times New Roman" pitchFamily="18" charset="0"/>
              </a:rPr>
              <a:t>hold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4335487"/>
            <a:ext cx="79208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תחילת </a:t>
            </a:r>
            <a:r>
              <a:rPr lang="en-US" sz="1200" dirty="0" smtClean="0"/>
              <a:t>CC</a:t>
            </a:r>
            <a:r>
              <a:rPr lang="he-IL" sz="1200" dirty="0" smtClean="0"/>
              <a:t> חדש</a:t>
            </a:r>
            <a:endParaRPr lang="he-IL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5445224"/>
            <a:ext cx="1656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קו הכניסה ל </a:t>
            </a:r>
            <a:r>
              <a:rPr lang="en-US" dirty="0" smtClean="0"/>
              <a:t>FF</a:t>
            </a:r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אילוצים לשמירה על יציבות המערכת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sz="2000" dirty="0" smtClean="0"/>
              <a:t>מה שצריך לקרות במחזור שעון בודד: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he-IL" sz="2000" dirty="0" smtClean="0"/>
              <a:t>מידע יוצא מ</a:t>
            </a:r>
            <a:r>
              <a:rPr lang="en-US" sz="2000" dirty="0" smtClean="0"/>
              <a:t>Q</a:t>
            </a:r>
            <a:r>
              <a:rPr lang="he-IL" sz="2000" dirty="0" smtClean="0"/>
              <a:t> </a:t>
            </a:r>
            <a:r>
              <a:rPr lang="he-IL" sz="1600" dirty="0" smtClean="0">
                <a:solidFill>
                  <a:srgbClr val="0070C0"/>
                </a:solidFill>
              </a:rPr>
              <a:t>(1)</a:t>
            </a:r>
            <a:r>
              <a:rPr lang="he-IL" sz="2000" dirty="0" smtClean="0"/>
              <a:t>, עובר את כל הלוגיקה </a:t>
            </a:r>
            <a:r>
              <a:rPr lang="he-IL" sz="1600" dirty="0" smtClean="0">
                <a:solidFill>
                  <a:srgbClr val="0070C0"/>
                </a:solidFill>
              </a:rPr>
              <a:t>(2)</a:t>
            </a:r>
            <a:r>
              <a:rPr lang="he-IL" sz="2000" dirty="0" smtClean="0"/>
              <a:t>, וצריך להגיע ל</a:t>
            </a:r>
            <a:r>
              <a:rPr lang="en-US" sz="2000" dirty="0" smtClean="0"/>
              <a:t>D</a:t>
            </a:r>
            <a:r>
              <a:rPr lang="he-IL" sz="2000" dirty="0" smtClean="0"/>
              <a:t> מספיק מוקדם </a:t>
            </a:r>
            <a:r>
              <a:rPr lang="he-IL" sz="1600" dirty="0" smtClean="0">
                <a:solidFill>
                  <a:srgbClr val="0070C0"/>
                </a:solidFill>
              </a:rPr>
              <a:t>(3)</a:t>
            </a:r>
            <a:endParaRPr lang="he-IL" sz="2000" dirty="0" smtClean="0">
              <a:solidFill>
                <a:srgbClr val="0070C0"/>
              </a:solidFill>
            </a:endParaRPr>
          </a:p>
          <a:p>
            <a:pPr algn="l" rtl="0"/>
            <a:r>
              <a:rPr lang="en-US" sz="2400" b="1" dirty="0" err="1" smtClean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sz="2400" b="1" baseline="-25000" dirty="0" err="1" smtClean="0">
                <a:solidFill>
                  <a:srgbClr val="FF0000"/>
                </a:solidFill>
                <a:cs typeface="Times New Roman" pitchFamily="18" charset="0"/>
              </a:rPr>
              <a:t>min</a:t>
            </a:r>
            <a:r>
              <a:rPr lang="en-US" sz="2400" b="1" baseline="-25000" dirty="0" smtClean="0">
                <a:solidFill>
                  <a:srgbClr val="FF0000"/>
                </a:solidFill>
                <a:cs typeface="Times New Roman" pitchFamily="18" charset="0"/>
              </a:rPr>
              <a:t>-clock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=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v_max</a:t>
            </a:r>
            <a:r>
              <a:rPr lang="en-US" sz="1400" dirty="0" smtClean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he-IL" sz="1400" dirty="0" smtClean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400" dirty="0" smtClean="0">
                <a:solidFill>
                  <a:srgbClr val="0070C0"/>
                </a:solidFill>
                <a:cs typeface="Times New Roman" pitchFamily="18" charset="0"/>
              </a:rPr>
              <a:t>) </a:t>
            </a:r>
            <a:r>
              <a:rPr lang="en-US" sz="2400" dirty="0" smtClean="0">
                <a:cs typeface="Times New Roman" pitchFamily="18" charset="0"/>
              </a:rPr>
              <a:t>+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pd_max</a:t>
            </a:r>
            <a:r>
              <a:rPr lang="en-US" sz="2400" dirty="0" smtClean="0">
                <a:cs typeface="Times New Roman" pitchFamily="18" charset="0"/>
              </a:rPr>
              <a:t>(Logic)</a:t>
            </a:r>
            <a:r>
              <a:rPr lang="en-US" sz="1400" dirty="0" smtClean="0">
                <a:solidFill>
                  <a:srgbClr val="0070C0"/>
                </a:solidFill>
                <a:cs typeface="Times New Roman" pitchFamily="18" charset="0"/>
              </a:rPr>
              <a:t>(2)</a:t>
            </a:r>
            <a:r>
              <a:rPr lang="en-US" sz="2400" dirty="0" smtClean="0">
                <a:cs typeface="Times New Roman" pitchFamily="18" charset="0"/>
              </a:rPr>
              <a:t> +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setup</a:t>
            </a:r>
            <a:r>
              <a:rPr lang="en-US" sz="1400" dirty="0" smtClean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he-IL" sz="1400" dirty="0" smtClean="0">
                <a:solidFill>
                  <a:srgbClr val="0070C0"/>
                </a:solidFill>
                <a:cs typeface="Times New Roman" pitchFamily="18" charset="0"/>
              </a:rPr>
              <a:t>3</a:t>
            </a:r>
            <a:r>
              <a:rPr lang="en-US" sz="1400" dirty="0" smtClean="0">
                <a:solidFill>
                  <a:srgbClr val="0070C0"/>
                </a:solidFill>
                <a:cs typeface="Times New Roman" pitchFamily="18" charset="0"/>
              </a:rPr>
              <a:t>)</a:t>
            </a:r>
            <a:endParaRPr lang="he-IL" sz="1400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algn="r"/>
            <a:r>
              <a:rPr lang="he-IL" sz="2000" b="1" dirty="0" smtClean="0">
                <a:solidFill>
                  <a:srgbClr val="0070C0"/>
                </a:solidFill>
              </a:rPr>
              <a:t>זמן מחזור צריך להיות לפחות </a:t>
            </a:r>
            <a:r>
              <a:rPr lang="en-US" sz="2400" b="1" dirty="0" err="1" smtClean="0">
                <a:solidFill>
                  <a:srgbClr val="0070C0"/>
                </a:solidFill>
                <a:cs typeface="Times New Roman" pitchFamily="18" charset="0"/>
              </a:rPr>
              <a:t>t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-clock </a:t>
            </a:r>
            <a:r>
              <a:rPr lang="en-US" sz="2000" dirty="0" smtClean="0">
                <a:solidFill>
                  <a:srgbClr val="0070C0"/>
                </a:solidFill>
                <a:cs typeface="Times New Roman" pitchFamily="18" charset="0"/>
              </a:rPr>
              <a:t>	</a:t>
            </a:r>
            <a:endParaRPr lang="he-IL" sz="1800" b="1" dirty="0" smtClean="0">
              <a:solidFill>
                <a:srgbClr val="0070C0"/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21</a:t>
            </a:fld>
            <a:endParaRPr lang="he-IL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835696" y="1548081"/>
            <a:ext cx="5304312" cy="2600999"/>
            <a:chOff x="1547529" y="1716728"/>
            <a:chExt cx="6317025" cy="3476516"/>
          </a:xfrm>
        </p:grpSpPr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3670658" y="3449164"/>
              <a:ext cx="1752600" cy="1732436"/>
              <a:chOff x="5410485" y="2077564"/>
              <a:chExt cx="1753080" cy="1732436"/>
            </a:xfrm>
          </p:grpSpPr>
          <p:sp>
            <p:nvSpPr>
              <p:cNvPr id="30" name="Rectangle 14"/>
              <p:cNvSpPr/>
              <p:nvPr/>
            </p:nvSpPr>
            <p:spPr>
              <a:xfrm>
                <a:off x="5410485" y="2133600"/>
                <a:ext cx="1753080" cy="1676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TextBox 45"/>
              <p:cNvSpPr txBox="1">
                <a:spLocks noChangeArrowheads="1"/>
              </p:cNvSpPr>
              <p:nvPr/>
            </p:nvSpPr>
            <p:spPr bwMode="auto">
              <a:xfrm>
                <a:off x="5488737" y="2077564"/>
                <a:ext cx="457200" cy="699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2" name="TextBox 47"/>
              <p:cNvSpPr txBox="1">
                <a:spLocks noChangeArrowheads="1"/>
              </p:cNvSpPr>
              <p:nvPr/>
            </p:nvSpPr>
            <p:spPr bwMode="auto">
              <a:xfrm>
                <a:off x="6460614" y="2077564"/>
                <a:ext cx="685800" cy="699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cs typeface="Times New Roman" pitchFamily="18" charset="0"/>
                  </a:rPr>
                  <a:t>D</a:t>
                </a:r>
              </a:p>
            </p:txBody>
          </p:sp>
        </p:grpSp>
        <p:cxnSp>
          <p:nvCxnSpPr>
            <p:cNvPr id="8" name="Straight Connector 4"/>
            <p:cNvCxnSpPr/>
            <p:nvPr/>
          </p:nvCxnSpPr>
          <p:spPr bwMode="auto">
            <a:xfrm>
              <a:off x="3289658" y="37957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/>
            <p:nvPr/>
          </p:nvCxnSpPr>
          <p:spPr bwMode="auto">
            <a:xfrm>
              <a:off x="5421670" y="3784600"/>
              <a:ext cx="3810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/>
            <p:nvPr/>
          </p:nvCxnSpPr>
          <p:spPr bwMode="auto">
            <a:xfrm>
              <a:off x="5410558" y="4800600"/>
              <a:ext cx="3810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20"/>
            <p:cNvGrpSpPr>
              <a:grpSpLocks/>
            </p:cNvGrpSpPr>
            <p:nvPr/>
          </p:nvGrpSpPr>
          <p:grpSpPr bwMode="auto">
            <a:xfrm rot="10800000">
              <a:off x="5105400" y="4648200"/>
              <a:ext cx="304800" cy="304800"/>
              <a:chOff x="3670302" y="4648200"/>
              <a:chExt cx="304800" cy="304800"/>
            </a:xfrm>
          </p:grpSpPr>
          <p:cxnSp>
            <p:nvCxnSpPr>
              <p:cNvPr id="27" name="Straight Connector 12"/>
              <p:cNvCxnSpPr/>
              <p:nvPr/>
            </p:nvCxnSpPr>
            <p:spPr bwMode="auto">
              <a:xfrm>
                <a:off x="3703282" y="4648200"/>
                <a:ext cx="3048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3"/>
              <p:cNvCxnSpPr/>
              <p:nvPr/>
            </p:nvCxnSpPr>
            <p:spPr bwMode="auto">
              <a:xfrm rot="10800000" flipV="1">
                <a:off x="3703282" y="4800600"/>
                <a:ext cx="3048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7"/>
              <p:cNvSpPr/>
              <p:nvPr/>
            </p:nvSpPr>
            <p:spPr bwMode="auto">
              <a:xfrm>
                <a:off x="3728682" y="4724400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605672" y="1752600"/>
              <a:ext cx="1779486" cy="1219200"/>
              <a:chOff x="3605672" y="2286000"/>
              <a:chExt cx="1779486" cy="1219200"/>
            </a:xfrm>
          </p:grpSpPr>
          <p:sp>
            <p:nvSpPr>
              <p:cNvPr id="25" name="Cloud 17"/>
              <p:cNvSpPr/>
              <p:nvPr/>
            </p:nvSpPr>
            <p:spPr bwMode="auto">
              <a:xfrm>
                <a:off x="3657958" y="2286000"/>
                <a:ext cx="1727200" cy="1219200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TextBox 37"/>
              <p:cNvSpPr txBox="1">
                <a:spLocks noChangeArrowheads="1"/>
              </p:cNvSpPr>
              <p:nvPr/>
            </p:nvSpPr>
            <p:spPr bwMode="auto">
              <a:xfrm>
                <a:off x="3605672" y="2442621"/>
                <a:ext cx="1507469" cy="781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Times New Roman" pitchFamily="18" charset="0"/>
                  </a:rPr>
                  <a:t>Logic</a:t>
                </a:r>
              </a:p>
            </p:txBody>
          </p:sp>
        </p:grpSp>
        <p:cxnSp>
          <p:nvCxnSpPr>
            <p:cNvPr id="14" name="Straight Connector 22"/>
            <p:cNvCxnSpPr/>
            <p:nvPr/>
          </p:nvCxnSpPr>
          <p:spPr>
            <a:xfrm>
              <a:off x="5321658" y="2514600"/>
              <a:ext cx="6858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4"/>
            <p:cNvCxnSpPr/>
            <p:nvPr/>
          </p:nvCxnSpPr>
          <p:spPr>
            <a:xfrm rot="5400000">
              <a:off x="5358964" y="3148806"/>
              <a:ext cx="1295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6"/>
            <p:cNvCxnSpPr/>
            <p:nvPr/>
          </p:nvCxnSpPr>
          <p:spPr>
            <a:xfrm rot="10800000">
              <a:off x="5626458" y="3784600"/>
              <a:ext cx="3810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8"/>
            <p:cNvSpPr txBox="1">
              <a:spLocks noChangeArrowheads="1"/>
            </p:cNvSpPr>
            <p:nvPr/>
          </p:nvSpPr>
          <p:spPr bwMode="auto">
            <a:xfrm>
              <a:off x="5492303" y="4411629"/>
              <a:ext cx="1267145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err="1">
                  <a:cs typeface="Times New Roman" pitchFamily="18" charset="0"/>
                </a:rPr>
                <a:t>Clk</a:t>
              </a:r>
              <a:endParaRPr lang="en-US" sz="3200" dirty="0">
                <a:cs typeface="Times New Roman" pitchFamily="18" charset="0"/>
              </a:endParaRPr>
            </a:p>
          </p:txBody>
        </p:sp>
        <p:cxnSp>
          <p:nvCxnSpPr>
            <p:cNvPr id="18" name="Straight Connector 28"/>
            <p:cNvCxnSpPr/>
            <p:nvPr/>
          </p:nvCxnSpPr>
          <p:spPr>
            <a:xfrm>
              <a:off x="2884845" y="3797300"/>
              <a:ext cx="6858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9"/>
            <p:cNvCxnSpPr/>
            <p:nvPr/>
          </p:nvCxnSpPr>
          <p:spPr>
            <a:xfrm rot="5400000">
              <a:off x="2249052" y="3161506"/>
              <a:ext cx="12954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0"/>
            <p:cNvCxnSpPr/>
            <p:nvPr/>
          </p:nvCxnSpPr>
          <p:spPr>
            <a:xfrm>
              <a:off x="2895958" y="2527300"/>
              <a:ext cx="838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3"/>
            <p:cNvCxnSpPr/>
            <p:nvPr/>
          </p:nvCxnSpPr>
          <p:spPr>
            <a:xfrm>
              <a:off x="2362558" y="2119312"/>
              <a:ext cx="1447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6"/>
            <p:cNvCxnSpPr/>
            <p:nvPr/>
          </p:nvCxnSpPr>
          <p:spPr>
            <a:xfrm>
              <a:off x="5334358" y="2133600"/>
              <a:ext cx="14478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1547529" y="1716728"/>
              <a:ext cx="764229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In</a:t>
              </a:r>
            </a:p>
          </p:txBody>
        </p:sp>
        <p:sp>
          <p:nvSpPr>
            <p:cNvPr id="24" name="TextBox 38"/>
            <p:cNvSpPr txBox="1">
              <a:spLocks noChangeArrowheads="1"/>
            </p:cNvSpPr>
            <p:nvPr/>
          </p:nvSpPr>
          <p:spPr bwMode="auto">
            <a:xfrm>
              <a:off x="6607130" y="1716728"/>
              <a:ext cx="1257424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cs typeface="Times New Roman" pitchFamily="18" charset="0"/>
                </a:rPr>
                <a:t>Out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אילוצים לשמירה על יציבות המערכת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he-IL" sz="2200" dirty="0" smtClean="0"/>
              <a:t>אילוץ נוסף: מרגע מעבר השעון, מידע יוצא מ</a:t>
            </a:r>
            <a:r>
              <a:rPr lang="en-US" sz="2200" dirty="0" smtClean="0"/>
              <a:t>Q</a:t>
            </a:r>
            <a:r>
              <a:rPr lang="he-IL" sz="2200" dirty="0" smtClean="0"/>
              <a:t> ומתחיל לרוץ את הלוגיקה. במקביל, צריך להחזיק את </a:t>
            </a:r>
            <a:r>
              <a:rPr lang="en-US" sz="2200" dirty="0" smtClean="0"/>
              <a:t>D</a:t>
            </a:r>
            <a:r>
              <a:rPr lang="he-IL" sz="2200" dirty="0" smtClean="0"/>
              <a:t> יציב במשך </a:t>
            </a:r>
            <a:r>
              <a:rPr lang="en-US" sz="2200" dirty="0" err="1" smtClean="0"/>
              <a:t>t</a:t>
            </a:r>
            <a:r>
              <a:rPr lang="en-US" sz="2200" baseline="-25000" dirty="0" err="1" smtClean="0"/>
              <a:t>hold</a:t>
            </a:r>
            <a:r>
              <a:rPr lang="he-IL" sz="2200" dirty="0" smtClean="0"/>
              <a:t>.</a:t>
            </a:r>
          </a:p>
          <a:p>
            <a:r>
              <a:rPr lang="he-IL" sz="2000" dirty="0" smtClean="0"/>
              <a:t>אסור שמידע יספיק לצאת מ</a:t>
            </a:r>
            <a:r>
              <a:rPr lang="en-US" sz="2000" dirty="0" smtClean="0"/>
              <a:t>Q</a:t>
            </a:r>
            <a:r>
              <a:rPr lang="he-IL" sz="2000" dirty="0" smtClean="0"/>
              <a:t> </a:t>
            </a:r>
            <a:r>
              <a:rPr lang="he-IL" sz="1700" dirty="0" smtClean="0">
                <a:solidFill>
                  <a:srgbClr val="0070C0"/>
                </a:solidFill>
              </a:rPr>
              <a:t>(2)</a:t>
            </a:r>
            <a:r>
              <a:rPr lang="he-IL" sz="2000" dirty="0" smtClean="0"/>
              <a:t> ולעבור את הלוגיקה </a:t>
            </a:r>
            <a:r>
              <a:rPr lang="he-IL" sz="1700" dirty="0" smtClean="0">
                <a:solidFill>
                  <a:srgbClr val="0070C0"/>
                </a:solidFill>
              </a:rPr>
              <a:t>(3)</a:t>
            </a:r>
            <a:r>
              <a:rPr lang="he-IL" sz="2000" dirty="0" smtClean="0"/>
              <a:t> לפני שנגמר הזמן של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hold</a:t>
            </a:r>
            <a:r>
              <a:rPr lang="he-IL" sz="2000" baseline="-25000" dirty="0" smtClean="0"/>
              <a:t> </a:t>
            </a:r>
            <a:r>
              <a:rPr lang="he-IL" sz="1700" dirty="0" smtClean="0">
                <a:solidFill>
                  <a:srgbClr val="0070C0"/>
                </a:solidFill>
              </a:rPr>
              <a:t>(1)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he-IL" sz="2000" dirty="0" smtClean="0"/>
          </a:p>
          <a:p>
            <a:pPr algn="l" rtl="0"/>
            <a:r>
              <a:rPr lang="en-US" sz="2600" b="1" dirty="0" err="1" smtClean="0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sz="2600" b="1" baseline="-25000" dirty="0" err="1" smtClean="0">
                <a:solidFill>
                  <a:srgbClr val="FF0000"/>
                </a:solidFill>
                <a:cs typeface="Times New Roman" pitchFamily="18" charset="0"/>
              </a:rPr>
              <a:t>hold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1500" dirty="0" smtClean="0">
                <a:solidFill>
                  <a:srgbClr val="0070C0"/>
                </a:solidFill>
                <a:cs typeface="Times New Roman" pitchFamily="18" charset="0"/>
              </a:rPr>
              <a:t>(1)  </a:t>
            </a:r>
            <a:r>
              <a:rPr lang="en-US" sz="2600" dirty="0" smtClean="0">
                <a:cs typeface="Times New Roman" pitchFamily="18" charset="0"/>
              </a:rPr>
              <a:t>&lt; </a:t>
            </a:r>
            <a:r>
              <a:rPr lang="en-US" sz="2600" dirty="0" err="1" smtClean="0">
                <a:cs typeface="Times New Roman" pitchFamily="18" charset="0"/>
              </a:rPr>
              <a:t>t</a:t>
            </a:r>
            <a:r>
              <a:rPr lang="en-US" sz="2600" baseline="-25000" dirty="0" err="1" smtClean="0">
                <a:cs typeface="Times New Roman" pitchFamily="18" charset="0"/>
              </a:rPr>
              <a:t>v</a:t>
            </a:r>
            <a:r>
              <a:rPr lang="en-US" sz="2600" baseline="-25000" dirty="0" smtClean="0">
                <a:cs typeface="Times New Roman" pitchFamily="18" charset="0"/>
              </a:rPr>
              <a:t>-min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1500" dirty="0" smtClean="0">
                <a:solidFill>
                  <a:srgbClr val="0070C0"/>
                </a:solidFill>
                <a:cs typeface="Times New Roman" pitchFamily="18" charset="0"/>
              </a:rPr>
              <a:t>(2) </a:t>
            </a:r>
            <a:r>
              <a:rPr lang="en-US" sz="2600" dirty="0" smtClean="0">
                <a:cs typeface="Times New Roman" pitchFamily="18" charset="0"/>
              </a:rPr>
              <a:t>+ </a:t>
            </a:r>
            <a:r>
              <a:rPr lang="en-US" sz="2600" dirty="0" err="1" smtClean="0">
                <a:cs typeface="Times New Roman" pitchFamily="18" charset="0"/>
              </a:rPr>
              <a:t>t</a:t>
            </a:r>
            <a:r>
              <a:rPr lang="en-US" sz="2600" baseline="-25000" dirty="0" err="1" smtClean="0">
                <a:cs typeface="Times New Roman" pitchFamily="18" charset="0"/>
              </a:rPr>
              <a:t>pd_min</a:t>
            </a:r>
            <a:r>
              <a:rPr lang="en-US" sz="2600" dirty="0" smtClean="0">
                <a:cs typeface="Times New Roman" pitchFamily="18" charset="0"/>
              </a:rPr>
              <a:t>(Logic)</a:t>
            </a:r>
            <a:r>
              <a:rPr lang="en-US" sz="1500" dirty="0" smtClean="0">
                <a:solidFill>
                  <a:srgbClr val="0070C0"/>
                </a:solidFill>
                <a:cs typeface="Times New Roman" pitchFamily="18" charset="0"/>
              </a:rPr>
              <a:t> (3)</a:t>
            </a:r>
            <a:endParaRPr lang="he-IL" sz="2200" b="1" dirty="0" smtClean="0">
              <a:solidFill>
                <a:srgbClr val="0070C0"/>
              </a:solidFill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22</a:t>
            </a:fld>
            <a:endParaRPr lang="he-IL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835696" y="1548081"/>
            <a:ext cx="5304312" cy="2600999"/>
            <a:chOff x="1547529" y="1716728"/>
            <a:chExt cx="6317025" cy="3476516"/>
          </a:xfrm>
        </p:grpSpPr>
        <p:grpSp>
          <p:nvGrpSpPr>
            <p:cNvPr id="6" name="Group 43"/>
            <p:cNvGrpSpPr>
              <a:grpSpLocks/>
            </p:cNvGrpSpPr>
            <p:nvPr/>
          </p:nvGrpSpPr>
          <p:grpSpPr bwMode="auto">
            <a:xfrm>
              <a:off x="3670658" y="3449164"/>
              <a:ext cx="1752600" cy="1732436"/>
              <a:chOff x="5410485" y="2077564"/>
              <a:chExt cx="1753080" cy="1732436"/>
            </a:xfrm>
          </p:grpSpPr>
          <p:sp>
            <p:nvSpPr>
              <p:cNvPr id="30" name="Rectangle 14"/>
              <p:cNvSpPr/>
              <p:nvPr/>
            </p:nvSpPr>
            <p:spPr>
              <a:xfrm>
                <a:off x="5410485" y="2133600"/>
                <a:ext cx="1753080" cy="1676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TextBox 45"/>
              <p:cNvSpPr txBox="1">
                <a:spLocks noChangeArrowheads="1"/>
              </p:cNvSpPr>
              <p:nvPr/>
            </p:nvSpPr>
            <p:spPr bwMode="auto">
              <a:xfrm>
                <a:off x="5488737" y="2077564"/>
                <a:ext cx="457200" cy="699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cs typeface="Times New Roman" pitchFamily="18" charset="0"/>
                  </a:rPr>
                  <a:t>Q</a:t>
                </a:r>
              </a:p>
            </p:txBody>
          </p:sp>
          <p:sp>
            <p:nvSpPr>
              <p:cNvPr id="32" name="TextBox 47"/>
              <p:cNvSpPr txBox="1">
                <a:spLocks noChangeArrowheads="1"/>
              </p:cNvSpPr>
              <p:nvPr/>
            </p:nvSpPr>
            <p:spPr bwMode="auto">
              <a:xfrm>
                <a:off x="6460614" y="2077564"/>
                <a:ext cx="685800" cy="699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cs typeface="Times New Roman" pitchFamily="18" charset="0"/>
                  </a:rPr>
                  <a:t>D</a:t>
                </a:r>
              </a:p>
            </p:txBody>
          </p:sp>
        </p:grpSp>
        <p:cxnSp>
          <p:nvCxnSpPr>
            <p:cNvPr id="8" name="Straight Connector 4"/>
            <p:cNvCxnSpPr/>
            <p:nvPr/>
          </p:nvCxnSpPr>
          <p:spPr bwMode="auto">
            <a:xfrm>
              <a:off x="3289658" y="3795712"/>
              <a:ext cx="3810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"/>
            <p:cNvCxnSpPr/>
            <p:nvPr/>
          </p:nvCxnSpPr>
          <p:spPr bwMode="auto">
            <a:xfrm>
              <a:off x="5421670" y="3784600"/>
              <a:ext cx="3810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1"/>
            <p:cNvCxnSpPr/>
            <p:nvPr/>
          </p:nvCxnSpPr>
          <p:spPr bwMode="auto">
            <a:xfrm>
              <a:off x="5410558" y="4800600"/>
              <a:ext cx="3810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20"/>
            <p:cNvGrpSpPr>
              <a:grpSpLocks/>
            </p:cNvGrpSpPr>
            <p:nvPr/>
          </p:nvGrpSpPr>
          <p:grpSpPr bwMode="auto">
            <a:xfrm rot="10800000">
              <a:off x="5105400" y="4648200"/>
              <a:ext cx="304800" cy="304800"/>
              <a:chOff x="3670302" y="4648200"/>
              <a:chExt cx="304800" cy="304800"/>
            </a:xfrm>
          </p:grpSpPr>
          <p:cxnSp>
            <p:nvCxnSpPr>
              <p:cNvPr id="27" name="Straight Connector 12"/>
              <p:cNvCxnSpPr/>
              <p:nvPr/>
            </p:nvCxnSpPr>
            <p:spPr bwMode="auto">
              <a:xfrm>
                <a:off x="3703282" y="4648200"/>
                <a:ext cx="3048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3"/>
              <p:cNvCxnSpPr/>
              <p:nvPr/>
            </p:nvCxnSpPr>
            <p:spPr bwMode="auto">
              <a:xfrm rot="10800000" flipV="1">
                <a:off x="3703282" y="4800600"/>
                <a:ext cx="3048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7"/>
              <p:cNvSpPr/>
              <p:nvPr/>
            </p:nvSpPr>
            <p:spPr bwMode="auto">
              <a:xfrm>
                <a:off x="3728682" y="4724400"/>
                <a:ext cx="152400" cy="152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605672" y="1752600"/>
              <a:ext cx="1779486" cy="1219200"/>
              <a:chOff x="3605672" y="2286000"/>
              <a:chExt cx="1779486" cy="1219200"/>
            </a:xfrm>
          </p:grpSpPr>
          <p:sp>
            <p:nvSpPr>
              <p:cNvPr id="25" name="Cloud 17"/>
              <p:cNvSpPr/>
              <p:nvPr/>
            </p:nvSpPr>
            <p:spPr bwMode="auto">
              <a:xfrm>
                <a:off x="3657958" y="2286000"/>
                <a:ext cx="1727200" cy="1219200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TextBox 37"/>
              <p:cNvSpPr txBox="1">
                <a:spLocks noChangeArrowheads="1"/>
              </p:cNvSpPr>
              <p:nvPr/>
            </p:nvSpPr>
            <p:spPr bwMode="auto">
              <a:xfrm>
                <a:off x="3605672" y="2442621"/>
                <a:ext cx="1507469" cy="7816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Times New Roman" pitchFamily="18" charset="0"/>
                  </a:rPr>
                  <a:t>Logic</a:t>
                </a:r>
              </a:p>
            </p:txBody>
          </p:sp>
        </p:grpSp>
        <p:cxnSp>
          <p:nvCxnSpPr>
            <p:cNvPr id="14" name="Straight Connector 22"/>
            <p:cNvCxnSpPr/>
            <p:nvPr/>
          </p:nvCxnSpPr>
          <p:spPr>
            <a:xfrm>
              <a:off x="5321658" y="2514600"/>
              <a:ext cx="6858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4"/>
            <p:cNvCxnSpPr/>
            <p:nvPr/>
          </p:nvCxnSpPr>
          <p:spPr>
            <a:xfrm rot="5400000">
              <a:off x="5358964" y="3148806"/>
              <a:ext cx="1295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6"/>
            <p:cNvCxnSpPr/>
            <p:nvPr/>
          </p:nvCxnSpPr>
          <p:spPr>
            <a:xfrm rot="10800000">
              <a:off x="5626458" y="3784600"/>
              <a:ext cx="3810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8"/>
            <p:cNvSpPr txBox="1">
              <a:spLocks noChangeArrowheads="1"/>
            </p:cNvSpPr>
            <p:nvPr/>
          </p:nvSpPr>
          <p:spPr bwMode="auto">
            <a:xfrm>
              <a:off x="5492303" y="4411629"/>
              <a:ext cx="1267145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 err="1">
                  <a:cs typeface="Times New Roman" pitchFamily="18" charset="0"/>
                </a:rPr>
                <a:t>Clk</a:t>
              </a:r>
              <a:endParaRPr lang="en-US" sz="3200" dirty="0">
                <a:cs typeface="Times New Roman" pitchFamily="18" charset="0"/>
              </a:endParaRPr>
            </a:p>
          </p:txBody>
        </p:sp>
        <p:cxnSp>
          <p:nvCxnSpPr>
            <p:cNvPr id="18" name="Straight Connector 28"/>
            <p:cNvCxnSpPr/>
            <p:nvPr/>
          </p:nvCxnSpPr>
          <p:spPr>
            <a:xfrm>
              <a:off x="2884845" y="3797300"/>
              <a:ext cx="6858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9"/>
            <p:cNvCxnSpPr/>
            <p:nvPr/>
          </p:nvCxnSpPr>
          <p:spPr>
            <a:xfrm rot="5400000">
              <a:off x="2249052" y="3161506"/>
              <a:ext cx="1295400" cy="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0"/>
            <p:cNvCxnSpPr/>
            <p:nvPr/>
          </p:nvCxnSpPr>
          <p:spPr>
            <a:xfrm>
              <a:off x="2895958" y="2527300"/>
              <a:ext cx="838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3"/>
            <p:cNvCxnSpPr/>
            <p:nvPr/>
          </p:nvCxnSpPr>
          <p:spPr>
            <a:xfrm>
              <a:off x="2362558" y="2119312"/>
              <a:ext cx="1447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6"/>
            <p:cNvCxnSpPr/>
            <p:nvPr/>
          </p:nvCxnSpPr>
          <p:spPr>
            <a:xfrm>
              <a:off x="5334358" y="2133600"/>
              <a:ext cx="14478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1547529" y="1716728"/>
              <a:ext cx="764229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cs typeface="Times New Roman" pitchFamily="18" charset="0"/>
                </a:rPr>
                <a:t>In</a:t>
              </a:r>
            </a:p>
          </p:txBody>
        </p:sp>
        <p:sp>
          <p:nvSpPr>
            <p:cNvPr id="24" name="TextBox 38"/>
            <p:cNvSpPr txBox="1">
              <a:spLocks noChangeArrowheads="1"/>
            </p:cNvSpPr>
            <p:nvPr/>
          </p:nvSpPr>
          <p:spPr bwMode="auto">
            <a:xfrm>
              <a:off x="6607130" y="1716728"/>
              <a:ext cx="1257424" cy="781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cs typeface="Times New Roman" pitchFamily="18" charset="0"/>
                </a:rPr>
                <a:t>Out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תרגיל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446856" y="5013176"/>
            <a:ext cx="8229600" cy="1728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e-IL" sz="2400" dirty="0" smtClean="0"/>
              <a:t>האם המעגל יציב ומהו התדר </a:t>
            </a:r>
            <a:r>
              <a:rPr lang="he-IL" sz="2400" dirty="0" err="1" smtClean="0"/>
              <a:t>המקסימלי</a:t>
            </a:r>
            <a:r>
              <a:rPr lang="he-IL" sz="2400" dirty="0" smtClean="0"/>
              <a:t> בו המעגל יעבוד?</a:t>
            </a:r>
            <a:endParaRPr lang="he-IL" sz="2400" b="1" dirty="0" smtClean="0"/>
          </a:p>
          <a:p>
            <a:pPr>
              <a:buNone/>
            </a:pPr>
            <a:r>
              <a:rPr lang="he-IL" sz="2400" b="1" dirty="0" smtClean="0">
                <a:solidFill>
                  <a:srgbClr val="FF0000"/>
                </a:solidFill>
              </a:rPr>
              <a:t>הערה חשובה:</a:t>
            </a:r>
            <a:r>
              <a:rPr lang="he-IL" sz="2400" dirty="0" smtClean="0">
                <a:solidFill>
                  <a:srgbClr val="FF0000"/>
                </a:solidFill>
              </a:rPr>
              <a:t> לצורך הפשטות, נניח כי הכניסות למעגל (</a:t>
            </a:r>
            <a:r>
              <a:rPr lang="en-US" sz="2400" dirty="0" smtClean="0">
                <a:solidFill>
                  <a:srgbClr val="FF0000"/>
                </a:solidFill>
              </a:rPr>
              <a:t>X, Z</a:t>
            </a:r>
            <a:r>
              <a:rPr lang="he-IL" sz="2400" dirty="0" smtClean="0">
                <a:solidFill>
                  <a:srgbClr val="FF0000"/>
                </a:solidFill>
              </a:rPr>
              <a:t>) </a:t>
            </a:r>
            <a:r>
              <a:rPr lang="he-IL" sz="2400" dirty="0" err="1" smtClean="0">
                <a:solidFill>
                  <a:srgbClr val="FF0000"/>
                </a:solidFill>
              </a:rPr>
              <a:t>צרופי</a:t>
            </a:r>
            <a:r>
              <a:rPr lang="he-IL" sz="2400" dirty="0" smtClean="0">
                <a:solidFill>
                  <a:srgbClr val="FF0000"/>
                </a:solidFill>
              </a:rPr>
              <a:t> הן יציאות ישירות של יחידות </a:t>
            </a:r>
            <a:r>
              <a:rPr lang="he-IL" sz="2400" dirty="0" err="1" smtClean="0">
                <a:solidFill>
                  <a:srgbClr val="FF0000"/>
                </a:solidFill>
              </a:rPr>
              <a:t>זכרון</a:t>
            </a:r>
            <a:r>
              <a:rPr lang="he-IL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FF</a:t>
            </a:r>
            <a:r>
              <a:rPr lang="he-IL" sz="2400" dirty="0" smtClean="0">
                <a:solidFill>
                  <a:srgbClr val="FF0000"/>
                </a:solidFill>
              </a:rPr>
              <a:t>) אחרות. נשמור על הנחה זו בכל התרגילים, אלא אם צוין אחרת.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23</a:t>
            </a:fld>
            <a:endParaRPr lang="he-IL" dirty="0"/>
          </a:p>
        </p:txBody>
      </p:sp>
      <p:grpSp>
        <p:nvGrpSpPr>
          <p:cNvPr id="33" name="Group 53"/>
          <p:cNvGrpSpPr>
            <a:grpSpLocks/>
          </p:cNvGrpSpPr>
          <p:nvPr/>
        </p:nvGrpSpPr>
        <p:grpSpPr bwMode="auto">
          <a:xfrm>
            <a:off x="1043608" y="908720"/>
            <a:ext cx="7017178" cy="2047503"/>
            <a:chOff x="177084" y="1038225"/>
            <a:chExt cx="8923501" cy="2695575"/>
          </a:xfrm>
        </p:grpSpPr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2819400" y="2895600"/>
              <a:ext cx="720725" cy="64770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10800000">
              <a:off x="5334000" y="2057400"/>
              <a:ext cx="647700" cy="504825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 rot="-5400000">
              <a:off x="3926682" y="2931318"/>
              <a:ext cx="647700" cy="576263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495800" y="3124200"/>
              <a:ext cx="142875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12954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648200" y="3200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4953000" y="2438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 flipV="1">
              <a:off x="4953000" y="2438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4900613" y="1808163"/>
              <a:ext cx="1587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H="1" flipV="1">
              <a:off x="4900613" y="2201863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V="1">
              <a:off x="5943600" y="2362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8693101" y="1986223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grpSp>
          <p:nvGrpSpPr>
            <p:cNvPr id="46" name="Group 43"/>
            <p:cNvGrpSpPr>
              <a:grpSpLocks/>
            </p:cNvGrpSpPr>
            <p:nvPr/>
          </p:nvGrpSpPr>
          <p:grpSpPr bwMode="auto">
            <a:xfrm>
              <a:off x="6400235" y="1937003"/>
              <a:ext cx="1758270" cy="1796797"/>
              <a:chOff x="5409635" y="2013203"/>
              <a:chExt cx="1758459" cy="1796797"/>
            </a:xfrm>
          </p:grpSpPr>
          <p:sp>
            <p:nvSpPr>
              <p:cNvPr id="78" name="Rectangle 14"/>
              <p:cNvSpPr/>
              <p:nvPr/>
            </p:nvSpPr>
            <p:spPr>
              <a:xfrm>
                <a:off x="5409635" y="2133600"/>
                <a:ext cx="1752831" cy="1676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45"/>
              <p:cNvSpPr txBox="1">
                <a:spLocks noChangeArrowheads="1"/>
              </p:cNvSpPr>
              <p:nvPr/>
            </p:nvSpPr>
            <p:spPr bwMode="auto">
              <a:xfrm>
                <a:off x="5505479" y="2062424"/>
                <a:ext cx="45725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0" name="TextBox 47"/>
              <p:cNvSpPr txBox="1">
                <a:spLocks noChangeArrowheads="1"/>
              </p:cNvSpPr>
              <p:nvPr/>
            </p:nvSpPr>
            <p:spPr bwMode="auto">
              <a:xfrm>
                <a:off x="6482194" y="2013203"/>
                <a:ext cx="6859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</p:grpSp>
        <p:grpSp>
          <p:nvGrpSpPr>
            <p:cNvPr id="47" name="Group 103"/>
            <p:cNvGrpSpPr>
              <a:grpSpLocks/>
            </p:cNvGrpSpPr>
            <p:nvPr/>
          </p:nvGrpSpPr>
          <p:grpSpPr bwMode="auto">
            <a:xfrm rot="-5400000">
              <a:off x="3924300" y="1181100"/>
              <a:ext cx="609600" cy="1295400"/>
              <a:chOff x="624" y="2230"/>
              <a:chExt cx="485" cy="970"/>
            </a:xfrm>
          </p:grpSpPr>
          <p:grpSp>
            <p:nvGrpSpPr>
              <p:cNvPr id="69" name="Group 104"/>
              <p:cNvGrpSpPr>
                <a:grpSpLocks/>
              </p:cNvGrpSpPr>
              <p:nvPr/>
            </p:nvGrpSpPr>
            <p:grpSpPr bwMode="auto">
              <a:xfrm>
                <a:off x="624" y="2230"/>
                <a:ext cx="485" cy="970"/>
                <a:chOff x="624" y="2230"/>
                <a:chExt cx="485" cy="970"/>
              </a:xfrm>
            </p:grpSpPr>
            <p:sp>
              <p:nvSpPr>
                <p:cNvPr id="76" name="Freeform 105"/>
                <p:cNvSpPr>
                  <a:spLocks noEditPoints="1"/>
                </p:cNvSpPr>
                <p:nvPr/>
              </p:nvSpPr>
              <p:spPr bwMode="auto">
                <a:xfrm>
                  <a:off x="745" y="2230"/>
                  <a:ext cx="243" cy="970"/>
                </a:xfrm>
                <a:custGeom>
                  <a:avLst/>
                  <a:gdLst>
                    <a:gd name="T0" fmla="*/ 243 w 243"/>
                    <a:gd name="T1" fmla="*/ 0 h 970"/>
                    <a:gd name="T2" fmla="*/ 243 w 243"/>
                    <a:gd name="T3" fmla="*/ 485 h 970"/>
                    <a:gd name="T4" fmla="*/ 0 w 243"/>
                    <a:gd name="T5" fmla="*/ 0 h 970"/>
                    <a:gd name="T6" fmla="*/ 0 w 243"/>
                    <a:gd name="T7" fmla="*/ 485 h 970"/>
                    <a:gd name="T8" fmla="*/ 122 w 243"/>
                    <a:gd name="T9" fmla="*/ 970 h 970"/>
                    <a:gd name="T10" fmla="*/ 122 w 243"/>
                    <a:gd name="T11" fmla="*/ 485 h 9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3"/>
                    <a:gd name="T19" fmla="*/ 0 h 970"/>
                    <a:gd name="T20" fmla="*/ 243 w 243"/>
                    <a:gd name="T21" fmla="*/ 970 h 9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3" h="970">
                      <a:moveTo>
                        <a:pt x="243" y="0"/>
                      </a:moveTo>
                      <a:lnTo>
                        <a:pt x="243" y="485"/>
                      </a:lnTo>
                      <a:moveTo>
                        <a:pt x="0" y="0"/>
                      </a:moveTo>
                      <a:lnTo>
                        <a:pt x="0" y="485"/>
                      </a:lnTo>
                      <a:moveTo>
                        <a:pt x="122" y="970"/>
                      </a:moveTo>
                      <a:lnTo>
                        <a:pt x="122" y="485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7" name="Freeform 106"/>
                <p:cNvSpPr>
                  <a:spLocks/>
                </p:cNvSpPr>
                <p:nvPr/>
              </p:nvSpPr>
              <p:spPr bwMode="auto">
                <a:xfrm>
                  <a:off x="624" y="2400"/>
                  <a:ext cx="485" cy="630"/>
                </a:xfrm>
                <a:custGeom>
                  <a:avLst/>
                  <a:gdLst>
                    <a:gd name="T0" fmla="*/ 1 w 790"/>
                    <a:gd name="T1" fmla="*/ 1 h 1028"/>
                    <a:gd name="T2" fmla="*/ 0 w 790"/>
                    <a:gd name="T3" fmla="*/ 1 h 1028"/>
                    <a:gd name="T4" fmla="*/ 0 w 790"/>
                    <a:gd name="T5" fmla="*/ 1 h 1028"/>
                    <a:gd name="T6" fmla="*/ 0 w 790"/>
                    <a:gd name="T7" fmla="*/ 0 h 1028"/>
                    <a:gd name="T8" fmla="*/ 1 w 790"/>
                    <a:gd name="T9" fmla="*/ 0 h 1028"/>
                    <a:gd name="T10" fmla="*/ 1 w 790"/>
                    <a:gd name="T11" fmla="*/ 0 h 1028"/>
                    <a:gd name="T12" fmla="*/ 1 w 790"/>
                    <a:gd name="T13" fmla="*/ 1 h 1028"/>
                    <a:gd name="T14" fmla="*/ 1 w 790"/>
                    <a:gd name="T15" fmla="*/ 1 h 10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0"/>
                    <a:gd name="T25" fmla="*/ 0 h 1028"/>
                    <a:gd name="T26" fmla="*/ 790 w 790"/>
                    <a:gd name="T27" fmla="*/ 1028 h 10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0" h="1028">
                      <a:moveTo>
                        <a:pt x="395" y="1028"/>
                      </a:moveTo>
                      <a:cubicBezTo>
                        <a:pt x="200" y="905"/>
                        <a:pt x="53" y="638"/>
                        <a:pt x="0" y="308"/>
                      </a:cubicBezTo>
                      <a:lnTo>
                        <a:pt x="0" y="0"/>
                      </a:lnTo>
                      <a:cubicBezTo>
                        <a:pt x="250" y="191"/>
                        <a:pt x="540" y="191"/>
                        <a:pt x="790" y="0"/>
                      </a:cubicBezTo>
                      <a:lnTo>
                        <a:pt x="790" y="308"/>
                      </a:lnTo>
                      <a:cubicBezTo>
                        <a:pt x="738" y="639"/>
                        <a:pt x="591" y="907"/>
                        <a:pt x="395" y="10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70" name="Freeform 107"/>
              <p:cNvSpPr>
                <a:spLocks/>
              </p:cNvSpPr>
              <p:nvPr/>
            </p:nvSpPr>
            <p:spPr bwMode="auto">
              <a:xfrm>
                <a:off x="624" y="2400"/>
                <a:ext cx="485" cy="630"/>
              </a:xfrm>
              <a:custGeom>
                <a:avLst/>
                <a:gdLst>
                  <a:gd name="T0" fmla="*/ 1 w 790"/>
                  <a:gd name="T1" fmla="*/ 1 h 1028"/>
                  <a:gd name="T2" fmla="*/ 0 w 790"/>
                  <a:gd name="T3" fmla="*/ 1 h 1028"/>
                  <a:gd name="T4" fmla="*/ 0 w 790"/>
                  <a:gd name="T5" fmla="*/ 1 h 1028"/>
                  <a:gd name="T6" fmla="*/ 0 w 790"/>
                  <a:gd name="T7" fmla="*/ 0 h 1028"/>
                  <a:gd name="T8" fmla="*/ 1 w 790"/>
                  <a:gd name="T9" fmla="*/ 0 h 1028"/>
                  <a:gd name="T10" fmla="*/ 1 w 790"/>
                  <a:gd name="T11" fmla="*/ 0 h 1028"/>
                  <a:gd name="T12" fmla="*/ 1 w 790"/>
                  <a:gd name="T13" fmla="*/ 1 h 1028"/>
                  <a:gd name="T14" fmla="*/ 1 w 790"/>
                  <a:gd name="T15" fmla="*/ 1 h 10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0"/>
                  <a:gd name="T25" fmla="*/ 0 h 1028"/>
                  <a:gd name="T26" fmla="*/ 790 w 790"/>
                  <a:gd name="T27" fmla="*/ 1028 h 10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0" h="1028">
                    <a:moveTo>
                      <a:pt x="395" y="1028"/>
                    </a:moveTo>
                    <a:cubicBezTo>
                      <a:pt x="200" y="905"/>
                      <a:pt x="53" y="638"/>
                      <a:pt x="0" y="308"/>
                    </a:cubicBezTo>
                    <a:lnTo>
                      <a:pt x="0" y="0"/>
                    </a:lnTo>
                    <a:cubicBezTo>
                      <a:pt x="250" y="191"/>
                      <a:pt x="540" y="191"/>
                      <a:pt x="790" y="0"/>
                    </a:cubicBezTo>
                    <a:lnTo>
                      <a:pt x="790" y="308"/>
                    </a:lnTo>
                    <a:cubicBezTo>
                      <a:pt x="738" y="639"/>
                      <a:pt x="591" y="907"/>
                      <a:pt x="395" y="102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08"/>
              <p:cNvSpPr>
                <a:spLocks/>
              </p:cNvSpPr>
              <p:nvPr/>
            </p:nvSpPr>
            <p:spPr bwMode="auto">
              <a:xfrm>
                <a:off x="624" y="2336"/>
                <a:ext cx="485" cy="118"/>
              </a:xfrm>
              <a:custGeom>
                <a:avLst/>
                <a:gdLst>
                  <a:gd name="T0" fmla="*/ 0 w 485"/>
                  <a:gd name="T1" fmla="*/ 0 h 118"/>
                  <a:gd name="T2" fmla="*/ 485 w 485"/>
                  <a:gd name="T3" fmla="*/ 0 h 118"/>
                  <a:gd name="T4" fmla="*/ 0 60000 65536"/>
                  <a:gd name="T5" fmla="*/ 0 60000 65536"/>
                  <a:gd name="T6" fmla="*/ 0 w 485"/>
                  <a:gd name="T7" fmla="*/ 0 h 118"/>
                  <a:gd name="T8" fmla="*/ 485 w 485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5" h="118">
                    <a:moveTo>
                      <a:pt x="0" y="0"/>
                    </a:moveTo>
                    <a:cubicBezTo>
                      <a:pt x="154" y="118"/>
                      <a:pt x="332" y="118"/>
                      <a:pt x="48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09"/>
              <p:cNvSpPr>
                <a:spLocks/>
              </p:cNvSpPr>
              <p:nvPr/>
            </p:nvSpPr>
            <p:spPr bwMode="auto">
              <a:xfrm>
                <a:off x="709" y="2415"/>
                <a:ext cx="72" cy="39"/>
              </a:xfrm>
              <a:custGeom>
                <a:avLst/>
                <a:gdLst>
                  <a:gd name="T0" fmla="*/ 1 w 117"/>
                  <a:gd name="T1" fmla="*/ 1 h 63"/>
                  <a:gd name="T2" fmla="*/ 1 w 117"/>
                  <a:gd name="T3" fmla="*/ 1 h 63"/>
                  <a:gd name="T4" fmla="*/ 1 w 117"/>
                  <a:gd name="T5" fmla="*/ 1 h 63"/>
                  <a:gd name="T6" fmla="*/ 1 w 117"/>
                  <a:gd name="T7" fmla="*/ 1 h 63"/>
                  <a:gd name="T8" fmla="*/ 1 w 117"/>
                  <a:gd name="T9" fmla="*/ 1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63"/>
                  <a:gd name="T17" fmla="*/ 117 w 11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63">
                    <a:moveTo>
                      <a:pt x="114" y="46"/>
                    </a:moveTo>
                    <a:cubicBezTo>
                      <a:pt x="117" y="33"/>
                      <a:pt x="95" y="16"/>
                      <a:pt x="65" y="8"/>
                    </a:cubicBezTo>
                    <a:cubicBezTo>
                      <a:pt x="34" y="0"/>
                      <a:pt x="7" y="4"/>
                      <a:pt x="3" y="17"/>
                    </a:cubicBezTo>
                    <a:cubicBezTo>
                      <a:pt x="0" y="30"/>
                      <a:pt x="22" y="47"/>
                      <a:pt x="52" y="55"/>
                    </a:cubicBezTo>
                    <a:cubicBezTo>
                      <a:pt x="83" y="63"/>
                      <a:pt x="110" y="59"/>
                      <a:pt x="114" y="46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110"/>
              <p:cNvSpPr>
                <a:spLocks/>
              </p:cNvSpPr>
              <p:nvPr/>
            </p:nvSpPr>
            <p:spPr bwMode="auto">
              <a:xfrm>
                <a:off x="709" y="2415"/>
                <a:ext cx="72" cy="39"/>
              </a:xfrm>
              <a:custGeom>
                <a:avLst/>
                <a:gdLst>
                  <a:gd name="T0" fmla="*/ 70 w 72"/>
                  <a:gd name="T1" fmla="*/ 28 h 39"/>
                  <a:gd name="T2" fmla="*/ 40 w 72"/>
                  <a:gd name="T3" fmla="*/ 5 h 39"/>
                  <a:gd name="T4" fmla="*/ 2 w 72"/>
                  <a:gd name="T5" fmla="*/ 10 h 39"/>
                  <a:gd name="T6" fmla="*/ 32 w 72"/>
                  <a:gd name="T7" fmla="*/ 34 h 39"/>
                  <a:gd name="T8" fmla="*/ 70 w 72"/>
                  <a:gd name="T9" fmla="*/ 2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39"/>
                  <a:gd name="T17" fmla="*/ 72 w 7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39">
                    <a:moveTo>
                      <a:pt x="70" y="28"/>
                    </a:moveTo>
                    <a:cubicBezTo>
                      <a:pt x="72" y="20"/>
                      <a:pt x="58" y="10"/>
                      <a:pt x="40" y="5"/>
                    </a:cubicBezTo>
                    <a:cubicBezTo>
                      <a:pt x="21" y="0"/>
                      <a:pt x="4" y="2"/>
                      <a:pt x="2" y="10"/>
                    </a:cubicBezTo>
                    <a:cubicBezTo>
                      <a:pt x="0" y="18"/>
                      <a:pt x="14" y="29"/>
                      <a:pt x="32" y="34"/>
                    </a:cubicBezTo>
                    <a:cubicBezTo>
                      <a:pt x="51" y="39"/>
                      <a:pt x="68" y="36"/>
                      <a:pt x="70" y="28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111"/>
              <p:cNvSpPr>
                <a:spLocks/>
              </p:cNvSpPr>
              <p:nvPr/>
            </p:nvSpPr>
            <p:spPr bwMode="auto">
              <a:xfrm>
                <a:off x="945" y="2416"/>
                <a:ext cx="72" cy="39"/>
              </a:xfrm>
              <a:custGeom>
                <a:avLst/>
                <a:gdLst>
                  <a:gd name="T0" fmla="*/ 1 w 117"/>
                  <a:gd name="T1" fmla="*/ 1 h 64"/>
                  <a:gd name="T2" fmla="*/ 1 w 117"/>
                  <a:gd name="T3" fmla="*/ 1 h 64"/>
                  <a:gd name="T4" fmla="*/ 1 w 117"/>
                  <a:gd name="T5" fmla="*/ 1 h 64"/>
                  <a:gd name="T6" fmla="*/ 1 w 117"/>
                  <a:gd name="T7" fmla="*/ 1 h 64"/>
                  <a:gd name="T8" fmla="*/ 1 w 117"/>
                  <a:gd name="T9" fmla="*/ 1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64"/>
                  <a:gd name="T17" fmla="*/ 117 w 117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64">
                    <a:moveTo>
                      <a:pt x="114" y="17"/>
                    </a:moveTo>
                    <a:cubicBezTo>
                      <a:pt x="110" y="4"/>
                      <a:pt x="83" y="0"/>
                      <a:pt x="52" y="8"/>
                    </a:cubicBezTo>
                    <a:cubicBezTo>
                      <a:pt x="22" y="16"/>
                      <a:pt x="0" y="34"/>
                      <a:pt x="3" y="47"/>
                    </a:cubicBezTo>
                    <a:cubicBezTo>
                      <a:pt x="7" y="60"/>
                      <a:pt x="34" y="64"/>
                      <a:pt x="65" y="56"/>
                    </a:cubicBezTo>
                    <a:cubicBezTo>
                      <a:pt x="95" y="48"/>
                      <a:pt x="117" y="30"/>
                      <a:pt x="114" y="17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12"/>
              <p:cNvSpPr>
                <a:spLocks/>
              </p:cNvSpPr>
              <p:nvPr/>
            </p:nvSpPr>
            <p:spPr bwMode="auto">
              <a:xfrm>
                <a:off x="945" y="2416"/>
                <a:ext cx="72" cy="39"/>
              </a:xfrm>
              <a:custGeom>
                <a:avLst/>
                <a:gdLst>
                  <a:gd name="T0" fmla="*/ 70 w 72"/>
                  <a:gd name="T1" fmla="*/ 10 h 39"/>
                  <a:gd name="T2" fmla="*/ 32 w 72"/>
                  <a:gd name="T3" fmla="*/ 4 h 39"/>
                  <a:gd name="T4" fmla="*/ 2 w 72"/>
                  <a:gd name="T5" fmla="*/ 28 h 39"/>
                  <a:gd name="T6" fmla="*/ 40 w 72"/>
                  <a:gd name="T7" fmla="*/ 34 h 39"/>
                  <a:gd name="T8" fmla="*/ 70 w 72"/>
                  <a:gd name="T9" fmla="*/ 1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39"/>
                  <a:gd name="T17" fmla="*/ 72 w 7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39">
                    <a:moveTo>
                      <a:pt x="70" y="10"/>
                    </a:moveTo>
                    <a:cubicBezTo>
                      <a:pt x="68" y="2"/>
                      <a:pt x="51" y="0"/>
                      <a:pt x="32" y="4"/>
                    </a:cubicBezTo>
                    <a:cubicBezTo>
                      <a:pt x="14" y="9"/>
                      <a:pt x="0" y="20"/>
                      <a:pt x="2" y="28"/>
                    </a:cubicBezTo>
                    <a:cubicBezTo>
                      <a:pt x="5" y="36"/>
                      <a:pt x="21" y="39"/>
                      <a:pt x="40" y="34"/>
                    </a:cubicBezTo>
                    <a:cubicBezTo>
                      <a:pt x="59" y="29"/>
                      <a:pt x="72" y="18"/>
                      <a:pt x="70" y="1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 rot="-5400000">
              <a:off x="1716882" y="2778918"/>
              <a:ext cx="647700" cy="576263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2286000" y="2971800"/>
              <a:ext cx="142875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V="1">
              <a:off x="3505200" y="3200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V="1">
              <a:off x="2438400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8153400" y="23622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8458200" y="1066800"/>
              <a:ext cx="0" cy="130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 flipV="1">
              <a:off x="1295400" y="1066800"/>
              <a:ext cx="715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V="1">
              <a:off x="1295400" y="10668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3200400" y="106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 flipV="1">
              <a:off x="3200400" y="1676400"/>
              <a:ext cx="444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8415338" y="23336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3171825" y="10382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 flipV="1">
              <a:off x="533400" y="1981200"/>
              <a:ext cx="3035300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Text Box 127"/>
            <p:cNvSpPr txBox="1">
              <a:spLocks noChangeArrowheads="1"/>
            </p:cNvSpPr>
            <p:nvPr/>
          </p:nvSpPr>
          <p:spPr bwMode="auto">
            <a:xfrm>
              <a:off x="3966245" y="1512224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 rot="-5400000">
              <a:off x="6362700" y="3238500"/>
              <a:ext cx="304800" cy="228600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V="1">
              <a:off x="5910263" y="3352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V="1">
              <a:off x="2362200" y="3352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5" name="Oval 48"/>
            <p:cNvSpPr/>
            <p:nvPr/>
          </p:nvSpPr>
          <p:spPr bwMode="auto">
            <a:xfrm rot="10800000">
              <a:off x="6400235" y="3278188"/>
              <a:ext cx="152404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77084" y="172791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2053303" y="313707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68" name="Text Box 83"/>
            <p:cNvSpPr txBox="1">
              <a:spLocks noChangeArrowheads="1"/>
            </p:cNvSpPr>
            <p:nvPr/>
          </p:nvSpPr>
          <p:spPr bwMode="auto">
            <a:xfrm>
              <a:off x="5030298" y="3029022"/>
              <a:ext cx="959232" cy="60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1" name="Group 176"/>
          <p:cNvGraphicFramePr>
            <a:graphicFrameLocks noGrp="1"/>
          </p:cNvGraphicFramePr>
          <p:nvPr/>
        </p:nvGraphicFramePr>
        <p:xfrm>
          <a:off x="533400" y="3068960"/>
          <a:ext cx="8077200" cy="1189038"/>
        </p:xfrm>
        <a:graphic>
          <a:graphicData uri="http://schemas.openxmlformats.org/drawingml/2006/table">
            <a:tbl>
              <a:tblPr/>
              <a:tblGrid>
                <a:gridCol w="1346199"/>
                <a:gridCol w="1346201"/>
                <a:gridCol w="1347978"/>
                <a:gridCol w="1344422"/>
                <a:gridCol w="1346199"/>
                <a:gridCol w="1346201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 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pd_max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pd_min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טבלה 81"/>
          <p:cNvGraphicFramePr>
            <a:graphicFrameLocks noGrp="1"/>
          </p:cNvGraphicFramePr>
          <p:nvPr/>
        </p:nvGraphicFramePr>
        <p:xfrm>
          <a:off x="527248" y="4221088"/>
          <a:ext cx="6709050" cy="396346"/>
        </p:xfrm>
        <a:graphic>
          <a:graphicData uri="http://schemas.openxmlformats.org/drawingml/2006/table">
            <a:tbl>
              <a:tblPr/>
              <a:tblGrid>
                <a:gridCol w="1342164"/>
                <a:gridCol w="1342165"/>
                <a:gridCol w="1343937"/>
                <a:gridCol w="1340392"/>
                <a:gridCol w="1340392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FF: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v_max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 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תרגיל</a:t>
            </a:r>
          </a:p>
        </p:txBody>
      </p:sp>
      <p:sp>
        <p:nvSpPr>
          <p:cNvPr id="69" name="מציין מיקום תוכן 6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dirty="0" smtClean="0"/>
              <a:t>מהו התדר </a:t>
            </a:r>
            <a:r>
              <a:rPr lang="he-IL" sz="2400" dirty="0" err="1" smtClean="0"/>
              <a:t>המקסימלי</a:t>
            </a:r>
            <a:r>
              <a:rPr lang="he-IL" sz="2400" dirty="0" smtClean="0"/>
              <a:t> בו המעגל יעבוד?</a:t>
            </a:r>
          </a:p>
          <a:p>
            <a:r>
              <a:rPr lang="he-IL" sz="2400" dirty="0" smtClean="0"/>
              <a:t>תדר = אורך מחזור שעון / 1</a:t>
            </a:r>
          </a:p>
          <a:p>
            <a:pPr algn="l" rtl="0"/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min</a:t>
            </a:r>
            <a:r>
              <a:rPr lang="en-US" sz="2400" baseline="-25000" dirty="0" smtClean="0">
                <a:cs typeface="Times New Roman" pitchFamily="18" charset="0"/>
              </a:rPr>
              <a:t>-clock</a:t>
            </a:r>
            <a:r>
              <a:rPr lang="en-US" sz="2400" dirty="0" smtClean="0">
                <a:cs typeface="Times New Roman" pitchFamily="18" charset="0"/>
              </a:rPr>
              <a:t> =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v_max</a:t>
            </a:r>
            <a:r>
              <a:rPr lang="en-US" sz="1400" dirty="0" smtClean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+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pd_max</a:t>
            </a:r>
            <a:r>
              <a:rPr lang="en-US" sz="2400" dirty="0" smtClean="0">
                <a:cs typeface="Times New Roman" pitchFamily="18" charset="0"/>
              </a:rPr>
              <a:t>(Logic) +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setup</a:t>
            </a:r>
            <a:r>
              <a:rPr lang="en-US" sz="2400" dirty="0" smtClean="0">
                <a:cs typeface="Times New Roman" pitchFamily="18" charset="0"/>
              </a:rPr>
              <a:t> = 10 + 80 + 10 = 100 ns</a:t>
            </a:r>
            <a:endParaRPr lang="en-US" sz="2400" baseline="-25000" dirty="0" smtClean="0">
              <a:cs typeface="Times New Roman" pitchFamily="18" charset="0"/>
            </a:endParaRPr>
          </a:p>
          <a:p>
            <a:pPr algn="l" rtl="0"/>
            <a:r>
              <a:rPr lang="en-US" sz="2400" dirty="0" err="1" smtClean="0">
                <a:cs typeface="Times New Roman" pitchFamily="18" charset="0"/>
              </a:rPr>
              <a:t>f</a:t>
            </a:r>
            <a:r>
              <a:rPr lang="en-US" sz="2400" baseline="-25000" dirty="0" err="1" smtClean="0">
                <a:cs typeface="Times New Roman" pitchFamily="18" charset="0"/>
              </a:rPr>
              <a:t>max</a:t>
            </a:r>
            <a:r>
              <a:rPr lang="en-US" sz="2400" dirty="0" smtClean="0">
                <a:cs typeface="Times New Roman" pitchFamily="18" charset="0"/>
              </a:rPr>
              <a:t> = 1/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min</a:t>
            </a:r>
            <a:r>
              <a:rPr lang="en-US" sz="2400" baseline="-25000" dirty="0" smtClean="0">
                <a:cs typeface="Times New Roman" pitchFamily="18" charset="0"/>
              </a:rPr>
              <a:t>-clock</a:t>
            </a:r>
            <a:r>
              <a:rPr lang="en-US" sz="2400" dirty="0" smtClean="0">
                <a:cs typeface="Times New Roman" pitchFamily="18" charset="0"/>
              </a:rPr>
              <a:t> = 10 MHz</a:t>
            </a:r>
          </a:p>
          <a:p>
            <a:pPr algn="l" rtl="0">
              <a:buNone/>
            </a:pPr>
            <a:endParaRPr lang="en-US" sz="2400" dirty="0" smtClean="0">
              <a:cs typeface="Times New Roman" pitchFamily="18" charset="0"/>
            </a:endParaRPr>
          </a:p>
          <a:p>
            <a:r>
              <a:rPr lang="he-IL" sz="2400" dirty="0" smtClean="0"/>
              <a:t>נבדוק שהאילוץ השני מתקיים</a:t>
            </a:r>
          </a:p>
          <a:p>
            <a:pPr algn="l" rtl="0"/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hold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&lt;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Calibri" pitchFamily="34" charset="0"/>
                <a:cs typeface="Times New Roman" pitchFamily="18" charset="0"/>
              </a:rPr>
              <a:t>-min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+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pd</a:t>
            </a:r>
            <a:r>
              <a:rPr lang="en-US" sz="2400" baseline="-25000" dirty="0" smtClean="0">
                <a:latin typeface="Calibri" pitchFamily="34" charset="0"/>
                <a:cs typeface="Times New Roman" pitchFamily="18" charset="0"/>
              </a:rPr>
              <a:t>-min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(Logic)</a:t>
            </a:r>
            <a:endParaRPr lang="en-US" sz="2400" baseline="-25000" dirty="0" smtClean="0">
              <a:latin typeface="Calibri" pitchFamily="34" charset="0"/>
              <a:cs typeface="Times New Roman" pitchFamily="18" charset="0"/>
            </a:endParaRPr>
          </a:p>
          <a:p>
            <a:r>
              <a:rPr lang="he-IL" sz="2400" dirty="0" smtClean="0"/>
              <a:t>נחשב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pd_min</a:t>
            </a:r>
            <a:r>
              <a:rPr lang="en-US" sz="2400" dirty="0" smtClean="0"/>
              <a:t>(Logic)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24</a:t>
            </a:fld>
            <a:endParaRPr lang="he-IL"/>
          </a:p>
        </p:txBody>
      </p:sp>
      <p:graphicFrame>
        <p:nvGraphicFramePr>
          <p:cNvPr id="83" name="טבלה 82"/>
          <p:cNvGraphicFramePr>
            <a:graphicFrameLocks noGrp="1"/>
          </p:cNvGraphicFramePr>
          <p:nvPr/>
        </p:nvGraphicFramePr>
        <p:xfrm>
          <a:off x="899592" y="1196752"/>
          <a:ext cx="7213103" cy="396346"/>
        </p:xfrm>
        <a:graphic>
          <a:graphicData uri="http://schemas.openxmlformats.org/drawingml/2006/table">
            <a:tbl>
              <a:tblPr/>
              <a:tblGrid>
                <a:gridCol w="1443001"/>
                <a:gridCol w="1443002"/>
                <a:gridCol w="1462632"/>
                <a:gridCol w="1423372"/>
                <a:gridCol w="1441096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FF: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pd_max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תוכן 8"/>
          <p:cNvSpPr>
            <a:spLocks noGrp="1"/>
          </p:cNvSpPr>
          <p:nvPr>
            <p:ph idx="1"/>
          </p:nvPr>
        </p:nvSpPr>
        <p:spPr>
          <a:xfrm>
            <a:off x="446856" y="4437112"/>
            <a:ext cx="8229600" cy="2088232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pd_min</a:t>
            </a:r>
            <a:r>
              <a:rPr lang="en-US" sz="2400" dirty="0" smtClean="0">
                <a:cs typeface="Times New Roman" pitchFamily="18" charset="0"/>
              </a:rPr>
              <a:t>(Logic) = </a:t>
            </a:r>
            <a:r>
              <a:rPr lang="en-US" sz="2400" dirty="0" err="1" smtClean="0"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cs typeface="Times New Roman" pitchFamily="18" charset="0"/>
              </a:rPr>
              <a:t>pd_min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chemeClr val="accent1"/>
                </a:solidFill>
              </a:rPr>
              <a:t>X/Q 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lang="en-US" sz="2000" dirty="0" smtClean="0">
                <a:sym typeface="Wingdings" pitchFamily="2" charset="2"/>
              </a:rPr>
              <a:t> D  E </a:t>
            </a:r>
            <a:r>
              <a:rPr lang="en-US" sz="2000" dirty="0" smtClean="0">
                <a:solidFill>
                  <a:schemeClr val="accent1"/>
                </a:solidFill>
                <a:sym typeface="Wingdings" pitchFamily="2" charset="2"/>
              </a:rPr>
              <a:t> D_FF</a:t>
            </a:r>
            <a:r>
              <a:rPr lang="en-US" sz="2400" dirty="0" smtClean="0">
                <a:cs typeface="Times New Roman" pitchFamily="18" charset="0"/>
              </a:rPr>
              <a:t>) = 15 ns</a:t>
            </a:r>
            <a:endParaRPr lang="he-IL" sz="2400" dirty="0" smtClean="0">
              <a:cs typeface="Times New Roman" pitchFamily="18" charset="0"/>
            </a:endParaRPr>
          </a:p>
          <a:p>
            <a:pPr algn="l" rtl="0"/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hold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=15 &lt;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Calibri" pitchFamily="34" charset="0"/>
                <a:cs typeface="Times New Roman" pitchFamily="18" charset="0"/>
              </a:rPr>
              <a:t>-min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+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pd_min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(Logic) = 5+15</a:t>
            </a:r>
            <a:endParaRPr lang="en-US" sz="2400" baseline="-25000" dirty="0" smtClean="0">
              <a:latin typeface="Calibri" pitchFamily="34" charset="0"/>
              <a:cs typeface="Times New Roman" pitchFamily="18" charset="0"/>
            </a:endParaRPr>
          </a:p>
          <a:p>
            <a:pPr rtl="0">
              <a:buNone/>
            </a:pPr>
            <a:r>
              <a:rPr lang="he-IL" sz="2400" dirty="0" smtClean="0"/>
              <a:t>לכן המעגל יציב!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25</a:t>
            </a:fld>
            <a:endParaRPr lang="he-IL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043608" y="332656"/>
            <a:ext cx="7017178" cy="2047503"/>
            <a:chOff x="177084" y="1038225"/>
            <a:chExt cx="8923501" cy="2695575"/>
          </a:xfrm>
        </p:grpSpPr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2819400" y="2895600"/>
              <a:ext cx="720725" cy="647700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10800000">
              <a:off x="5334000" y="2057400"/>
              <a:ext cx="647700" cy="504825"/>
            </a:xfrm>
            <a:prstGeom prst="flowChartOnlineStora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 rot="-5400000">
              <a:off x="3926682" y="2931318"/>
              <a:ext cx="647700" cy="576263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4495800" y="3124200"/>
              <a:ext cx="142875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 flipH="1">
              <a:off x="12954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648200" y="3200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4953000" y="24384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 flipV="1">
              <a:off x="4953000" y="2438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4900613" y="1808163"/>
              <a:ext cx="1587" cy="393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H="1" flipV="1">
              <a:off x="4900613" y="2201863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V="1">
              <a:off x="5943600" y="2362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Text Box 83"/>
            <p:cNvSpPr txBox="1">
              <a:spLocks noChangeArrowheads="1"/>
            </p:cNvSpPr>
            <p:nvPr/>
          </p:nvSpPr>
          <p:spPr bwMode="auto">
            <a:xfrm>
              <a:off x="8693101" y="1986223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6400235" y="1937003"/>
              <a:ext cx="1758270" cy="1796797"/>
              <a:chOff x="5409635" y="2013203"/>
              <a:chExt cx="1758459" cy="1796797"/>
            </a:xfrm>
          </p:grpSpPr>
          <p:sp>
            <p:nvSpPr>
              <p:cNvPr id="78" name="Rectangle 14"/>
              <p:cNvSpPr/>
              <p:nvPr/>
            </p:nvSpPr>
            <p:spPr>
              <a:xfrm>
                <a:off x="5409635" y="2133600"/>
                <a:ext cx="1752831" cy="16764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45"/>
              <p:cNvSpPr txBox="1">
                <a:spLocks noChangeArrowheads="1"/>
              </p:cNvSpPr>
              <p:nvPr/>
            </p:nvSpPr>
            <p:spPr bwMode="auto">
              <a:xfrm>
                <a:off x="5505479" y="2062424"/>
                <a:ext cx="45725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80" name="TextBox 47"/>
              <p:cNvSpPr txBox="1">
                <a:spLocks noChangeArrowheads="1"/>
              </p:cNvSpPr>
              <p:nvPr/>
            </p:nvSpPr>
            <p:spPr bwMode="auto">
              <a:xfrm>
                <a:off x="6482194" y="2013203"/>
                <a:ext cx="6859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Q</a:t>
                </a:r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 rot="-5400000">
              <a:off x="3924300" y="1181100"/>
              <a:ext cx="609600" cy="1295400"/>
              <a:chOff x="624" y="2230"/>
              <a:chExt cx="485" cy="970"/>
            </a:xfrm>
          </p:grpSpPr>
          <p:grpSp>
            <p:nvGrpSpPr>
              <p:cNvPr id="7" name="Group 104"/>
              <p:cNvGrpSpPr>
                <a:grpSpLocks/>
              </p:cNvGrpSpPr>
              <p:nvPr/>
            </p:nvGrpSpPr>
            <p:grpSpPr bwMode="auto">
              <a:xfrm>
                <a:off x="624" y="2230"/>
                <a:ext cx="485" cy="970"/>
                <a:chOff x="624" y="2230"/>
                <a:chExt cx="485" cy="970"/>
              </a:xfrm>
            </p:grpSpPr>
            <p:sp>
              <p:nvSpPr>
                <p:cNvPr id="76" name="Freeform 105"/>
                <p:cNvSpPr>
                  <a:spLocks noEditPoints="1"/>
                </p:cNvSpPr>
                <p:nvPr/>
              </p:nvSpPr>
              <p:spPr bwMode="auto">
                <a:xfrm>
                  <a:off x="745" y="2230"/>
                  <a:ext cx="243" cy="970"/>
                </a:xfrm>
                <a:custGeom>
                  <a:avLst/>
                  <a:gdLst>
                    <a:gd name="T0" fmla="*/ 243 w 243"/>
                    <a:gd name="T1" fmla="*/ 0 h 970"/>
                    <a:gd name="T2" fmla="*/ 243 w 243"/>
                    <a:gd name="T3" fmla="*/ 485 h 970"/>
                    <a:gd name="T4" fmla="*/ 0 w 243"/>
                    <a:gd name="T5" fmla="*/ 0 h 970"/>
                    <a:gd name="T6" fmla="*/ 0 w 243"/>
                    <a:gd name="T7" fmla="*/ 485 h 970"/>
                    <a:gd name="T8" fmla="*/ 122 w 243"/>
                    <a:gd name="T9" fmla="*/ 970 h 970"/>
                    <a:gd name="T10" fmla="*/ 122 w 243"/>
                    <a:gd name="T11" fmla="*/ 485 h 9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3"/>
                    <a:gd name="T19" fmla="*/ 0 h 970"/>
                    <a:gd name="T20" fmla="*/ 243 w 243"/>
                    <a:gd name="T21" fmla="*/ 970 h 9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3" h="970">
                      <a:moveTo>
                        <a:pt x="243" y="0"/>
                      </a:moveTo>
                      <a:lnTo>
                        <a:pt x="243" y="485"/>
                      </a:lnTo>
                      <a:moveTo>
                        <a:pt x="0" y="0"/>
                      </a:moveTo>
                      <a:lnTo>
                        <a:pt x="0" y="485"/>
                      </a:lnTo>
                      <a:moveTo>
                        <a:pt x="122" y="970"/>
                      </a:moveTo>
                      <a:lnTo>
                        <a:pt x="122" y="485"/>
                      </a:lnTo>
                    </a:path>
                  </a:pathLst>
                </a:custGeom>
                <a:noFill/>
                <a:ln w="952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77" name="Freeform 106"/>
                <p:cNvSpPr>
                  <a:spLocks/>
                </p:cNvSpPr>
                <p:nvPr/>
              </p:nvSpPr>
              <p:spPr bwMode="auto">
                <a:xfrm>
                  <a:off x="624" y="2400"/>
                  <a:ext cx="485" cy="630"/>
                </a:xfrm>
                <a:custGeom>
                  <a:avLst/>
                  <a:gdLst>
                    <a:gd name="T0" fmla="*/ 1 w 790"/>
                    <a:gd name="T1" fmla="*/ 1 h 1028"/>
                    <a:gd name="T2" fmla="*/ 0 w 790"/>
                    <a:gd name="T3" fmla="*/ 1 h 1028"/>
                    <a:gd name="T4" fmla="*/ 0 w 790"/>
                    <a:gd name="T5" fmla="*/ 1 h 1028"/>
                    <a:gd name="T6" fmla="*/ 0 w 790"/>
                    <a:gd name="T7" fmla="*/ 0 h 1028"/>
                    <a:gd name="T8" fmla="*/ 1 w 790"/>
                    <a:gd name="T9" fmla="*/ 0 h 1028"/>
                    <a:gd name="T10" fmla="*/ 1 w 790"/>
                    <a:gd name="T11" fmla="*/ 0 h 1028"/>
                    <a:gd name="T12" fmla="*/ 1 w 790"/>
                    <a:gd name="T13" fmla="*/ 1 h 1028"/>
                    <a:gd name="T14" fmla="*/ 1 w 790"/>
                    <a:gd name="T15" fmla="*/ 1 h 10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0"/>
                    <a:gd name="T25" fmla="*/ 0 h 1028"/>
                    <a:gd name="T26" fmla="*/ 790 w 790"/>
                    <a:gd name="T27" fmla="*/ 1028 h 10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0" h="1028">
                      <a:moveTo>
                        <a:pt x="395" y="1028"/>
                      </a:moveTo>
                      <a:cubicBezTo>
                        <a:pt x="200" y="905"/>
                        <a:pt x="53" y="638"/>
                        <a:pt x="0" y="308"/>
                      </a:cubicBezTo>
                      <a:lnTo>
                        <a:pt x="0" y="0"/>
                      </a:lnTo>
                      <a:cubicBezTo>
                        <a:pt x="250" y="191"/>
                        <a:pt x="540" y="191"/>
                        <a:pt x="790" y="0"/>
                      </a:cubicBezTo>
                      <a:lnTo>
                        <a:pt x="790" y="308"/>
                      </a:lnTo>
                      <a:cubicBezTo>
                        <a:pt x="738" y="639"/>
                        <a:pt x="591" y="907"/>
                        <a:pt x="395" y="10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70" name="Freeform 107"/>
              <p:cNvSpPr>
                <a:spLocks/>
              </p:cNvSpPr>
              <p:nvPr/>
            </p:nvSpPr>
            <p:spPr bwMode="auto">
              <a:xfrm>
                <a:off x="624" y="2400"/>
                <a:ext cx="485" cy="630"/>
              </a:xfrm>
              <a:custGeom>
                <a:avLst/>
                <a:gdLst>
                  <a:gd name="T0" fmla="*/ 1 w 790"/>
                  <a:gd name="T1" fmla="*/ 1 h 1028"/>
                  <a:gd name="T2" fmla="*/ 0 w 790"/>
                  <a:gd name="T3" fmla="*/ 1 h 1028"/>
                  <a:gd name="T4" fmla="*/ 0 w 790"/>
                  <a:gd name="T5" fmla="*/ 1 h 1028"/>
                  <a:gd name="T6" fmla="*/ 0 w 790"/>
                  <a:gd name="T7" fmla="*/ 0 h 1028"/>
                  <a:gd name="T8" fmla="*/ 1 w 790"/>
                  <a:gd name="T9" fmla="*/ 0 h 1028"/>
                  <a:gd name="T10" fmla="*/ 1 w 790"/>
                  <a:gd name="T11" fmla="*/ 0 h 1028"/>
                  <a:gd name="T12" fmla="*/ 1 w 790"/>
                  <a:gd name="T13" fmla="*/ 1 h 1028"/>
                  <a:gd name="T14" fmla="*/ 1 w 790"/>
                  <a:gd name="T15" fmla="*/ 1 h 10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0"/>
                  <a:gd name="T25" fmla="*/ 0 h 1028"/>
                  <a:gd name="T26" fmla="*/ 790 w 790"/>
                  <a:gd name="T27" fmla="*/ 1028 h 10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0" h="1028">
                    <a:moveTo>
                      <a:pt x="395" y="1028"/>
                    </a:moveTo>
                    <a:cubicBezTo>
                      <a:pt x="200" y="905"/>
                      <a:pt x="53" y="638"/>
                      <a:pt x="0" y="308"/>
                    </a:cubicBezTo>
                    <a:lnTo>
                      <a:pt x="0" y="0"/>
                    </a:lnTo>
                    <a:cubicBezTo>
                      <a:pt x="250" y="191"/>
                      <a:pt x="540" y="191"/>
                      <a:pt x="790" y="0"/>
                    </a:cubicBezTo>
                    <a:lnTo>
                      <a:pt x="790" y="308"/>
                    </a:lnTo>
                    <a:cubicBezTo>
                      <a:pt x="738" y="639"/>
                      <a:pt x="591" y="907"/>
                      <a:pt x="395" y="102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" name="Freeform 108"/>
              <p:cNvSpPr>
                <a:spLocks/>
              </p:cNvSpPr>
              <p:nvPr/>
            </p:nvSpPr>
            <p:spPr bwMode="auto">
              <a:xfrm>
                <a:off x="624" y="2336"/>
                <a:ext cx="485" cy="118"/>
              </a:xfrm>
              <a:custGeom>
                <a:avLst/>
                <a:gdLst>
                  <a:gd name="T0" fmla="*/ 0 w 485"/>
                  <a:gd name="T1" fmla="*/ 0 h 118"/>
                  <a:gd name="T2" fmla="*/ 485 w 485"/>
                  <a:gd name="T3" fmla="*/ 0 h 118"/>
                  <a:gd name="T4" fmla="*/ 0 60000 65536"/>
                  <a:gd name="T5" fmla="*/ 0 60000 65536"/>
                  <a:gd name="T6" fmla="*/ 0 w 485"/>
                  <a:gd name="T7" fmla="*/ 0 h 118"/>
                  <a:gd name="T8" fmla="*/ 485 w 485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5" h="118">
                    <a:moveTo>
                      <a:pt x="0" y="0"/>
                    </a:moveTo>
                    <a:cubicBezTo>
                      <a:pt x="154" y="118"/>
                      <a:pt x="332" y="118"/>
                      <a:pt x="48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" name="Freeform 109"/>
              <p:cNvSpPr>
                <a:spLocks/>
              </p:cNvSpPr>
              <p:nvPr/>
            </p:nvSpPr>
            <p:spPr bwMode="auto">
              <a:xfrm>
                <a:off x="709" y="2415"/>
                <a:ext cx="72" cy="39"/>
              </a:xfrm>
              <a:custGeom>
                <a:avLst/>
                <a:gdLst>
                  <a:gd name="T0" fmla="*/ 1 w 117"/>
                  <a:gd name="T1" fmla="*/ 1 h 63"/>
                  <a:gd name="T2" fmla="*/ 1 w 117"/>
                  <a:gd name="T3" fmla="*/ 1 h 63"/>
                  <a:gd name="T4" fmla="*/ 1 w 117"/>
                  <a:gd name="T5" fmla="*/ 1 h 63"/>
                  <a:gd name="T6" fmla="*/ 1 w 117"/>
                  <a:gd name="T7" fmla="*/ 1 h 63"/>
                  <a:gd name="T8" fmla="*/ 1 w 117"/>
                  <a:gd name="T9" fmla="*/ 1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63"/>
                  <a:gd name="T17" fmla="*/ 117 w 11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63">
                    <a:moveTo>
                      <a:pt x="114" y="46"/>
                    </a:moveTo>
                    <a:cubicBezTo>
                      <a:pt x="117" y="33"/>
                      <a:pt x="95" y="16"/>
                      <a:pt x="65" y="8"/>
                    </a:cubicBezTo>
                    <a:cubicBezTo>
                      <a:pt x="34" y="0"/>
                      <a:pt x="7" y="4"/>
                      <a:pt x="3" y="17"/>
                    </a:cubicBezTo>
                    <a:cubicBezTo>
                      <a:pt x="0" y="30"/>
                      <a:pt x="22" y="47"/>
                      <a:pt x="52" y="55"/>
                    </a:cubicBezTo>
                    <a:cubicBezTo>
                      <a:pt x="83" y="63"/>
                      <a:pt x="110" y="59"/>
                      <a:pt x="114" y="46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3" name="Freeform 110"/>
              <p:cNvSpPr>
                <a:spLocks/>
              </p:cNvSpPr>
              <p:nvPr/>
            </p:nvSpPr>
            <p:spPr bwMode="auto">
              <a:xfrm>
                <a:off x="709" y="2415"/>
                <a:ext cx="72" cy="39"/>
              </a:xfrm>
              <a:custGeom>
                <a:avLst/>
                <a:gdLst>
                  <a:gd name="T0" fmla="*/ 70 w 72"/>
                  <a:gd name="T1" fmla="*/ 28 h 39"/>
                  <a:gd name="T2" fmla="*/ 40 w 72"/>
                  <a:gd name="T3" fmla="*/ 5 h 39"/>
                  <a:gd name="T4" fmla="*/ 2 w 72"/>
                  <a:gd name="T5" fmla="*/ 10 h 39"/>
                  <a:gd name="T6" fmla="*/ 32 w 72"/>
                  <a:gd name="T7" fmla="*/ 34 h 39"/>
                  <a:gd name="T8" fmla="*/ 70 w 72"/>
                  <a:gd name="T9" fmla="*/ 2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39"/>
                  <a:gd name="T17" fmla="*/ 72 w 7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39">
                    <a:moveTo>
                      <a:pt x="70" y="28"/>
                    </a:moveTo>
                    <a:cubicBezTo>
                      <a:pt x="72" y="20"/>
                      <a:pt x="58" y="10"/>
                      <a:pt x="40" y="5"/>
                    </a:cubicBezTo>
                    <a:cubicBezTo>
                      <a:pt x="21" y="0"/>
                      <a:pt x="4" y="2"/>
                      <a:pt x="2" y="10"/>
                    </a:cubicBezTo>
                    <a:cubicBezTo>
                      <a:pt x="0" y="18"/>
                      <a:pt x="14" y="29"/>
                      <a:pt x="32" y="34"/>
                    </a:cubicBezTo>
                    <a:cubicBezTo>
                      <a:pt x="51" y="39"/>
                      <a:pt x="68" y="36"/>
                      <a:pt x="70" y="28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4" name="Freeform 111"/>
              <p:cNvSpPr>
                <a:spLocks/>
              </p:cNvSpPr>
              <p:nvPr/>
            </p:nvSpPr>
            <p:spPr bwMode="auto">
              <a:xfrm>
                <a:off x="945" y="2416"/>
                <a:ext cx="72" cy="39"/>
              </a:xfrm>
              <a:custGeom>
                <a:avLst/>
                <a:gdLst>
                  <a:gd name="T0" fmla="*/ 1 w 117"/>
                  <a:gd name="T1" fmla="*/ 1 h 64"/>
                  <a:gd name="T2" fmla="*/ 1 w 117"/>
                  <a:gd name="T3" fmla="*/ 1 h 64"/>
                  <a:gd name="T4" fmla="*/ 1 w 117"/>
                  <a:gd name="T5" fmla="*/ 1 h 64"/>
                  <a:gd name="T6" fmla="*/ 1 w 117"/>
                  <a:gd name="T7" fmla="*/ 1 h 64"/>
                  <a:gd name="T8" fmla="*/ 1 w 117"/>
                  <a:gd name="T9" fmla="*/ 1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64"/>
                  <a:gd name="T17" fmla="*/ 117 w 117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64">
                    <a:moveTo>
                      <a:pt x="114" y="17"/>
                    </a:moveTo>
                    <a:cubicBezTo>
                      <a:pt x="110" y="4"/>
                      <a:pt x="83" y="0"/>
                      <a:pt x="52" y="8"/>
                    </a:cubicBezTo>
                    <a:cubicBezTo>
                      <a:pt x="22" y="16"/>
                      <a:pt x="0" y="34"/>
                      <a:pt x="3" y="47"/>
                    </a:cubicBezTo>
                    <a:cubicBezTo>
                      <a:pt x="7" y="60"/>
                      <a:pt x="34" y="64"/>
                      <a:pt x="65" y="56"/>
                    </a:cubicBezTo>
                    <a:cubicBezTo>
                      <a:pt x="95" y="48"/>
                      <a:pt x="117" y="30"/>
                      <a:pt x="114" y="17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5" name="Freeform 112"/>
              <p:cNvSpPr>
                <a:spLocks/>
              </p:cNvSpPr>
              <p:nvPr/>
            </p:nvSpPr>
            <p:spPr bwMode="auto">
              <a:xfrm>
                <a:off x="945" y="2416"/>
                <a:ext cx="72" cy="39"/>
              </a:xfrm>
              <a:custGeom>
                <a:avLst/>
                <a:gdLst>
                  <a:gd name="T0" fmla="*/ 70 w 72"/>
                  <a:gd name="T1" fmla="*/ 10 h 39"/>
                  <a:gd name="T2" fmla="*/ 32 w 72"/>
                  <a:gd name="T3" fmla="*/ 4 h 39"/>
                  <a:gd name="T4" fmla="*/ 2 w 72"/>
                  <a:gd name="T5" fmla="*/ 28 h 39"/>
                  <a:gd name="T6" fmla="*/ 40 w 72"/>
                  <a:gd name="T7" fmla="*/ 34 h 39"/>
                  <a:gd name="T8" fmla="*/ 70 w 72"/>
                  <a:gd name="T9" fmla="*/ 1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39"/>
                  <a:gd name="T17" fmla="*/ 72 w 72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39">
                    <a:moveTo>
                      <a:pt x="70" y="10"/>
                    </a:moveTo>
                    <a:cubicBezTo>
                      <a:pt x="68" y="2"/>
                      <a:pt x="51" y="0"/>
                      <a:pt x="32" y="4"/>
                    </a:cubicBezTo>
                    <a:cubicBezTo>
                      <a:pt x="14" y="9"/>
                      <a:pt x="0" y="20"/>
                      <a:pt x="2" y="28"/>
                    </a:cubicBezTo>
                    <a:cubicBezTo>
                      <a:pt x="5" y="36"/>
                      <a:pt x="21" y="39"/>
                      <a:pt x="40" y="34"/>
                    </a:cubicBezTo>
                    <a:cubicBezTo>
                      <a:pt x="59" y="29"/>
                      <a:pt x="72" y="18"/>
                      <a:pt x="70" y="10"/>
                    </a:cubicBezTo>
                  </a:path>
                </a:pathLst>
              </a:custGeom>
              <a:noFill/>
              <a:ln w="9525" cap="rnd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48" name="AutoShape 6"/>
            <p:cNvSpPr>
              <a:spLocks noChangeArrowheads="1"/>
            </p:cNvSpPr>
            <p:nvPr/>
          </p:nvSpPr>
          <p:spPr bwMode="auto">
            <a:xfrm rot="-5400000">
              <a:off x="1716882" y="2778918"/>
              <a:ext cx="647700" cy="576263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2286000" y="2971800"/>
              <a:ext cx="142875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 flipV="1">
              <a:off x="3505200" y="3200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 flipV="1">
              <a:off x="2438400" y="3048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8153400" y="23622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8458200" y="1066800"/>
              <a:ext cx="0" cy="1308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H="1" flipV="1">
              <a:off x="1295400" y="1066800"/>
              <a:ext cx="715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V="1">
              <a:off x="1295400" y="1066800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 flipV="1">
              <a:off x="3200400" y="10668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 flipH="1" flipV="1">
              <a:off x="3200400" y="1676400"/>
              <a:ext cx="444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8415338" y="23336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3171825" y="1038225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 flipV="1">
              <a:off x="533400" y="1981200"/>
              <a:ext cx="3035300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Text Box 127"/>
            <p:cNvSpPr txBox="1">
              <a:spLocks noChangeArrowheads="1"/>
            </p:cNvSpPr>
            <p:nvPr/>
          </p:nvSpPr>
          <p:spPr bwMode="auto">
            <a:xfrm>
              <a:off x="3966245" y="1512224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 rot="-5400000">
              <a:off x="6362700" y="3238500"/>
              <a:ext cx="304800" cy="228600"/>
            </a:xfrm>
            <a:prstGeom prst="flowChartMerg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he-IL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V="1">
              <a:off x="5910263" y="3352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V="1">
              <a:off x="2362200" y="3352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5" name="Oval 48"/>
            <p:cNvSpPr/>
            <p:nvPr/>
          </p:nvSpPr>
          <p:spPr bwMode="auto">
            <a:xfrm rot="10800000">
              <a:off x="6400235" y="3278188"/>
              <a:ext cx="152404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177084" y="1727916"/>
              <a:ext cx="4074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2053303" y="313707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68" name="Text Box 83"/>
            <p:cNvSpPr txBox="1">
              <a:spLocks noChangeArrowheads="1"/>
            </p:cNvSpPr>
            <p:nvPr/>
          </p:nvSpPr>
          <p:spPr bwMode="auto">
            <a:xfrm>
              <a:off x="5030298" y="3029022"/>
              <a:ext cx="959232" cy="607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latin typeface="Times New Roman" pitchFamily="18" charset="0"/>
                  <a:cs typeface="Times New Roman" pitchFamily="18" charset="0"/>
                </a:rPr>
                <a:t>Clk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81" name="Group 176"/>
          <p:cNvGraphicFramePr>
            <a:graphicFrameLocks noGrp="1"/>
          </p:cNvGraphicFramePr>
          <p:nvPr/>
        </p:nvGraphicFramePr>
        <p:xfrm>
          <a:off x="533400" y="2564904"/>
          <a:ext cx="8077200" cy="792692"/>
        </p:xfrm>
        <a:graphic>
          <a:graphicData uri="http://schemas.openxmlformats.org/drawingml/2006/table">
            <a:tbl>
              <a:tblPr/>
              <a:tblGrid>
                <a:gridCol w="1346199"/>
                <a:gridCol w="1346201"/>
                <a:gridCol w="1347978"/>
                <a:gridCol w="1344422"/>
                <a:gridCol w="1346199"/>
                <a:gridCol w="1346201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 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pd_min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טבלה 82"/>
          <p:cNvGraphicFramePr>
            <a:graphicFrameLocks noGrp="1"/>
          </p:cNvGraphicFramePr>
          <p:nvPr/>
        </p:nvGraphicFramePr>
        <p:xfrm>
          <a:off x="539552" y="3536710"/>
          <a:ext cx="7213103" cy="396346"/>
        </p:xfrm>
        <a:graphic>
          <a:graphicData uri="http://schemas.openxmlformats.org/drawingml/2006/table">
            <a:tbl>
              <a:tblPr/>
              <a:tblGrid>
                <a:gridCol w="1443001"/>
                <a:gridCol w="1443002"/>
                <a:gridCol w="1462632"/>
                <a:gridCol w="1423372"/>
                <a:gridCol w="1441096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FF: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v_max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תרגיל לקינוח</a:t>
            </a:r>
          </a:p>
        </p:txBody>
      </p:sp>
      <p:sp>
        <p:nvSpPr>
          <p:cNvPr id="69" name="מציין מיקום תוכן 68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he-IL" sz="2400" dirty="0" smtClean="0"/>
              <a:t>קיבלנו מעגל חדש שבו האילוץ הבא לא מתקיים:</a:t>
            </a:r>
          </a:p>
          <a:p>
            <a:pPr algn="l" rtl="0"/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hold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&lt;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000" baseline="-25000" dirty="0" err="1" smtClean="0">
                <a:latin typeface="Calibri" pitchFamily="34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Calibri" pitchFamily="34" charset="0"/>
                <a:cs typeface="Times New Roman" pitchFamily="18" charset="0"/>
              </a:rPr>
              <a:t>-min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 +  </a:t>
            </a:r>
            <a:r>
              <a:rPr lang="en-US" sz="2400" dirty="0" err="1" smtClean="0">
                <a:latin typeface="Calibri" pitchFamily="34" charset="0"/>
                <a:cs typeface="Times New Roman" pitchFamily="18" charset="0"/>
              </a:rPr>
              <a:t>t</a:t>
            </a:r>
            <a:r>
              <a:rPr lang="en-US" sz="2400" baseline="-25000" dirty="0" err="1" smtClean="0">
                <a:latin typeface="Calibri" pitchFamily="34" charset="0"/>
                <a:cs typeface="Times New Roman" pitchFamily="18" charset="0"/>
              </a:rPr>
              <a:t>pd_min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(Logic)</a:t>
            </a:r>
          </a:p>
          <a:p>
            <a:pPr algn="l" rtl="0"/>
            <a:endParaRPr lang="en-US" sz="2400" dirty="0" smtClean="0">
              <a:latin typeface="Calibri" pitchFamily="34" charset="0"/>
              <a:cs typeface="Times New Roman" pitchFamily="18" charset="0"/>
            </a:endParaRPr>
          </a:p>
          <a:p>
            <a:pPr algn="l" rtl="0"/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25 &lt; 5+15</a:t>
            </a:r>
          </a:p>
          <a:p>
            <a:pPr algn="r">
              <a:buNone/>
            </a:pPr>
            <a:endParaRPr lang="he-IL" sz="2400" dirty="0" smtClean="0">
              <a:latin typeface="Calibri" pitchFamily="34" charset="0"/>
            </a:endParaRPr>
          </a:p>
          <a:p>
            <a:r>
              <a:rPr lang="he-IL" sz="2400" dirty="0" smtClean="0">
                <a:latin typeface="Calibri" pitchFamily="34" charset="0"/>
              </a:rPr>
              <a:t>לצורך התרגיל, נניח לרגע שהמעגל נראה כך:</a:t>
            </a: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r>
              <a:rPr lang="he-IL" sz="2400" dirty="0" smtClean="0">
                <a:latin typeface="Calibri" pitchFamily="34" charset="0"/>
              </a:rPr>
              <a:t>איך אפשר לפתור את הבעיה?</a:t>
            </a:r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26</a:t>
            </a:fld>
            <a:endParaRPr lang="he-IL"/>
          </a:p>
        </p:txBody>
      </p:sp>
      <p:graphicFrame>
        <p:nvGraphicFramePr>
          <p:cNvPr id="83" name="טבלה 82"/>
          <p:cNvGraphicFramePr>
            <a:graphicFrameLocks noGrp="1"/>
          </p:cNvGraphicFramePr>
          <p:nvPr/>
        </p:nvGraphicFramePr>
        <p:xfrm>
          <a:off x="755576" y="2060848"/>
          <a:ext cx="7632848" cy="396346"/>
        </p:xfrm>
        <a:graphic>
          <a:graphicData uri="http://schemas.openxmlformats.org/drawingml/2006/table">
            <a:tbl>
              <a:tblPr/>
              <a:tblGrid>
                <a:gridCol w="1342164"/>
                <a:gridCol w="1342165"/>
                <a:gridCol w="1708159"/>
                <a:gridCol w="1440160"/>
                <a:gridCol w="18002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FF: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v_max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10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-min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5 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setup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=10 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hold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25 ns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" name="קבוצה 57"/>
          <p:cNvGrpSpPr/>
          <p:nvPr/>
        </p:nvGrpSpPr>
        <p:grpSpPr>
          <a:xfrm>
            <a:off x="323528" y="3850729"/>
            <a:ext cx="4961347" cy="2026543"/>
            <a:chOff x="323528" y="3850729"/>
            <a:chExt cx="4961347" cy="2026543"/>
          </a:xfrm>
        </p:grpSpPr>
        <p:grpSp>
          <p:nvGrpSpPr>
            <p:cNvPr id="8" name="Group 53"/>
            <p:cNvGrpSpPr>
              <a:grpSpLocks/>
            </p:cNvGrpSpPr>
            <p:nvPr/>
          </p:nvGrpSpPr>
          <p:grpSpPr bwMode="auto">
            <a:xfrm>
              <a:off x="323528" y="3850729"/>
              <a:ext cx="4961347" cy="2026543"/>
              <a:chOff x="2791412" y="1065819"/>
              <a:chExt cx="6309173" cy="2667981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rot="10800000">
                <a:off x="5334000" y="2057400"/>
                <a:ext cx="647700" cy="504825"/>
              </a:xfrm>
              <a:prstGeom prst="flowChartOnlineStorag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 flipV="1">
                <a:off x="4900613" y="1808163"/>
                <a:ext cx="1587" cy="3937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 flipH="1" flipV="1">
                <a:off x="4900613" y="2201863"/>
                <a:ext cx="5207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 flipV="1">
                <a:off x="5943600" y="2362200"/>
                <a:ext cx="4572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0" name="Text Box 83"/>
              <p:cNvSpPr txBox="1">
                <a:spLocks noChangeArrowheads="1"/>
              </p:cNvSpPr>
              <p:nvPr/>
            </p:nvSpPr>
            <p:spPr bwMode="auto">
              <a:xfrm>
                <a:off x="8693101" y="1986223"/>
                <a:ext cx="4074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6400235" y="1937003"/>
                <a:ext cx="1758270" cy="1796797"/>
                <a:chOff x="5409635" y="2013203"/>
                <a:chExt cx="1758459" cy="1796797"/>
              </a:xfrm>
            </p:grpSpPr>
            <p:sp>
              <p:nvSpPr>
                <p:cNvPr id="53" name="Rectangle 14"/>
                <p:cNvSpPr/>
                <p:nvPr/>
              </p:nvSpPr>
              <p:spPr>
                <a:xfrm>
                  <a:off x="5409635" y="2133600"/>
                  <a:ext cx="1752831" cy="167640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4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5505479" y="2062424"/>
                  <a:ext cx="45725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55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6482194" y="2013203"/>
                  <a:ext cx="68590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22" name="Group 103"/>
              <p:cNvGrpSpPr>
                <a:grpSpLocks/>
              </p:cNvGrpSpPr>
              <p:nvPr/>
            </p:nvGrpSpPr>
            <p:grpSpPr bwMode="auto">
              <a:xfrm rot="-5400000">
                <a:off x="3924300" y="1181100"/>
                <a:ext cx="609600" cy="1295400"/>
                <a:chOff x="624" y="2230"/>
                <a:chExt cx="485" cy="970"/>
              </a:xfrm>
            </p:grpSpPr>
            <p:grpSp>
              <p:nvGrpSpPr>
                <p:cNvPr id="44" name="Group 104"/>
                <p:cNvGrpSpPr>
                  <a:grpSpLocks/>
                </p:cNvGrpSpPr>
                <p:nvPr/>
              </p:nvGrpSpPr>
              <p:grpSpPr bwMode="auto">
                <a:xfrm>
                  <a:off x="624" y="2230"/>
                  <a:ext cx="485" cy="970"/>
                  <a:chOff x="624" y="2230"/>
                  <a:chExt cx="485" cy="970"/>
                </a:xfrm>
              </p:grpSpPr>
              <p:sp>
                <p:nvSpPr>
                  <p:cNvPr id="51" name="Freeform 105"/>
                  <p:cNvSpPr>
                    <a:spLocks noEditPoints="1"/>
                  </p:cNvSpPr>
                  <p:nvPr/>
                </p:nvSpPr>
                <p:spPr bwMode="auto">
                  <a:xfrm>
                    <a:off x="745" y="2230"/>
                    <a:ext cx="243" cy="970"/>
                  </a:xfrm>
                  <a:custGeom>
                    <a:avLst/>
                    <a:gdLst>
                      <a:gd name="T0" fmla="*/ 243 w 243"/>
                      <a:gd name="T1" fmla="*/ 0 h 970"/>
                      <a:gd name="T2" fmla="*/ 243 w 243"/>
                      <a:gd name="T3" fmla="*/ 485 h 970"/>
                      <a:gd name="T4" fmla="*/ 0 w 243"/>
                      <a:gd name="T5" fmla="*/ 0 h 970"/>
                      <a:gd name="T6" fmla="*/ 0 w 243"/>
                      <a:gd name="T7" fmla="*/ 485 h 970"/>
                      <a:gd name="T8" fmla="*/ 122 w 243"/>
                      <a:gd name="T9" fmla="*/ 970 h 970"/>
                      <a:gd name="T10" fmla="*/ 122 w 243"/>
                      <a:gd name="T11" fmla="*/ 485 h 97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43"/>
                      <a:gd name="T19" fmla="*/ 0 h 970"/>
                      <a:gd name="T20" fmla="*/ 243 w 243"/>
                      <a:gd name="T21" fmla="*/ 970 h 97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43" h="970">
                        <a:moveTo>
                          <a:pt x="243" y="0"/>
                        </a:moveTo>
                        <a:lnTo>
                          <a:pt x="243" y="485"/>
                        </a:lnTo>
                        <a:moveTo>
                          <a:pt x="0" y="0"/>
                        </a:moveTo>
                        <a:lnTo>
                          <a:pt x="0" y="485"/>
                        </a:lnTo>
                        <a:moveTo>
                          <a:pt x="122" y="970"/>
                        </a:moveTo>
                        <a:lnTo>
                          <a:pt x="122" y="485"/>
                        </a:lnTo>
                      </a:path>
                    </a:pathLst>
                  </a:custGeom>
                  <a:noFill/>
                  <a:ln w="9525" cap="rnd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  <p:sp>
                <p:nvSpPr>
                  <p:cNvPr id="52" name="Freeform 106"/>
                  <p:cNvSpPr>
                    <a:spLocks/>
                  </p:cNvSpPr>
                  <p:nvPr/>
                </p:nvSpPr>
                <p:spPr bwMode="auto">
                  <a:xfrm>
                    <a:off x="624" y="2400"/>
                    <a:ext cx="485" cy="630"/>
                  </a:xfrm>
                  <a:custGeom>
                    <a:avLst/>
                    <a:gdLst>
                      <a:gd name="T0" fmla="*/ 1 w 790"/>
                      <a:gd name="T1" fmla="*/ 1 h 1028"/>
                      <a:gd name="T2" fmla="*/ 0 w 790"/>
                      <a:gd name="T3" fmla="*/ 1 h 1028"/>
                      <a:gd name="T4" fmla="*/ 0 w 790"/>
                      <a:gd name="T5" fmla="*/ 1 h 1028"/>
                      <a:gd name="T6" fmla="*/ 0 w 790"/>
                      <a:gd name="T7" fmla="*/ 0 h 1028"/>
                      <a:gd name="T8" fmla="*/ 1 w 790"/>
                      <a:gd name="T9" fmla="*/ 0 h 1028"/>
                      <a:gd name="T10" fmla="*/ 1 w 790"/>
                      <a:gd name="T11" fmla="*/ 0 h 1028"/>
                      <a:gd name="T12" fmla="*/ 1 w 790"/>
                      <a:gd name="T13" fmla="*/ 1 h 1028"/>
                      <a:gd name="T14" fmla="*/ 1 w 790"/>
                      <a:gd name="T15" fmla="*/ 1 h 10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790"/>
                      <a:gd name="T25" fmla="*/ 0 h 1028"/>
                      <a:gd name="T26" fmla="*/ 790 w 790"/>
                      <a:gd name="T27" fmla="*/ 1028 h 102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790" h="1028">
                        <a:moveTo>
                          <a:pt x="395" y="1028"/>
                        </a:moveTo>
                        <a:cubicBezTo>
                          <a:pt x="200" y="905"/>
                          <a:pt x="53" y="638"/>
                          <a:pt x="0" y="308"/>
                        </a:cubicBezTo>
                        <a:lnTo>
                          <a:pt x="0" y="0"/>
                        </a:lnTo>
                        <a:cubicBezTo>
                          <a:pt x="250" y="191"/>
                          <a:pt x="540" y="191"/>
                          <a:pt x="790" y="0"/>
                        </a:cubicBezTo>
                        <a:lnTo>
                          <a:pt x="790" y="308"/>
                        </a:lnTo>
                        <a:cubicBezTo>
                          <a:pt x="738" y="639"/>
                          <a:pt x="591" y="907"/>
                          <a:pt x="395" y="10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he-IL"/>
                  </a:p>
                </p:txBody>
              </p:sp>
            </p:grpSp>
            <p:sp>
              <p:nvSpPr>
                <p:cNvPr id="45" name="Freeform 107"/>
                <p:cNvSpPr>
                  <a:spLocks/>
                </p:cNvSpPr>
                <p:nvPr/>
              </p:nvSpPr>
              <p:spPr bwMode="auto">
                <a:xfrm>
                  <a:off x="624" y="2400"/>
                  <a:ext cx="485" cy="630"/>
                </a:xfrm>
                <a:custGeom>
                  <a:avLst/>
                  <a:gdLst>
                    <a:gd name="T0" fmla="*/ 1 w 790"/>
                    <a:gd name="T1" fmla="*/ 1 h 1028"/>
                    <a:gd name="T2" fmla="*/ 0 w 790"/>
                    <a:gd name="T3" fmla="*/ 1 h 1028"/>
                    <a:gd name="T4" fmla="*/ 0 w 790"/>
                    <a:gd name="T5" fmla="*/ 1 h 1028"/>
                    <a:gd name="T6" fmla="*/ 0 w 790"/>
                    <a:gd name="T7" fmla="*/ 0 h 1028"/>
                    <a:gd name="T8" fmla="*/ 1 w 790"/>
                    <a:gd name="T9" fmla="*/ 0 h 1028"/>
                    <a:gd name="T10" fmla="*/ 1 w 790"/>
                    <a:gd name="T11" fmla="*/ 0 h 1028"/>
                    <a:gd name="T12" fmla="*/ 1 w 790"/>
                    <a:gd name="T13" fmla="*/ 1 h 1028"/>
                    <a:gd name="T14" fmla="*/ 1 w 790"/>
                    <a:gd name="T15" fmla="*/ 1 h 10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0"/>
                    <a:gd name="T25" fmla="*/ 0 h 1028"/>
                    <a:gd name="T26" fmla="*/ 790 w 790"/>
                    <a:gd name="T27" fmla="*/ 1028 h 10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0" h="1028">
                      <a:moveTo>
                        <a:pt x="395" y="1028"/>
                      </a:moveTo>
                      <a:cubicBezTo>
                        <a:pt x="200" y="905"/>
                        <a:pt x="53" y="638"/>
                        <a:pt x="0" y="308"/>
                      </a:cubicBezTo>
                      <a:lnTo>
                        <a:pt x="0" y="0"/>
                      </a:lnTo>
                      <a:cubicBezTo>
                        <a:pt x="250" y="191"/>
                        <a:pt x="540" y="191"/>
                        <a:pt x="790" y="0"/>
                      </a:cubicBezTo>
                      <a:lnTo>
                        <a:pt x="790" y="308"/>
                      </a:lnTo>
                      <a:cubicBezTo>
                        <a:pt x="738" y="639"/>
                        <a:pt x="591" y="907"/>
                        <a:pt x="395" y="1028"/>
                      </a:cubicBezTo>
                      <a:close/>
                    </a:path>
                  </a:pathLst>
                </a:custGeom>
                <a:noFill/>
                <a:ln w="9525" cap="rnd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6" name="Freeform 108"/>
                <p:cNvSpPr>
                  <a:spLocks/>
                </p:cNvSpPr>
                <p:nvPr/>
              </p:nvSpPr>
              <p:spPr bwMode="auto">
                <a:xfrm>
                  <a:off x="624" y="2336"/>
                  <a:ext cx="485" cy="118"/>
                </a:xfrm>
                <a:custGeom>
                  <a:avLst/>
                  <a:gdLst>
                    <a:gd name="T0" fmla="*/ 0 w 485"/>
                    <a:gd name="T1" fmla="*/ 0 h 118"/>
                    <a:gd name="T2" fmla="*/ 485 w 485"/>
                    <a:gd name="T3" fmla="*/ 0 h 118"/>
                    <a:gd name="T4" fmla="*/ 0 60000 65536"/>
                    <a:gd name="T5" fmla="*/ 0 60000 65536"/>
                    <a:gd name="T6" fmla="*/ 0 w 485"/>
                    <a:gd name="T7" fmla="*/ 0 h 118"/>
                    <a:gd name="T8" fmla="*/ 485 w 485"/>
                    <a:gd name="T9" fmla="*/ 118 h 1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5" h="118">
                      <a:moveTo>
                        <a:pt x="0" y="0"/>
                      </a:moveTo>
                      <a:cubicBezTo>
                        <a:pt x="154" y="118"/>
                        <a:pt x="332" y="118"/>
                        <a:pt x="485" y="0"/>
                      </a:cubicBezTo>
                    </a:path>
                  </a:pathLst>
                </a:custGeom>
                <a:noFill/>
                <a:ln w="9525" cap="rnd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7" name="Freeform 109"/>
                <p:cNvSpPr>
                  <a:spLocks/>
                </p:cNvSpPr>
                <p:nvPr/>
              </p:nvSpPr>
              <p:spPr bwMode="auto">
                <a:xfrm>
                  <a:off x="709" y="2415"/>
                  <a:ext cx="72" cy="39"/>
                </a:xfrm>
                <a:custGeom>
                  <a:avLst/>
                  <a:gdLst>
                    <a:gd name="T0" fmla="*/ 1 w 117"/>
                    <a:gd name="T1" fmla="*/ 1 h 63"/>
                    <a:gd name="T2" fmla="*/ 1 w 117"/>
                    <a:gd name="T3" fmla="*/ 1 h 63"/>
                    <a:gd name="T4" fmla="*/ 1 w 117"/>
                    <a:gd name="T5" fmla="*/ 1 h 63"/>
                    <a:gd name="T6" fmla="*/ 1 w 117"/>
                    <a:gd name="T7" fmla="*/ 1 h 63"/>
                    <a:gd name="T8" fmla="*/ 1 w 117"/>
                    <a:gd name="T9" fmla="*/ 1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63"/>
                    <a:gd name="T17" fmla="*/ 117 w 117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63">
                      <a:moveTo>
                        <a:pt x="114" y="46"/>
                      </a:moveTo>
                      <a:cubicBezTo>
                        <a:pt x="117" y="33"/>
                        <a:pt x="95" y="16"/>
                        <a:pt x="65" y="8"/>
                      </a:cubicBezTo>
                      <a:cubicBezTo>
                        <a:pt x="34" y="0"/>
                        <a:pt x="7" y="4"/>
                        <a:pt x="3" y="17"/>
                      </a:cubicBezTo>
                      <a:cubicBezTo>
                        <a:pt x="0" y="30"/>
                        <a:pt x="22" y="47"/>
                        <a:pt x="52" y="55"/>
                      </a:cubicBezTo>
                      <a:cubicBezTo>
                        <a:pt x="83" y="63"/>
                        <a:pt x="110" y="59"/>
                        <a:pt x="114" y="46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8" name="Freeform 110"/>
                <p:cNvSpPr>
                  <a:spLocks/>
                </p:cNvSpPr>
                <p:nvPr/>
              </p:nvSpPr>
              <p:spPr bwMode="auto">
                <a:xfrm>
                  <a:off x="709" y="2415"/>
                  <a:ext cx="72" cy="39"/>
                </a:xfrm>
                <a:custGeom>
                  <a:avLst/>
                  <a:gdLst>
                    <a:gd name="T0" fmla="*/ 70 w 72"/>
                    <a:gd name="T1" fmla="*/ 28 h 39"/>
                    <a:gd name="T2" fmla="*/ 40 w 72"/>
                    <a:gd name="T3" fmla="*/ 5 h 39"/>
                    <a:gd name="T4" fmla="*/ 2 w 72"/>
                    <a:gd name="T5" fmla="*/ 10 h 39"/>
                    <a:gd name="T6" fmla="*/ 32 w 72"/>
                    <a:gd name="T7" fmla="*/ 34 h 39"/>
                    <a:gd name="T8" fmla="*/ 70 w 72"/>
                    <a:gd name="T9" fmla="*/ 28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39"/>
                    <a:gd name="T17" fmla="*/ 72 w 72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39">
                      <a:moveTo>
                        <a:pt x="70" y="28"/>
                      </a:moveTo>
                      <a:cubicBezTo>
                        <a:pt x="72" y="20"/>
                        <a:pt x="58" y="10"/>
                        <a:pt x="40" y="5"/>
                      </a:cubicBezTo>
                      <a:cubicBezTo>
                        <a:pt x="21" y="0"/>
                        <a:pt x="4" y="2"/>
                        <a:pt x="2" y="10"/>
                      </a:cubicBezTo>
                      <a:cubicBezTo>
                        <a:pt x="0" y="18"/>
                        <a:pt x="14" y="29"/>
                        <a:pt x="32" y="34"/>
                      </a:cubicBezTo>
                      <a:cubicBezTo>
                        <a:pt x="51" y="39"/>
                        <a:pt x="68" y="36"/>
                        <a:pt x="70" y="28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49" name="Freeform 111"/>
                <p:cNvSpPr>
                  <a:spLocks/>
                </p:cNvSpPr>
                <p:nvPr/>
              </p:nvSpPr>
              <p:spPr bwMode="auto">
                <a:xfrm>
                  <a:off x="945" y="2416"/>
                  <a:ext cx="72" cy="39"/>
                </a:xfrm>
                <a:custGeom>
                  <a:avLst/>
                  <a:gdLst>
                    <a:gd name="T0" fmla="*/ 1 w 117"/>
                    <a:gd name="T1" fmla="*/ 1 h 64"/>
                    <a:gd name="T2" fmla="*/ 1 w 117"/>
                    <a:gd name="T3" fmla="*/ 1 h 64"/>
                    <a:gd name="T4" fmla="*/ 1 w 117"/>
                    <a:gd name="T5" fmla="*/ 1 h 64"/>
                    <a:gd name="T6" fmla="*/ 1 w 117"/>
                    <a:gd name="T7" fmla="*/ 1 h 64"/>
                    <a:gd name="T8" fmla="*/ 1 w 117"/>
                    <a:gd name="T9" fmla="*/ 1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"/>
                    <a:gd name="T16" fmla="*/ 0 h 64"/>
                    <a:gd name="T17" fmla="*/ 117 w 11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" h="64">
                      <a:moveTo>
                        <a:pt x="114" y="17"/>
                      </a:moveTo>
                      <a:cubicBezTo>
                        <a:pt x="110" y="4"/>
                        <a:pt x="83" y="0"/>
                        <a:pt x="52" y="8"/>
                      </a:cubicBezTo>
                      <a:cubicBezTo>
                        <a:pt x="22" y="16"/>
                        <a:pt x="0" y="34"/>
                        <a:pt x="3" y="47"/>
                      </a:cubicBezTo>
                      <a:cubicBezTo>
                        <a:pt x="7" y="60"/>
                        <a:pt x="34" y="64"/>
                        <a:pt x="65" y="56"/>
                      </a:cubicBezTo>
                      <a:cubicBezTo>
                        <a:pt x="95" y="48"/>
                        <a:pt x="117" y="30"/>
                        <a:pt x="114" y="17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50" name="Freeform 112"/>
                <p:cNvSpPr>
                  <a:spLocks/>
                </p:cNvSpPr>
                <p:nvPr/>
              </p:nvSpPr>
              <p:spPr bwMode="auto">
                <a:xfrm>
                  <a:off x="945" y="2416"/>
                  <a:ext cx="72" cy="39"/>
                </a:xfrm>
                <a:custGeom>
                  <a:avLst/>
                  <a:gdLst>
                    <a:gd name="T0" fmla="*/ 70 w 72"/>
                    <a:gd name="T1" fmla="*/ 10 h 39"/>
                    <a:gd name="T2" fmla="*/ 32 w 72"/>
                    <a:gd name="T3" fmla="*/ 4 h 39"/>
                    <a:gd name="T4" fmla="*/ 2 w 72"/>
                    <a:gd name="T5" fmla="*/ 28 h 39"/>
                    <a:gd name="T6" fmla="*/ 40 w 72"/>
                    <a:gd name="T7" fmla="*/ 34 h 39"/>
                    <a:gd name="T8" fmla="*/ 70 w 72"/>
                    <a:gd name="T9" fmla="*/ 10 h 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"/>
                    <a:gd name="T16" fmla="*/ 0 h 39"/>
                    <a:gd name="T17" fmla="*/ 72 w 72"/>
                    <a:gd name="T18" fmla="*/ 39 h 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" h="39">
                      <a:moveTo>
                        <a:pt x="70" y="10"/>
                      </a:moveTo>
                      <a:cubicBezTo>
                        <a:pt x="68" y="2"/>
                        <a:pt x="51" y="0"/>
                        <a:pt x="32" y="4"/>
                      </a:cubicBezTo>
                      <a:cubicBezTo>
                        <a:pt x="14" y="9"/>
                        <a:pt x="0" y="20"/>
                        <a:pt x="2" y="28"/>
                      </a:cubicBezTo>
                      <a:cubicBezTo>
                        <a:pt x="5" y="36"/>
                        <a:pt x="21" y="39"/>
                        <a:pt x="40" y="34"/>
                      </a:cubicBezTo>
                      <a:cubicBezTo>
                        <a:pt x="59" y="29"/>
                        <a:pt x="72" y="18"/>
                        <a:pt x="70" y="10"/>
                      </a:cubicBezTo>
                    </a:path>
                  </a:pathLst>
                </a:custGeom>
                <a:noFill/>
                <a:ln w="9525" cap="rnd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27" name="Line 19"/>
              <p:cNvSpPr>
                <a:spLocks noChangeShapeType="1"/>
              </p:cNvSpPr>
              <p:nvPr/>
            </p:nvSpPr>
            <p:spPr bwMode="auto">
              <a:xfrm flipH="1" flipV="1">
                <a:off x="8153400" y="2362200"/>
                <a:ext cx="5207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8458200" y="1066800"/>
                <a:ext cx="0" cy="13081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H="1" flipV="1">
                <a:off x="3209526" y="1065819"/>
                <a:ext cx="5235975" cy="9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V="1">
                <a:off x="3200400" y="1066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2" name="Line 19"/>
              <p:cNvSpPr>
                <a:spLocks noChangeShapeType="1"/>
              </p:cNvSpPr>
              <p:nvPr/>
            </p:nvSpPr>
            <p:spPr bwMode="auto">
              <a:xfrm flipH="1" flipV="1">
                <a:off x="3200400" y="1676400"/>
                <a:ext cx="4445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8415338" y="2333625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 flipH="1">
                <a:off x="3198894" y="1986223"/>
                <a:ext cx="599787" cy="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36" name="Text Box 127"/>
              <p:cNvSpPr txBox="1">
                <a:spLocks noChangeArrowheads="1"/>
              </p:cNvSpPr>
              <p:nvPr/>
            </p:nvSpPr>
            <p:spPr bwMode="auto">
              <a:xfrm>
                <a:off x="3966245" y="1512224"/>
                <a:ext cx="4074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37" name="AutoShape 6"/>
              <p:cNvSpPr>
                <a:spLocks noChangeArrowheads="1"/>
              </p:cNvSpPr>
              <p:nvPr/>
            </p:nvSpPr>
            <p:spPr bwMode="auto">
              <a:xfrm rot="-5400000">
                <a:off x="6362700" y="3238500"/>
                <a:ext cx="304800" cy="228600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 flipV="1">
                <a:off x="5910263" y="33528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40" name="Oval 48"/>
              <p:cNvSpPr/>
              <p:nvPr/>
            </p:nvSpPr>
            <p:spPr bwMode="auto">
              <a:xfrm rot="10800000">
                <a:off x="6400235" y="3278188"/>
                <a:ext cx="152404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 Box 83"/>
              <p:cNvSpPr txBox="1">
                <a:spLocks noChangeArrowheads="1"/>
              </p:cNvSpPr>
              <p:nvPr/>
            </p:nvSpPr>
            <p:spPr bwMode="auto">
              <a:xfrm>
                <a:off x="2791412" y="1714158"/>
                <a:ext cx="40748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43" name="Text Box 83"/>
              <p:cNvSpPr txBox="1">
                <a:spLocks noChangeArrowheads="1"/>
              </p:cNvSpPr>
              <p:nvPr/>
            </p:nvSpPr>
            <p:spPr bwMode="auto">
              <a:xfrm>
                <a:off x="5030298" y="3029022"/>
                <a:ext cx="959232" cy="607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 flipH="1" flipV="1">
              <a:off x="2051720" y="4869160"/>
              <a:ext cx="359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1763688" y="4653136"/>
              <a:ext cx="292701" cy="3506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cs typeface="+mn-cs"/>
              </a:rPr>
              <a:t>תרגיל לקינוח</a:t>
            </a:r>
          </a:p>
        </p:txBody>
      </p:sp>
      <p:sp>
        <p:nvSpPr>
          <p:cNvPr id="69" name="מציין מיקום תוכן 6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/>
            <a:endParaRPr lang="he-IL" sz="2400" dirty="0" smtClean="0">
              <a:latin typeface="Calibri" pitchFamily="34" charset="0"/>
            </a:endParaRPr>
          </a:p>
          <a:p>
            <a:pPr algn="r">
              <a:buNone/>
            </a:pPr>
            <a:endParaRPr lang="he-IL" sz="2400" dirty="0" smtClean="0">
              <a:latin typeface="Calibri" pitchFamily="34" charset="0"/>
            </a:endParaRPr>
          </a:p>
          <a:p>
            <a:pPr algn="r"/>
            <a:r>
              <a:rPr lang="he-IL" sz="2400" dirty="0" smtClean="0">
                <a:latin typeface="Calibri" pitchFamily="34" charset="0"/>
              </a:rPr>
              <a:t>הוספנו השהייה ולכן התדר ירד (כלומר, הגדלנו את אורך מחזור השעון </a:t>
            </a:r>
            <a:r>
              <a:rPr lang="he-IL" sz="2400" dirty="0" err="1" smtClean="0">
                <a:latin typeface="Calibri" pitchFamily="34" charset="0"/>
              </a:rPr>
              <a:t>המינימלי</a:t>
            </a:r>
            <a:r>
              <a:rPr lang="he-IL" sz="2400" dirty="0" smtClean="0">
                <a:latin typeface="Calibri" pitchFamily="34" charset="0"/>
              </a:rPr>
              <a:t>)</a:t>
            </a:r>
          </a:p>
          <a:p>
            <a:pPr algn="r"/>
            <a:r>
              <a:rPr lang="he-IL" sz="2400" dirty="0" smtClean="0">
                <a:latin typeface="Calibri" pitchFamily="34" charset="0"/>
              </a:rPr>
              <a:t>אבל, זה פותר את בעיית היציבות! (תבדקו בעצמכם)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27</a:t>
            </a:fld>
            <a:endParaRPr lang="he-IL"/>
          </a:p>
        </p:txBody>
      </p:sp>
      <p:grpSp>
        <p:nvGrpSpPr>
          <p:cNvPr id="175" name="קבוצה 174"/>
          <p:cNvGrpSpPr/>
          <p:nvPr/>
        </p:nvGrpSpPr>
        <p:grpSpPr>
          <a:xfrm>
            <a:off x="831112" y="1691233"/>
            <a:ext cx="7629320" cy="2025799"/>
            <a:chOff x="831112" y="1475209"/>
            <a:chExt cx="7629320" cy="2025799"/>
          </a:xfrm>
        </p:grpSpPr>
        <p:grpSp>
          <p:nvGrpSpPr>
            <p:cNvPr id="149" name="קבוצה 148"/>
            <p:cNvGrpSpPr/>
            <p:nvPr/>
          </p:nvGrpSpPr>
          <p:grpSpPr>
            <a:xfrm>
              <a:off x="831112" y="1475209"/>
              <a:ext cx="7629320" cy="2025799"/>
              <a:chOff x="-400229" y="1722512"/>
              <a:chExt cx="7629320" cy="2025799"/>
            </a:xfrm>
          </p:grpSpPr>
          <p:sp>
            <p:nvSpPr>
              <p:cNvPr id="113" name="AutoShape 5"/>
              <p:cNvSpPr>
                <a:spLocks noChangeArrowheads="1"/>
              </p:cNvSpPr>
              <p:nvPr/>
            </p:nvSpPr>
            <p:spPr bwMode="auto">
              <a:xfrm rot="10800000">
                <a:off x="2463571" y="2474952"/>
                <a:ext cx="509332" cy="383455"/>
              </a:xfrm>
              <a:prstGeom prst="flowChartOnlineStora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114" name="Line 18"/>
              <p:cNvSpPr>
                <a:spLocks noChangeShapeType="1"/>
              </p:cNvSpPr>
              <p:nvPr/>
            </p:nvSpPr>
            <p:spPr bwMode="auto">
              <a:xfrm flipV="1">
                <a:off x="1258384" y="2285637"/>
                <a:ext cx="1248" cy="2990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" name="Line 19"/>
              <p:cNvSpPr>
                <a:spLocks noChangeShapeType="1"/>
              </p:cNvSpPr>
              <p:nvPr/>
            </p:nvSpPr>
            <p:spPr bwMode="auto">
              <a:xfrm flipH="1" flipV="1">
                <a:off x="1262741" y="2583543"/>
                <a:ext cx="1277817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6" name="Line 20"/>
              <p:cNvSpPr>
                <a:spLocks noChangeShapeType="1"/>
              </p:cNvSpPr>
              <p:nvPr/>
            </p:nvSpPr>
            <p:spPr bwMode="auto">
              <a:xfrm flipV="1">
                <a:off x="4492787" y="2668191"/>
                <a:ext cx="591922" cy="20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7" name="Text Box 83"/>
              <p:cNvSpPr txBox="1">
                <a:spLocks noChangeArrowheads="1"/>
              </p:cNvSpPr>
              <p:nvPr/>
            </p:nvSpPr>
            <p:spPr bwMode="auto">
              <a:xfrm>
                <a:off x="6908658" y="2420888"/>
                <a:ext cx="320433" cy="350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  <p:grpSp>
            <p:nvGrpSpPr>
              <p:cNvPr id="118" name="Group 43"/>
              <p:cNvGrpSpPr>
                <a:grpSpLocks/>
              </p:cNvGrpSpPr>
              <p:nvPr/>
            </p:nvGrpSpPr>
            <p:grpSpPr bwMode="auto">
              <a:xfrm>
                <a:off x="5105616" y="2383501"/>
                <a:ext cx="1382652" cy="1364810"/>
                <a:chOff x="5409635" y="2013203"/>
                <a:chExt cx="1758459" cy="1796797"/>
              </a:xfrm>
            </p:grpSpPr>
            <p:sp>
              <p:nvSpPr>
                <p:cNvPr id="143" name="Rectangle 14"/>
                <p:cNvSpPr/>
                <p:nvPr/>
              </p:nvSpPr>
              <p:spPr>
                <a:xfrm>
                  <a:off x="5409635" y="2133600"/>
                  <a:ext cx="1752831" cy="1676400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4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5505479" y="2062424"/>
                  <a:ext cx="45725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145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6482194" y="2013203"/>
                  <a:ext cx="685900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34" name="Group 104"/>
              <p:cNvGrpSpPr>
                <a:grpSpLocks/>
              </p:cNvGrpSpPr>
              <p:nvPr/>
            </p:nvGrpSpPr>
            <p:grpSpPr bwMode="auto">
              <a:xfrm rot="16200000">
                <a:off x="498289" y="1791980"/>
                <a:ext cx="463040" cy="1018666"/>
                <a:chOff x="624" y="-311"/>
                <a:chExt cx="485" cy="970"/>
              </a:xfrm>
            </p:grpSpPr>
            <p:sp>
              <p:nvSpPr>
                <p:cNvPr id="141" name="Freeform 105"/>
                <p:cNvSpPr>
                  <a:spLocks noEditPoints="1"/>
                </p:cNvSpPr>
                <p:nvPr/>
              </p:nvSpPr>
              <p:spPr bwMode="auto">
                <a:xfrm>
                  <a:off x="745" y="-311"/>
                  <a:ext cx="243" cy="970"/>
                </a:xfrm>
                <a:custGeom>
                  <a:avLst/>
                  <a:gdLst>
                    <a:gd name="T0" fmla="*/ 243 w 243"/>
                    <a:gd name="T1" fmla="*/ 0 h 970"/>
                    <a:gd name="T2" fmla="*/ 243 w 243"/>
                    <a:gd name="T3" fmla="*/ 485 h 970"/>
                    <a:gd name="T4" fmla="*/ 0 w 243"/>
                    <a:gd name="T5" fmla="*/ 0 h 970"/>
                    <a:gd name="T6" fmla="*/ 0 w 243"/>
                    <a:gd name="T7" fmla="*/ 485 h 970"/>
                    <a:gd name="T8" fmla="*/ 122 w 243"/>
                    <a:gd name="T9" fmla="*/ 970 h 970"/>
                    <a:gd name="T10" fmla="*/ 122 w 243"/>
                    <a:gd name="T11" fmla="*/ 485 h 97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43"/>
                    <a:gd name="T19" fmla="*/ 0 h 970"/>
                    <a:gd name="T20" fmla="*/ 243 w 243"/>
                    <a:gd name="T21" fmla="*/ 970 h 97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43" h="970">
                      <a:moveTo>
                        <a:pt x="243" y="0"/>
                      </a:moveTo>
                      <a:lnTo>
                        <a:pt x="243" y="485"/>
                      </a:lnTo>
                      <a:moveTo>
                        <a:pt x="0" y="0"/>
                      </a:moveTo>
                      <a:lnTo>
                        <a:pt x="0" y="485"/>
                      </a:lnTo>
                      <a:moveTo>
                        <a:pt x="122" y="970"/>
                      </a:moveTo>
                      <a:lnTo>
                        <a:pt x="122" y="485"/>
                      </a:lnTo>
                    </a:path>
                  </a:pathLst>
                </a:custGeom>
                <a:noFill/>
                <a:ln w="9525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42" name="Freeform 106"/>
                <p:cNvSpPr>
                  <a:spLocks/>
                </p:cNvSpPr>
                <p:nvPr/>
              </p:nvSpPr>
              <p:spPr bwMode="auto">
                <a:xfrm>
                  <a:off x="624" y="-144"/>
                  <a:ext cx="485" cy="630"/>
                </a:xfrm>
                <a:custGeom>
                  <a:avLst/>
                  <a:gdLst>
                    <a:gd name="T0" fmla="*/ 1 w 790"/>
                    <a:gd name="T1" fmla="*/ 1 h 1028"/>
                    <a:gd name="T2" fmla="*/ 0 w 790"/>
                    <a:gd name="T3" fmla="*/ 1 h 1028"/>
                    <a:gd name="T4" fmla="*/ 0 w 790"/>
                    <a:gd name="T5" fmla="*/ 1 h 1028"/>
                    <a:gd name="T6" fmla="*/ 0 w 790"/>
                    <a:gd name="T7" fmla="*/ 0 h 1028"/>
                    <a:gd name="T8" fmla="*/ 1 w 790"/>
                    <a:gd name="T9" fmla="*/ 0 h 1028"/>
                    <a:gd name="T10" fmla="*/ 1 w 790"/>
                    <a:gd name="T11" fmla="*/ 0 h 1028"/>
                    <a:gd name="T12" fmla="*/ 1 w 790"/>
                    <a:gd name="T13" fmla="*/ 1 h 1028"/>
                    <a:gd name="T14" fmla="*/ 1 w 790"/>
                    <a:gd name="T15" fmla="*/ 1 h 10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790"/>
                    <a:gd name="T25" fmla="*/ 0 h 1028"/>
                    <a:gd name="T26" fmla="*/ 790 w 790"/>
                    <a:gd name="T27" fmla="*/ 1028 h 10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790" h="1028">
                      <a:moveTo>
                        <a:pt x="395" y="1028"/>
                      </a:moveTo>
                      <a:cubicBezTo>
                        <a:pt x="200" y="905"/>
                        <a:pt x="53" y="638"/>
                        <a:pt x="0" y="308"/>
                      </a:cubicBezTo>
                      <a:lnTo>
                        <a:pt x="0" y="0"/>
                      </a:lnTo>
                      <a:cubicBezTo>
                        <a:pt x="250" y="191"/>
                        <a:pt x="540" y="191"/>
                        <a:pt x="790" y="0"/>
                      </a:cubicBezTo>
                      <a:lnTo>
                        <a:pt x="790" y="308"/>
                      </a:lnTo>
                      <a:cubicBezTo>
                        <a:pt x="738" y="639"/>
                        <a:pt x="591" y="907"/>
                        <a:pt x="395" y="10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35" name="Freeform 107"/>
              <p:cNvSpPr>
                <a:spLocks/>
              </p:cNvSpPr>
              <p:nvPr/>
            </p:nvSpPr>
            <p:spPr bwMode="auto">
              <a:xfrm rot="16200000">
                <a:off x="498807" y="1970509"/>
                <a:ext cx="463040" cy="661607"/>
              </a:xfrm>
              <a:custGeom>
                <a:avLst/>
                <a:gdLst>
                  <a:gd name="T0" fmla="*/ 1 w 790"/>
                  <a:gd name="T1" fmla="*/ 1 h 1028"/>
                  <a:gd name="T2" fmla="*/ 0 w 790"/>
                  <a:gd name="T3" fmla="*/ 1 h 1028"/>
                  <a:gd name="T4" fmla="*/ 0 w 790"/>
                  <a:gd name="T5" fmla="*/ 1 h 1028"/>
                  <a:gd name="T6" fmla="*/ 0 w 790"/>
                  <a:gd name="T7" fmla="*/ 0 h 1028"/>
                  <a:gd name="T8" fmla="*/ 1 w 790"/>
                  <a:gd name="T9" fmla="*/ 0 h 1028"/>
                  <a:gd name="T10" fmla="*/ 1 w 790"/>
                  <a:gd name="T11" fmla="*/ 0 h 1028"/>
                  <a:gd name="T12" fmla="*/ 1 w 790"/>
                  <a:gd name="T13" fmla="*/ 1 h 1028"/>
                  <a:gd name="T14" fmla="*/ 1 w 790"/>
                  <a:gd name="T15" fmla="*/ 1 h 10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90"/>
                  <a:gd name="T25" fmla="*/ 0 h 1028"/>
                  <a:gd name="T26" fmla="*/ 790 w 790"/>
                  <a:gd name="T27" fmla="*/ 1028 h 102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90" h="1028">
                    <a:moveTo>
                      <a:pt x="395" y="1028"/>
                    </a:moveTo>
                    <a:cubicBezTo>
                      <a:pt x="200" y="905"/>
                      <a:pt x="53" y="638"/>
                      <a:pt x="0" y="308"/>
                    </a:cubicBezTo>
                    <a:lnTo>
                      <a:pt x="0" y="0"/>
                    </a:lnTo>
                    <a:cubicBezTo>
                      <a:pt x="250" y="191"/>
                      <a:pt x="540" y="191"/>
                      <a:pt x="790" y="0"/>
                    </a:cubicBezTo>
                    <a:lnTo>
                      <a:pt x="790" y="308"/>
                    </a:lnTo>
                    <a:cubicBezTo>
                      <a:pt x="738" y="639"/>
                      <a:pt x="591" y="907"/>
                      <a:pt x="395" y="1028"/>
                    </a:cubicBezTo>
                    <a:close/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6" name="Freeform 108"/>
              <p:cNvSpPr>
                <a:spLocks/>
              </p:cNvSpPr>
              <p:nvPr/>
            </p:nvSpPr>
            <p:spPr bwMode="auto">
              <a:xfrm rot="16200000">
                <a:off x="162753" y="2239352"/>
                <a:ext cx="463040" cy="123920"/>
              </a:xfrm>
              <a:custGeom>
                <a:avLst/>
                <a:gdLst>
                  <a:gd name="T0" fmla="*/ 0 w 485"/>
                  <a:gd name="T1" fmla="*/ 0 h 118"/>
                  <a:gd name="T2" fmla="*/ 485 w 485"/>
                  <a:gd name="T3" fmla="*/ 0 h 118"/>
                  <a:gd name="T4" fmla="*/ 0 60000 65536"/>
                  <a:gd name="T5" fmla="*/ 0 60000 65536"/>
                  <a:gd name="T6" fmla="*/ 0 w 485"/>
                  <a:gd name="T7" fmla="*/ 0 h 118"/>
                  <a:gd name="T8" fmla="*/ 485 w 485"/>
                  <a:gd name="T9" fmla="*/ 118 h 1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85" h="118">
                    <a:moveTo>
                      <a:pt x="0" y="0"/>
                    </a:moveTo>
                    <a:cubicBezTo>
                      <a:pt x="154" y="118"/>
                      <a:pt x="332" y="118"/>
                      <a:pt x="485" y="0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0" name="Line 19"/>
              <p:cNvSpPr>
                <a:spLocks noChangeShapeType="1"/>
              </p:cNvSpPr>
              <p:nvPr/>
            </p:nvSpPr>
            <p:spPr bwMode="auto">
              <a:xfrm flipH="1" flipV="1">
                <a:off x="6484253" y="2706472"/>
                <a:ext cx="4094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1" name="Line 18"/>
              <p:cNvSpPr>
                <a:spLocks noChangeShapeType="1"/>
              </p:cNvSpPr>
              <p:nvPr/>
            </p:nvSpPr>
            <p:spPr bwMode="auto">
              <a:xfrm flipV="1">
                <a:off x="6723938" y="1722513"/>
                <a:ext cx="0" cy="9936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" name="Line 19"/>
              <p:cNvSpPr>
                <a:spLocks noChangeShapeType="1"/>
              </p:cNvSpPr>
              <p:nvPr/>
            </p:nvSpPr>
            <p:spPr bwMode="auto">
              <a:xfrm flipH="1">
                <a:off x="-58057" y="1722512"/>
                <a:ext cx="6772009" cy="46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3" name="Line 18"/>
              <p:cNvSpPr>
                <a:spLocks noChangeShapeType="1"/>
              </p:cNvSpPr>
              <p:nvPr/>
            </p:nvSpPr>
            <p:spPr bwMode="auto">
              <a:xfrm flipV="1">
                <a:off x="-78613" y="1722513"/>
                <a:ext cx="0" cy="4630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4" name="Line 19"/>
              <p:cNvSpPr>
                <a:spLocks noChangeShapeType="1"/>
              </p:cNvSpPr>
              <p:nvPr/>
            </p:nvSpPr>
            <p:spPr bwMode="auto">
              <a:xfrm flipH="1" flipV="1">
                <a:off x="-78613" y="2185553"/>
                <a:ext cx="3495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5" name="Oval 7"/>
              <p:cNvSpPr>
                <a:spLocks noChangeArrowheads="1"/>
              </p:cNvSpPr>
              <p:nvPr/>
            </p:nvSpPr>
            <p:spPr bwMode="auto">
              <a:xfrm>
                <a:off x="6690233" y="2684767"/>
                <a:ext cx="59921" cy="5788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Line 19"/>
              <p:cNvSpPr>
                <a:spLocks noChangeShapeType="1"/>
              </p:cNvSpPr>
              <p:nvPr/>
            </p:nvSpPr>
            <p:spPr bwMode="auto">
              <a:xfrm flipH="1">
                <a:off x="-79797" y="2420888"/>
                <a:ext cx="471655" cy="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8" name="Text Box 127"/>
              <p:cNvSpPr txBox="1">
                <a:spLocks noChangeArrowheads="1"/>
              </p:cNvSpPr>
              <p:nvPr/>
            </p:nvSpPr>
            <p:spPr bwMode="auto">
              <a:xfrm>
                <a:off x="523625" y="2060848"/>
                <a:ext cx="320433" cy="350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</p:txBody>
          </p:sp>
          <p:sp>
            <p:nvSpPr>
              <p:cNvPr id="129" name="AutoShape 6"/>
              <p:cNvSpPr>
                <a:spLocks noChangeArrowheads="1"/>
              </p:cNvSpPr>
              <p:nvPr/>
            </p:nvSpPr>
            <p:spPr bwMode="auto">
              <a:xfrm rot="16200000">
                <a:off x="5080182" y="3369029"/>
                <a:ext cx="231520" cy="179764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he-IL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Line 20"/>
              <p:cNvSpPr>
                <a:spLocks noChangeShapeType="1"/>
              </p:cNvSpPr>
              <p:nvPr/>
            </p:nvSpPr>
            <p:spPr bwMode="auto">
              <a:xfrm flipV="1">
                <a:off x="4720316" y="3458911"/>
                <a:ext cx="359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31" name="Oval 48"/>
              <p:cNvSpPr/>
              <p:nvPr/>
            </p:nvSpPr>
            <p:spPr bwMode="auto">
              <a:xfrm rot="10800000">
                <a:off x="5105616" y="3402238"/>
                <a:ext cx="119846" cy="11576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Text Box 83"/>
              <p:cNvSpPr txBox="1">
                <a:spLocks noChangeArrowheads="1"/>
              </p:cNvSpPr>
              <p:nvPr/>
            </p:nvSpPr>
            <p:spPr bwMode="auto">
              <a:xfrm>
                <a:off x="-400229" y="2214233"/>
                <a:ext cx="320433" cy="350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133" name="Text Box 83"/>
              <p:cNvSpPr txBox="1">
                <a:spLocks noChangeArrowheads="1"/>
              </p:cNvSpPr>
              <p:nvPr/>
            </p:nvSpPr>
            <p:spPr bwMode="auto">
              <a:xfrm>
                <a:off x="4028338" y="3212976"/>
                <a:ext cx="75431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Clk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Line 16"/>
              <p:cNvSpPr>
                <a:spLocks noChangeShapeType="1"/>
              </p:cNvSpPr>
              <p:nvPr/>
            </p:nvSpPr>
            <p:spPr bwMode="auto">
              <a:xfrm flipH="1" flipV="1">
                <a:off x="2188531" y="2790297"/>
                <a:ext cx="359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48" name="Text Box 83"/>
              <p:cNvSpPr txBox="1">
                <a:spLocks noChangeArrowheads="1"/>
              </p:cNvSpPr>
              <p:nvPr/>
            </p:nvSpPr>
            <p:spPr bwMode="auto">
              <a:xfrm>
                <a:off x="388331" y="2574273"/>
                <a:ext cx="292701" cy="350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Z</a:t>
                </a:r>
              </a:p>
            </p:txBody>
          </p:sp>
        </p:grpSp>
        <p:grpSp>
          <p:nvGrpSpPr>
            <p:cNvPr id="150" name="Group 116"/>
            <p:cNvGrpSpPr>
              <a:grpSpLocks/>
            </p:cNvGrpSpPr>
            <p:nvPr/>
          </p:nvGrpSpPr>
          <p:grpSpPr bwMode="auto">
            <a:xfrm rot="10800000">
              <a:off x="4211915" y="2232286"/>
              <a:ext cx="1505434" cy="361826"/>
              <a:chOff x="5028453" y="3339354"/>
              <a:chExt cx="3416300" cy="666750"/>
            </a:xfrm>
          </p:grpSpPr>
          <p:sp>
            <p:nvSpPr>
              <p:cNvPr id="152" name="Line 19"/>
              <p:cNvSpPr>
                <a:spLocks noChangeShapeType="1"/>
              </p:cNvSpPr>
              <p:nvPr/>
            </p:nvSpPr>
            <p:spPr bwMode="auto">
              <a:xfrm flipH="1" flipV="1">
                <a:off x="6857253" y="3663204"/>
                <a:ext cx="1587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3" name="AutoShape 6"/>
              <p:cNvSpPr>
                <a:spLocks noChangeArrowheads="1"/>
              </p:cNvSpPr>
              <p:nvPr/>
            </p:nvSpPr>
            <p:spPr bwMode="auto">
              <a:xfrm rot="5400000">
                <a:off x="6288135" y="3375072"/>
                <a:ext cx="647700" cy="576263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54" name="Oval 7"/>
              <p:cNvSpPr>
                <a:spLocks noChangeArrowheads="1"/>
              </p:cNvSpPr>
              <p:nvPr/>
            </p:nvSpPr>
            <p:spPr bwMode="auto">
              <a:xfrm>
                <a:off x="6171453" y="3567954"/>
                <a:ext cx="142875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56" name="Oval 7"/>
              <p:cNvSpPr>
                <a:spLocks noChangeArrowheads="1"/>
              </p:cNvSpPr>
              <p:nvPr/>
            </p:nvSpPr>
            <p:spPr bwMode="auto">
              <a:xfrm>
                <a:off x="5028453" y="3587004"/>
                <a:ext cx="142875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57" name="Line 19"/>
              <p:cNvSpPr>
                <a:spLocks noChangeShapeType="1"/>
              </p:cNvSpPr>
              <p:nvPr/>
            </p:nvSpPr>
            <p:spPr bwMode="auto">
              <a:xfrm flipH="1" flipV="1">
                <a:off x="5714253" y="3663204"/>
                <a:ext cx="444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55" name="AutoShape 6"/>
              <p:cNvSpPr>
                <a:spLocks noChangeArrowheads="1"/>
              </p:cNvSpPr>
              <p:nvPr/>
            </p:nvSpPr>
            <p:spPr bwMode="auto">
              <a:xfrm rot="5400000">
                <a:off x="5145135" y="3394122"/>
                <a:ext cx="647700" cy="576263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>
                  <a:latin typeface="Calibri" pitchFamily="34" charset="0"/>
                </a:endParaRPr>
              </a:p>
            </p:txBody>
          </p:sp>
        </p:grpSp>
        <p:grpSp>
          <p:nvGrpSpPr>
            <p:cNvPr id="168" name="Group 116"/>
            <p:cNvGrpSpPr>
              <a:grpSpLocks/>
            </p:cNvGrpSpPr>
            <p:nvPr/>
          </p:nvGrpSpPr>
          <p:grpSpPr bwMode="auto">
            <a:xfrm rot="10800000">
              <a:off x="1919852" y="2347521"/>
              <a:ext cx="1505434" cy="361826"/>
              <a:chOff x="5028453" y="3339354"/>
              <a:chExt cx="3416300" cy="666750"/>
            </a:xfrm>
          </p:grpSpPr>
          <p:sp>
            <p:nvSpPr>
              <p:cNvPr id="169" name="Line 19"/>
              <p:cNvSpPr>
                <a:spLocks noChangeShapeType="1"/>
              </p:cNvSpPr>
              <p:nvPr/>
            </p:nvSpPr>
            <p:spPr bwMode="auto">
              <a:xfrm flipH="1" flipV="1">
                <a:off x="6857253" y="3663204"/>
                <a:ext cx="1587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70" name="AutoShape 6"/>
              <p:cNvSpPr>
                <a:spLocks noChangeArrowheads="1"/>
              </p:cNvSpPr>
              <p:nvPr/>
            </p:nvSpPr>
            <p:spPr bwMode="auto">
              <a:xfrm rot="5400000">
                <a:off x="6288135" y="3375072"/>
                <a:ext cx="647700" cy="576263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71" name="Oval 7"/>
              <p:cNvSpPr>
                <a:spLocks noChangeArrowheads="1"/>
              </p:cNvSpPr>
              <p:nvPr/>
            </p:nvSpPr>
            <p:spPr bwMode="auto">
              <a:xfrm>
                <a:off x="6171453" y="3567954"/>
                <a:ext cx="142875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72" name="Oval 7"/>
              <p:cNvSpPr>
                <a:spLocks noChangeArrowheads="1"/>
              </p:cNvSpPr>
              <p:nvPr/>
            </p:nvSpPr>
            <p:spPr bwMode="auto">
              <a:xfrm>
                <a:off x="5028453" y="3587004"/>
                <a:ext cx="142875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Calibri" pitchFamily="34" charset="0"/>
                </a:endParaRPr>
              </a:p>
            </p:txBody>
          </p:sp>
          <p:sp>
            <p:nvSpPr>
              <p:cNvPr id="173" name="Line 19"/>
              <p:cNvSpPr>
                <a:spLocks noChangeShapeType="1"/>
              </p:cNvSpPr>
              <p:nvPr/>
            </p:nvSpPr>
            <p:spPr bwMode="auto">
              <a:xfrm flipH="1" flipV="1">
                <a:off x="5714253" y="3663204"/>
                <a:ext cx="4445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74" name="AutoShape 6"/>
              <p:cNvSpPr>
                <a:spLocks noChangeArrowheads="1"/>
              </p:cNvSpPr>
              <p:nvPr/>
            </p:nvSpPr>
            <p:spPr bwMode="auto">
              <a:xfrm rot="5400000">
                <a:off x="5145135" y="3394122"/>
                <a:ext cx="647700" cy="576263"/>
              </a:xfrm>
              <a:prstGeom prst="flowChartMerg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he-IL">
                  <a:latin typeface="Calibri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C7F3A1-E0E2-47E1-9417-C309E91ADDE6}" type="slidenum">
              <a:rPr lang="en-US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457200" y="214298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e-IL" sz="4400" dirty="0" smtClean="0">
                <a:latin typeface="Times New Roman" pitchFamily="18" charset="0"/>
              </a:rPr>
              <a:t>למעשה, הבעיה עם העולם האמיתי</a:t>
            </a:r>
            <a:endParaRPr lang="en-US" sz="3200" dirty="0">
              <a:latin typeface="Times New Roman" pitchFamily="18" charset="0"/>
              <a:ea typeface="+mj-ea"/>
            </a:endParaRPr>
          </a:p>
        </p:txBody>
      </p:sp>
      <p:grpSp>
        <p:nvGrpSpPr>
          <p:cNvPr id="29" name="Group 3"/>
          <p:cNvGrpSpPr>
            <a:grpSpLocks/>
          </p:cNvGrpSpPr>
          <p:nvPr/>
        </p:nvGrpSpPr>
        <p:grpSpPr bwMode="auto">
          <a:xfrm>
            <a:off x="4116388" y="1979613"/>
            <a:ext cx="2447925" cy="647700"/>
            <a:chOff x="340" y="1797"/>
            <a:chExt cx="1542" cy="408"/>
          </a:xfrm>
        </p:grpSpPr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340" y="2205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flipV="1">
              <a:off x="839" y="179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839" y="1797"/>
              <a:ext cx="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1383" y="179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1383" y="2205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3806825" y="2435225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803650" y="18288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7" name="Line 11"/>
          <p:cNvSpPr>
            <a:spLocks noChangeShapeType="1"/>
          </p:cNvSpPr>
          <p:nvPr/>
        </p:nvSpPr>
        <p:spPr bwMode="auto">
          <a:xfrm flipH="1">
            <a:off x="4187825" y="1979613"/>
            <a:ext cx="720725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1404938" y="2051050"/>
            <a:ext cx="1865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Ideal World</a:t>
            </a:r>
          </a:p>
        </p:txBody>
      </p:sp>
      <p:sp>
        <p:nvSpPr>
          <p:cNvPr id="39" name="AutoShape 13"/>
          <p:cNvSpPr>
            <a:spLocks/>
          </p:cNvSpPr>
          <p:nvPr/>
        </p:nvSpPr>
        <p:spPr bwMode="auto">
          <a:xfrm rot="5400000">
            <a:off x="4839494" y="2591594"/>
            <a:ext cx="144462" cy="215900"/>
          </a:xfrm>
          <a:prstGeom prst="rightBrace">
            <a:avLst>
              <a:gd name="adj1" fmla="val 1245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257675" y="2765425"/>
            <a:ext cx="220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“zero” time to change</a:t>
            </a:r>
          </a:p>
        </p:txBody>
      </p:sp>
      <p:sp>
        <p:nvSpPr>
          <p:cNvPr id="41" name="AutoShape 15"/>
          <p:cNvSpPr>
            <a:spLocks/>
          </p:cNvSpPr>
          <p:nvPr/>
        </p:nvSpPr>
        <p:spPr bwMode="auto">
          <a:xfrm rot="5400000">
            <a:off x="5673726" y="2590800"/>
            <a:ext cx="144462" cy="217487"/>
          </a:xfrm>
          <a:prstGeom prst="rightBrace">
            <a:avLst>
              <a:gd name="adj1" fmla="val 125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1211263" y="4211638"/>
            <a:ext cx="1811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800">
                <a:latin typeface="Times New Roman" pitchFamily="18" charset="0"/>
                <a:cs typeface="Times New Roman" pitchFamily="18" charset="0"/>
              </a:rPr>
              <a:t>Real World</a:t>
            </a:r>
          </a:p>
        </p:txBody>
      </p: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3313113" y="3989388"/>
            <a:ext cx="3697287" cy="973137"/>
            <a:chOff x="3313112" y="4862513"/>
            <a:chExt cx="3697288" cy="973137"/>
          </a:xfrm>
        </p:grpSpPr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625850" y="5661025"/>
              <a:ext cx="792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 flipV="1">
              <a:off x="4418012" y="5013325"/>
              <a:ext cx="549275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19"/>
            <p:cNvSpPr>
              <a:spLocks noChangeShapeType="1"/>
            </p:cNvSpPr>
            <p:nvPr/>
          </p:nvSpPr>
          <p:spPr bwMode="auto">
            <a:xfrm>
              <a:off x="4967287" y="5013325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5830887" y="5013325"/>
              <a:ext cx="38735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218237" y="5661025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3316287" y="5468938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313112" y="4862513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" name="Line 24"/>
            <p:cNvSpPr>
              <a:spLocks noChangeShapeType="1"/>
            </p:cNvSpPr>
            <p:nvPr/>
          </p:nvSpPr>
          <p:spPr bwMode="auto">
            <a:xfrm flipH="1">
              <a:off x="3697287" y="5013325"/>
              <a:ext cx="122555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AutoShape 26"/>
            <p:cNvSpPr>
              <a:spLocks/>
            </p:cNvSpPr>
            <p:nvPr/>
          </p:nvSpPr>
          <p:spPr bwMode="auto">
            <a:xfrm rot="5400000">
              <a:off x="4675981" y="5331619"/>
              <a:ext cx="73025" cy="731837"/>
            </a:xfrm>
            <a:prstGeom prst="rightBrace">
              <a:avLst>
                <a:gd name="adj1" fmla="val 8351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AutoShape 28"/>
            <p:cNvSpPr>
              <a:spLocks/>
            </p:cNvSpPr>
            <p:nvPr/>
          </p:nvSpPr>
          <p:spPr bwMode="auto">
            <a:xfrm rot="5400000">
              <a:off x="5921374" y="5435601"/>
              <a:ext cx="144463" cy="595312"/>
            </a:xfrm>
            <a:prstGeom prst="rightBrace">
              <a:avLst>
                <a:gd name="adj1" fmla="val 343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4994275" y="5084763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5818187" y="5013325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71600" y="5085184"/>
            <a:ext cx="756084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גרוע מכך, השינוי קורה בצורה הדרגתית ורציפה, ממתח נמוך (שמייצג 0) למתח גבוה (שמייצג 1).</a:t>
            </a:r>
          </a:p>
          <a:p>
            <a:r>
              <a:rPr lang="he-IL" sz="2400" dirty="0" smtClean="0"/>
              <a:t>כלומר, לא רק שהפלט של השער הלוגי מתחלף בצורה רציפה והדרגתית, גם הקלט מתחלף כך.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7EDFEE-6743-4CBF-B918-E8CBD003BE01}" type="slidenum">
              <a:rPr lang="en-US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331913" y="2905125"/>
            <a:ext cx="2760662" cy="973138"/>
            <a:chOff x="1331913" y="3205163"/>
            <a:chExt cx="2760662" cy="97313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44650" y="3355975"/>
              <a:ext cx="2447925" cy="647700"/>
              <a:chOff x="340" y="1797"/>
              <a:chExt cx="1542" cy="408"/>
            </a:xfrm>
          </p:grpSpPr>
          <p:sp>
            <p:nvSpPr>
              <p:cNvPr id="7223" name="Line 4"/>
              <p:cNvSpPr>
                <a:spLocks noChangeShapeType="1"/>
              </p:cNvSpPr>
              <p:nvPr/>
            </p:nvSpPr>
            <p:spPr bwMode="auto">
              <a:xfrm>
                <a:off x="340" y="2205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24" name="Line 5"/>
              <p:cNvSpPr>
                <a:spLocks noChangeShapeType="1"/>
              </p:cNvSpPr>
              <p:nvPr/>
            </p:nvSpPr>
            <p:spPr bwMode="auto">
              <a:xfrm flipV="1">
                <a:off x="839" y="179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25" name="Line 6"/>
              <p:cNvSpPr>
                <a:spLocks noChangeShapeType="1"/>
              </p:cNvSpPr>
              <p:nvPr/>
            </p:nvSpPr>
            <p:spPr bwMode="auto">
              <a:xfrm>
                <a:off x="839" y="1797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26" name="Line 7"/>
              <p:cNvSpPr>
                <a:spLocks noChangeShapeType="1"/>
              </p:cNvSpPr>
              <p:nvPr/>
            </p:nvSpPr>
            <p:spPr bwMode="auto">
              <a:xfrm>
                <a:off x="1383" y="1797"/>
                <a:ext cx="0" cy="4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227" name="Line 8"/>
              <p:cNvSpPr>
                <a:spLocks noChangeShapeType="1"/>
              </p:cNvSpPr>
              <p:nvPr/>
            </p:nvSpPr>
            <p:spPr bwMode="auto">
              <a:xfrm>
                <a:off x="1383" y="2205"/>
                <a:ext cx="4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220" name="Text Box 9"/>
            <p:cNvSpPr txBox="1">
              <a:spLocks noChangeArrowheads="1"/>
            </p:cNvSpPr>
            <p:nvPr/>
          </p:nvSpPr>
          <p:spPr bwMode="auto">
            <a:xfrm>
              <a:off x="1335088" y="3811588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221" name="Text Box 10"/>
            <p:cNvSpPr txBox="1">
              <a:spLocks noChangeArrowheads="1"/>
            </p:cNvSpPr>
            <p:nvPr/>
          </p:nvSpPr>
          <p:spPr bwMode="auto">
            <a:xfrm>
              <a:off x="1331913" y="3205163"/>
              <a:ext cx="3095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222" name="Line 11"/>
            <p:cNvSpPr>
              <a:spLocks noChangeShapeType="1"/>
            </p:cNvSpPr>
            <p:nvPr/>
          </p:nvSpPr>
          <p:spPr bwMode="auto">
            <a:xfrm flipH="1">
              <a:off x="1716088" y="3355975"/>
              <a:ext cx="72072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057400" y="2286000"/>
            <a:ext cx="1630363" cy="46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Ideal World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304800" y="3205163"/>
            <a:ext cx="833438" cy="461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333500" y="4549775"/>
            <a:ext cx="2760663" cy="973138"/>
            <a:chOff x="4762500" y="3211513"/>
            <a:chExt cx="2760663" cy="973137"/>
          </a:xfrm>
        </p:grpSpPr>
        <p:sp>
          <p:nvSpPr>
            <p:cNvPr id="7211" name="Line 18"/>
            <p:cNvSpPr>
              <a:spLocks noChangeShapeType="1"/>
            </p:cNvSpPr>
            <p:nvPr/>
          </p:nvSpPr>
          <p:spPr bwMode="auto">
            <a:xfrm>
              <a:off x="5075238" y="3357563"/>
              <a:ext cx="792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2" name="Line 19"/>
            <p:cNvSpPr>
              <a:spLocks noChangeShapeType="1"/>
            </p:cNvSpPr>
            <p:nvPr/>
          </p:nvSpPr>
          <p:spPr bwMode="auto">
            <a:xfrm flipV="1">
              <a:off x="5867400" y="3362325"/>
              <a:ext cx="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3" name="Line 20"/>
            <p:cNvSpPr>
              <a:spLocks noChangeShapeType="1"/>
            </p:cNvSpPr>
            <p:nvPr/>
          </p:nvSpPr>
          <p:spPr bwMode="auto">
            <a:xfrm>
              <a:off x="5867400" y="4005263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4" name="Line 21"/>
            <p:cNvSpPr>
              <a:spLocks noChangeShapeType="1"/>
            </p:cNvSpPr>
            <p:nvPr/>
          </p:nvSpPr>
          <p:spPr bwMode="auto">
            <a:xfrm>
              <a:off x="6731000" y="3362325"/>
              <a:ext cx="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5" name="Line 22"/>
            <p:cNvSpPr>
              <a:spLocks noChangeShapeType="1"/>
            </p:cNvSpPr>
            <p:nvPr/>
          </p:nvSpPr>
          <p:spPr bwMode="auto">
            <a:xfrm>
              <a:off x="6731000" y="3357563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6" name="Text Box 23"/>
            <p:cNvSpPr txBox="1">
              <a:spLocks noChangeArrowheads="1"/>
            </p:cNvSpPr>
            <p:nvPr/>
          </p:nvSpPr>
          <p:spPr bwMode="auto">
            <a:xfrm>
              <a:off x="4765675" y="3817938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217" name="Text Box 24"/>
            <p:cNvSpPr txBox="1">
              <a:spLocks noChangeArrowheads="1"/>
            </p:cNvSpPr>
            <p:nvPr/>
          </p:nvSpPr>
          <p:spPr bwMode="auto">
            <a:xfrm>
              <a:off x="4762500" y="3211513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218" name="Line 25"/>
            <p:cNvSpPr>
              <a:spLocks noChangeShapeType="1"/>
            </p:cNvSpPr>
            <p:nvPr/>
          </p:nvSpPr>
          <p:spPr bwMode="auto">
            <a:xfrm flipH="1">
              <a:off x="5146675" y="4005263"/>
              <a:ext cx="720725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228600" y="4881563"/>
            <a:ext cx="1039813" cy="4619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5791200" y="2286000"/>
            <a:ext cx="1579563" cy="461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Real World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495800" y="2898775"/>
            <a:ext cx="3697288" cy="973138"/>
            <a:chOff x="755650" y="4862513"/>
            <a:chExt cx="3697288" cy="973137"/>
          </a:xfrm>
        </p:grpSpPr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1068388" y="5661025"/>
              <a:ext cx="792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2" name="Line 28"/>
            <p:cNvSpPr>
              <a:spLocks noChangeShapeType="1"/>
            </p:cNvSpPr>
            <p:nvPr/>
          </p:nvSpPr>
          <p:spPr bwMode="auto">
            <a:xfrm flipV="1">
              <a:off x="1860550" y="5013325"/>
              <a:ext cx="549275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409825" y="5013325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3273425" y="5013325"/>
              <a:ext cx="38735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3660775" y="5661025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6" name="Text Box 32"/>
            <p:cNvSpPr txBox="1">
              <a:spLocks noChangeArrowheads="1"/>
            </p:cNvSpPr>
            <p:nvPr/>
          </p:nvSpPr>
          <p:spPr bwMode="auto">
            <a:xfrm>
              <a:off x="771525" y="5468938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207" name="Text Box 33"/>
            <p:cNvSpPr txBox="1">
              <a:spLocks noChangeArrowheads="1"/>
            </p:cNvSpPr>
            <p:nvPr/>
          </p:nvSpPr>
          <p:spPr bwMode="auto">
            <a:xfrm>
              <a:off x="755650" y="4862513"/>
              <a:ext cx="3095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208" name="Line 34"/>
            <p:cNvSpPr>
              <a:spLocks noChangeShapeType="1"/>
            </p:cNvSpPr>
            <p:nvPr/>
          </p:nvSpPr>
          <p:spPr bwMode="auto">
            <a:xfrm flipH="1">
              <a:off x="1139825" y="5013325"/>
              <a:ext cx="122555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9" name="Line 36"/>
            <p:cNvSpPr>
              <a:spLocks noChangeShapeType="1"/>
            </p:cNvSpPr>
            <p:nvPr/>
          </p:nvSpPr>
          <p:spPr bwMode="auto">
            <a:xfrm>
              <a:off x="2436813" y="5084763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10" name="Line 37"/>
            <p:cNvSpPr>
              <a:spLocks noChangeShapeType="1"/>
            </p:cNvSpPr>
            <p:nvPr/>
          </p:nvSpPr>
          <p:spPr bwMode="auto">
            <a:xfrm>
              <a:off x="3260725" y="5013325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143500" y="4532313"/>
            <a:ext cx="3695700" cy="973137"/>
            <a:chOff x="4691063" y="4832350"/>
            <a:chExt cx="3695700" cy="973138"/>
          </a:xfrm>
        </p:grpSpPr>
        <p:sp>
          <p:nvSpPr>
            <p:cNvPr id="7191" name="Text Box 38"/>
            <p:cNvSpPr txBox="1">
              <a:spLocks noChangeArrowheads="1"/>
            </p:cNvSpPr>
            <p:nvPr/>
          </p:nvSpPr>
          <p:spPr bwMode="auto">
            <a:xfrm>
              <a:off x="4706938" y="5438775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7192" name="Text Box 39"/>
            <p:cNvSpPr txBox="1">
              <a:spLocks noChangeArrowheads="1"/>
            </p:cNvSpPr>
            <p:nvPr/>
          </p:nvSpPr>
          <p:spPr bwMode="auto">
            <a:xfrm>
              <a:off x="4691063" y="4832350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193" name="Line 40"/>
            <p:cNvSpPr>
              <a:spLocks noChangeShapeType="1"/>
            </p:cNvSpPr>
            <p:nvPr/>
          </p:nvSpPr>
          <p:spPr bwMode="auto">
            <a:xfrm rot="10800000">
              <a:off x="7594600" y="5000625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4" name="Line 41"/>
            <p:cNvSpPr>
              <a:spLocks noChangeShapeType="1"/>
            </p:cNvSpPr>
            <p:nvPr/>
          </p:nvSpPr>
          <p:spPr bwMode="auto">
            <a:xfrm rot="10800000" flipV="1">
              <a:off x="7046913" y="4983163"/>
              <a:ext cx="549275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5" name="Line 42"/>
            <p:cNvSpPr>
              <a:spLocks noChangeShapeType="1"/>
            </p:cNvSpPr>
            <p:nvPr/>
          </p:nvSpPr>
          <p:spPr bwMode="auto">
            <a:xfrm rot="10800000">
              <a:off x="6183313" y="5630863"/>
              <a:ext cx="86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 rot="10800000">
              <a:off x="5794375" y="4983163"/>
              <a:ext cx="387350" cy="647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 rot="10800000">
              <a:off x="5000625" y="4983163"/>
              <a:ext cx="792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8" name="Line 45"/>
            <p:cNvSpPr>
              <a:spLocks noChangeShapeType="1"/>
            </p:cNvSpPr>
            <p:nvPr/>
          </p:nvSpPr>
          <p:spPr bwMode="auto">
            <a:xfrm rot="10800000" flipH="1">
              <a:off x="4930775" y="5630863"/>
              <a:ext cx="1225550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99" name="Line 46"/>
            <p:cNvSpPr>
              <a:spLocks noChangeShapeType="1"/>
            </p:cNvSpPr>
            <p:nvPr/>
          </p:nvSpPr>
          <p:spPr bwMode="auto">
            <a:xfrm rot="10800000">
              <a:off x="7019925" y="4981575"/>
              <a:ext cx="0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200" name="Line 47"/>
            <p:cNvSpPr>
              <a:spLocks noChangeShapeType="1"/>
            </p:cNvSpPr>
            <p:nvPr/>
          </p:nvSpPr>
          <p:spPr bwMode="auto">
            <a:xfrm rot="10800000">
              <a:off x="6194425" y="4983163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711200" y="1066800"/>
            <a:ext cx="7747000" cy="863600"/>
            <a:chOff x="711200" y="1219200"/>
            <a:chExt cx="7747000" cy="863600"/>
          </a:xfrm>
        </p:grpSpPr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1793875" y="1219200"/>
              <a:ext cx="5327650" cy="863600"/>
              <a:chOff x="1692275" y="2276475"/>
              <a:chExt cx="5327650" cy="863600"/>
            </a:xfrm>
          </p:grpSpPr>
          <p:sp>
            <p:nvSpPr>
              <p:cNvPr id="7187" name="AutoShape 13"/>
              <p:cNvSpPr>
                <a:spLocks noChangeArrowheads="1"/>
              </p:cNvSpPr>
              <p:nvPr/>
            </p:nvSpPr>
            <p:spPr bwMode="auto">
              <a:xfrm rot="5400000">
                <a:off x="4032251" y="2239962"/>
                <a:ext cx="863600" cy="93662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8" name="Oval 14"/>
              <p:cNvSpPr>
                <a:spLocks noChangeArrowheads="1"/>
              </p:cNvSpPr>
              <p:nvPr/>
            </p:nvSpPr>
            <p:spPr bwMode="auto">
              <a:xfrm>
                <a:off x="4924425" y="2589213"/>
                <a:ext cx="215900" cy="2159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he-IL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89" name="Line 15"/>
              <p:cNvSpPr>
                <a:spLocks noChangeShapeType="1"/>
              </p:cNvSpPr>
              <p:nvPr/>
            </p:nvSpPr>
            <p:spPr bwMode="auto">
              <a:xfrm>
                <a:off x="5148263" y="2708275"/>
                <a:ext cx="18716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7190" name="Line 16"/>
              <p:cNvSpPr>
                <a:spLocks noChangeShapeType="1"/>
              </p:cNvSpPr>
              <p:nvPr/>
            </p:nvSpPr>
            <p:spPr bwMode="auto">
              <a:xfrm flipH="1">
                <a:off x="1692275" y="2708275"/>
                <a:ext cx="23034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711200" y="1295400"/>
              <a:ext cx="9429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Input</a:t>
              </a:r>
            </a:p>
          </p:txBody>
        </p:sp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7277100" y="1371600"/>
              <a:ext cx="1181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Output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752600" y="6019800"/>
            <a:ext cx="53340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3" name="TextBox 63"/>
          <p:cNvSpPr txBox="1">
            <a:spLocks noChangeArrowheads="1"/>
          </p:cNvSpPr>
          <p:nvPr/>
        </p:nvSpPr>
        <p:spPr bwMode="auto">
          <a:xfrm>
            <a:off x="3886200" y="6019800"/>
            <a:ext cx="1219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cs typeface="+mn-cs"/>
              </a:rPr>
              <a:t>צעד אחורה וכמה הגדרות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בכל רגע נתון, ערך היציאות נקבע ע"י ערך רגעי של הכניסות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28" name="Rectangle 4"/>
          <p:cNvSpPr/>
          <p:nvPr/>
        </p:nvSpPr>
        <p:spPr bwMode="auto">
          <a:xfrm>
            <a:off x="2819400" y="1806376"/>
            <a:ext cx="3505200" cy="21986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895600" y="2034976"/>
            <a:ext cx="33988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Combinatorial Circuit</a:t>
            </a:r>
          </a:p>
          <a:p>
            <a:pPr algn="ctr"/>
            <a:r>
              <a:rPr lang="he-IL" sz="3600" dirty="0">
                <a:solidFill>
                  <a:srgbClr val="7030A0"/>
                </a:solidFill>
                <a:latin typeface="Times New Roman" pitchFamily="18" charset="0"/>
                <a:cs typeface="David" pitchFamily="34" charset="-79"/>
              </a:rPr>
              <a:t>מעגל צירופי</a:t>
            </a:r>
            <a:endParaRPr lang="en-US" sz="3600" dirty="0">
              <a:solidFill>
                <a:srgbClr val="7030A0"/>
              </a:solidFill>
              <a:latin typeface="Times New Roman" pitchFamily="18" charset="0"/>
              <a:cs typeface="David" pitchFamily="34" charset="-79"/>
            </a:endParaRPr>
          </a:p>
        </p:txBody>
      </p:sp>
      <p:cxnSp>
        <p:nvCxnSpPr>
          <p:cNvPr id="30" name="Straight Arrow Connector 6"/>
          <p:cNvCxnSpPr/>
          <p:nvPr/>
        </p:nvCxnSpPr>
        <p:spPr>
          <a:xfrm>
            <a:off x="2133600" y="2900164"/>
            <a:ext cx="68580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2"/>
          <p:cNvSpPr txBox="1">
            <a:spLocks noChangeArrowheads="1"/>
          </p:cNvSpPr>
          <p:nvPr/>
        </p:nvSpPr>
        <p:spPr bwMode="auto">
          <a:xfrm>
            <a:off x="609600" y="2582664"/>
            <a:ext cx="1447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 sz="3200">
                <a:cs typeface="David" pitchFamily="34" charset="-79"/>
              </a:rPr>
              <a:t>כניסות</a:t>
            </a:r>
            <a:endParaRPr lang="en-US" sz="3200">
              <a:cs typeface="David" pitchFamily="34" charset="-79"/>
            </a:endParaRPr>
          </a:p>
        </p:txBody>
      </p: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7162800" y="2582664"/>
            <a:ext cx="1600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1"/>
            <a:r>
              <a:rPr lang="he-IL" sz="3200">
                <a:cs typeface="David" pitchFamily="34" charset="-79"/>
              </a:rPr>
              <a:t>יציאות</a:t>
            </a:r>
            <a:endParaRPr lang="en-US" sz="3200">
              <a:cs typeface="David" pitchFamily="34" charset="-79"/>
            </a:endParaRPr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6324600" y="2904926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ציין מיקום של מספר שקופית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</a:t>
            </a:fld>
            <a:endParaRPr lang="he-IL"/>
          </a:p>
        </p:txBody>
      </p:sp>
      <p:sp>
        <p:nvSpPr>
          <p:cNvPr id="10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תזמון מעגלים צרופים: הגדרות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18" name="מציין מיקום תוכן 2"/>
          <p:cNvSpPr txBox="1">
            <a:spLocks/>
          </p:cNvSpPr>
          <p:nvPr/>
        </p:nvSpPr>
        <p:spPr>
          <a:xfrm>
            <a:off x="467544" y="119675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לכל (סוג)</a:t>
            </a:r>
            <a:r>
              <a:rPr kumimoji="0" lang="he-I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רכיב בסיסי (שער לוגי)</a:t>
            </a:r>
            <a:r>
              <a:rPr kumimoji="0" lang="he-I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מקבלים את הנתונים הבאים: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pd_max</a:t>
            </a:r>
            <a:r>
              <a:rPr kumimoji="0" lang="he-IL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he-I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he-IL" sz="2800" dirty="0" smtClean="0"/>
              <a:t>זמן השהיה </a:t>
            </a:r>
            <a:r>
              <a:rPr lang="he-IL" sz="2800" dirty="0" err="1" smtClean="0"/>
              <a:t>מקסימלי</a:t>
            </a:r>
            <a:endParaRPr lang="he-IL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e-IL" sz="2800" dirty="0" smtClean="0"/>
              <a:t>כלומר, אחרי זמן זה המוצא יציב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e-IL" sz="2800" dirty="0" smtClean="0"/>
              <a:t>ערך זה יקבע עד כמה המעגל "מהיר", או מהו תדר השעון </a:t>
            </a:r>
            <a:r>
              <a:rPr lang="he-IL" sz="2800" dirty="0" err="1" smtClean="0"/>
              <a:t>המקסימלי</a:t>
            </a:r>
            <a:endParaRPr lang="he-IL" sz="28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t</a:t>
            </a:r>
            <a:r>
              <a:rPr lang="en-US" sz="2800" baseline="-25000" dirty="0" err="1" smtClean="0"/>
              <a:t>pd_min</a:t>
            </a:r>
            <a:r>
              <a:rPr lang="he-IL" sz="2800" baseline="-25000" dirty="0" smtClean="0"/>
              <a:t> </a:t>
            </a:r>
            <a:r>
              <a:rPr lang="he-IL" sz="2800" dirty="0" smtClean="0"/>
              <a:t>: זמן השהיה </a:t>
            </a:r>
            <a:r>
              <a:rPr lang="he-IL" sz="2800" dirty="0" err="1" smtClean="0"/>
              <a:t>מינימלי</a:t>
            </a:r>
            <a:endParaRPr lang="he-IL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e-IL" sz="2800" dirty="0" smtClean="0"/>
              <a:t>כלומר, השינוי בפלט לוקח לפחות "ככה זמן"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he-IL" sz="2800" dirty="0" smtClean="0"/>
              <a:t>כלומר (2), לפני כן, ערך היציאה שווה לערך הישן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he-IL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ערך זה יקבע האם המעגל מסונכרן השעון יציב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lang="he-IL" sz="2800" dirty="0" smtClean="0"/>
          </a:p>
          <a:p>
            <a:pPr marL="342900" indent="-342900">
              <a:spcBef>
                <a:spcPct val="20000"/>
              </a:spcBef>
            </a:pPr>
            <a:r>
              <a:rPr lang="he-IL" sz="2800" dirty="0" err="1" smtClean="0"/>
              <a:t>לבנתיים</a:t>
            </a:r>
            <a:r>
              <a:rPr lang="he-IL" sz="2800" dirty="0" smtClean="0"/>
              <a:t> נעסוק במעגלים ללא שעון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EA1528-5ECF-4E95-ABC7-C4DEA92F1054}" type="slidenum">
              <a:rPr lang="en-US" smtClean="0">
                <a:cs typeface="Arial" pitchFamily="34" charset="0"/>
              </a:rPr>
              <a:pPr/>
              <a:t>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8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חישוב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t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pd</a:t>
            </a:r>
            <a:r>
              <a:rPr lang="en-US" sz="4400" baseline="-25000" noProof="0" dirty="0" err="1" smtClean="0">
                <a:latin typeface="+mj-lt"/>
                <a:ea typeface="+mj-ea"/>
              </a:rPr>
              <a:t>_max</a:t>
            </a:r>
            <a:r>
              <a:rPr kumimoji="0" lang="he-IL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של </a:t>
            </a:r>
            <a:r>
              <a:rPr lang="he-IL" sz="4400" dirty="0" smtClean="0">
                <a:latin typeface="+mj-lt"/>
                <a:ea typeface="+mj-ea"/>
              </a:rPr>
              <a:t>מעגל</a:t>
            </a:r>
            <a:endParaRPr kumimoji="0" lang="he-IL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492500" y="1513458"/>
            <a:ext cx="720725" cy="647700"/>
          </a:xfrm>
          <a:prstGeom prst="flowChartDelay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A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0800000">
            <a:off x="5942013" y="2089721"/>
            <a:ext cx="647700" cy="504825"/>
          </a:xfrm>
          <a:prstGeom prst="flowChartOnlineStorag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C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rot="16200000">
            <a:off x="3529807" y="2773139"/>
            <a:ext cx="647700" cy="576263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latin typeface="Calibri" pitchFamily="34" charset="0"/>
              </a:rPr>
              <a:t>B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1788" y="2991421"/>
            <a:ext cx="142875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268538" y="3097783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395413" y="2821558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>
            <a:off x="2195513" y="205003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322388" y="1799208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195513" y="1708721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22388" y="1432496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284663" y="3066033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5581650" y="2521521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5581650" y="2521521"/>
            <a:ext cx="43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213225" y="1842071"/>
            <a:ext cx="1296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5508625" y="1840483"/>
            <a:ext cx="1588" cy="393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5508625" y="2234183"/>
            <a:ext cx="520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6589713" y="237705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5" name="Rectangle 82"/>
          <p:cNvSpPr>
            <a:spLocks noChangeArrowheads="1"/>
          </p:cNvSpPr>
          <p:nvPr/>
        </p:nvSpPr>
        <p:spPr bwMode="auto">
          <a:xfrm>
            <a:off x="2987675" y="1392808"/>
            <a:ext cx="3908425" cy="21082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6" name="Text Box 83"/>
          <p:cNvSpPr txBox="1">
            <a:spLocks noChangeArrowheads="1"/>
          </p:cNvSpPr>
          <p:nvPr/>
        </p:nvSpPr>
        <p:spPr bwMode="auto">
          <a:xfrm>
            <a:off x="7288213" y="2175446"/>
            <a:ext cx="334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Y</a:t>
            </a: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971600" y="3717032"/>
            <a:ext cx="67056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sz="2400" dirty="0" smtClean="0"/>
              <a:t>  נחשב בנפרד לכל מסלול את ה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pd_max</a:t>
            </a:r>
            <a:r>
              <a:rPr lang="he-IL" sz="2400" baseline="-25000" dirty="0" smtClean="0"/>
              <a:t> </a:t>
            </a:r>
            <a:r>
              <a:rPr lang="he-IL" sz="2400" dirty="0" smtClean="0"/>
              <a:t>שלו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  "מסלול" (מכוון) מתחיל בשער לוגי שמחובר אליו קלט של כל המעגל, ונגמר בשער לוגי שמוציא את הפלט</a:t>
            </a:r>
          </a:p>
          <a:p>
            <a:pPr>
              <a:buFont typeface="Arial" pitchFamily="34" charset="0"/>
              <a:buChar char="•"/>
            </a:pPr>
            <a:r>
              <a:rPr lang="he-IL" sz="2400" dirty="0" smtClean="0"/>
              <a:t>  ה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pd_max</a:t>
            </a:r>
            <a:r>
              <a:rPr lang="he-IL" sz="2400" baseline="-25000" dirty="0" smtClean="0"/>
              <a:t> </a:t>
            </a:r>
            <a:r>
              <a:rPr lang="he-IL" sz="2400" dirty="0" smtClean="0"/>
              <a:t>של כל המעגל הוא המקסימום על פני כל המסלולים</a:t>
            </a:r>
            <a:endParaRPr lang="en-US" sz="2400" dirty="0" smtClean="0"/>
          </a:p>
          <a:p>
            <a:pPr algn="l" rtl="0"/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dirty="0" smtClean="0">
                <a:cs typeface="Times New Roman" pitchFamily="18" charset="0"/>
              </a:rPr>
              <a:t>(path_1</a:t>
            </a:r>
            <a:r>
              <a:rPr lang="en-US" sz="2800" dirty="0">
                <a:cs typeface="Times New Roman" pitchFamily="18" charset="0"/>
              </a:rPr>
              <a:t>) = </a:t>
            </a:r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A) + </a:t>
            </a:r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C</a:t>
            </a:r>
            <a:r>
              <a:rPr lang="en-US" sz="2800" dirty="0" smtClean="0">
                <a:cs typeface="Times New Roman" pitchFamily="18" charset="0"/>
              </a:rPr>
              <a:t>) </a:t>
            </a:r>
            <a:endParaRPr lang="en-US" sz="2800" dirty="0">
              <a:cs typeface="Times New Roman" pitchFamily="18" charset="0"/>
            </a:endParaRPr>
          </a:p>
          <a:p>
            <a:pPr algn="l" rtl="0"/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dirty="0" smtClean="0">
                <a:cs typeface="Times New Roman" pitchFamily="18" charset="0"/>
              </a:rPr>
              <a:t>(path_2) </a:t>
            </a:r>
            <a:r>
              <a:rPr lang="en-US" sz="2800" dirty="0">
                <a:cs typeface="Times New Roman" pitchFamily="18" charset="0"/>
              </a:rPr>
              <a:t>= </a:t>
            </a:r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</a:t>
            </a:r>
            <a:r>
              <a:rPr lang="en-US" sz="2800" dirty="0">
                <a:cs typeface="Times New Roman" pitchFamily="18" charset="0"/>
              </a:rPr>
              <a:t>B) + </a:t>
            </a:r>
            <a:r>
              <a:rPr lang="en-US" sz="2800" dirty="0" err="1" smtClean="0">
                <a:cs typeface="Times New Roman" pitchFamily="18" charset="0"/>
              </a:rPr>
              <a:t>t</a:t>
            </a:r>
            <a:r>
              <a:rPr lang="en-US" sz="2800" baseline="-25000" dirty="0" err="1" smtClean="0">
                <a:cs typeface="Times New Roman" pitchFamily="18" charset="0"/>
              </a:rPr>
              <a:t>pd_max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(C) </a:t>
            </a:r>
            <a:r>
              <a:rPr lang="he-IL" sz="2800" dirty="0" smtClean="0">
                <a:cs typeface="Times New Roman" pitchFamily="18" charset="0"/>
              </a:rPr>
              <a:t> 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343400" y="1443608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path_1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355733" y="2688952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path_2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ציין מיקום תוכן 3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85000" lnSpcReduction="20000"/>
          </a:bodyPr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לוקחים מקסימום, ולכן ה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pd</a:t>
            </a:r>
            <a:r>
              <a:rPr lang="he-IL" dirty="0" smtClean="0"/>
              <a:t>של המעגל הוא </a:t>
            </a:r>
            <a:r>
              <a:rPr lang="en-US" dirty="0" smtClean="0"/>
              <a:t>210 ns</a:t>
            </a:r>
            <a:endParaRPr lang="he-IL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EA1528-5ECF-4E95-ABC7-C4DEA92F1054}" type="slidenum">
              <a:rPr lang="en-US" smtClean="0">
                <a:cs typeface="Arial" pitchFamily="34" charset="0"/>
              </a:rPr>
              <a:pPr/>
              <a:t>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8" name="כותרת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חישוב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t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pd_max</a:t>
            </a:r>
            <a:r>
              <a:rPr kumimoji="0" lang="he-IL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של מעגל</a:t>
            </a:r>
            <a:endParaRPr kumimoji="0" lang="he-IL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990600" y="4797152"/>
            <a:ext cx="7253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(path_1</a:t>
            </a:r>
            <a:r>
              <a:rPr lang="en-US" sz="2000" dirty="0">
                <a:cs typeface="Times New Roman" pitchFamily="18" charset="0"/>
              </a:rPr>
              <a:t>) =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(A</a:t>
            </a:r>
            <a:r>
              <a:rPr lang="en-US" sz="2000" dirty="0">
                <a:cs typeface="Times New Roman" pitchFamily="18" charset="0"/>
              </a:rPr>
              <a:t>) +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(C) = 110 + 100 = 210 ns</a:t>
            </a:r>
            <a:endParaRPr lang="en-US" sz="2000" dirty="0">
              <a:cs typeface="Times New Roman" pitchFamily="18" charset="0"/>
            </a:endParaRPr>
          </a:p>
          <a:p>
            <a:pPr algn="l" rtl="0"/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(path_2)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(B</a:t>
            </a:r>
            <a:r>
              <a:rPr lang="en-US" sz="2000" dirty="0">
                <a:cs typeface="Times New Roman" pitchFamily="18" charset="0"/>
              </a:rPr>
              <a:t>) +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pd_max</a:t>
            </a:r>
            <a:r>
              <a:rPr lang="en-US" sz="2000" dirty="0" smtClean="0">
                <a:cs typeface="Times New Roman" pitchFamily="18" charset="0"/>
              </a:rPr>
              <a:t>(C) = 90 + 100 = 190 ns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27" name="Group 80"/>
          <p:cNvGraphicFramePr>
            <a:graphicFrameLocks/>
          </p:cNvGraphicFramePr>
          <p:nvPr/>
        </p:nvGraphicFramePr>
        <p:xfrm>
          <a:off x="986107" y="3501008"/>
          <a:ext cx="6970269" cy="1005744"/>
        </p:xfrm>
        <a:graphic>
          <a:graphicData uri="http://schemas.openxmlformats.org/drawingml/2006/table">
            <a:tbl>
              <a:tblPr/>
              <a:tblGrid>
                <a:gridCol w="1742250"/>
                <a:gridCol w="1743519"/>
                <a:gridCol w="1742250"/>
                <a:gridCol w="1742250"/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 ns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pd_max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pd_min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492500" y="1441450"/>
            <a:ext cx="720725" cy="647700"/>
          </a:xfrm>
          <a:prstGeom prst="flowChartDelay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A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0800000">
            <a:off x="5942013" y="2017713"/>
            <a:ext cx="647700" cy="504825"/>
          </a:xfrm>
          <a:prstGeom prst="flowChartOnlineStorag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C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6200000">
            <a:off x="3529807" y="2701131"/>
            <a:ext cx="647700" cy="576263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latin typeface="Calibri" pitchFamily="34" charset="0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141788" y="2919413"/>
            <a:ext cx="142875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268538" y="3025775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95413" y="274955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195513" y="1978025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22388" y="172720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195513" y="163671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322388" y="1360488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84663" y="2994025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581650" y="2449513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5581650" y="2449513"/>
            <a:ext cx="43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213225" y="1770063"/>
            <a:ext cx="1296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5508625" y="1768475"/>
            <a:ext cx="1588" cy="393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5508625" y="2162175"/>
            <a:ext cx="520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589713" y="23050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2987675" y="1320800"/>
            <a:ext cx="3908425" cy="21082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5" name="Text Box 83"/>
          <p:cNvSpPr txBox="1">
            <a:spLocks noChangeArrowheads="1"/>
          </p:cNvSpPr>
          <p:nvPr/>
        </p:nvSpPr>
        <p:spPr bwMode="auto">
          <a:xfrm>
            <a:off x="7288213" y="2103438"/>
            <a:ext cx="334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Y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43400" y="1371600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path_1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55733" y="2616944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path_2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ציין מיקום תוכן 3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328592"/>
          </a:xfrm>
        </p:spPr>
        <p:txBody>
          <a:bodyPr>
            <a:normAutofit fontScale="85000" lnSpcReduction="20000"/>
          </a:bodyPr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לוקחים </a:t>
            </a:r>
            <a:r>
              <a:rPr lang="he-IL" b="1" dirty="0" smtClean="0"/>
              <a:t>מינימום על פני כל המסלולים</a:t>
            </a:r>
            <a:r>
              <a:rPr lang="he-IL" dirty="0" smtClean="0"/>
              <a:t>, ולכן ה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pd_min</a:t>
            </a:r>
            <a:r>
              <a:rPr lang="he-IL" dirty="0" smtClean="0"/>
              <a:t>של המעגל הוא </a:t>
            </a:r>
            <a:r>
              <a:rPr lang="en-US" dirty="0" smtClean="0"/>
              <a:t>18 ns</a:t>
            </a:r>
            <a:endParaRPr lang="he-IL" dirty="0"/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EA1528-5ECF-4E95-ABC7-C4DEA92F1054}" type="slidenum">
              <a:rPr lang="en-US" smtClean="0">
                <a:cs typeface="Arial" pitchFamily="34" charset="0"/>
              </a:rPr>
              <a:pPr/>
              <a:t>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28" name="כותרת 1"/>
          <p:cNvSpPr txBox="1">
            <a:spLocks/>
          </p:cNvSpPr>
          <p:nvPr/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חישוב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t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pd</a:t>
            </a:r>
            <a:r>
              <a:rPr lang="en-US" sz="4400" baseline="-25000" dirty="0" smtClean="0">
                <a:latin typeface="+mj-lt"/>
                <a:ea typeface="+mj-ea"/>
              </a:rPr>
              <a:t>_min</a:t>
            </a:r>
            <a:r>
              <a:rPr kumimoji="0" lang="he-IL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 של מעגל</a:t>
            </a:r>
            <a:endParaRPr kumimoji="0" lang="he-IL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990600" y="4797152"/>
            <a:ext cx="7253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dirty="0" smtClean="0">
                <a:cs typeface="Times New Roman" pitchFamily="18" charset="0"/>
              </a:rPr>
              <a:t>(path_1</a:t>
            </a:r>
            <a:r>
              <a:rPr lang="en-US" sz="2000" dirty="0">
                <a:cs typeface="Times New Roman" pitchFamily="18" charset="0"/>
              </a:rPr>
              <a:t>) =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(A</a:t>
            </a:r>
            <a:r>
              <a:rPr lang="en-US" sz="2000" dirty="0">
                <a:cs typeface="Times New Roman" pitchFamily="18" charset="0"/>
              </a:rPr>
              <a:t>) +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(C) = 12 + 10 = 22 ns</a:t>
            </a:r>
            <a:endParaRPr lang="en-US" sz="2000" dirty="0">
              <a:cs typeface="Times New Roman" pitchFamily="18" charset="0"/>
            </a:endParaRPr>
          </a:p>
          <a:p>
            <a:pPr algn="l" rtl="0"/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(path_2) </a:t>
            </a:r>
            <a:r>
              <a:rPr lang="en-US" sz="2000" dirty="0">
                <a:cs typeface="Times New Roman" pitchFamily="18" charset="0"/>
              </a:rPr>
              <a:t>=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(B</a:t>
            </a:r>
            <a:r>
              <a:rPr lang="en-US" sz="2000" dirty="0">
                <a:cs typeface="Times New Roman" pitchFamily="18" charset="0"/>
              </a:rPr>
              <a:t>) + </a:t>
            </a:r>
            <a:r>
              <a:rPr lang="en-US" sz="2000" dirty="0" err="1" smtClean="0"/>
              <a:t>t</a:t>
            </a:r>
            <a:r>
              <a:rPr lang="en-US" sz="2000" baseline="-25000" dirty="0" err="1" smtClean="0"/>
              <a:t>pd_min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cs typeface="Times New Roman" pitchFamily="18" charset="0"/>
              </a:rPr>
              <a:t>(C) = 8 + 10 = 18 ns</a:t>
            </a:r>
            <a:endParaRPr lang="en-US" sz="2000" dirty="0">
              <a:cs typeface="Times New Roman" pitchFamily="18" charset="0"/>
            </a:endParaRPr>
          </a:p>
        </p:txBody>
      </p:sp>
      <p:graphicFrame>
        <p:nvGraphicFramePr>
          <p:cNvPr id="27" name="Group 80"/>
          <p:cNvGraphicFramePr>
            <a:graphicFrameLocks/>
          </p:cNvGraphicFramePr>
          <p:nvPr/>
        </p:nvGraphicFramePr>
        <p:xfrm>
          <a:off x="986107" y="3501008"/>
          <a:ext cx="6970269" cy="1005744"/>
        </p:xfrm>
        <a:graphic>
          <a:graphicData uri="http://schemas.openxmlformats.org/drawingml/2006/table">
            <a:tbl>
              <a:tblPr/>
              <a:tblGrid>
                <a:gridCol w="1742250"/>
                <a:gridCol w="1743519"/>
                <a:gridCol w="1742250"/>
                <a:gridCol w="1742250"/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in ns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pd_max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pd_min</a:t>
                      </a:r>
                      <a:endParaRPr kumimoji="0" lang="en-US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492500" y="1441450"/>
            <a:ext cx="720725" cy="647700"/>
          </a:xfrm>
          <a:prstGeom prst="flowChartDelay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A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0800000">
            <a:off x="5942013" y="2017713"/>
            <a:ext cx="647700" cy="504825"/>
          </a:xfrm>
          <a:prstGeom prst="flowChartOnlineStorag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en-US">
                <a:latin typeface="Calibri" pitchFamily="34" charset="0"/>
              </a:rPr>
              <a:t>C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 rot="16200000">
            <a:off x="3529807" y="2701131"/>
            <a:ext cx="647700" cy="576263"/>
          </a:xfrm>
          <a:prstGeom prst="flowChartMer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latin typeface="Calibri" pitchFamily="34" charset="0"/>
              </a:rPr>
              <a:t>B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141788" y="2919413"/>
            <a:ext cx="142875" cy="146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268538" y="3025775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95413" y="274955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2195513" y="1978025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322388" y="1727200"/>
            <a:ext cx="50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195513" y="163671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322388" y="1360488"/>
            <a:ext cx="5095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284663" y="2994025"/>
            <a:ext cx="129698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581650" y="2449513"/>
            <a:ext cx="0" cy="5762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5581650" y="2449513"/>
            <a:ext cx="431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4213225" y="1770063"/>
            <a:ext cx="12969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5508625" y="1768475"/>
            <a:ext cx="1588" cy="393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5508625" y="2162175"/>
            <a:ext cx="520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6589713" y="230505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4" name="Rectangle 82"/>
          <p:cNvSpPr>
            <a:spLocks noChangeArrowheads="1"/>
          </p:cNvSpPr>
          <p:nvPr/>
        </p:nvSpPr>
        <p:spPr bwMode="auto">
          <a:xfrm>
            <a:off x="2987675" y="1320800"/>
            <a:ext cx="3908425" cy="21082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>
              <a:latin typeface="Calibri" pitchFamily="34" charset="0"/>
            </a:endParaRPr>
          </a:p>
        </p:txBody>
      </p:sp>
      <p:sp>
        <p:nvSpPr>
          <p:cNvPr id="25" name="Text Box 83"/>
          <p:cNvSpPr txBox="1">
            <a:spLocks noChangeArrowheads="1"/>
          </p:cNvSpPr>
          <p:nvPr/>
        </p:nvSpPr>
        <p:spPr bwMode="auto">
          <a:xfrm>
            <a:off x="7288213" y="2103438"/>
            <a:ext cx="334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Y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43400" y="1371600"/>
            <a:ext cx="812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path_1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355733" y="2616944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path_2</a:t>
            </a:r>
            <a:endParaRPr lang="en-US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11934</TotalTime>
  <Words>1940</Words>
  <Application>Microsoft Office PowerPoint</Application>
  <PresentationFormat>‫הצגה על המסך (4:3)</PresentationFormat>
  <Paragraphs>656</Paragraphs>
  <Slides>27</Slides>
  <Notes>20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28" baseType="lpstr">
      <vt:lpstr>ערכת נושא של Office</vt:lpstr>
      <vt:lpstr>תזמון מעגלים ודלגלגים</vt:lpstr>
      <vt:lpstr>שקופית 2</vt:lpstr>
      <vt:lpstr>שקופית 3</vt:lpstr>
      <vt:lpstr>שקופית 4</vt:lpstr>
      <vt:lpstr>צעד אחורה וכמה הגדרות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אילוצים בכניסה של הFF</vt:lpstr>
      <vt:lpstr>אילוצים לשמירה על יציבות המערכת</vt:lpstr>
      <vt:lpstr>אילוצים לשמירה על יציבות המערכת</vt:lpstr>
      <vt:lpstr>תרגיל</vt:lpstr>
      <vt:lpstr>תרגיל</vt:lpstr>
      <vt:lpstr>שקופית 25</vt:lpstr>
      <vt:lpstr>תרגיל לקינוח</vt:lpstr>
      <vt:lpstr>תרגיל לקינוח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ייצוג מספרים</dc:title>
  <dc:creator>Rachel</dc:creator>
  <cp:lastModifiedBy>KIRIL</cp:lastModifiedBy>
  <cp:revision>542</cp:revision>
  <dcterms:created xsi:type="dcterms:W3CDTF">2014-01-14T19:26:18Z</dcterms:created>
  <dcterms:modified xsi:type="dcterms:W3CDTF">2018-03-21T15:07:14Z</dcterms:modified>
</cp:coreProperties>
</file>