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p:scale>
          <a:sx n="33" d="100"/>
          <a:sy n="33" d="100"/>
        </p:scale>
        <p:origin x="332" y="-2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ח'/סיון/תשפ"ג</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75" y="142628"/>
            <a:ext cx="12489813" cy="284656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475544504"/>
              </p:ext>
            </p:extLst>
          </p:nvPr>
        </p:nvGraphicFramePr>
        <p:xfrm>
          <a:off x="170121" y="3027997"/>
          <a:ext cx="35640335" cy="33025333"/>
        </p:xfrm>
        <a:graphic>
          <a:graphicData uri="http://schemas.openxmlformats.org/drawingml/2006/table">
            <a:tbl>
              <a:tblPr>
                <a:tableStyleId>{2D5ABB26-0587-4C30-8999-92F81FD0307C}</a:tableStyleId>
              </a:tblPr>
              <a:tblGrid>
                <a:gridCol w="11898263">
                  <a:extLst>
                    <a:ext uri="{9D8B030D-6E8A-4147-A177-3AD203B41FA5}">
                      <a16:colId xmlns:a16="http://schemas.microsoft.com/office/drawing/2014/main" val="20000"/>
                    </a:ext>
                  </a:extLst>
                </a:gridCol>
                <a:gridCol w="11886553">
                  <a:extLst>
                    <a:ext uri="{9D8B030D-6E8A-4147-A177-3AD203B41FA5}">
                      <a16:colId xmlns:a16="http://schemas.microsoft.com/office/drawing/2014/main" val="20001"/>
                    </a:ext>
                  </a:extLst>
                </a:gridCol>
                <a:gridCol w="11855519">
                  <a:extLst>
                    <a:ext uri="{9D8B030D-6E8A-4147-A177-3AD203B41FA5}">
                      <a16:colId xmlns:a16="http://schemas.microsoft.com/office/drawing/2014/main" val="4117049268"/>
                    </a:ext>
                  </a:extLst>
                </a:gridCol>
              </a:tblGrid>
              <a:tr h="33025333">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300" u="none" kern="1200" dirty="0">
                          <a:solidFill>
                            <a:schemeClr val="tx1"/>
                          </a:solidFill>
                          <a:effectLst/>
                          <a:latin typeface="+mn-lt"/>
                          <a:ea typeface="+mn-ea"/>
                          <a:cs typeface="Open Sans Hebrew" panose="00000500000000000000" pitchFamily="2" charset="-79"/>
                        </a:rPr>
                        <a:t>Our project explores the possibility of improving reconstruction results through non-uniform sampling of a given signal. We aim to compare the performance of linear and CubicSpline interpolation on signals with varying frequencies, both above and below the Nyquist conditions for uniform sampling. By incorporating machine learning algorithms, we aim to identify where does ML yield the most effective results in this context.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300" kern="1200" baseline="0" dirty="0">
                          <a:solidFill>
                            <a:schemeClr val="tx1"/>
                          </a:solidFill>
                          <a:effectLst/>
                          <a:latin typeface="+mn-lt"/>
                          <a:ea typeface="+mn-ea"/>
                          <a:cs typeface="Open Sans Hebrew" panose="00000500000000000000" pitchFamily="2" charset="-79"/>
                        </a:rPr>
                        <a:t>Our project could have a range of potential applications, The ability to reconstruct signals from fewer samples could be particularly useful in applications where data acquisition is expensive or time-consuming, or where data storage is limited, such as MRI, where each sample is expensive and can be harmful.</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300" kern="1200" baseline="0" dirty="0">
                          <a:solidFill>
                            <a:schemeClr val="tx1"/>
                          </a:solidFill>
                          <a:effectLst/>
                          <a:latin typeface="+mn-lt"/>
                          <a:ea typeface="+mn-ea"/>
                          <a:cs typeface="Open Sans Hebrew" panose="00000500000000000000" pitchFamily="2" charset="-79"/>
                        </a:rPr>
                        <a:t>Additionally, non-uniform sampling may enable the detection of features in signals that would be missed in uniform sampling, leading to improved resolution in various applications, such as audio and video processing. by taking the samples in regions of interest, we can achieve better reconstruction 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300" u="none" kern="1200" baseline="0" dirty="0">
                          <a:solidFill>
                            <a:schemeClr val="tx1"/>
                          </a:solidFill>
                          <a:effectLst/>
                          <a:latin typeface="+mn-lt"/>
                          <a:ea typeface="+mn-ea"/>
                          <a:cs typeface="Open Sans Hebrew" panose="00000500000000000000" pitchFamily="2" charset="-79"/>
                        </a:rPr>
                        <a:t>Our objective is for the model to at least preform better then the best sampling method by 5% of the MSE.</a:t>
                      </a:r>
                      <a:endParaRPr lang="en-US" sz="3300" u="none"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problem</a:t>
                      </a:r>
                      <a:endParaRPr lang="en-US" sz="4800" b="1" u="none"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300" kern="1200" dirty="0">
                          <a:solidFill>
                            <a:schemeClr val="tx1"/>
                          </a:solidFill>
                          <a:effectLst/>
                          <a:latin typeface="+mn-lt"/>
                          <a:ea typeface="+mn-ea"/>
                          <a:cs typeface="Open Sans Hebrew" panose="00000500000000000000" pitchFamily="2" charset="-79"/>
                        </a:rPr>
                        <a:t>We will take signals and divide them into frames in a rate of 30 fps, where each frame is divided into 10 slots. The challenge is to determine which slots should be sampled in order to achieve the most accurate reconstruction of the signal.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300" kern="1200" dirty="0">
                          <a:solidFill>
                            <a:schemeClr val="tx1"/>
                          </a:solidFill>
                          <a:effectLst/>
                          <a:latin typeface="+mn-lt"/>
                          <a:ea typeface="+mn-ea"/>
                          <a:cs typeface="Open Sans Hebrew" panose="00000500000000000000" pitchFamily="2" charset="-79"/>
                        </a:rPr>
                        <a:t>Machine learning algorithms will be used to determine the optimal sampling strategy for each frame, based on the samples up to this point. </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Approaches to the problem </a:t>
                      </a:r>
                      <a:endParaRPr lang="en-US" sz="48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300" baseline="0" dirty="0">
                          <a:effectLst/>
                          <a:latin typeface="+mn-lt"/>
                          <a:cs typeface="Open Sans Hebrew" panose="00000500000000000000" pitchFamily="2" charset="-79"/>
                        </a:rPr>
                        <a:t>First is the naive approach : we will sample at a determined points, we will compare different sampling policies:</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3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aseline="0" dirty="0">
                        <a:effectLst/>
                        <a:latin typeface="+mn-lt"/>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aseline="0" dirty="0">
                          <a:effectLst/>
                          <a:latin typeface="+mn-lt"/>
                          <a:cs typeface="Open Sans Hebrew" panose="00000500000000000000" pitchFamily="2" charset="-79"/>
                        </a:rPr>
                        <a:t>the time difference between samples</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Chebyshev sampling method (red) is sampling at points which are the roots of an order N Chebyshev polynomial.</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Boosting sampling method (green) is sampling that tries to takes sets of N samples and place the samples closer together.</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Second is ML approach, we will use different supervised ML networks to try and learn what are the optimal slots to chose. </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the training will be done using pre-calculated right answers calculated with future knowledge of the signal.</a:t>
                      </a:r>
                      <a:endParaRPr lang="en-US" sz="33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Methods/Implementation</a:t>
                      </a:r>
                    </a:p>
                    <a:p>
                      <a:pPr>
                        <a:lnSpc>
                          <a:spcPct val="115000"/>
                        </a:lnSpc>
                        <a:spcAft>
                          <a:spcPts val="1000"/>
                        </a:spcAft>
                      </a:pPr>
                      <a:r>
                        <a:rPr lang="en-US" sz="3300" dirty="0">
                          <a:effectLst/>
                          <a:latin typeface="Calibri" panose="020F0502020204030204" pitchFamily="34" charset="0"/>
                          <a:ea typeface="Calibri" panose="020F0502020204030204" pitchFamily="34" charset="0"/>
                          <a:cs typeface="Arial" panose="020B0604020202020204" pitchFamily="34" charset="0"/>
                        </a:rPr>
                        <a:t>Our project aims to assess when ML architectures should be used  for signal reconstruction. We will use LSTM type architectures to compare where and in what cases does ML preforms better then other sampling  methods. We compared the performance on different signals (sin ,tringle , complex, digital) We also add features calculated only from the sample to the model such as FFT and the derivative of the last points to see if this data will help the model.</a:t>
                      </a:r>
                    </a:p>
                    <a:p>
                      <a:pPr>
                        <a:lnSpc>
                          <a:spcPct val="115000"/>
                        </a:lnSpc>
                        <a:spcAft>
                          <a:spcPts val="1000"/>
                        </a:spcAft>
                      </a:pPr>
                      <a:endParaRPr lang="en-US" sz="33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r>
                        <a:rPr lang="en-US" sz="3200" kern="1200" dirty="0">
                          <a:solidFill>
                            <a:schemeClr val="tx1"/>
                          </a:solidFill>
                          <a:effectLst/>
                          <a:latin typeface="+mn-lt"/>
                          <a:ea typeface="+mn-ea"/>
                          <a:cs typeface="Open Sans Hebrew" panose="00000500000000000000" pitchFamily="2" charset="-79"/>
                        </a:rPr>
                        <a:t>Sampling using model diagram</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Results</a:t>
                      </a:r>
                      <a:endParaRPr kumimoji="0" lang="en-US" sz="50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Training results: the first is correct precent, the second is losses</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Graph of MSE vs. freq. of sawtooth wave, with different sampling regime with linear interpolation (our model is blue). we’ve obtained an improvement of 50% with our model over uniform sample (in &lt;10 frequencies) :</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Example of sampling sin signal of 11Hz. (green is liner interpolation of samples from our model, and orange is uniform samples): </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3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0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300" kern="1200" dirty="0">
                          <a:solidFill>
                            <a:schemeClr val="tx1"/>
                          </a:solidFill>
                          <a:effectLst/>
                          <a:latin typeface="+mn-lt"/>
                          <a:ea typeface="+mn-ea"/>
                          <a:cs typeface="Open Sans Hebrew" panose="00000500000000000000" pitchFamily="2" charset="-79"/>
                        </a:rPr>
                        <a:t>We have observed improved performance of our model compared to other sampling. These findings suggest potential real-life applications for our approach. Further research is needed to fully optimize the effectiveness of this approach across a broader range of signals and scenarios.</a:t>
                      </a: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368928" y="182602"/>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None Uniform Sampling Super Resolution  </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22-1-1-2423</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Tomer Rajwan , Etay Ashkenazi</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en-US" sz="4400" dirty="0">
                <a:cs typeface="Open Sans Hebrew" panose="00000500000000000000" pitchFamily="2" charset="-79"/>
              </a:rPr>
              <a:t>: Khen Cohen</a:t>
            </a:r>
            <a:endParaRPr lang="he-IL" sz="4400" dirty="0">
              <a:cs typeface="Open Sans Hebrew" panose="00000500000000000000" pitchFamily="2" charset="-79"/>
            </a:endParaRPr>
          </a:p>
        </p:txBody>
      </p:sp>
      <p:pic>
        <p:nvPicPr>
          <p:cNvPr id="1025" name="Picture 1">
            <a:extLst>
              <a:ext uri="{FF2B5EF4-FFF2-40B4-BE49-F238E27FC236}">
                <a16:creationId xmlns:a16="http://schemas.microsoft.com/office/drawing/2014/main" id="{2146007F-D23D-95CD-C9C0-C1B6CBA9C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60" r="1546" b="1458"/>
          <a:stretch/>
        </p:blipFill>
        <p:spPr bwMode="auto">
          <a:xfrm>
            <a:off x="12474671" y="12599987"/>
            <a:ext cx="9278475" cy="12001804"/>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descr="תמונה שמכילה טקסט, תרשים, קו, עלילה&#10;&#10;התיאור נוצר באופן אוטומטי">
            <a:extLst>
              <a:ext uri="{FF2B5EF4-FFF2-40B4-BE49-F238E27FC236}">
                <a16:creationId xmlns:a16="http://schemas.microsoft.com/office/drawing/2014/main" id="{9B331F18-C304-CE75-1377-CCE5D0A96BA3}"/>
              </a:ext>
            </a:extLst>
          </p:cNvPr>
          <p:cNvPicPr>
            <a:picLocks noChangeAspect="1"/>
          </p:cNvPicPr>
          <p:nvPr/>
        </p:nvPicPr>
        <p:blipFill>
          <a:blip r:embed="rId4"/>
          <a:stretch>
            <a:fillRect/>
          </a:stretch>
        </p:blipFill>
        <p:spPr>
          <a:xfrm>
            <a:off x="117015" y="20161044"/>
            <a:ext cx="12081759" cy="4515875"/>
          </a:xfrm>
          <a:prstGeom prst="rect">
            <a:avLst/>
          </a:prstGeom>
        </p:spPr>
      </p:pic>
      <p:pic>
        <p:nvPicPr>
          <p:cNvPr id="6" name="תמונה 5" descr="תמונה שמכילה קו, תרשים, עלילה, טקסט&#10;&#10;התיאור נוצר באופן אוטומטי">
            <a:extLst>
              <a:ext uri="{FF2B5EF4-FFF2-40B4-BE49-F238E27FC236}">
                <a16:creationId xmlns:a16="http://schemas.microsoft.com/office/drawing/2014/main" id="{01D48AB5-9986-5868-FD0D-FF74C01ACE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75104" y="17128165"/>
            <a:ext cx="7207619" cy="4594410"/>
          </a:xfrm>
          <a:prstGeom prst="rect">
            <a:avLst/>
          </a:prstGeom>
        </p:spPr>
      </p:pic>
      <p:pic>
        <p:nvPicPr>
          <p:cNvPr id="7" name="תמונה 6">
            <a:extLst>
              <a:ext uri="{FF2B5EF4-FFF2-40B4-BE49-F238E27FC236}">
                <a16:creationId xmlns:a16="http://schemas.microsoft.com/office/drawing/2014/main" id="{B32BEDEA-7829-66AB-077F-074D1AF2F47A}"/>
              </a:ext>
            </a:extLst>
          </p:cNvPr>
          <p:cNvPicPr>
            <a:picLocks noChangeAspect="1"/>
          </p:cNvPicPr>
          <p:nvPr/>
        </p:nvPicPr>
        <p:blipFill rotWithShape="1">
          <a:blip r:embed="rId6">
            <a:extLst>
              <a:ext uri="{28A0092B-C50C-407E-A947-70E740481C1C}">
                <a14:useLocalDpi xmlns:a14="http://schemas.microsoft.com/office/drawing/2010/main" val="0"/>
              </a:ext>
            </a:extLst>
          </a:blip>
          <a:srcRect l="2788" t="2434" r="9516"/>
          <a:stretch/>
        </p:blipFill>
        <p:spPr>
          <a:xfrm>
            <a:off x="27212072" y="9509578"/>
            <a:ext cx="8570704" cy="6195890"/>
          </a:xfrm>
          <a:prstGeom prst="rect">
            <a:avLst/>
          </a:prstGeom>
        </p:spPr>
      </p:pic>
      <p:pic>
        <p:nvPicPr>
          <p:cNvPr id="10" name="תמונה 9">
            <a:extLst>
              <a:ext uri="{FF2B5EF4-FFF2-40B4-BE49-F238E27FC236}">
                <a16:creationId xmlns:a16="http://schemas.microsoft.com/office/drawing/2014/main" id="{04CBF327-5B8E-B655-2222-EF17C3805EAC}"/>
              </a:ext>
            </a:extLst>
          </p:cNvPr>
          <p:cNvPicPr>
            <a:picLocks noChangeAspect="1"/>
          </p:cNvPicPr>
          <p:nvPr/>
        </p:nvPicPr>
        <p:blipFill rotWithShape="1">
          <a:blip r:embed="rId7">
            <a:extLst>
              <a:ext uri="{28A0092B-C50C-407E-A947-70E740481C1C}">
                <a14:useLocalDpi xmlns:a14="http://schemas.microsoft.com/office/drawing/2010/main" val="0"/>
              </a:ext>
            </a:extLst>
          </a:blip>
          <a:srcRect l="2671" t="5434" r="8207" b="1024"/>
          <a:stretch/>
        </p:blipFill>
        <p:spPr>
          <a:xfrm>
            <a:off x="29195500" y="4335685"/>
            <a:ext cx="4603848" cy="3624147"/>
          </a:xfrm>
          <a:prstGeom prst="rect">
            <a:avLst/>
          </a:prstGeom>
        </p:spPr>
      </p:pic>
      <p:pic>
        <p:nvPicPr>
          <p:cNvPr id="12" name="תמונה 11">
            <a:extLst>
              <a:ext uri="{FF2B5EF4-FFF2-40B4-BE49-F238E27FC236}">
                <a16:creationId xmlns:a16="http://schemas.microsoft.com/office/drawing/2014/main" id="{8C06C622-D130-09A2-1258-CFC09545FB80}"/>
              </a:ext>
            </a:extLst>
          </p:cNvPr>
          <p:cNvPicPr>
            <a:picLocks noChangeAspect="1"/>
          </p:cNvPicPr>
          <p:nvPr/>
        </p:nvPicPr>
        <p:blipFill rotWithShape="1">
          <a:blip r:embed="rId8">
            <a:extLst>
              <a:ext uri="{28A0092B-C50C-407E-A947-70E740481C1C}">
                <a14:useLocalDpi xmlns:a14="http://schemas.microsoft.com/office/drawing/2010/main" val="0"/>
              </a:ext>
            </a:extLst>
          </a:blip>
          <a:srcRect l="3467" t="5943" r="8844"/>
          <a:stretch/>
        </p:blipFill>
        <p:spPr>
          <a:xfrm>
            <a:off x="23897063" y="4376047"/>
            <a:ext cx="4404732" cy="3543425"/>
          </a:xfrm>
          <a:prstGeom prst="rect">
            <a:avLst/>
          </a:prstGeom>
        </p:spPr>
      </p:pic>
      <p:pic>
        <p:nvPicPr>
          <p:cNvPr id="5" name="תמונה 4">
            <a:extLst>
              <a:ext uri="{FF2B5EF4-FFF2-40B4-BE49-F238E27FC236}">
                <a16:creationId xmlns:a16="http://schemas.microsoft.com/office/drawing/2014/main" id="{FE92A490-6E87-7527-B2D5-0ABDD84581C7}"/>
              </a:ext>
            </a:extLst>
          </p:cNvPr>
          <p:cNvPicPr>
            <a:picLocks noChangeAspect="1"/>
          </p:cNvPicPr>
          <p:nvPr/>
        </p:nvPicPr>
        <p:blipFill rotWithShape="1">
          <a:blip r:embed="rId9">
            <a:extLst>
              <a:ext uri="{28A0092B-C50C-407E-A947-70E740481C1C}">
                <a14:useLocalDpi xmlns:a14="http://schemas.microsoft.com/office/drawing/2010/main" val="0"/>
              </a:ext>
            </a:extLst>
          </a:blip>
          <a:srcRect l="989" r="1113" b="1192"/>
          <a:stretch/>
        </p:blipFill>
        <p:spPr>
          <a:xfrm>
            <a:off x="22029043" y="17038956"/>
            <a:ext cx="6601062" cy="4772829"/>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5502</TotalTime>
  <Words>629</Words>
  <Application>Microsoft Office PowerPoint</Application>
  <PresentationFormat>מותאם אישית</PresentationFormat>
  <Paragraphs>103</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איתי אשכנזי</cp:lastModifiedBy>
  <cp:revision>70</cp:revision>
  <cp:lastPrinted>2019-12-23T14:46:09Z</cp:lastPrinted>
  <dcterms:created xsi:type="dcterms:W3CDTF">2019-12-02T06:50:52Z</dcterms:created>
  <dcterms:modified xsi:type="dcterms:W3CDTF">2023-05-28T19:23:16Z</dcterms:modified>
</cp:coreProperties>
</file>