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3" r:id="rId2"/>
  </p:sldMasterIdLst>
  <p:notesMasterIdLst>
    <p:notesMasterId r:id="rId17"/>
  </p:notesMasterIdLst>
  <p:sldIdLst>
    <p:sldId id="256" r:id="rId3"/>
    <p:sldId id="323" r:id="rId4"/>
    <p:sldId id="407" r:id="rId5"/>
    <p:sldId id="409" r:id="rId6"/>
    <p:sldId id="388" r:id="rId7"/>
    <p:sldId id="408" r:id="rId8"/>
    <p:sldId id="410" r:id="rId9"/>
    <p:sldId id="414" r:id="rId10"/>
    <p:sldId id="415" r:id="rId11"/>
    <p:sldId id="416" r:id="rId12"/>
    <p:sldId id="417" r:id="rId13"/>
    <p:sldId id="404" r:id="rId14"/>
    <p:sldId id="405" r:id="rId15"/>
    <p:sldId id="319" r:id="rId16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113">
          <p15:clr>
            <a:srgbClr val="A4A3A4"/>
          </p15:clr>
        </p15:guide>
        <p15:guide id="4" pos="56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AB3673"/>
    <a:srgbClr val="F78F1E"/>
    <a:srgbClr val="98BF07"/>
    <a:srgbClr val="61992F"/>
    <a:srgbClr val="452103"/>
    <a:srgbClr val="FFD833"/>
    <a:srgbClr val="F68E38"/>
    <a:srgbClr val="006FA1"/>
    <a:srgbClr val="DDB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 autoAdjust="0"/>
    <p:restoredTop sz="84228" autoAdjust="0"/>
  </p:normalViewPr>
  <p:slideViewPr>
    <p:cSldViewPr>
      <p:cViewPr varScale="1">
        <p:scale>
          <a:sx n="75" d="100"/>
          <a:sy n="75" d="100"/>
        </p:scale>
        <p:origin x="1507" y="62"/>
      </p:cViewPr>
      <p:guideLst>
        <p:guide orient="horz" pos="4110"/>
        <p:guide orient="horz" pos="572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43518CC-9852-4B70-8EF1-09E7EF87929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fld id="{54D417F7-063F-48FE-9E65-45AE10F57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19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417F7-063F-48FE-9E65-45AE10F573A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58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99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5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63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0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94F3EA6-3E2F-4B9F-883A-C395BB72FF9E}" type="slidenum">
              <a:rPr lang="en-US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8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7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8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8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1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2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513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638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363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B0EC19-4D11-4F5D-A414-66FAA80E5D6E}" type="slidenum">
              <a:rPr lang="en-US" altLang="en-US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4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E6AB-A8BA-4A94-A777-12C638FD186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DA2B0-7B20-4F26-9ED0-6ABE342A15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7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5724-3807-4E6E-A9F2-F02577D183E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69CE1-68DF-40D0-A53C-7DA94CF8C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904D6-6B07-48D5-8AE9-50736893111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7C38E-0322-4D91-9425-8FB1B8A08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98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0F3A-32FD-459B-AD7C-CCCEDF2D47C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D7268-99C5-4734-88DC-A19D25C29F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3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58D1E-CA8C-49C4-81F4-30A75BA480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2083B-FE2B-4E00-8551-86894E6F23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3BD8-43A8-4ED6-A443-4CD2394590B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AD938-2166-4E88-893F-D9FA811E0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24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2B14-F490-4DBC-B903-CF4AF89EFF45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0587-C318-46D3-9770-BC7AC53B8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7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017D9-8E36-4127-88C6-1CDFE8CB231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C6D26-E729-434E-AFCC-9C614836AB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5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1D937-3805-401D-949C-818DD869595C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B9DA7-20A2-444A-962A-FD98E78CC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800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6F556-79D5-42F5-881C-1177DF0F56DA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DE1D7-279D-4F47-AA02-E3B2BBF78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61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029EA-AFAB-4478-B19D-8C2C2B514301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A9F41-529B-4F36-864E-9CA32E0212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89EC-5558-4EC9-B929-8553BFD380EF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FA935-340D-47BA-AF1E-09C04D78C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56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9036-7997-4D01-B8E0-E22F2DB462E2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74174-1795-485D-88F7-A45B1D58C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27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D12F2-7077-4106-A007-307BA7FA8B6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BD32B-B158-4225-AA69-C73F503727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90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5F65-BDC9-40DA-A98E-4E89FEDE2BD0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FD1AD-F2EF-4B4D-ADE5-215FD4F54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51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Yell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6850" y="908050"/>
            <a:ext cx="8750300" cy="55451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27000" dist="127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2"/>
          <p:cNvSpPr/>
          <p:nvPr userDrawn="1"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7"/>
          <p:cNvGrpSpPr>
            <a:grpSpLocks noChangeAspect="1"/>
          </p:cNvGrpSpPr>
          <p:nvPr userDrawn="1"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F78F1E"/>
          </a:solidFill>
        </p:grpSpPr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0" name="Straight Connector 9"/>
          <p:cNvCxnSpPr/>
          <p:nvPr userDrawn="1"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8678863" y="6565900"/>
            <a:ext cx="215900" cy="215900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8621713" y="6565900"/>
            <a:ext cx="3444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988CC61-72EA-4A66-9333-B42C87406877}" type="slidenum">
              <a:rPr lang="en-US" altLang="en-US" sz="800" b="1">
                <a:solidFill>
                  <a:srgbClr val="FFFFF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8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30" y="9811"/>
            <a:ext cx="8192286" cy="6010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76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308F-48A8-46A0-ADB1-EEC99806F0B9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7E50D-5DC4-4B2F-8861-4E4495D0F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99EBB-BCDE-4121-8C5D-3E44C6D5185E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41EF7-D3A0-4601-BE80-A21C8FB40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8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653F0-C4CF-4E48-AF01-D0C68434392B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E534-64B9-4F8D-B96A-C7595A48D9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13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5A75-8229-4BE8-B587-918592D7A5C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D490B-2F8E-40A5-BA96-36EE18C5B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71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A8396-DE6C-49A0-9DE8-CD7DB7D9ED93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2F2F5-ED04-48EA-9B5E-7AE229FCC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B719F-2000-48DC-A85C-4BFB637B5EED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AB02-E02C-4A02-A608-47B9DB18DA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2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FC0A6-626B-461C-B052-03A5E0FEF0C4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B4F6F-B190-41C2-96FB-2EA467CDD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5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EC1FD8-13E3-40E1-83A4-72BC0473029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3EE20707-A989-4328-98F6-D66D38C6A9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A39444F-6F14-458E-A808-283D2B2088F7}" type="datetimeFigureOut">
              <a:rPr lang="en-US"/>
              <a:pPr>
                <a:defRPr/>
              </a:pPr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0">
              <a:defRPr sz="1200">
                <a:solidFill>
                  <a:srgbClr val="898989"/>
                </a:solidFill>
              </a:defRPr>
            </a:lvl1pPr>
          </a:lstStyle>
          <a:p>
            <a:fld id="{E725DD10-0D42-4E40-B7F8-7F445285F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30"/>
                    </a14:imgEffect>
                    <a14:imgEffect>
                      <a14:saturation sa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0"/>
            <a:ext cx="9468544" cy="7345610"/>
          </a:xfrm>
          <a:prstGeom prst="rect">
            <a:avLst/>
          </a:prstGeom>
          <a:effectLst>
            <a:outerShdw blurRad="419100" dist="215900" dir="7740000" sx="70000" sy="70000" algn="ctr" rotWithShape="0">
              <a:srgbClr val="000000"/>
            </a:outerShdw>
            <a:reflection stA="90000" endPos="3000" dist="50800" dir="5400000" sy="-100000" algn="bl" rotWithShape="0"/>
          </a:effectLst>
        </p:spPr>
      </p:pic>
      <p:sp>
        <p:nvSpPr>
          <p:cNvPr id="2" name="TextBox 1"/>
          <p:cNvSpPr txBox="1"/>
          <p:nvPr/>
        </p:nvSpPr>
        <p:spPr>
          <a:xfrm>
            <a:off x="-34240" y="620688"/>
            <a:ext cx="854263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Recommendation System</a:t>
            </a:r>
          </a:p>
          <a:p>
            <a:pPr algn="ctr" rtl="0"/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29/6/16</a:t>
            </a:r>
          </a:p>
          <a:p>
            <a:pPr algn="ctr" rtl="0"/>
            <a:endParaRPr lang="en-US" sz="5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8092" y="3580478"/>
            <a:ext cx="328327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Tomer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Wizman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Hilla</a:t>
            </a:r>
            <a:r>
              <a:rPr lang="en-US" sz="3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Shinitzky</a:t>
            </a:r>
            <a:endParaRPr lang="en-US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"/>
    </mc:Choice>
    <mc:Fallback xmlns="">
      <p:transition spd="slow" advTm="6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436096" y="3133158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26436" y="2982225"/>
            <a:ext cx="2089961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Hachi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Israeli Remix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 Goren &amp; DJ Smiley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673835"/>
              </p:ext>
            </p:extLst>
          </p:nvPr>
        </p:nvGraphicFramePr>
        <p:xfrm>
          <a:off x="251520" y="692696"/>
          <a:ext cx="5055419" cy="5273754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4410296"/>
                <a:gridCol w="645123"/>
              </a:tblGrid>
              <a:tr h="279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Hey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Sean 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Uptown Funk - Mark Ronson Feat Bruno Mars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 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Ft. Ne-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Akon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Shot Me Down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Feat. Skylar Grey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E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Bang My Head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Guetta,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Sia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John Legend - All Of Me (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Tiesto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Electro Boost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0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Ayy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Ladies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Travis Porter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11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Shirt Control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 Pain VS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Carmack</a:t>
                      </a:r>
                      <a:endParaRPr lang="en-US" sz="1800" b="1" u="none" strike="noStrike" kern="1200" dirty="0" smtClean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Into You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Jennifer Lopez F Lil' Wayne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Birthday'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Will.I.Am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Cody Wise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Twerk It Like Miley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Brandon Beal ft.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Christopher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05007372"/>
      </p:ext>
    </p:extLst>
  </p:cSld>
  <p:clrMapOvr>
    <a:masterClrMapping/>
  </p:clrMapOvr>
  <p:transition spd="slow" advTm="17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436096" y="3133158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826436" y="2982225"/>
            <a:ext cx="2089961" cy="12003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Hachi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Israeli Remix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Gal Goren &amp; DJ Smiley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47912"/>
              </p:ext>
            </p:extLst>
          </p:nvPr>
        </p:nvGraphicFramePr>
        <p:xfrm>
          <a:off x="251520" y="692696"/>
          <a:ext cx="5055419" cy="5830014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4410296"/>
                <a:gridCol w="645123"/>
              </a:tblGrid>
              <a:tr h="2794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Hey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Ya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Sean 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Uptown Funk - Mark Ronson Feat Bruno Mars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Play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 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Ft. Ne-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Akon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Shot Me Down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 Feat. Skylar Grey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s-E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50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Bang My Head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David Guetta,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Sia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John Legend - All Of Me (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Tiesto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Electro Boost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550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Ayy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Ladies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Travis Porter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611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Shirt Control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 Pain VS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u="none" strike="noStrike" kern="1200" dirty="0" err="1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Carmack</a:t>
                      </a:r>
                      <a:endParaRPr lang="en-US" sz="1800" b="1" u="none" strike="noStrike" kern="1200" dirty="0" smtClean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Into You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Jennifer Lopez F Lil' Wayne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Birthday'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Will.I.Am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Cody Wise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Twerk It Like Miley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kern="1200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Brandon Beal ft. </a:t>
                      </a:r>
                      <a:r>
                        <a:rPr lang="en-US" sz="1800" b="1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Christopher</a:t>
                      </a:r>
                      <a:endParaRPr lang="en-US" sz="1800" b="1" u="none" strike="noStrike" kern="1200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399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Gyal</a:t>
                      </a:r>
                      <a:r>
                        <a:rPr lang="en-US" sz="1800" b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You A Party Animal - </a:t>
                      </a:r>
                      <a:r>
                        <a:rPr lang="en-US" sz="1800" b="1" u="none" strike="noStrike" kern="120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Charly</a:t>
                      </a:r>
                      <a:r>
                        <a:rPr lang="en-US" sz="1800" b="1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Black</a:t>
                      </a:r>
                      <a:endParaRPr lang="en-US" sz="1800" b="1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134905"/>
      </p:ext>
    </p:extLst>
  </p:cSld>
  <p:clrMapOvr>
    <a:masterClrMapping/>
  </p:clrMapOvr>
  <p:transition spd="slow" advTm="1622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Difficulties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60518" y="112474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music collection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some irrelevant songs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the algorithm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Songs with missing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Comparing the algorithm to another recommendation algorithms (that aren’t content based)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597"/>
      </p:ext>
    </p:extLst>
  </p:cSld>
  <p:clrMapOvr>
    <a:masterClrMapping/>
  </p:clrMapOvr>
  <p:transition spd="slow" advTm="9359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tasks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44463" y="997184"/>
            <a:ext cx="8461195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user inputs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(favorite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artists, newest songs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Taking into account release date of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 the number of recommendations from the same artists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ways to test the recommendation system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5793212"/>
      </p:ext>
    </p:extLst>
  </p:cSld>
  <p:clrMapOvr>
    <a:masterClrMapping/>
  </p:clrMapOvr>
  <p:transition spd="slow" advTm="4185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3" y="0"/>
            <a:ext cx="6264275" cy="6858000"/>
          </a:xfrm>
          <a:prstGeom prst="rect">
            <a:avLst/>
          </a:prstGeom>
          <a:solidFill>
            <a:srgbClr val="F78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2" name="TextBox 27"/>
          <p:cNvSpPr txBox="1">
            <a:spLocks noChangeArrowheads="1"/>
          </p:cNvSpPr>
          <p:nvPr/>
        </p:nvSpPr>
        <p:spPr bwMode="auto">
          <a:xfrm>
            <a:off x="511175" y="1557338"/>
            <a:ext cx="4637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Questions?</a:t>
            </a:r>
            <a:endParaRPr lang="en-US" altLang="en-US" sz="3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803525" y="3363913"/>
            <a:ext cx="68611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13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91" y="2924944"/>
            <a:ext cx="2437738" cy="2568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3"/>
    </mc:Choice>
    <mc:Fallback xmlns="">
      <p:transition spd="slow" advTm="550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426748" y="1114403"/>
            <a:ext cx="8430063" cy="27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all kinds of places that need to play music continuously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(bars, restaurants etc.)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Preferably, every following song should relate some how to the songs the played before him.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achieve that, one need to prepare manually music playlists, or in some cases hire a professional (DJ).</a:t>
            </a:r>
          </a:p>
        </p:txBody>
      </p:sp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 advTm="3358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44463" y="1340768"/>
            <a:ext cx="882107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lvl="1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automatic system of song recommendation for a given 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playlist.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74534"/>
            <a:ext cx="2437738" cy="25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8716"/>
      </p:ext>
    </p:extLst>
  </p:cSld>
  <p:clrMapOvr>
    <a:masterClrMapping/>
  </p:clrMapOvr>
  <p:transition spd="slow" advTm="1566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Oval 2"/>
          <p:cNvSpPr/>
          <p:nvPr/>
        </p:nvSpPr>
        <p:spPr>
          <a:xfrm>
            <a:off x="8437563" y="1588"/>
            <a:ext cx="712787" cy="735012"/>
          </a:xfrm>
          <a:custGeom>
            <a:avLst/>
            <a:gdLst/>
            <a:ahLst/>
            <a:cxnLst/>
            <a:rect l="l" t="t" r="r" b="b"/>
            <a:pathLst>
              <a:path w="712553" h="734693">
                <a:moveTo>
                  <a:pt x="126875" y="0"/>
                </a:moveTo>
                <a:lnTo>
                  <a:pt x="712553" y="0"/>
                </a:lnTo>
                <a:lnTo>
                  <a:pt x="712553" y="626391"/>
                </a:lnTo>
                <a:cubicBezTo>
                  <a:pt x="637999" y="694306"/>
                  <a:pt x="538671" y="734693"/>
                  <a:pt x="429911" y="734693"/>
                </a:cubicBezTo>
                <a:cubicBezTo>
                  <a:pt x="192478" y="734693"/>
                  <a:pt x="0" y="542215"/>
                  <a:pt x="0" y="304782"/>
                </a:cubicBezTo>
                <a:cubicBezTo>
                  <a:pt x="0" y="185621"/>
                  <a:pt x="48480" y="77784"/>
                  <a:pt x="1268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44463" y="4067"/>
            <a:ext cx="775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Set</a:t>
            </a:r>
            <a:endParaRPr lang="en-US" altLang="en-US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3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382162" y="736600"/>
            <a:ext cx="843006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Taken from “</a:t>
            </a:r>
            <a:r>
              <a:rPr lang="en-US" altLang="he-IL" sz="2000" dirty="0" err="1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he-IL" sz="2000" dirty="0" err="1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raktor</a:t>
            </a: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Exported to xml file</a:t>
            </a:r>
            <a:endParaRPr lang="en-US" altLang="he-IL" sz="2000" dirty="0" smtClean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about 12,000 songs (items)</a:t>
            </a:r>
          </a:p>
          <a:p>
            <a:pPr marL="800100" lvl="1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Song’s Attributes: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 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Artist 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count 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 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Genres</a:t>
            </a:r>
          </a:p>
          <a:p>
            <a:pPr marL="1200150" lvl="2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0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en-US" altLang="he-IL" sz="20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77802"/>
      </p:ext>
    </p:extLst>
  </p:cSld>
  <p:clrMapOvr>
    <a:masterClrMapping/>
  </p:clrMapOvr>
  <p:transition spd="slow" advTm="641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</a:p>
        </p:txBody>
      </p:sp>
      <p:grpSp>
        <p:nvGrpSpPr>
          <p:cNvPr id="76" name="Group 7"/>
          <p:cNvGrpSpPr>
            <a:grpSpLocks noChangeAspect="1"/>
          </p:cNvGrpSpPr>
          <p:nvPr/>
        </p:nvGrpSpPr>
        <p:grpSpPr bwMode="auto">
          <a:xfrm>
            <a:off x="8655230" y="38515"/>
            <a:ext cx="310312" cy="543657"/>
            <a:chOff x="4694" y="2761"/>
            <a:chExt cx="508" cy="890"/>
          </a:xfrm>
          <a:solidFill>
            <a:srgbClr val="DDB405"/>
          </a:solidFill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5024" y="3357"/>
              <a:ext cx="178" cy="294"/>
            </a:xfrm>
            <a:custGeom>
              <a:avLst/>
              <a:gdLst>
                <a:gd name="T0" fmla="*/ 178 w 178"/>
                <a:gd name="T1" fmla="*/ 294 h 294"/>
                <a:gd name="T2" fmla="*/ 178 w 178"/>
                <a:gd name="T3" fmla="*/ 294 h 294"/>
                <a:gd name="T4" fmla="*/ 160 w 178"/>
                <a:gd name="T5" fmla="*/ 282 h 294"/>
                <a:gd name="T6" fmla="*/ 144 w 178"/>
                <a:gd name="T7" fmla="*/ 268 h 294"/>
                <a:gd name="T8" fmla="*/ 132 w 178"/>
                <a:gd name="T9" fmla="*/ 254 h 294"/>
                <a:gd name="T10" fmla="*/ 120 w 178"/>
                <a:gd name="T11" fmla="*/ 240 h 294"/>
                <a:gd name="T12" fmla="*/ 112 w 178"/>
                <a:gd name="T13" fmla="*/ 224 h 294"/>
                <a:gd name="T14" fmla="*/ 106 w 178"/>
                <a:gd name="T15" fmla="*/ 208 h 294"/>
                <a:gd name="T16" fmla="*/ 102 w 178"/>
                <a:gd name="T17" fmla="*/ 192 h 294"/>
                <a:gd name="T18" fmla="*/ 100 w 178"/>
                <a:gd name="T19" fmla="*/ 174 h 294"/>
                <a:gd name="T20" fmla="*/ 100 w 178"/>
                <a:gd name="T21" fmla="*/ 158 h 294"/>
                <a:gd name="T22" fmla="*/ 102 w 178"/>
                <a:gd name="T23" fmla="*/ 140 h 294"/>
                <a:gd name="T24" fmla="*/ 106 w 178"/>
                <a:gd name="T25" fmla="*/ 122 h 294"/>
                <a:gd name="T26" fmla="*/ 112 w 178"/>
                <a:gd name="T27" fmla="*/ 104 h 294"/>
                <a:gd name="T28" fmla="*/ 118 w 178"/>
                <a:gd name="T29" fmla="*/ 88 h 294"/>
                <a:gd name="T30" fmla="*/ 126 w 178"/>
                <a:gd name="T31" fmla="*/ 70 h 294"/>
                <a:gd name="T32" fmla="*/ 136 w 178"/>
                <a:gd name="T33" fmla="*/ 54 h 294"/>
                <a:gd name="T34" fmla="*/ 148 w 178"/>
                <a:gd name="T35" fmla="*/ 38 h 294"/>
                <a:gd name="T36" fmla="*/ 76 w 178"/>
                <a:gd name="T37" fmla="*/ 0 h 294"/>
                <a:gd name="T38" fmla="*/ 76 w 178"/>
                <a:gd name="T39" fmla="*/ 0 h 294"/>
                <a:gd name="T40" fmla="*/ 60 w 178"/>
                <a:gd name="T41" fmla="*/ 12 h 294"/>
                <a:gd name="T42" fmla="*/ 46 w 178"/>
                <a:gd name="T43" fmla="*/ 26 h 294"/>
                <a:gd name="T44" fmla="*/ 34 w 178"/>
                <a:gd name="T45" fmla="*/ 44 h 294"/>
                <a:gd name="T46" fmla="*/ 24 w 178"/>
                <a:gd name="T47" fmla="*/ 60 h 294"/>
                <a:gd name="T48" fmla="*/ 16 w 178"/>
                <a:gd name="T49" fmla="*/ 80 h 294"/>
                <a:gd name="T50" fmla="*/ 8 w 178"/>
                <a:gd name="T51" fmla="*/ 98 h 294"/>
                <a:gd name="T52" fmla="*/ 4 w 178"/>
                <a:gd name="T53" fmla="*/ 120 h 294"/>
                <a:gd name="T54" fmla="*/ 0 w 178"/>
                <a:gd name="T55" fmla="*/ 140 h 294"/>
                <a:gd name="T56" fmla="*/ 0 w 178"/>
                <a:gd name="T57" fmla="*/ 160 h 294"/>
                <a:gd name="T58" fmla="*/ 0 w 178"/>
                <a:gd name="T59" fmla="*/ 182 h 294"/>
                <a:gd name="T60" fmla="*/ 2 w 178"/>
                <a:gd name="T61" fmla="*/ 202 h 294"/>
                <a:gd name="T62" fmla="*/ 6 w 178"/>
                <a:gd name="T63" fmla="*/ 222 h 294"/>
                <a:gd name="T64" fmla="*/ 12 w 178"/>
                <a:gd name="T65" fmla="*/ 242 h 294"/>
                <a:gd name="T66" fmla="*/ 20 w 178"/>
                <a:gd name="T67" fmla="*/ 260 h 294"/>
                <a:gd name="T68" fmla="*/ 28 w 178"/>
                <a:gd name="T69" fmla="*/ 278 h 294"/>
                <a:gd name="T70" fmla="*/ 38 w 178"/>
                <a:gd name="T71" fmla="*/ 294 h 294"/>
                <a:gd name="T72" fmla="*/ 178 w 178"/>
                <a:gd name="T73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294">
                  <a:moveTo>
                    <a:pt x="178" y="294"/>
                  </a:moveTo>
                  <a:lnTo>
                    <a:pt x="178" y="294"/>
                  </a:lnTo>
                  <a:lnTo>
                    <a:pt x="160" y="282"/>
                  </a:lnTo>
                  <a:lnTo>
                    <a:pt x="144" y="268"/>
                  </a:lnTo>
                  <a:lnTo>
                    <a:pt x="132" y="254"/>
                  </a:lnTo>
                  <a:lnTo>
                    <a:pt x="120" y="240"/>
                  </a:lnTo>
                  <a:lnTo>
                    <a:pt x="112" y="224"/>
                  </a:lnTo>
                  <a:lnTo>
                    <a:pt x="106" y="208"/>
                  </a:lnTo>
                  <a:lnTo>
                    <a:pt x="102" y="192"/>
                  </a:lnTo>
                  <a:lnTo>
                    <a:pt x="100" y="174"/>
                  </a:lnTo>
                  <a:lnTo>
                    <a:pt x="100" y="158"/>
                  </a:lnTo>
                  <a:lnTo>
                    <a:pt x="102" y="140"/>
                  </a:lnTo>
                  <a:lnTo>
                    <a:pt x="106" y="122"/>
                  </a:lnTo>
                  <a:lnTo>
                    <a:pt x="112" y="104"/>
                  </a:lnTo>
                  <a:lnTo>
                    <a:pt x="118" y="88"/>
                  </a:lnTo>
                  <a:lnTo>
                    <a:pt x="126" y="70"/>
                  </a:lnTo>
                  <a:lnTo>
                    <a:pt x="136" y="54"/>
                  </a:lnTo>
                  <a:lnTo>
                    <a:pt x="148" y="38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60" y="12"/>
                  </a:lnTo>
                  <a:lnTo>
                    <a:pt x="46" y="26"/>
                  </a:lnTo>
                  <a:lnTo>
                    <a:pt x="34" y="44"/>
                  </a:lnTo>
                  <a:lnTo>
                    <a:pt x="24" y="60"/>
                  </a:lnTo>
                  <a:lnTo>
                    <a:pt x="16" y="80"/>
                  </a:lnTo>
                  <a:lnTo>
                    <a:pt x="8" y="98"/>
                  </a:lnTo>
                  <a:lnTo>
                    <a:pt x="4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2" y="202"/>
                  </a:lnTo>
                  <a:lnTo>
                    <a:pt x="6" y="222"/>
                  </a:lnTo>
                  <a:lnTo>
                    <a:pt x="12" y="242"/>
                  </a:lnTo>
                  <a:lnTo>
                    <a:pt x="20" y="260"/>
                  </a:lnTo>
                  <a:lnTo>
                    <a:pt x="28" y="278"/>
                  </a:lnTo>
                  <a:lnTo>
                    <a:pt x="38" y="294"/>
                  </a:lnTo>
                  <a:lnTo>
                    <a:pt x="178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4716" y="2761"/>
              <a:ext cx="472" cy="890"/>
            </a:xfrm>
            <a:custGeom>
              <a:avLst/>
              <a:gdLst>
                <a:gd name="T0" fmla="*/ 304 w 472"/>
                <a:gd name="T1" fmla="*/ 890 h 890"/>
                <a:gd name="T2" fmla="*/ 280 w 472"/>
                <a:gd name="T3" fmla="*/ 802 h 890"/>
                <a:gd name="T4" fmla="*/ 284 w 472"/>
                <a:gd name="T5" fmla="*/ 710 h 890"/>
                <a:gd name="T6" fmla="*/ 302 w 472"/>
                <a:gd name="T7" fmla="*/ 652 h 890"/>
                <a:gd name="T8" fmla="*/ 334 w 472"/>
                <a:gd name="T9" fmla="*/ 602 h 890"/>
                <a:gd name="T10" fmla="*/ 404 w 472"/>
                <a:gd name="T11" fmla="*/ 528 h 890"/>
                <a:gd name="T12" fmla="*/ 454 w 472"/>
                <a:gd name="T13" fmla="*/ 464 h 890"/>
                <a:gd name="T14" fmla="*/ 472 w 472"/>
                <a:gd name="T15" fmla="*/ 406 h 890"/>
                <a:gd name="T16" fmla="*/ 470 w 472"/>
                <a:gd name="T17" fmla="*/ 354 h 890"/>
                <a:gd name="T18" fmla="*/ 444 w 472"/>
                <a:gd name="T19" fmla="*/ 268 h 890"/>
                <a:gd name="T20" fmla="*/ 394 w 472"/>
                <a:gd name="T21" fmla="*/ 186 h 890"/>
                <a:gd name="T22" fmla="*/ 328 w 472"/>
                <a:gd name="T23" fmla="*/ 112 h 890"/>
                <a:gd name="T24" fmla="*/ 254 w 472"/>
                <a:gd name="T25" fmla="*/ 50 h 890"/>
                <a:gd name="T26" fmla="*/ 178 w 472"/>
                <a:gd name="T27" fmla="*/ 0 h 890"/>
                <a:gd name="T28" fmla="*/ 190 w 472"/>
                <a:gd name="T29" fmla="*/ 36 h 890"/>
                <a:gd name="T30" fmla="*/ 184 w 472"/>
                <a:gd name="T31" fmla="*/ 90 h 890"/>
                <a:gd name="T32" fmla="*/ 158 w 472"/>
                <a:gd name="T33" fmla="*/ 146 h 890"/>
                <a:gd name="T34" fmla="*/ 78 w 472"/>
                <a:gd name="T35" fmla="*/ 264 h 890"/>
                <a:gd name="T36" fmla="*/ 18 w 472"/>
                <a:gd name="T37" fmla="*/ 364 h 890"/>
                <a:gd name="T38" fmla="*/ 0 w 472"/>
                <a:gd name="T39" fmla="*/ 424 h 890"/>
                <a:gd name="T40" fmla="*/ 8 w 472"/>
                <a:gd name="T41" fmla="*/ 484 h 890"/>
                <a:gd name="T42" fmla="*/ 48 w 472"/>
                <a:gd name="T43" fmla="*/ 546 h 890"/>
                <a:gd name="T44" fmla="*/ 126 w 472"/>
                <a:gd name="T45" fmla="*/ 606 h 890"/>
                <a:gd name="T46" fmla="*/ 170 w 472"/>
                <a:gd name="T47" fmla="*/ 608 h 890"/>
                <a:gd name="T48" fmla="*/ 204 w 472"/>
                <a:gd name="T49" fmla="*/ 546 h 890"/>
                <a:gd name="T50" fmla="*/ 192 w 472"/>
                <a:gd name="T51" fmla="*/ 520 h 890"/>
                <a:gd name="T52" fmla="*/ 144 w 472"/>
                <a:gd name="T53" fmla="*/ 484 h 890"/>
                <a:gd name="T54" fmla="*/ 118 w 472"/>
                <a:gd name="T55" fmla="*/ 446 h 890"/>
                <a:gd name="T56" fmla="*/ 108 w 472"/>
                <a:gd name="T57" fmla="*/ 408 h 890"/>
                <a:gd name="T58" fmla="*/ 118 w 472"/>
                <a:gd name="T59" fmla="*/ 352 h 890"/>
                <a:gd name="T60" fmla="*/ 160 w 472"/>
                <a:gd name="T61" fmla="*/ 264 h 890"/>
                <a:gd name="T62" fmla="*/ 204 w 472"/>
                <a:gd name="T63" fmla="*/ 170 h 890"/>
                <a:gd name="T64" fmla="*/ 220 w 472"/>
                <a:gd name="T65" fmla="*/ 104 h 890"/>
                <a:gd name="T66" fmla="*/ 218 w 472"/>
                <a:gd name="T67" fmla="*/ 70 h 890"/>
                <a:gd name="T68" fmla="*/ 296 w 472"/>
                <a:gd name="T69" fmla="*/ 172 h 890"/>
                <a:gd name="T70" fmla="*/ 350 w 472"/>
                <a:gd name="T71" fmla="*/ 276 h 890"/>
                <a:gd name="T72" fmla="*/ 366 w 472"/>
                <a:gd name="T73" fmla="*/ 338 h 890"/>
                <a:gd name="T74" fmla="*/ 366 w 472"/>
                <a:gd name="T75" fmla="*/ 376 h 890"/>
                <a:gd name="T76" fmla="*/ 354 w 472"/>
                <a:gd name="T77" fmla="*/ 424 h 890"/>
                <a:gd name="T78" fmla="*/ 328 w 472"/>
                <a:gd name="T79" fmla="*/ 464 h 890"/>
                <a:gd name="T80" fmla="*/ 238 w 472"/>
                <a:gd name="T81" fmla="*/ 556 h 890"/>
                <a:gd name="T82" fmla="*/ 210 w 472"/>
                <a:gd name="T83" fmla="*/ 596 h 890"/>
                <a:gd name="T84" fmla="*/ 188 w 472"/>
                <a:gd name="T85" fmla="*/ 646 h 890"/>
                <a:gd name="T86" fmla="*/ 166 w 472"/>
                <a:gd name="T87" fmla="*/ 766 h 890"/>
                <a:gd name="T88" fmla="*/ 168 w 472"/>
                <a:gd name="T89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890">
                  <a:moveTo>
                    <a:pt x="168" y="890"/>
                  </a:moveTo>
                  <a:lnTo>
                    <a:pt x="304" y="890"/>
                  </a:lnTo>
                  <a:lnTo>
                    <a:pt x="304" y="890"/>
                  </a:lnTo>
                  <a:lnTo>
                    <a:pt x="292" y="862"/>
                  </a:lnTo>
                  <a:lnTo>
                    <a:pt x="284" y="832"/>
                  </a:lnTo>
                  <a:lnTo>
                    <a:pt x="280" y="802"/>
                  </a:lnTo>
                  <a:lnTo>
                    <a:pt x="278" y="770"/>
                  </a:lnTo>
                  <a:lnTo>
                    <a:pt x="280" y="740"/>
                  </a:lnTo>
                  <a:lnTo>
                    <a:pt x="284" y="710"/>
                  </a:lnTo>
                  <a:lnTo>
                    <a:pt x="292" y="680"/>
                  </a:lnTo>
                  <a:lnTo>
                    <a:pt x="302" y="652"/>
                  </a:lnTo>
                  <a:lnTo>
                    <a:pt x="302" y="652"/>
                  </a:lnTo>
                  <a:lnTo>
                    <a:pt x="310" y="634"/>
                  </a:lnTo>
                  <a:lnTo>
                    <a:pt x="322" y="618"/>
                  </a:lnTo>
                  <a:lnTo>
                    <a:pt x="334" y="602"/>
                  </a:lnTo>
                  <a:lnTo>
                    <a:pt x="346" y="586"/>
                  </a:lnTo>
                  <a:lnTo>
                    <a:pt x="376" y="558"/>
                  </a:lnTo>
                  <a:lnTo>
                    <a:pt x="404" y="528"/>
                  </a:lnTo>
                  <a:lnTo>
                    <a:pt x="432" y="496"/>
                  </a:lnTo>
                  <a:lnTo>
                    <a:pt x="442" y="480"/>
                  </a:lnTo>
                  <a:lnTo>
                    <a:pt x="454" y="464"/>
                  </a:lnTo>
                  <a:lnTo>
                    <a:pt x="462" y="446"/>
                  </a:lnTo>
                  <a:lnTo>
                    <a:pt x="468" y="426"/>
                  </a:lnTo>
                  <a:lnTo>
                    <a:pt x="472" y="406"/>
                  </a:lnTo>
                  <a:lnTo>
                    <a:pt x="472" y="384"/>
                  </a:lnTo>
                  <a:lnTo>
                    <a:pt x="472" y="384"/>
                  </a:lnTo>
                  <a:lnTo>
                    <a:pt x="470" y="354"/>
                  </a:lnTo>
                  <a:lnTo>
                    <a:pt x="464" y="326"/>
                  </a:lnTo>
                  <a:lnTo>
                    <a:pt x="456" y="296"/>
                  </a:lnTo>
                  <a:lnTo>
                    <a:pt x="444" y="268"/>
                  </a:lnTo>
                  <a:lnTo>
                    <a:pt x="430" y="240"/>
                  </a:lnTo>
                  <a:lnTo>
                    <a:pt x="412" y="212"/>
                  </a:lnTo>
                  <a:lnTo>
                    <a:pt x="394" y="186"/>
                  </a:lnTo>
                  <a:lnTo>
                    <a:pt x="374" y="160"/>
                  </a:lnTo>
                  <a:lnTo>
                    <a:pt x="352" y="136"/>
                  </a:lnTo>
                  <a:lnTo>
                    <a:pt x="328" y="112"/>
                  </a:lnTo>
                  <a:lnTo>
                    <a:pt x="304" y="90"/>
                  </a:lnTo>
                  <a:lnTo>
                    <a:pt x="280" y="68"/>
                  </a:lnTo>
                  <a:lnTo>
                    <a:pt x="254" y="50"/>
                  </a:lnTo>
                  <a:lnTo>
                    <a:pt x="230" y="32"/>
                  </a:lnTo>
                  <a:lnTo>
                    <a:pt x="204" y="14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86" y="18"/>
                  </a:lnTo>
                  <a:lnTo>
                    <a:pt x="190" y="36"/>
                  </a:lnTo>
                  <a:lnTo>
                    <a:pt x="190" y="54"/>
                  </a:lnTo>
                  <a:lnTo>
                    <a:pt x="188" y="72"/>
                  </a:lnTo>
                  <a:lnTo>
                    <a:pt x="184" y="90"/>
                  </a:lnTo>
                  <a:lnTo>
                    <a:pt x="178" y="108"/>
                  </a:lnTo>
                  <a:lnTo>
                    <a:pt x="168" y="128"/>
                  </a:lnTo>
                  <a:lnTo>
                    <a:pt x="158" y="146"/>
                  </a:lnTo>
                  <a:lnTo>
                    <a:pt x="134" y="184"/>
                  </a:lnTo>
                  <a:lnTo>
                    <a:pt x="106" y="224"/>
                  </a:lnTo>
                  <a:lnTo>
                    <a:pt x="78" y="264"/>
                  </a:lnTo>
                  <a:lnTo>
                    <a:pt x="50" y="302"/>
                  </a:lnTo>
                  <a:lnTo>
                    <a:pt x="26" y="342"/>
                  </a:lnTo>
                  <a:lnTo>
                    <a:pt x="18" y="364"/>
                  </a:lnTo>
                  <a:lnTo>
                    <a:pt x="10" y="384"/>
                  </a:lnTo>
                  <a:lnTo>
                    <a:pt x="4" y="404"/>
                  </a:lnTo>
                  <a:lnTo>
                    <a:pt x="0" y="424"/>
                  </a:lnTo>
                  <a:lnTo>
                    <a:pt x="0" y="444"/>
                  </a:lnTo>
                  <a:lnTo>
                    <a:pt x="2" y="464"/>
                  </a:lnTo>
                  <a:lnTo>
                    <a:pt x="8" y="484"/>
                  </a:lnTo>
                  <a:lnTo>
                    <a:pt x="18" y="504"/>
                  </a:lnTo>
                  <a:lnTo>
                    <a:pt x="30" y="526"/>
                  </a:lnTo>
                  <a:lnTo>
                    <a:pt x="48" y="546"/>
                  </a:lnTo>
                  <a:lnTo>
                    <a:pt x="70" y="566"/>
                  </a:lnTo>
                  <a:lnTo>
                    <a:pt x="96" y="586"/>
                  </a:lnTo>
                  <a:lnTo>
                    <a:pt x="126" y="606"/>
                  </a:lnTo>
                  <a:lnTo>
                    <a:pt x="162" y="626"/>
                  </a:lnTo>
                  <a:lnTo>
                    <a:pt x="162" y="626"/>
                  </a:lnTo>
                  <a:lnTo>
                    <a:pt x="170" y="608"/>
                  </a:lnTo>
                  <a:lnTo>
                    <a:pt x="186" y="574"/>
                  </a:lnTo>
                  <a:lnTo>
                    <a:pt x="186" y="574"/>
                  </a:lnTo>
                  <a:lnTo>
                    <a:pt x="204" y="546"/>
                  </a:lnTo>
                  <a:lnTo>
                    <a:pt x="214" y="530"/>
                  </a:lnTo>
                  <a:lnTo>
                    <a:pt x="214" y="530"/>
                  </a:lnTo>
                  <a:lnTo>
                    <a:pt x="192" y="520"/>
                  </a:lnTo>
                  <a:lnTo>
                    <a:pt x="174" y="508"/>
                  </a:lnTo>
                  <a:lnTo>
                    <a:pt x="158" y="496"/>
                  </a:lnTo>
                  <a:lnTo>
                    <a:pt x="144" y="484"/>
                  </a:lnTo>
                  <a:lnTo>
                    <a:pt x="132" y="472"/>
                  </a:lnTo>
                  <a:lnTo>
                    <a:pt x="124" y="460"/>
                  </a:lnTo>
                  <a:lnTo>
                    <a:pt x="118" y="446"/>
                  </a:lnTo>
                  <a:lnTo>
                    <a:pt x="112" y="434"/>
                  </a:lnTo>
                  <a:lnTo>
                    <a:pt x="110" y="420"/>
                  </a:lnTo>
                  <a:lnTo>
                    <a:pt x="108" y="408"/>
                  </a:lnTo>
                  <a:lnTo>
                    <a:pt x="110" y="394"/>
                  </a:lnTo>
                  <a:lnTo>
                    <a:pt x="112" y="380"/>
                  </a:lnTo>
                  <a:lnTo>
                    <a:pt x="118" y="352"/>
                  </a:lnTo>
                  <a:lnTo>
                    <a:pt x="130" y="324"/>
                  </a:lnTo>
                  <a:lnTo>
                    <a:pt x="144" y="294"/>
                  </a:lnTo>
                  <a:lnTo>
                    <a:pt x="160" y="264"/>
                  </a:lnTo>
                  <a:lnTo>
                    <a:pt x="176" y="232"/>
                  </a:lnTo>
                  <a:lnTo>
                    <a:pt x="192" y="200"/>
                  </a:lnTo>
                  <a:lnTo>
                    <a:pt x="204" y="170"/>
                  </a:lnTo>
                  <a:lnTo>
                    <a:pt x="214" y="136"/>
                  </a:lnTo>
                  <a:lnTo>
                    <a:pt x="218" y="120"/>
                  </a:lnTo>
                  <a:lnTo>
                    <a:pt x="220" y="104"/>
                  </a:lnTo>
                  <a:lnTo>
                    <a:pt x="220" y="88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44" y="100"/>
                  </a:lnTo>
                  <a:lnTo>
                    <a:pt x="270" y="134"/>
                  </a:lnTo>
                  <a:lnTo>
                    <a:pt x="296" y="172"/>
                  </a:lnTo>
                  <a:lnTo>
                    <a:pt x="320" y="212"/>
                  </a:lnTo>
                  <a:lnTo>
                    <a:pt x="340" y="256"/>
                  </a:lnTo>
                  <a:lnTo>
                    <a:pt x="350" y="276"/>
                  </a:lnTo>
                  <a:lnTo>
                    <a:pt x="356" y="298"/>
                  </a:lnTo>
                  <a:lnTo>
                    <a:pt x="362" y="318"/>
                  </a:lnTo>
                  <a:lnTo>
                    <a:pt x="366" y="338"/>
                  </a:lnTo>
                  <a:lnTo>
                    <a:pt x="368" y="358"/>
                  </a:lnTo>
                  <a:lnTo>
                    <a:pt x="366" y="376"/>
                  </a:lnTo>
                  <a:lnTo>
                    <a:pt x="366" y="376"/>
                  </a:lnTo>
                  <a:lnTo>
                    <a:pt x="364" y="392"/>
                  </a:lnTo>
                  <a:lnTo>
                    <a:pt x="360" y="408"/>
                  </a:lnTo>
                  <a:lnTo>
                    <a:pt x="354" y="424"/>
                  </a:lnTo>
                  <a:lnTo>
                    <a:pt x="346" y="438"/>
                  </a:lnTo>
                  <a:lnTo>
                    <a:pt x="338" y="450"/>
                  </a:lnTo>
                  <a:lnTo>
                    <a:pt x="328" y="464"/>
                  </a:lnTo>
                  <a:lnTo>
                    <a:pt x="308" y="488"/>
                  </a:lnTo>
                  <a:lnTo>
                    <a:pt x="262" y="532"/>
                  </a:lnTo>
                  <a:lnTo>
                    <a:pt x="238" y="556"/>
                  </a:lnTo>
                  <a:lnTo>
                    <a:pt x="218" y="582"/>
                  </a:lnTo>
                  <a:lnTo>
                    <a:pt x="218" y="582"/>
                  </a:lnTo>
                  <a:lnTo>
                    <a:pt x="210" y="596"/>
                  </a:lnTo>
                  <a:lnTo>
                    <a:pt x="202" y="612"/>
                  </a:lnTo>
                  <a:lnTo>
                    <a:pt x="194" y="628"/>
                  </a:lnTo>
                  <a:lnTo>
                    <a:pt x="188" y="646"/>
                  </a:lnTo>
                  <a:lnTo>
                    <a:pt x="178" y="684"/>
                  </a:lnTo>
                  <a:lnTo>
                    <a:pt x="170" y="724"/>
                  </a:lnTo>
                  <a:lnTo>
                    <a:pt x="166" y="766"/>
                  </a:lnTo>
                  <a:lnTo>
                    <a:pt x="166" y="808"/>
                  </a:lnTo>
                  <a:lnTo>
                    <a:pt x="166" y="850"/>
                  </a:lnTo>
                  <a:lnTo>
                    <a:pt x="168" y="890"/>
                  </a:lnTo>
                  <a:lnTo>
                    <a:pt x="168" y="8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694" y="3339"/>
              <a:ext cx="174" cy="312"/>
            </a:xfrm>
            <a:custGeom>
              <a:avLst/>
              <a:gdLst>
                <a:gd name="T0" fmla="*/ 174 w 174"/>
                <a:gd name="T1" fmla="*/ 78 h 312"/>
                <a:gd name="T2" fmla="*/ 174 w 174"/>
                <a:gd name="T3" fmla="*/ 78 h 312"/>
                <a:gd name="T4" fmla="*/ 156 w 174"/>
                <a:gd name="T5" fmla="*/ 68 h 312"/>
                <a:gd name="T6" fmla="*/ 122 w 174"/>
                <a:gd name="T7" fmla="*/ 50 h 312"/>
                <a:gd name="T8" fmla="*/ 122 w 174"/>
                <a:gd name="T9" fmla="*/ 50 h 312"/>
                <a:gd name="T10" fmla="*/ 100 w 174"/>
                <a:gd name="T11" fmla="*/ 34 h 312"/>
                <a:gd name="T12" fmla="*/ 76 w 174"/>
                <a:gd name="T13" fmla="*/ 18 h 312"/>
                <a:gd name="T14" fmla="*/ 52 w 174"/>
                <a:gd name="T15" fmla="*/ 0 h 312"/>
                <a:gd name="T16" fmla="*/ 52 w 174"/>
                <a:gd name="T17" fmla="*/ 0 h 312"/>
                <a:gd name="T18" fmla="*/ 62 w 174"/>
                <a:gd name="T19" fmla="*/ 40 h 312"/>
                <a:gd name="T20" fmla="*/ 68 w 174"/>
                <a:gd name="T21" fmla="*/ 84 h 312"/>
                <a:gd name="T22" fmla="*/ 72 w 174"/>
                <a:gd name="T23" fmla="*/ 126 h 312"/>
                <a:gd name="T24" fmla="*/ 70 w 174"/>
                <a:gd name="T25" fmla="*/ 148 h 312"/>
                <a:gd name="T26" fmla="*/ 70 w 174"/>
                <a:gd name="T27" fmla="*/ 168 h 312"/>
                <a:gd name="T28" fmla="*/ 66 w 174"/>
                <a:gd name="T29" fmla="*/ 188 h 312"/>
                <a:gd name="T30" fmla="*/ 62 w 174"/>
                <a:gd name="T31" fmla="*/ 208 h 312"/>
                <a:gd name="T32" fmla="*/ 56 w 174"/>
                <a:gd name="T33" fmla="*/ 228 h 312"/>
                <a:gd name="T34" fmla="*/ 48 w 174"/>
                <a:gd name="T35" fmla="*/ 246 h 312"/>
                <a:gd name="T36" fmla="*/ 38 w 174"/>
                <a:gd name="T37" fmla="*/ 264 h 312"/>
                <a:gd name="T38" fmla="*/ 28 w 174"/>
                <a:gd name="T39" fmla="*/ 282 h 312"/>
                <a:gd name="T40" fmla="*/ 14 w 174"/>
                <a:gd name="T41" fmla="*/ 296 h 312"/>
                <a:gd name="T42" fmla="*/ 0 w 174"/>
                <a:gd name="T43" fmla="*/ 312 h 312"/>
                <a:gd name="T44" fmla="*/ 160 w 174"/>
                <a:gd name="T45" fmla="*/ 312 h 312"/>
                <a:gd name="T46" fmla="*/ 160 w 174"/>
                <a:gd name="T47" fmla="*/ 312 h 312"/>
                <a:gd name="T48" fmla="*/ 158 w 174"/>
                <a:gd name="T49" fmla="*/ 246 h 312"/>
                <a:gd name="T50" fmla="*/ 160 w 174"/>
                <a:gd name="T51" fmla="*/ 188 h 312"/>
                <a:gd name="T52" fmla="*/ 166 w 174"/>
                <a:gd name="T53" fmla="*/ 134 h 312"/>
                <a:gd name="T54" fmla="*/ 174 w 174"/>
                <a:gd name="T55" fmla="*/ 78 h 312"/>
                <a:gd name="T56" fmla="*/ 174 w 174"/>
                <a:gd name="T57" fmla="*/ 7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" h="312">
                  <a:moveTo>
                    <a:pt x="174" y="78"/>
                  </a:moveTo>
                  <a:lnTo>
                    <a:pt x="174" y="78"/>
                  </a:lnTo>
                  <a:lnTo>
                    <a:pt x="156" y="68"/>
                  </a:lnTo>
                  <a:lnTo>
                    <a:pt x="122" y="50"/>
                  </a:lnTo>
                  <a:lnTo>
                    <a:pt x="122" y="50"/>
                  </a:lnTo>
                  <a:lnTo>
                    <a:pt x="100" y="34"/>
                  </a:lnTo>
                  <a:lnTo>
                    <a:pt x="76" y="18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62" y="40"/>
                  </a:lnTo>
                  <a:lnTo>
                    <a:pt x="68" y="84"/>
                  </a:lnTo>
                  <a:lnTo>
                    <a:pt x="72" y="126"/>
                  </a:lnTo>
                  <a:lnTo>
                    <a:pt x="70" y="148"/>
                  </a:lnTo>
                  <a:lnTo>
                    <a:pt x="70" y="168"/>
                  </a:lnTo>
                  <a:lnTo>
                    <a:pt x="66" y="188"/>
                  </a:lnTo>
                  <a:lnTo>
                    <a:pt x="62" y="208"/>
                  </a:lnTo>
                  <a:lnTo>
                    <a:pt x="56" y="228"/>
                  </a:lnTo>
                  <a:lnTo>
                    <a:pt x="48" y="246"/>
                  </a:lnTo>
                  <a:lnTo>
                    <a:pt x="38" y="264"/>
                  </a:lnTo>
                  <a:lnTo>
                    <a:pt x="28" y="282"/>
                  </a:lnTo>
                  <a:lnTo>
                    <a:pt x="14" y="296"/>
                  </a:lnTo>
                  <a:lnTo>
                    <a:pt x="0" y="312"/>
                  </a:lnTo>
                  <a:lnTo>
                    <a:pt x="160" y="312"/>
                  </a:lnTo>
                  <a:lnTo>
                    <a:pt x="160" y="312"/>
                  </a:lnTo>
                  <a:lnTo>
                    <a:pt x="158" y="246"/>
                  </a:lnTo>
                  <a:lnTo>
                    <a:pt x="160" y="188"/>
                  </a:lnTo>
                  <a:lnTo>
                    <a:pt x="166" y="134"/>
                  </a:lnTo>
                  <a:lnTo>
                    <a:pt x="174" y="78"/>
                  </a:lnTo>
                  <a:lnTo>
                    <a:pt x="174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0" y="663542"/>
            <a:ext cx="9142523" cy="106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 of the songs</a:t>
            </a: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–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to play, based on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</a:t>
            </a: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3" y="2348880"/>
            <a:ext cx="3563441" cy="30746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54561" y="3570986"/>
            <a:ext cx="933463" cy="696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93" y="2348880"/>
            <a:ext cx="3803727" cy="3074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874854"/>
      </p:ext>
    </p:extLst>
  </p:cSld>
  <p:clrMapOvr>
    <a:masterClrMapping/>
  </p:clrMapOvr>
  <p:transition spd="slow" advTm="739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it works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231139" y="1007444"/>
            <a:ext cx="82562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song1 in the data set:</a:t>
            </a:r>
          </a:p>
          <a:p>
            <a:pPr lvl="1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song1’s</a:t>
            </a:r>
            <a:r>
              <a:rPr lang="en-US" altLang="he-IL" sz="24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score:</a:t>
            </a:r>
            <a:endParaRPr lang="en-US" altLang="he-IL" sz="2400" b="1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song2 in the play list:</a:t>
            </a:r>
          </a:p>
          <a:p>
            <a:pPr lvl="3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</a:t>
            </a:r>
            <a:r>
              <a:rPr lang="en-US" altLang="he-IL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between song1 and song2:</a:t>
            </a:r>
          </a:p>
          <a:p>
            <a:pPr lvl="4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taken into account – BPM, artist, key, genres.</a:t>
            </a:r>
          </a:p>
          <a:p>
            <a:pPr lvl="2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score will be the weighted average of the similarities.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Wingdings 2" panose="05020102010507070707" pitchFamily="18" charset="2"/>
              <a:buChar char="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song with the highest score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7831077"/>
      </p:ext>
    </p:extLst>
  </p:cSld>
  <p:clrMapOvr>
    <a:masterClrMapping/>
  </p:clrMapOvr>
  <p:transition spd="slow" advTm="1229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&amp; Results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TextBox 29"/>
          <p:cNvSpPr txBox="1">
            <a:spLocks noChangeArrowheads="1"/>
          </p:cNvSpPr>
          <p:nvPr/>
        </p:nvSpPr>
        <p:spPr bwMode="auto">
          <a:xfrm>
            <a:off x="116480" y="1020767"/>
            <a:ext cx="8505234" cy="36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7338" indent="-287338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</a:pPr>
            <a:r>
              <a:rPr lang="en-US" altLang="he-IL" sz="2400" b="1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the recommendation system results? 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data: </a:t>
            </a:r>
            <a:r>
              <a:rPr lang="en-US" altLang="he-IL" sz="2400" dirty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DJ’s </a:t>
            </a: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a portion from the test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recommendation system will recommend a song according to this partial playlist</a:t>
            </a:r>
          </a:p>
          <a:p>
            <a:pPr marL="342900" indent="-342900">
              <a:lnSpc>
                <a:spcPct val="90000"/>
              </a:lnSpc>
              <a:spcBef>
                <a:spcPts val="2400"/>
              </a:spcBef>
              <a:buClr>
                <a:srgbClr val="E5BA0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he-IL" sz="2400" dirty="0" smtClean="0">
                <a:solidFill>
                  <a:srgbClr val="59595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 the similarity between the song that was recommended and the next song in the playlist </a:t>
            </a:r>
            <a:endParaRPr lang="en-US" altLang="he-IL" sz="2400" dirty="0">
              <a:solidFill>
                <a:srgbClr val="59595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55848"/>
      </p:ext>
    </p:extLst>
  </p:cSld>
  <p:clrMapOvr>
    <a:masterClrMapping/>
  </p:clrMapOvr>
  <p:transition spd="slow" advTm="847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20072" y="285293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732240" y="2721694"/>
            <a:ext cx="20899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Fancy - Iggy Azalea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Feat. Charli XCX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65052"/>
              </p:ext>
            </p:extLst>
          </p:nvPr>
        </p:nvGraphicFramePr>
        <p:xfrm>
          <a:off x="628550" y="2348969"/>
          <a:ext cx="3943450" cy="166878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3366984"/>
                <a:gridCol w="576466"/>
              </a:tblGrid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Billionaire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McCoy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Bruno Mars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Price Tag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Jessie J Feat.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B.o.B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Baby Boy -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Sean Paul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85198620"/>
      </p:ext>
    </p:extLst>
  </p:cSld>
  <p:clrMapOvr>
    <a:masterClrMapping/>
  </p:clrMapOvr>
  <p:transition spd="slow" advTm="145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8718550" cy="620713"/>
          </a:xfrm>
          <a:prstGeom prst="rect">
            <a:avLst/>
          </a:prstGeom>
          <a:solidFill>
            <a:srgbClr val="DDB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485" name="TextBox 36"/>
          <p:cNvSpPr txBox="1">
            <a:spLocks noChangeArrowheads="1"/>
          </p:cNvSpPr>
          <p:nvPr/>
        </p:nvSpPr>
        <p:spPr bwMode="auto">
          <a:xfrm>
            <a:off x="116479" y="-1"/>
            <a:ext cx="7754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altLang="en-US" sz="2800" b="1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44775" y="6672263"/>
            <a:ext cx="59769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463" y="6672263"/>
            <a:ext cx="885507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8678862" y="6495121"/>
            <a:ext cx="286679" cy="286679"/>
          </a:xfrm>
          <a:prstGeom prst="ellipse">
            <a:avLst/>
          </a:prstGeom>
          <a:solidFill>
            <a:srgbClr val="DDB40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>
                <a:solidFill>
                  <a:prstClr val="white"/>
                </a:solidFill>
                <a:latin typeface="Arial" pitchFamily="34" charset="0"/>
              </a:rPr>
              <a:t>4</a:t>
            </a:r>
            <a:endParaRPr lang="en-US" sz="8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90" name="Picture 2" descr="D:\Clients\Ben Gurion University\Presentation.Template\Images\Briefc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79488"/>
            <a:ext cx="5429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220072" y="2852936"/>
            <a:ext cx="13150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6732240" y="2721694"/>
            <a:ext cx="2089961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Fancy - Iggy Azalea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Feat. Charli XCX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95351"/>
              </p:ext>
            </p:extLst>
          </p:nvPr>
        </p:nvGraphicFramePr>
        <p:xfrm>
          <a:off x="628550" y="2348969"/>
          <a:ext cx="3943450" cy="222504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3366984"/>
                <a:gridCol w="576466"/>
              </a:tblGrid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Billionaire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Travie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McCoy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fr-FR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feat</a:t>
                      </a:r>
                      <a:r>
                        <a:rPr lang="fr-FR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Bruno Mars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fr-FR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00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Price Tag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Jessie J Feat.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B.o.B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Baby Boy - </a:t>
                      </a:r>
                      <a:r>
                        <a:rPr lang="en-US" sz="1800" b="1" u="none" strike="noStrike" dirty="0" err="1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sz="1800" b="1" u="none" strike="noStrike" dirty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Feat. Sean </a:t>
                      </a:r>
                      <a:r>
                        <a:rPr lang="en-US" sz="18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62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Beyonce</a:t>
                      </a:r>
                      <a:r>
                        <a:rPr lang="en-US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Knowles ft. Jay-Z - Crazy In Love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508939"/>
      </p:ext>
    </p:extLst>
  </p:cSld>
  <p:clrMapOvr>
    <a:masterClrMapping/>
  </p:clrMapOvr>
  <p:transition spd="slow" advTm="795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7.6|3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9.8|11.1|4.2|5.1|8.4|2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8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8538</TotalTime>
  <Words>662</Words>
  <Application>Microsoft Office PowerPoint</Application>
  <PresentationFormat>On-screen Show (4:3)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Wingdings 2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Opher</dc:creator>
  <cp:lastModifiedBy>user</cp:lastModifiedBy>
  <cp:revision>727</cp:revision>
  <dcterms:created xsi:type="dcterms:W3CDTF">2011-09-13T14:57:37Z</dcterms:created>
  <dcterms:modified xsi:type="dcterms:W3CDTF">2016-06-29T11:31:30Z</dcterms:modified>
</cp:coreProperties>
</file>