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3" r:id="rId2"/>
  </p:sldMasterIdLst>
  <p:notesMasterIdLst>
    <p:notesMasterId r:id="rId18"/>
  </p:notesMasterIdLst>
  <p:sldIdLst>
    <p:sldId id="256" r:id="rId3"/>
    <p:sldId id="323" r:id="rId4"/>
    <p:sldId id="407" r:id="rId5"/>
    <p:sldId id="409" r:id="rId6"/>
    <p:sldId id="388" r:id="rId7"/>
    <p:sldId id="401" r:id="rId8"/>
    <p:sldId id="408" r:id="rId9"/>
    <p:sldId id="410" r:id="rId10"/>
    <p:sldId id="414" r:id="rId11"/>
    <p:sldId id="415" r:id="rId12"/>
    <p:sldId id="416" r:id="rId13"/>
    <p:sldId id="417" r:id="rId14"/>
    <p:sldId id="404" r:id="rId15"/>
    <p:sldId id="405" r:id="rId16"/>
    <p:sldId id="319" r:id="rId1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113">
          <p15:clr>
            <a:srgbClr val="A4A3A4"/>
          </p15:clr>
        </p15:guide>
        <p15:guide id="4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AB3673"/>
    <a:srgbClr val="F78F1E"/>
    <a:srgbClr val="98BF07"/>
    <a:srgbClr val="61992F"/>
    <a:srgbClr val="452103"/>
    <a:srgbClr val="FFD833"/>
    <a:srgbClr val="F68E38"/>
    <a:srgbClr val="006FA1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 autoAdjust="0"/>
    <p:restoredTop sz="84228" autoAdjust="0"/>
  </p:normalViewPr>
  <p:slideViewPr>
    <p:cSldViewPr>
      <p:cViewPr varScale="1">
        <p:scale>
          <a:sx n="75" d="100"/>
          <a:sy n="75" d="100"/>
        </p:scale>
        <p:origin x="696" y="53"/>
      </p:cViewPr>
      <p:guideLst>
        <p:guide orient="horz" pos="4110"/>
        <p:guide orient="horz" pos="572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3518CC-9852-4B70-8EF1-09E7EF87929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fld id="{54D417F7-063F-48FE-9E65-45AE10F57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17F7-063F-48FE-9E65-45AE10F573A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4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9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5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6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0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4F3EA6-3E2F-4B9F-883A-C395BB72FF9E}" type="slidenum">
              <a:rPr lang="en-US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8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7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3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2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E6AB-A8BA-4A94-A777-12C638FD186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DA2B0-7B20-4F26-9ED0-6ABE342A1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5724-3807-4E6E-A9F2-F02577D183E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69CE1-68DF-40D0-A53C-7DA94CF8C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04D6-6B07-48D5-8AE9-50736893111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C38E-0322-4D91-9425-8FB1B8A08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8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0F3A-32FD-459B-AD7C-CCCEDF2D47C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D7268-99C5-4734-88DC-A19D25C29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3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8D1E-CA8C-49C4-81F4-30A75BA480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2083B-FE2B-4E00-8551-86894E6F2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3BD8-43A8-4ED6-A443-4CD2394590B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AD938-2166-4E88-893F-D9FA811E0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2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2B14-F490-4DBC-B903-CF4AF89EFF45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0587-C318-46D3-9770-BC7AC53B8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7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17D9-8E36-4127-88C6-1CDFE8CB231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6D26-E729-434E-AFCC-9C614836A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5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1D937-3805-401D-949C-818DD869595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B9DA7-20A2-444A-962A-FD98E78CC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80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6F556-79D5-42F5-881C-1177DF0F56DA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DE1D7-279D-4F47-AA02-E3B2BBF78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1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29EA-AFAB-4478-B19D-8C2C2B51430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9F41-529B-4F36-864E-9CA32E021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89EC-5558-4EC9-B929-8553BFD380EF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FA935-340D-47BA-AF1E-09C04D78C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56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9036-7997-4D01-B8E0-E22F2DB462E2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74174-1795-485D-88F7-A45B1D58C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2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12F2-7077-4106-A007-307BA7FA8B6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D32B-B158-4225-AA69-C73F50372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9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5F65-BDC9-40DA-A98E-4E89FEDE2BD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1AD-F2EF-4B4D-ADE5-215FD4F54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5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6850" y="908050"/>
            <a:ext cx="8750300" cy="55451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27000" dist="127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2"/>
          <p:cNvSpPr/>
          <p:nvPr userDrawn="1"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7"/>
          <p:cNvGrpSpPr>
            <a:grpSpLocks noChangeAspect="1"/>
          </p:cNvGrpSpPr>
          <p:nvPr userDrawn="1"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8678863" y="6565900"/>
            <a:ext cx="215900" cy="215900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621713" y="6565900"/>
            <a:ext cx="344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88CC61-72EA-4A66-9333-B42C87406877}" type="slidenum">
              <a:rPr lang="en-US" altLang="en-US" sz="800" b="1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30" y="9811"/>
            <a:ext cx="8192286" cy="601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76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308F-48A8-46A0-ADB1-EEC99806F0B9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E50D-5DC4-4B2F-8861-4E4495D0F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99EBB-BCDE-4121-8C5D-3E44C6D5185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41EF7-D3A0-4601-BE80-A21C8FB40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653F0-C4CF-4E48-AF01-D0C68434392B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E534-64B9-4F8D-B96A-C7595A48D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5A75-8229-4BE8-B587-918592D7A5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D490B-2F8E-40A5-BA96-36EE18C5B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7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396-DE6C-49A0-9DE8-CD7DB7D9ED9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F2F5-ED04-48EA-9B5E-7AE229FCC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19F-2000-48DC-A85C-4BFB637B5EE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AB02-E02C-4A02-A608-47B9DB18D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2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C0A6-626B-461C-B052-03A5E0FEF0C4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B4F6F-B190-41C2-96FB-2EA467CDD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EC1FD8-13E3-40E1-83A4-72BC0473029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3EE20707-A989-4328-98F6-D66D38C6A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39444F-6F14-458E-A808-283D2B2088F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E725DD10-0D42-4E40-B7F8-7F445285F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30"/>
                    </a14:imgEffect>
                    <a14:imgEffect>
                      <a14:saturation sa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468544" cy="7345610"/>
          </a:xfrm>
          <a:prstGeom prst="rect">
            <a:avLst/>
          </a:prstGeom>
          <a:effectLst>
            <a:outerShdw blurRad="419100" dist="215900" dir="7740000" sx="70000" sy="70000" algn="ctr" rotWithShape="0">
              <a:srgbClr val="000000"/>
            </a:outerShdw>
            <a:reflection stA="90000" endPos="3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-34240" y="620688"/>
            <a:ext cx="854263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Recommendation System</a:t>
            </a:r>
          </a:p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29/6/16</a:t>
            </a:r>
          </a:p>
          <a:p>
            <a:pPr algn="ctr" rtl="0"/>
            <a:endParaRPr lang="en-US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8092" y="3580478"/>
            <a:ext cx="328327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Tomer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Wizman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Hilla</a:t>
            </a:r>
            <a:r>
              <a:rPr lang="en-US" sz="3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Shinitzky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"/>
    </mc:Choice>
    <mc:Fallback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20072" y="285293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732240" y="2721694"/>
            <a:ext cx="20899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Fancy - Iggy Azalea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Feat. Charli XCX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95351"/>
              </p:ext>
            </p:extLst>
          </p:nvPr>
        </p:nvGraphicFramePr>
        <p:xfrm>
          <a:off x="628550" y="2348969"/>
          <a:ext cx="3943450" cy="222504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3366984"/>
                <a:gridCol w="576466"/>
              </a:tblGrid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Billionaire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McCoy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Bruno Mars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Price Tag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Jessie J Feat.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B.o.B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Baby Boy -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Sean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Knowles ft. Jay-Z - Crazy In Love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08939"/>
      </p:ext>
    </p:extLst>
  </p:cSld>
  <p:clrMapOvr>
    <a:masterClrMapping/>
  </p:clrMapOvr>
  <p:transition spd="slow" advTm="795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436096" y="3133158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26436" y="2982225"/>
            <a:ext cx="2089961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Hachi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Israeli Remix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 Goren &amp; DJ Smiley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73835"/>
              </p:ext>
            </p:extLst>
          </p:nvPr>
        </p:nvGraphicFramePr>
        <p:xfrm>
          <a:off x="251520" y="692696"/>
          <a:ext cx="5055419" cy="5273754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4410296"/>
                <a:gridCol w="645123"/>
              </a:tblGrid>
              <a:tr h="279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Hey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Sean 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Uptown Funk - Mark Ronson Feat Bruno Mars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 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Ft. Ne-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Akon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Shot Me Down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Feat. Skylar Grey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E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Bang My Head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Guetta,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Sia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John Legend - All Of Me (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Tiesto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Electro Boost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0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Ayy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Ladies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Travis Porter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11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Shirt Control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 Pain VS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Carmack</a:t>
                      </a:r>
                      <a:endParaRPr lang="en-US" sz="1800" b="1" u="none" strike="noStrike" kern="1200" dirty="0" smtClean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Into You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Jennifer Lopez F Lil' Wayne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Birthday'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Will.I.Am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Cody Wise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Twerk It Like Miley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Brandon Beal ft.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Christopher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05007372"/>
      </p:ext>
    </p:extLst>
  </p:cSld>
  <p:clrMapOvr>
    <a:masterClrMapping/>
  </p:clrMapOvr>
  <p:transition spd="slow" advTm="17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436096" y="3133158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26436" y="2982225"/>
            <a:ext cx="2089961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Hachi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Israeli Remix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 Goren &amp; DJ Smiley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47912"/>
              </p:ext>
            </p:extLst>
          </p:nvPr>
        </p:nvGraphicFramePr>
        <p:xfrm>
          <a:off x="251520" y="692696"/>
          <a:ext cx="5055419" cy="5830014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4410296"/>
                <a:gridCol w="645123"/>
              </a:tblGrid>
              <a:tr h="279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Hey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Sean 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Uptown Funk - Mark Ronson Feat Bruno Mars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 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Ft. Ne-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Akon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Shot Me Down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Feat. Skylar Grey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E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Bang My Head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Guetta,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Sia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John Legend - All Of Me (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Tiesto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Electro Boost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0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Ayy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Ladies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Travis Porter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11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Shirt Control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 Pain VS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Carmack</a:t>
                      </a:r>
                      <a:endParaRPr lang="en-US" sz="1800" b="1" u="none" strike="noStrike" kern="1200" dirty="0" smtClean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Into You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Jennifer Lopez F Lil' Wayne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Birthday'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Will.I.Am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Cody Wise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Twerk It Like Miley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Brandon Beal ft.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Christopher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Gyal</a:t>
                      </a:r>
                      <a:r>
                        <a:rPr lang="en-US" sz="1800" b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You A Party Animal - </a:t>
                      </a:r>
                      <a:r>
                        <a:rPr lang="en-US" sz="1800" b="1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Charly</a:t>
                      </a:r>
                      <a:r>
                        <a:rPr lang="en-US" sz="1800" b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Black</a:t>
                      </a:r>
                      <a:endParaRPr lang="en-US" sz="1800" b="1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34905"/>
      </p:ext>
    </p:extLst>
  </p:cSld>
  <p:clrMapOvr>
    <a:masterClrMapping/>
  </p:clrMapOvr>
  <p:transition spd="slow" advTm="1622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Difficulties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112474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music collection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some irrelevant songs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the algorithm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with missing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the algorithm to another recommendation algorithms (that aren’t content based)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597"/>
      </p:ext>
    </p:extLst>
  </p:cSld>
  <p:clrMapOvr>
    <a:masterClrMapping/>
  </p:clrMapOvr>
  <p:transition spd="slow" advTm="9359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tasks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44463" y="99718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user inputs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(favorite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artists, newest songs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into account release date of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 the number of recommendations from the same artists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ways to test the recommendation system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5793212"/>
      </p:ext>
    </p:extLst>
  </p:cSld>
  <p:clrMapOvr>
    <a:masterClrMapping/>
  </p:clrMapOvr>
  <p:transition spd="slow" advTm="4185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3" y="0"/>
            <a:ext cx="6264275" cy="6858000"/>
          </a:xfrm>
          <a:prstGeom prst="rect">
            <a:avLst/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27"/>
          <p:cNvSpPr txBox="1">
            <a:spLocks noChangeArrowheads="1"/>
          </p:cNvSpPr>
          <p:nvPr/>
        </p:nvSpPr>
        <p:spPr bwMode="auto">
          <a:xfrm>
            <a:off x="511175" y="1557338"/>
            <a:ext cx="463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en-US" altLang="en-US" sz="3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803525" y="3363913"/>
            <a:ext cx="68611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13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91" y="2924944"/>
            <a:ext cx="2437738" cy="2568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3"/>
    </mc:Choice>
    <mc:Fallback>
      <p:transition spd="slow" advTm="55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26748" y="1114403"/>
            <a:ext cx="8430063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all kinds of places that need to play music continuously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(bars, restaurants etc.)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Preferably, every following song should relate some how to the songs the played before him.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achieve that, one need to prepare manually music playlists, or in some cases hire a professional (DJ).</a:t>
            </a:r>
          </a:p>
        </p:txBody>
      </p:sp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3358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44463" y="1340768"/>
            <a:ext cx="882107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automatic system of song recommendation for a given 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playlist.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74534"/>
            <a:ext cx="2437738" cy="2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8716"/>
      </p:ext>
    </p:extLst>
  </p:cSld>
  <p:clrMapOvr>
    <a:masterClrMapping/>
  </p:clrMapOvr>
  <p:transition spd="slow" advTm="156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Song’s Attributes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395536" y="951032"/>
            <a:ext cx="8430063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count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Genres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77802"/>
      </p:ext>
    </p:extLst>
  </p:cSld>
  <p:clrMapOvr>
    <a:masterClrMapping/>
  </p:clrMapOvr>
  <p:transition spd="slow" advTm="641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0" y="663542"/>
            <a:ext cx="9142523" cy="10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of the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to play, based on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" y="2348880"/>
            <a:ext cx="3563441" cy="30746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54561" y="3570986"/>
            <a:ext cx="933463" cy="696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3" y="2348880"/>
            <a:ext cx="3803727" cy="3074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874854"/>
      </p:ext>
    </p:extLst>
  </p:cSld>
  <p:clrMapOvr>
    <a:masterClrMapping/>
  </p:clrMapOvr>
  <p:transition spd="slow" advTm="73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328358"/>
            <a:ext cx="9142523" cy="52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Computes similarity between song to the current playlist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Parameters taken into account – BPM, Genre, Key, Artist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Total score calculation is based on weights 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Returns the song with the highest score (=highest similarity to the current playlist)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5510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231139" y="1007444"/>
            <a:ext cx="82562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song1 in the data set:</a:t>
            </a:r>
          </a:p>
          <a:p>
            <a:pPr lvl="1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song1’s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score: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song2 in the play list:</a:t>
            </a:r>
          </a:p>
          <a:p>
            <a:pPr lvl="3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</a:t>
            </a:r>
            <a:r>
              <a:rPr lang="en-US" altLang="he-IL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song1 and song2:</a:t>
            </a:r>
          </a:p>
          <a:p>
            <a:pPr lvl="4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taken into account – BPM, artist, key, genres.</a:t>
            </a: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will be the weighted average of the similarities.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song with the highest score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831077"/>
      </p:ext>
    </p:extLst>
  </p:cSld>
  <p:clrMapOvr>
    <a:masterClrMapping/>
  </p:clrMapOvr>
  <p:transition spd="slow" advTm="122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&amp; Results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16480" y="1020767"/>
            <a:ext cx="8505234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the recommendation system results? 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data: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DJ’s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portion from the test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recommendation system will recommend a song according to this partial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similarity between the song that was recommended and the next song in the playlist 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55848"/>
      </p:ext>
    </p:extLst>
  </p:cSld>
  <p:clrMapOvr>
    <a:masterClrMapping/>
  </p:clrMapOvr>
  <p:transition spd="slow" advTm="8478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20072" y="285293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732240" y="2721694"/>
            <a:ext cx="20899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Fancy - Iggy Azalea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Feat. Charli XCX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65052"/>
              </p:ext>
            </p:extLst>
          </p:nvPr>
        </p:nvGraphicFramePr>
        <p:xfrm>
          <a:off x="628550" y="2348969"/>
          <a:ext cx="3943450" cy="166878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3366984"/>
                <a:gridCol w="576466"/>
              </a:tblGrid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Billionaire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McCoy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Bruno Mars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Price Tag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Jessie J Feat.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B.o.B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Baby Boy -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Sean Paul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5198620"/>
      </p:ext>
    </p:extLst>
  </p:cSld>
  <p:clrMapOvr>
    <a:masterClrMapping/>
  </p:clrMapOvr>
  <p:transition spd="slow" advTm="145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7.6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9.8|11.1|4.2|5.1|8.4|2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689</Words>
  <Application>Microsoft Office PowerPoint</Application>
  <PresentationFormat>On-screen Show (4:3)</PresentationFormat>
  <Paragraphs>152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Wingdings</vt:lpstr>
      <vt:lpstr>Wingdings 2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user</cp:lastModifiedBy>
  <cp:revision>725</cp:revision>
  <dcterms:created xsi:type="dcterms:W3CDTF">2011-09-13T14:57:37Z</dcterms:created>
  <dcterms:modified xsi:type="dcterms:W3CDTF">2016-06-29T10:28:31Z</dcterms:modified>
</cp:coreProperties>
</file>