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Proxima Nova"/>
      <p:regular r:id="rId39"/>
      <p:bold r:id="rId40"/>
      <p:italic r:id="rId41"/>
      <p:boldItalic r:id="rId42"/>
    </p:embeddedFont>
    <p:embeddedFont>
      <p:font typeface="Fira Sans Extra Condensed Medium"/>
      <p:regular r:id="rId43"/>
      <p:bold r:id="rId44"/>
      <p:italic r:id="rId45"/>
      <p:boldItalic r:id="rId46"/>
    </p:embeddedFont>
    <p:embeddedFont>
      <p:font typeface="Proxima Nova Semibold"/>
      <p:regular r:id="rId47"/>
      <p:bold r:id="rId48"/>
      <p:boldItalic r:id="rId49"/>
    </p:embeddedFont>
    <p:embeddedFont>
      <p:font typeface="Fira Sans Extra Condensed"/>
      <p:regular r:id="rId50"/>
      <p:bold r:id="rId51"/>
      <p:italic r:id="rId52"/>
      <p:boldItalic r:id="rId53"/>
    </p:embeddedFont>
    <p:embeddedFont>
      <p:font typeface="Fira Sans Extra Condensed SemiBold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FiraSansExtraCondensedMedium-bold.fntdata"/><Relationship Id="rId43" Type="http://schemas.openxmlformats.org/officeDocument/2006/relationships/font" Target="fonts/FiraSansExtraCondensedMedium-regular.fntdata"/><Relationship Id="rId46" Type="http://schemas.openxmlformats.org/officeDocument/2006/relationships/font" Target="fonts/FiraSansExtraCondensedMedium-boldItalic.fntdata"/><Relationship Id="rId45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ProximaNovaSemibold-bold.fntdata"/><Relationship Id="rId47" Type="http://schemas.openxmlformats.org/officeDocument/2006/relationships/font" Target="fonts/ProximaNovaSemibold-regular.fntdata"/><Relationship Id="rId49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regular.fntdata"/><Relationship Id="rId34" Type="http://schemas.openxmlformats.org/officeDocument/2006/relationships/slide" Target="slides/slide29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ProximaNova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-bold.fntdata"/><Relationship Id="rId50" Type="http://schemas.openxmlformats.org/officeDocument/2006/relationships/font" Target="fonts/FiraSansExtraCondensed-regular.fntdata"/><Relationship Id="rId53" Type="http://schemas.openxmlformats.org/officeDocument/2006/relationships/font" Target="fonts/FiraSansExtraCondensed-boldItalic.fntdata"/><Relationship Id="rId52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SemiBold-bold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SemiBold-regular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SemiBold-bold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b81f625b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g10b81f625b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0b81f625b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g10b81f625b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0b81f625b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g10b81f625b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b81f62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g10b81f62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1" name="Google Shape;121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Dkvitca/end-of-the-year-project-data-science-" TargetMode="External"/><Relationship Id="rId10" Type="http://schemas.openxmlformats.org/officeDocument/2006/relationships/hyperlink" Target="https://github.com/tomery1203/Data-science---end-of-semester-project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hyperlink" Target="https://www.scikit-yb.org/en/latest/api/model_selection/index.html" TargetMode="External"/><Relationship Id="rId5" Type="http://schemas.openxmlformats.org/officeDocument/2006/relationships/hyperlink" Target="https://www.crummy.com/software/BeautifulSoup/bs4/doc/" TargetMode="External"/><Relationship Id="rId6" Type="http://schemas.openxmlformats.org/officeDocument/2006/relationships/hyperlink" Target="https://seaborn.pydata.org/" TargetMode="External"/><Relationship Id="rId7" Type="http://schemas.openxmlformats.org/officeDocument/2006/relationships/hyperlink" Target="https://matplotlib.org/" TargetMode="External"/><Relationship Id="rId8" Type="http://schemas.openxmlformats.org/officeDocument/2006/relationships/hyperlink" Target="https://scikit-learn.org/stab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tacritic.com/" TargetMode="External"/><Relationship Id="rId4" Type="http://schemas.openxmlformats.org/officeDocument/2006/relationships/hyperlink" Target="https://www.vgchartz.com/" TargetMode="External"/><Relationship Id="rId5" Type="http://schemas.openxmlformats.org/officeDocument/2006/relationships/hyperlink" Target="https://www.pricecharting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5079656" y="3628676"/>
            <a:ext cx="3101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Tomer Yaish, Dan Kvitca</a:t>
            </a:r>
            <a:endParaRPr/>
          </a:p>
        </p:txBody>
      </p:sp>
      <p:grpSp>
        <p:nvGrpSpPr>
          <p:cNvPr id="61" name="Google Shape;61;p17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62" name="Google Shape;62;p17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3" name="Google Shape;63;p17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64;p17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5" name="Google Shape;65;p17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7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17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7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7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7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7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7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7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7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7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7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7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7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7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17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7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7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7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7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7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7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7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7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7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7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7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7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7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7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7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7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7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2" name="Google Shape;102;p17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/>
        </p:nvSpPr>
        <p:spPr>
          <a:xfrm>
            <a:off x="5130500" y="1478375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Hit video games: Data Mining &amp; Machine Learning​</a:t>
            </a:r>
            <a:endParaRPr b="1" i="0" sz="2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2242428" y="1304900"/>
            <a:ext cx="4659144" cy="342254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26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499" name="Google Shape;499;p26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grpSp>
        <p:nvGrpSpPr>
          <p:cNvPr id="502" name="Google Shape;502;p26"/>
          <p:cNvGrpSpPr/>
          <p:nvPr/>
        </p:nvGrpSpPr>
        <p:grpSpPr>
          <a:xfrm>
            <a:off x="457200" y="3605067"/>
            <a:ext cx="4598061" cy="850099"/>
            <a:chOff x="457200" y="3605067"/>
            <a:chExt cx="4598061" cy="850099"/>
          </a:xfrm>
        </p:grpSpPr>
        <p:grpSp>
          <p:nvGrpSpPr>
            <p:cNvPr id="503" name="Google Shape;503;p26"/>
            <p:cNvGrpSpPr/>
            <p:nvPr/>
          </p:nvGrpSpPr>
          <p:grpSpPr>
            <a:xfrm>
              <a:off x="4184999" y="3605067"/>
              <a:ext cx="870262" cy="850099"/>
              <a:chOff x="2391029" y="1369400"/>
              <a:chExt cx="694765" cy="678667"/>
            </a:xfrm>
          </p:grpSpPr>
          <p:grpSp>
            <p:nvGrpSpPr>
              <p:cNvPr id="504" name="Google Shape;504;p26"/>
              <p:cNvGrpSpPr/>
              <p:nvPr/>
            </p:nvGrpSpPr>
            <p:grpSpPr>
              <a:xfrm>
                <a:off x="2391029" y="1369400"/>
                <a:ext cx="694765" cy="678667"/>
                <a:chOff x="2391029" y="1369400"/>
                <a:chExt cx="694765" cy="678667"/>
              </a:xfrm>
            </p:grpSpPr>
            <p:sp>
              <p:nvSpPr>
                <p:cNvPr id="505" name="Google Shape;505;p26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rect b="b" l="l" r="r" t="t"/>
                  <a:pathLst>
                    <a:path extrusionOk="0" h="6830" w="7655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627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7" name="Google Shape;507;p26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8" name="Google Shape;508;p26"/>
            <p:cNvSpPr/>
            <p:nvPr/>
          </p:nvSpPr>
          <p:spPr>
            <a:xfrm>
              <a:off x="4572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Dealing with outliers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9" name="Google Shape;509;p26"/>
            <p:cNvGrpSpPr/>
            <p:nvPr/>
          </p:nvGrpSpPr>
          <p:grpSpPr>
            <a:xfrm>
              <a:off x="2281325" y="3624857"/>
              <a:ext cx="1284015" cy="728438"/>
              <a:chOff x="2281325" y="3624857"/>
              <a:chExt cx="1284015" cy="728438"/>
            </a:xfrm>
          </p:grpSpPr>
          <p:sp>
            <p:nvSpPr>
              <p:cNvPr id="510" name="Google Shape;510;p26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2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2" name="Google Shape;512;p26"/>
          <p:cNvGrpSpPr/>
          <p:nvPr/>
        </p:nvGrpSpPr>
        <p:grpSpPr>
          <a:xfrm>
            <a:off x="457200" y="1610600"/>
            <a:ext cx="3587748" cy="1835154"/>
            <a:chOff x="457200" y="1610600"/>
            <a:chExt cx="3587748" cy="1835154"/>
          </a:xfrm>
        </p:grpSpPr>
        <p:grpSp>
          <p:nvGrpSpPr>
            <p:cNvPr id="513" name="Google Shape;513;p26"/>
            <p:cNvGrpSpPr/>
            <p:nvPr/>
          </p:nvGrpSpPr>
          <p:grpSpPr>
            <a:xfrm>
              <a:off x="3174686" y="2595654"/>
              <a:ext cx="870262" cy="850099"/>
              <a:chOff x="2391029" y="1369400"/>
              <a:chExt cx="694765" cy="678667"/>
            </a:xfrm>
          </p:grpSpPr>
          <p:sp>
            <p:nvSpPr>
              <p:cNvPr id="514" name="Google Shape;514;p26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" name="Google Shape;517;p26"/>
            <p:cNvSpPr/>
            <p:nvPr/>
          </p:nvSpPr>
          <p:spPr>
            <a:xfrm>
              <a:off x="457200" y="1622350"/>
              <a:ext cx="21531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Cleaning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Duplicates, nan's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" name="Google Shape;518;p26"/>
            <p:cNvGrpSpPr/>
            <p:nvPr/>
          </p:nvGrpSpPr>
          <p:grpSpPr>
            <a:xfrm>
              <a:off x="2281325" y="1610600"/>
              <a:ext cx="1281987" cy="728438"/>
              <a:chOff x="2281325" y="1610600"/>
              <a:chExt cx="1281987" cy="728438"/>
            </a:xfrm>
          </p:grpSpPr>
          <p:sp>
            <p:nvSpPr>
              <p:cNvPr id="519" name="Google Shape;519;p26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1</a:t>
                </a:r>
                <a:endParaRPr b="1" i="0" sz="1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1" name="Google Shape;521;p26"/>
          <p:cNvGrpSpPr/>
          <p:nvPr/>
        </p:nvGrpSpPr>
        <p:grpSpPr>
          <a:xfrm>
            <a:off x="4184999" y="1585342"/>
            <a:ext cx="4501801" cy="1107402"/>
            <a:chOff x="4184999" y="1585342"/>
            <a:chExt cx="4501801" cy="1107402"/>
          </a:xfrm>
        </p:grpSpPr>
        <p:grpSp>
          <p:nvGrpSpPr>
            <p:cNvPr id="522" name="Google Shape;522;p26"/>
            <p:cNvGrpSpPr/>
            <p:nvPr/>
          </p:nvGrpSpPr>
          <p:grpSpPr>
            <a:xfrm>
              <a:off x="4184999" y="1585342"/>
              <a:ext cx="870262" cy="850099"/>
              <a:chOff x="2391029" y="1369400"/>
              <a:chExt cx="694765" cy="678667"/>
            </a:xfrm>
          </p:grpSpPr>
          <p:sp>
            <p:nvSpPr>
              <p:cNvPr id="523" name="Google Shape;523;p26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5" name="Google Shape;525;p26"/>
              <p:cNvGrpSpPr/>
              <p:nvPr/>
            </p:nvGrpSpPr>
            <p:grpSpPr>
              <a:xfrm>
                <a:off x="2580451" y="1554008"/>
                <a:ext cx="249396" cy="249396"/>
                <a:chOff x="2139538" y="1369408"/>
                <a:chExt cx="249396" cy="249396"/>
              </a:xfrm>
            </p:grpSpPr>
            <p:sp>
              <p:nvSpPr>
                <p:cNvPr id="526" name="Google Shape;526;p26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rect b="b" l="l" r="r" t="t"/>
                  <a:pathLst>
                    <a:path extrusionOk="0" fill="none" h="3118" w="595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26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rect b="b" l="l" r="r" t="t"/>
                  <a:pathLst>
                    <a:path extrusionOk="0" fill="none" h="595" w="3118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28" name="Google Shape;528;p26"/>
            <p:cNvSpPr/>
            <p:nvPr/>
          </p:nvSpPr>
          <p:spPr>
            <a:xfrm flipH="1">
              <a:off x="6940800" y="1622344"/>
              <a:ext cx="1746000" cy="10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Adding "Hit" column : 1 for a game who sold over 1M copies and 0 for those  who didn’t..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29" name="Google Shape;529;p26"/>
            <p:cNvGrpSpPr/>
            <p:nvPr/>
          </p:nvGrpSpPr>
          <p:grpSpPr>
            <a:xfrm>
              <a:off x="5714875" y="1610600"/>
              <a:ext cx="1285303" cy="728438"/>
              <a:chOff x="5714875" y="1610600"/>
              <a:chExt cx="1285303" cy="728438"/>
            </a:xfrm>
          </p:grpSpPr>
          <p:sp>
            <p:nvSpPr>
              <p:cNvPr id="530" name="Google Shape;530;p26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3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26"/>
          <p:cNvGrpSpPr/>
          <p:nvPr/>
        </p:nvGrpSpPr>
        <p:grpSpPr>
          <a:xfrm>
            <a:off x="5194411" y="2595654"/>
            <a:ext cx="3492389" cy="1757641"/>
            <a:chOff x="5194411" y="2595654"/>
            <a:chExt cx="3492389" cy="1757641"/>
          </a:xfrm>
        </p:grpSpPr>
        <p:grpSp>
          <p:nvGrpSpPr>
            <p:cNvPr id="533" name="Google Shape;533;p26"/>
            <p:cNvGrpSpPr/>
            <p:nvPr/>
          </p:nvGrpSpPr>
          <p:grpSpPr>
            <a:xfrm>
              <a:off x="5194411" y="2595654"/>
              <a:ext cx="870262" cy="850099"/>
              <a:chOff x="2391029" y="1369400"/>
              <a:chExt cx="694765" cy="678667"/>
            </a:xfrm>
          </p:grpSpPr>
          <p:sp>
            <p:nvSpPr>
              <p:cNvPr id="534" name="Google Shape;534;p26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7" name="Google Shape;537;p26"/>
            <p:cNvSpPr/>
            <p:nvPr/>
          </p:nvSpPr>
          <p:spPr>
            <a:xfrm flipH="1">
              <a:off x="69408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Transforming string column  to float (for later use in ML)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labeling.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" name="Google Shape;538;p26"/>
            <p:cNvGrpSpPr/>
            <p:nvPr/>
          </p:nvGrpSpPr>
          <p:grpSpPr>
            <a:xfrm>
              <a:off x="5714875" y="3624857"/>
              <a:ext cx="1285303" cy="728438"/>
              <a:chOff x="5714875" y="3624857"/>
              <a:chExt cx="1285303" cy="728438"/>
            </a:xfrm>
          </p:grpSpPr>
          <p:sp>
            <p:nvSpPr>
              <p:cNvPr id="539" name="Google Shape;539;p26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4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pic>
        <p:nvPicPr>
          <p:cNvPr id="546" name="Google Shape;5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300" y="1069776"/>
            <a:ext cx="1513900" cy="39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800" y="1065000"/>
            <a:ext cx="1940025" cy="39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7"/>
          <p:cNvSpPr/>
          <p:nvPr/>
        </p:nvSpPr>
        <p:spPr>
          <a:xfrm>
            <a:off x="6343200" y="2618225"/>
            <a:ext cx="983100" cy="484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1FF83"/>
          </a:solidFill>
          <a:ln cap="flat" cmpd="sng" w="9525">
            <a:solidFill>
              <a:srgbClr val="009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965275"/>
            <a:ext cx="4053575" cy="402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27"/>
          <p:cNvGrpSpPr/>
          <p:nvPr/>
        </p:nvGrpSpPr>
        <p:grpSpPr>
          <a:xfrm>
            <a:off x="7669255" y="285109"/>
            <a:ext cx="855099" cy="939031"/>
            <a:chOff x="5706884" y="1297938"/>
            <a:chExt cx="997317" cy="1525143"/>
          </a:xfrm>
        </p:grpSpPr>
        <p:sp>
          <p:nvSpPr>
            <p:cNvPr id="551" name="Google Shape;551;p27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570" name="Google Shape;570;p28"/>
          <p:cNvSpPr txBox="1"/>
          <p:nvPr/>
        </p:nvSpPr>
        <p:spPr>
          <a:xfrm>
            <a:off x="3482100" y="997375"/>
            <a:ext cx="21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DataFrame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71" name="Google Shape;5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76" y="1459075"/>
            <a:ext cx="8839674" cy="3379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p28"/>
          <p:cNvGrpSpPr/>
          <p:nvPr/>
        </p:nvGrpSpPr>
        <p:grpSpPr>
          <a:xfrm>
            <a:off x="8010018" y="270859"/>
            <a:ext cx="855099" cy="939031"/>
            <a:chOff x="5706884" y="1297938"/>
            <a:chExt cx="997317" cy="1525143"/>
          </a:xfrm>
        </p:grpSpPr>
        <p:sp>
          <p:nvSpPr>
            <p:cNvPr id="573" name="Google Shape;573;p28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592" name="Google Shape;592;p29"/>
          <p:cNvSpPr txBox="1"/>
          <p:nvPr/>
        </p:nvSpPr>
        <p:spPr>
          <a:xfrm>
            <a:off x="3482100" y="797225"/>
            <a:ext cx="217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DataFrame after labeling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93" name="Google Shape;593;p29"/>
          <p:cNvGrpSpPr/>
          <p:nvPr/>
        </p:nvGrpSpPr>
        <p:grpSpPr>
          <a:xfrm>
            <a:off x="8010018" y="270859"/>
            <a:ext cx="855099" cy="939031"/>
            <a:chOff x="5706884" y="1297938"/>
            <a:chExt cx="997317" cy="1525143"/>
          </a:xfrm>
        </p:grpSpPr>
        <p:sp>
          <p:nvSpPr>
            <p:cNvPr id="594" name="Google Shape;594;p29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8" name="Google Shape;6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00" y="1563950"/>
            <a:ext cx="9004674" cy="3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0"/>
          <p:cNvGrpSpPr/>
          <p:nvPr/>
        </p:nvGrpSpPr>
        <p:grpSpPr>
          <a:xfrm>
            <a:off x="2732400" y="1300425"/>
            <a:ext cx="3679200" cy="3843075"/>
            <a:chOff x="2732400" y="1300425"/>
            <a:chExt cx="3679200" cy="3843075"/>
          </a:xfrm>
        </p:grpSpPr>
        <p:grpSp>
          <p:nvGrpSpPr>
            <p:cNvPr id="614" name="Google Shape;614;p30"/>
            <p:cNvGrpSpPr/>
            <p:nvPr/>
          </p:nvGrpSpPr>
          <p:grpSpPr>
            <a:xfrm>
              <a:off x="2813767" y="1815428"/>
              <a:ext cx="3516465" cy="1979083"/>
              <a:chOff x="2813767" y="1815428"/>
              <a:chExt cx="3516465" cy="1979083"/>
            </a:xfrm>
          </p:grpSpPr>
          <p:sp>
            <p:nvSpPr>
              <p:cNvPr id="615" name="Google Shape;615;p30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h="105975" w="188298">
                    <a:moveTo>
                      <a:pt x="0" y="1"/>
                    </a:moveTo>
                    <a:lnTo>
                      <a:pt x="0" y="105974"/>
                    </a:lnTo>
                    <a:lnTo>
                      <a:pt x="188298" y="105974"/>
                    </a:lnTo>
                    <a:lnTo>
                      <a:pt x="188298" y="1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fill="none" h="105975" w="188298">
                    <a:moveTo>
                      <a:pt x="0" y="1"/>
                    </a:moveTo>
                    <a:lnTo>
                      <a:pt x="188298" y="1"/>
                    </a:lnTo>
                    <a:lnTo>
                      <a:pt x="188298" y="105974"/>
                    </a:lnTo>
                    <a:lnTo>
                      <a:pt x="0" y="105974"/>
                    </a:lnTo>
                    <a:close/>
                  </a:path>
                </a:pathLst>
              </a:custGeom>
              <a:noFill/>
              <a:ln cap="flat" cmpd="sng" w="89450">
                <a:solidFill>
                  <a:srgbClr val="270B41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7" name="Google Shape;617;p30"/>
            <p:cNvSpPr/>
            <p:nvPr/>
          </p:nvSpPr>
          <p:spPr>
            <a:xfrm>
              <a:off x="2732400" y="1300425"/>
              <a:ext cx="3679200" cy="3679200"/>
            </a:xfrm>
            <a:prstGeom prst="ellipse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8" name="Google Shape;618;p30"/>
            <p:cNvGrpSpPr/>
            <p:nvPr/>
          </p:nvGrpSpPr>
          <p:grpSpPr>
            <a:xfrm>
              <a:off x="3314874" y="2083359"/>
              <a:ext cx="2514925" cy="3060141"/>
              <a:chOff x="3314874" y="2083359"/>
              <a:chExt cx="2514925" cy="3060141"/>
            </a:xfrm>
          </p:grpSpPr>
          <p:sp>
            <p:nvSpPr>
              <p:cNvPr id="619" name="Google Shape;619;p30"/>
              <p:cNvSpPr/>
              <p:nvPr/>
            </p:nvSpPr>
            <p:spPr>
              <a:xfrm>
                <a:off x="3314874" y="3582681"/>
                <a:ext cx="2514925" cy="1560819"/>
              </a:xfrm>
              <a:custGeom>
                <a:rect b="b" l="l" r="r" t="t"/>
                <a:pathLst>
                  <a:path extrusionOk="0" h="83578" w="134668">
                    <a:moveTo>
                      <a:pt x="66475" y="1"/>
                    </a:moveTo>
                    <a:cubicBezTo>
                      <a:pt x="53953" y="538"/>
                      <a:pt x="49588" y="6512"/>
                      <a:pt x="46834" y="8695"/>
                    </a:cubicBezTo>
                    <a:cubicBezTo>
                      <a:pt x="44114" y="10877"/>
                      <a:pt x="23972" y="19035"/>
                      <a:pt x="20716" y="19607"/>
                    </a:cubicBezTo>
                    <a:cubicBezTo>
                      <a:pt x="17424" y="20144"/>
                      <a:pt x="16351" y="21217"/>
                      <a:pt x="14169" y="23972"/>
                    </a:cubicBezTo>
                    <a:cubicBezTo>
                      <a:pt x="11986" y="26691"/>
                      <a:pt x="4366" y="35385"/>
                      <a:pt x="2183" y="43006"/>
                    </a:cubicBezTo>
                    <a:cubicBezTo>
                      <a:pt x="1" y="50662"/>
                      <a:pt x="1146" y="83578"/>
                      <a:pt x="1146" y="83578"/>
                    </a:cubicBezTo>
                    <a:lnTo>
                      <a:pt x="133523" y="83578"/>
                    </a:lnTo>
                    <a:cubicBezTo>
                      <a:pt x="133523" y="83578"/>
                      <a:pt x="134668" y="50662"/>
                      <a:pt x="132485" y="43006"/>
                    </a:cubicBezTo>
                    <a:cubicBezTo>
                      <a:pt x="130303" y="35385"/>
                      <a:pt x="122682" y="26691"/>
                      <a:pt x="120535" y="23972"/>
                    </a:cubicBezTo>
                    <a:cubicBezTo>
                      <a:pt x="118389" y="21217"/>
                      <a:pt x="117280" y="20144"/>
                      <a:pt x="113988" y="19607"/>
                    </a:cubicBezTo>
                    <a:cubicBezTo>
                      <a:pt x="110732" y="19035"/>
                      <a:pt x="90590" y="10877"/>
                      <a:pt x="87835" y="8695"/>
                    </a:cubicBezTo>
                    <a:cubicBezTo>
                      <a:pt x="85080" y="6512"/>
                      <a:pt x="80751" y="538"/>
                      <a:pt x="68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3326900" y="3745041"/>
                <a:ext cx="862598" cy="1398459"/>
              </a:xfrm>
              <a:custGeom>
                <a:rect b="b" l="l" r="r" t="t"/>
                <a:pathLst>
                  <a:path extrusionOk="0" h="74884" w="46190">
                    <a:moveTo>
                      <a:pt x="46190" y="1"/>
                    </a:moveTo>
                    <a:lnTo>
                      <a:pt x="46190" y="1"/>
                    </a:lnTo>
                    <a:cubicBezTo>
                      <a:pt x="46189" y="1"/>
                      <a:pt x="45905" y="192"/>
                      <a:pt x="45396" y="530"/>
                    </a:cubicBezTo>
                    <a:lnTo>
                      <a:pt x="45396" y="530"/>
                    </a:lnTo>
                    <a:cubicBezTo>
                      <a:pt x="45735" y="328"/>
                      <a:pt x="46003" y="150"/>
                      <a:pt x="46190" y="1"/>
                    </a:cubicBezTo>
                    <a:close/>
                    <a:moveTo>
                      <a:pt x="45396" y="530"/>
                    </a:moveTo>
                    <a:lnTo>
                      <a:pt x="45396" y="530"/>
                    </a:lnTo>
                    <a:cubicBezTo>
                      <a:pt x="40788" y="3266"/>
                      <a:pt x="23104" y="10380"/>
                      <a:pt x="20072" y="10913"/>
                    </a:cubicBezTo>
                    <a:cubicBezTo>
                      <a:pt x="16780" y="11450"/>
                      <a:pt x="15707" y="12523"/>
                      <a:pt x="13525" y="15278"/>
                    </a:cubicBezTo>
                    <a:cubicBezTo>
                      <a:pt x="11342" y="17997"/>
                      <a:pt x="3722" y="26691"/>
                      <a:pt x="1539" y="34312"/>
                    </a:cubicBezTo>
                    <a:cubicBezTo>
                      <a:pt x="1" y="39714"/>
                      <a:pt x="180" y="62147"/>
                      <a:pt x="430" y="74884"/>
                    </a:cubicBezTo>
                    <a:lnTo>
                      <a:pt x="1646" y="74884"/>
                    </a:lnTo>
                    <a:cubicBezTo>
                      <a:pt x="3078" y="62576"/>
                      <a:pt x="5546" y="41539"/>
                      <a:pt x="5868" y="38533"/>
                    </a:cubicBezTo>
                    <a:cubicBezTo>
                      <a:pt x="6333" y="34276"/>
                      <a:pt x="10627" y="26154"/>
                      <a:pt x="13024" y="23292"/>
                    </a:cubicBezTo>
                    <a:cubicBezTo>
                      <a:pt x="15421" y="20430"/>
                      <a:pt x="16852" y="17103"/>
                      <a:pt x="23041" y="14240"/>
                    </a:cubicBezTo>
                    <a:cubicBezTo>
                      <a:pt x="28399" y="11749"/>
                      <a:pt x="41972" y="2804"/>
                      <a:pt x="45396" y="5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3884144" y="2083359"/>
                <a:ext cx="1445875" cy="1598897"/>
              </a:xfrm>
              <a:custGeom>
                <a:rect b="b" l="l" r="r" t="t"/>
                <a:pathLst>
                  <a:path extrusionOk="0" h="85617" w="77423">
                    <a:moveTo>
                      <a:pt x="47477" y="1"/>
                    </a:moveTo>
                    <a:cubicBezTo>
                      <a:pt x="47477" y="1611"/>
                      <a:pt x="46726" y="3113"/>
                      <a:pt x="45474" y="4151"/>
                    </a:cubicBezTo>
                    <a:cubicBezTo>
                      <a:pt x="44221" y="5117"/>
                      <a:pt x="42754" y="5797"/>
                      <a:pt x="41216" y="6154"/>
                    </a:cubicBezTo>
                    <a:cubicBezTo>
                      <a:pt x="36923" y="7335"/>
                      <a:pt x="32379" y="7371"/>
                      <a:pt x="28121" y="8695"/>
                    </a:cubicBezTo>
                    <a:cubicBezTo>
                      <a:pt x="26690" y="9052"/>
                      <a:pt x="25367" y="9732"/>
                      <a:pt x="24186" y="10591"/>
                    </a:cubicBezTo>
                    <a:cubicBezTo>
                      <a:pt x="22003" y="12380"/>
                      <a:pt x="20787" y="15099"/>
                      <a:pt x="21002" y="17925"/>
                    </a:cubicBezTo>
                    <a:cubicBezTo>
                      <a:pt x="21073" y="19070"/>
                      <a:pt x="21503" y="19929"/>
                      <a:pt x="20859" y="20966"/>
                    </a:cubicBezTo>
                    <a:cubicBezTo>
                      <a:pt x="20143" y="22111"/>
                      <a:pt x="18855" y="23077"/>
                      <a:pt x="18032" y="24151"/>
                    </a:cubicBezTo>
                    <a:cubicBezTo>
                      <a:pt x="14490" y="28873"/>
                      <a:pt x="12558" y="34598"/>
                      <a:pt x="12558" y="40501"/>
                    </a:cubicBezTo>
                    <a:cubicBezTo>
                      <a:pt x="12558" y="41217"/>
                      <a:pt x="12594" y="41932"/>
                      <a:pt x="12630" y="42612"/>
                    </a:cubicBezTo>
                    <a:cubicBezTo>
                      <a:pt x="12630" y="42612"/>
                      <a:pt x="3757" y="42683"/>
                      <a:pt x="3578" y="53023"/>
                    </a:cubicBezTo>
                    <a:lnTo>
                      <a:pt x="3292" y="53023"/>
                    </a:lnTo>
                    <a:lnTo>
                      <a:pt x="3292" y="44866"/>
                    </a:lnTo>
                    <a:cubicBezTo>
                      <a:pt x="3292" y="43954"/>
                      <a:pt x="2612" y="43497"/>
                      <a:pt x="1932" y="43497"/>
                    </a:cubicBezTo>
                    <a:cubicBezTo>
                      <a:pt x="1252" y="43497"/>
                      <a:pt x="573" y="43954"/>
                      <a:pt x="573" y="44866"/>
                    </a:cubicBezTo>
                    <a:lnTo>
                      <a:pt x="573" y="53417"/>
                    </a:lnTo>
                    <a:cubicBezTo>
                      <a:pt x="179" y="53703"/>
                      <a:pt x="0" y="54168"/>
                      <a:pt x="36" y="54669"/>
                    </a:cubicBezTo>
                    <a:lnTo>
                      <a:pt x="36" y="62290"/>
                    </a:lnTo>
                    <a:cubicBezTo>
                      <a:pt x="36" y="63363"/>
                      <a:pt x="573" y="65009"/>
                      <a:pt x="2218" y="65009"/>
                    </a:cubicBezTo>
                    <a:lnTo>
                      <a:pt x="5868" y="65009"/>
                    </a:lnTo>
                    <a:cubicBezTo>
                      <a:pt x="8336" y="71234"/>
                      <a:pt x="11735" y="71556"/>
                      <a:pt x="14204" y="71556"/>
                    </a:cubicBezTo>
                    <a:cubicBezTo>
                      <a:pt x="17460" y="71556"/>
                      <a:pt x="17996" y="71556"/>
                      <a:pt x="20179" y="69910"/>
                    </a:cubicBezTo>
                    <a:lnTo>
                      <a:pt x="20250" y="69839"/>
                    </a:lnTo>
                    <a:lnTo>
                      <a:pt x="21932" y="84365"/>
                    </a:lnTo>
                    <a:lnTo>
                      <a:pt x="53523" y="85617"/>
                    </a:lnTo>
                    <a:lnTo>
                      <a:pt x="56135" y="68265"/>
                    </a:lnTo>
                    <a:lnTo>
                      <a:pt x="56135" y="68229"/>
                    </a:lnTo>
                    <a:lnTo>
                      <a:pt x="57316" y="69910"/>
                    </a:lnTo>
                    <a:cubicBezTo>
                      <a:pt x="59498" y="71520"/>
                      <a:pt x="60035" y="71520"/>
                      <a:pt x="63291" y="71520"/>
                    </a:cubicBezTo>
                    <a:cubicBezTo>
                      <a:pt x="65759" y="71520"/>
                      <a:pt x="69158" y="71234"/>
                      <a:pt x="71627" y="65009"/>
                    </a:cubicBezTo>
                    <a:lnTo>
                      <a:pt x="75205" y="65009"/>
                    </a:lnTo>
                    <a:cubicBezTo>
                      <a:pt x="76850" y="65009"/>
                      <a:pt x="77387" y="63363"/>
                      <a:pt x="77387" y="62290"/>
                    </a:cubicBezTo>
                    <a:lnTo>
                      <a:pt x="77387" y="54669"/>
                    </a:lnTo>
                    <a:cubicBezTo>
                      <a:pt x="77423" y="54132"/>
                      <a:pt x="77172" y="53596"/>
                      <a:pt x="76707" y="53309"/>
                    </a:cubicBezTo>
                    <a:lnTo>
                      <a:pt x="76850" y="53309"/>
                    </a:lnTo>
                    <a:lnTo>
                      <a:pt x="76850" y="44580"/>
                    </a:lnTo>
                    <a:cubicBezTo>
                      <a:pt x="76850" y="43685"/>
                      <a:pt x="76171" y="43238"/>
                      <a:pt x="75491" y="43238"/>
                    </a:cubicBezTo>
                    <a:cubicBezTo>
                      <a:pt x="74811" y="43238"/>
                      <a:pt x="74131" y="43685"/>
                      <a:pt x="74131" y="44580"/>
                    </a:cubicBezTo>
                    <a:lnTo>
                      <a:pt x="74131" y="53023"/>
                    </a:lnTo>
                    <a:lnTo>
                      <a:pt x="73917" y="53023"/>
                    </a:lnTo>
                    <a:cubicBezTo>
                      <a:pt x="73738" y="42683"/>
                      <a:pt x="64865" y="42612"/>
                      <a:pt x="64865" y="42612"/>
                    </a:cubicBezTo>
                    <a:lnTo>
                      <a:pt x="64758" y="42755"/>
                    </a:lnTo>
                    <a:cubicBezTo>
                      <a:pt x="64829" y="42039"/>
                      <a:pt x="64865" y="41252"/>
                      <a:pt x="64865" y="40501"/>
                    </a:cubicBezTo>
                    <a:cubicBezTo>
                      <a:pt x="64865" y="33981"/>
                      <a:pt x="62576" y="28006"/>
                      <a:pt x="58771" y="23370"/>
                    </a:cubicBezTo>
                    <a:lnTo>
                      <a:pt x="58771" y="23370"/>
                    </a:lnTo>
                    <a:cubicBezTo>
                      <a:pt x="60096" y="19793"/>
                      <a:pt x="59199" y="14469"/>
                      <a:pt x="56958" y="10913"/>
                    </a:cubicBezTo>
                    <a:cubicBezTo>
                      <a:pt x="56171" y="9661"/>
                      <a:pt x="55348" y="7478"/>
                      <a:pt x="53845" y="5117"/>
                    </a:cubicBezTo>
                    <a:cubicBezTo>
                      <a:pt x="52522" y="3006"/>
                      <a:pt x="49910" y="502"/>
                      <a:pt x="47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3894826" y="2310540"/>
                <a:ext cx="1430524" cy="600681"/>
              </a:xfrm>
              <a:custGeom>
                <a:rect b="b" l="l" r="r" t="t"/>
                <a:pathLst>
                  <a:path extrusionOk="0" h="32165" w="76601">
                    <a:moveTo>
                      <a:pt x="37567" y="0"/>
                    </a:moveTo>
                    <a:cubicBezTo>
                      <a:pt x="30519" y="0"/>
                      <a:pt x="25582" y="2183"/>
                      <a:pt x="25045" y="2755"/>
                    </a:cubicBezTo>
                    <a:cubicBezTo>
                      <a:pt x="24795" y="2970"/>
                      <a:pt x="25045" y="3363"/>
                      <a:pt x="25403" y="3721"/>
                    </a:cubicBezTo>
                    <a:cubicBezTo>
                      <a:pt x="22183" y="5617"/>
                      <a:pt x="9052" y="13631"/>
                      <a:pt x="3829" y="21252"/>
                    </a:cubicBezTo>
                    <a:cubicBezTo>
                      <a:pt x="1" y="26690"/>
                      <a:pt x="537" y="29982"/>
                      <a:pt x="537" y="32164"/>
                    </a:cubicBezTo>
                    <a:lnTo>
                      <a:pt x="2326" y="31735"/>
                    </a:lnTo>
                    <a:cubicBezTo>
                      <a:pt x="2326" y="28336"/>
                      <a:pt x="3400" y="25044"/>
                      <a:pt x="5475" y="22361"/>
                    </a:cubicBezTo>
                    <a:cubicBezTo>
                      <a:pt x="9267" y="17424"/>
                      <a:pt x="12559" y="13095"/>
                      <a:pt x="22934" y="6619"/>
                    </a:cubicBezTo>
                    <a:lnTo>
                      <a:pt x="27049" y="4150"/>
                    </a:lnTo>
                    <a:cubicBezTo>
                      <a:pt x="28623" y="3435"/>
                      <a:pt x="32880" y="1682"/>
                      <a:pt x="37639" y="1682"/>
                    </a:cubicBezTo>
                    <a:cubicBezTo>
                      <a:pt x="37715" y="1681"/>
                      <a:pt x="37791" y="1681"/>
                      <a:pt x="37867" y="1681"/>
                    </a:cubicBezTo>
                    <a:cubicBezTo>
                      <a:pt x="42044" y="1681"/>
                      <a:pt x="46115" y="2645"/>
                      <a:pt x="49875" y="4472"/>
                    </a:cubicBezTo>
                    <a:lnTo>
                      <a:pt x="49982" y="4401"/>
                    </a:lnTo>
                    <a:lnTo>
                      <a:pt x="53703" y="6655"/>
                    </a:lnTo>
                    <a:cubicBezTo>
                      <a:pt x="64078" y="13095"/>
                      <a:pt x="67370" y="17460"/>
                      <a:pt x="71162" y="22361"/>
                    </a:cubicBezTo>
                    <a:cubicBezTo>
                      <a:pt x="73237" y="25044"/>
                      <a:pt x="74311" y="28372"/>
                      <a:pt x="74311" y="31771"/>
                    </a:cubicBezTo>
                    <a:lnTo>
                      <a:pt x="76100" y="32164"/>
                    </a:lnTo>
                    <a:cubicBezTo>
                      <a:pt x="76064" y="29982"/>
                      <a:pt x="76600" y="26690"/>
                      <a:pt x="72772" y="21252"/>
                    </a:cubicBezTo>
                    <a:cubicBezTo>
                      <a:pt x="67406" y="13453"/>
                      <a:pt x="53739" y="5224"/>
                      <a:pt x="50948" y="3578"/>
                    </a:cubicBezTo>
                    <a:cubicBezTo>
                      <a:pt x="51234" y="3292"/>
                      <a:pt x="51413" y="2970"/>
                      <a:pt x="51198" y="2755"/>
                    </a:cubicBezTo>
                    <a:cubicBezTo>
                      <a:pt x="50662" y="2183"/>
                      <a:pt x="44651" y="0"/>
                      <a:pt x="37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4589032" y="3582681"/>
                <a:ext cx="1228740" cy="1560819"/>
              </a:xfrm>
              <a:custGeom>
                <a:rect b="b" l="l" r="r" t="t"/>
                <a:pathLst>
                  <a:path extrusionOk="0" h="83578" w="65796">
                    <a:moveTo>
                      <a:pt x="1" y="1"/>
                    </a:moveTo>
                    <a:cubicBezTo>
                      <a:pt x="1" y="1"/>
                      <a:pt x="14061" y="1969"/>
                      <a:pt x="16458" y="9589"/>
                    </a:cubicBezTo>
                    <a:cubicBezTo>
                      <a:pt x="16888" y="11020"/>
                      <a:pt x="18247" y="12165"/>
                      <a:pt x="19786" y="12917"/>
                    </a:cubicBezTo>
                    <a:cubicBezTo>
                      <a:pt x="23614" y="14813"/>
                      <a:pt x="37424" y="21038"/>
                      <a:pt x="43148" y="22934"/>
                    </a:cubicBezTo>
                    <a:cubicBezTo>
                      <a:pt x="47442" y="24365"/>
                      <a:pt x="49338" y="26262"/>
                      <a:pt x="50769" y="28158"/>
                    </a:cubicBezTo>
                    <a:cubicBezTo>
                      <a:pt x="52200" y="30090"/>
                      <a:pt x="57924" y="38176"/>
                      <a:pt x="59821" y="43435"/>
                    </a:cubicBezTo>
                    <a:cubicBezTo>
                      <a:pt x="61753" y="48730"/>
                      <a:pt x="64078" y="70447"/>
                      <a:pt x="64865" y="83578"/>
                    </a:cubicBezTo>
                    <a:lnTo>
                      <a:pt x="65295" y="83578"/>
                    </a:lnTo>
                    <a:cubicBezTo>
                      <a:pt x="65581" y="70841"/>
                      <a:pt x="65796" y="48408"/>
                      <a:pt x="64257" y="43006"/>
                    </a:cubicBezTo>
                    <a:cubicBezTo>
                      <a:pt x="62075" y="35385"/>
                      <a:pt x="54454" y="26691"/>
                      <a:pt x="52272" y="23972"/>
                    </a:cubicBezTo>
                    <a:cubicBezTo>
                      <a:pt x="50125" y="21217"/>
                      <a:pt x="49016" y="20144"/>
                      <a:pt x="45760" y="19607"/>
                    </a:cubicBezTo>
                    <a:cubicBezTo>
                      <a:pt x="42469" y="19035"/>
                      <a:pt x="22362" y="10877"/>
                      <a:pt x="19607" y="8695"/>
                    </a:cubicBezTo>
                    <a:cubicBezTo>
                      <a:pt x="16852" y="6512"/>
                      <a:pt x="12523" y="53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4851621" y="2382028"/>
                <a:ext cx="484411" cy="533862"/>
              </a:xfrm>
              <a:custGeom>
                <a:rect b="b" l="l" r="r" t="t"/>
                <a:pathLst>
                  <a:path extrusionOk="0" h="28587" w="25939">
                    <a:moveTo>
                      <a:pt x="0" y="0"/>
                    </a:moveTo>
                    <a:cubicBezTo>
                      <a:pt x="38" y="24"/>
                      <a:pt x="77" y="48"/>
                      <a:pt x="115" y="71"/>
                    </a:cubicBezTo>
                    <a:lnTo>
                      <a:pt x="115" y="71"/>
                    </a:lnTo>
                    <a:cubicBezTo>
                      <a:pt x="40" y="25"/>
                      <a:pt x="0" y="1"/>
                      <a:pt x="0" y="0"/>
                    </a:cubicBezTo>
                    <a:close/>
                    <a:moveTo>
                      <a:pt x="115" y="71"/>
                    </a:moveTo>
                    <a:lnTo>
                      <a:pt x="115" y="71"/>
                    </a:lnTo>
                    <a:cubicBezTo>
                      <a:pt x="1500" y="931"/>
                      <a:pt x="15071" y="9471"/>
                      <a:pt x="20501" y="17174"/>
                    </a:cubicBezTo>
                    <a:cubicBezTo>
                      <a:pt x="25223" y="23864"/>
                      <a:pt x="24794" y="28587"/>
                      <a:pt x="24794" y="28587"/>
                    </a:cubicBezTo>
                    <a:cubicBezTo>
                      <a:pt x="24794" y="28587"/>
                      <a:pt x="25939" y="23220"/>
                      <a:pt x="21324" y="17102"/>
                    </a:cubicBezTo>
                    <a:cubicBezTo>
                      <a:pt x="16726" y="11007"/>
                      <a:pt x="10069" y="6226"/>
                      <a:pt x="115" y="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5296609" y="2889147"/>
                <a:ext cx="22727" cy="187105"/>
              </a:xfrm>
              <a:custGeom>
                <a:rect b="b" l="l" r="r" t="t"/>
                <a:pathLst>
                  <a:path extrusionOk="0" h="10019" w="1217">
                    <a:moveTo>
                      <a:pt x="0" y="1"/>
                    </a:moveTo>
                    <a:lnTo>
                      <a:pt x="0" y="1"/>
                    </a:lnTo>
                    <a:cubicBezTo>
                      <a:pt x="966" y="1432"/>
                      <a:pt x="1216" y="10018"/>
                      <a:pt x="1216" y="10018"/>
                    </a:cubicBezTo>
                    <a:lnTo>
                      <a:pt x="1216" y="1754"/>
                    </a:lnTo>
                    <a:cubicBezTo>
                      <a:pt x="1216" y="14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5261182" y="3076234"/>
                <a:ext cx="71525" cy="169065"/>
              </a:xfrm>
              <a:custGeom>
                <a:rect b="b" l="l" r="r" t="t"/>
                <a:pathLst>
                  <a:path extrusionOk="0" h="9053" w="3830">
                    <a:moveTo>
                      <a:pt x="1" y="0"/>
                    </a:moveTo>
                    <a:cubicBezTo>
                      <a:pt x="824" y="0"/>
                      <a:pt x="1647" y="179"/>
                      <a:pt x="2398" y="465"/>
                    </a:cubicBezTo>
                    <a:cubicBezTo>
                      <a:pt x="2935" y="752"/>
                      <a:pt x="3292" y="1288"/>
                      <a:pt x="3328" y="1897"/>
                    </a:cubicBezTo>
                    <a:lnTo>
                      <a:pt x="3829" y="9052"/>
                    </a:lnTo>
                    <a:lnTo>
                      <a:pt x="3650" y="1789"/>
                    </a:lnTo>
                    <a:cubicBezTo>
                      <a:pt x="3829" y="465"/>
                      <a:pt x="2863" y="0"/>
                      <a:pt x="23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5094825" y="2880650"/>
                <a:ext cx="177076" cy="467529"/>
              </a:xfrm>
              <a:custGeom>
                <a:rect b="b" l="l" r="r" t="t"/>
                <a:pathLst>
                  <a:path extrusionOk="0" h="25035" w="9482">
                    <a:moveTo>
                      <a:pt x="426" y="0"/>
                    </a:moveTo>
                    <a:cubicBezTo>
                      <a:pt x="271" y="0"/>
                      <a:pt x="128" y="9"/>
                      <a:pt x="0" y="26"/>
                    </a:cubicBezTo>
                    <a:cubicBezTo>
                      <a:pt x="0" y="26"/>
                      <a:pt x="3077" y="26"/>
                      <a:pt x="3757" y="3640"/>
                    </a:cubicBezTo>
                    <a:cubicBezTo>
                      <a:pt x="4437" y="7289"/>
                      <a:pt x="3077" y="16699"/>
                      <a:pt x="0" y="25035"/>
                    </a:cubicBezTo>
                    <a:cubicBezTo>
                      <a:pt x="0" y="25035"/>
                      <a:pt x="2290" y="21922"/>
                      <a:pt x="3900" y="15089"/>
                    </a:cubicBezTo>
                    <a:cubicBezTo>
                      <a:pt x="4866" y="11046"/>
                      <a:pt x="5188" y="6860"/>
                      <a:pt x="4830" y="2710"/>
                    </a:cubicBezTo>
                    <a:lnTo>
                      <a:pt x="4830" y="2710"/>
                    </a:lnTo>
                    <a:cubicBezTo>
                      <a:pt x="6798" y="4069"/>
                      <a:pt x="8014" y="6252"/>
                      <a:pt x="8193" y="8613"/>
                    </a:cubicBezTo>
                    <a:cubicBezTo>
                      <a:pt x="8444" y="12620"/>
                      <a:pt x="8050" y="16663"/>
                      <a:pt x="6726" y="22352"/>
                    </a:cubicBezTo>
                    <a:cubicBezTo>
                      <a:pt x="6726" y="22352"/>
                      <a:pt x="9481" y="15590"/>
                      <a:pt x="8980" y="8684"/>
                    </a:cubicBezTo>
                    <a:cubicBezTo>
                      <a:pt x="8476" y="2191"/>
                      <a:pt x="2877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3877458" y="2378685"/>
                <a:ext cx="491769" cy="537205"/>
              </a:xfrm>
              <a:custGeom>
                <a:rect b="b" l="l" r="r" t="t"/>
                <a:pathLst>
                  <a:path extrusionOk="0" h="28766" w="26333">
                    <a:moveTo>
                      <a:pt x="26333" y="0"/>
                    </a:moveTo>
                    <a:cubicBezTo>
                      <a:pt x="26332" y="1"/>
                      <a:pt x="24672" y="990"/>
                      <a:pt x="22245" y="2607"/>
                    </a:cubicBezTo>
                    <a:lnTo>
                      <a:pt x="22245" y="2607"/>
                    </a:lnTo>
                    <a:cubicBezTo>
                      <a:pt x="23553" y="1764"/>
                      <a:pt x="24916" y="898"/>
                      <a:pt x="26333" y="0"/>
                    </a:cubicBezTo>
                    <a:close/>
                    <a:moveTo>
                      <a:pt x="22245" y="2607"/>
                    </a:moveTo>
                    <a:lnTo>
                      <a:pt x="22245" y="2607"/>
                    </a:lnTo>
                    <a:cubicBezTo>
                      <a:pt x="14372" y="7682"/>
                      <a:pt x="8476" y="11938"/>
                      <a:pt x="4580" y="17245"/>
                    </a:cubicBezTo>
                    <a:cubicBezTo>
                      <a:pt x="0" y="23435"/>
                      <a:pt x="1575" y="28766"/>
                      <a:pt x="1575" y="28766"/>
                    </a:cubicBezTo>
                    <a:cubicBezTo>
                      <a:pt x="1575" y="28766"/>
                      <a:pt x="716" y="24007"/>
                      <a:pt x="5367" y="17281"/>
                    </a:cubicBezTo>
                    <a:cubicBezTo>
                      <a:pt x="9159" y="11809"/>
                      <a:pt x="17297" y="5903"/>
                      <a:pt x="22245" y="26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892828" y="2893835"/>
                <a:ext cx="22055" cy="187086"/>
              </a:xfrm>
              <a:custGeom>
                <a:rect b="b" l="l" r="r" t="t"/>
                <a:pathLst>
                  <a:path extrusionOk="0" h="10018" w="1181">
                    <a:moveTo>
                      <a:pt x="1181" y="0"/>
                    </a:moveTo>
                    <a:cubicBezTo>
                      <a:pt x="1181" y="0"/>
                      <a:pt x="0" y="143"/>
                      <a:pt x="0" y="1753"/>
                    </a:cubicBezTo>
                    <a:lnTo>
                      <a:pt x="108" y="10018"/>
                    </a:lnTo>
                    <a:cubicBezTo>
                      <a:pt x="108" y="10018"/>
                      <a:pt x="251" y="1431"/>
                      <a:pt x="1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878784" y="3075561"/>
                <a:ext cx="70853" cy="179075"/>
              </a:xfrm>
              <a:custGeom>
                <a:rect b="b" l="l" r="r" t="t"/>
                <a:pathLst>
                  <a:path extrusionOk="0" h="9589" w="3794">
                    <a:moveTo>
                      <a:pt x="3793" y="1"/>
                    </a:moveTo>
                    <a:cubicBezTo>
                      <a:pt x="3736" y="1"/>
                      <a:pt x="3679" y="1"/>
                      <a:pt x="3622" y="3"/>
                    </a:cubicBezTo>
                    <a:lnTo>
                      <a:pt x="3622" y="3"/>
                    </a:lnTo>
                    <a:lnTo>
                      <a:pt x="3793" y="1"/>
                    </a:lnTo>
                    <a:close/>
                    <a:moveTo>
                      <a:pt x="3622" y="3"/>
                    </a:moveTo>
                    <a:lnTo>
                      <a:pt x="1432" y="36"/>
                    </a:lnTo>
                    <a:cubicBezTo>
                      <a:pt x="931" y="36"/>
                      <a:pt x="1" y="501"/>
                      <a:pt x="180" y="1825"/>
                    </a:cubicBezTo>
                    <a:lnTo>
                      <a:pt x="323" y="9589"/>
                    </a:lnTo>
                    <a:lnTo>
                      <a:pt x="466" y="1933"/>
                    </a:lnTo>
                    <a:cubicBezTo>
                      <a:pt x="502" y="1324"/>
                      <a:pt x="860" y="752"/>
                      <a:pt x="1432" y="501"/>
                    </a:cubicBezTo>
                    <a:cubicBezTo>
                      <a:pt x="2131" y="202"/>
                      <a:pt x="2861" y="26"/>
                      <a:pt x="3622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944931" y="2878092"/>
                <a:ext cx="179093" cy="466744"/>
              </a:xfrm>
              <a:custGeom>
                <a:rect b="b" l="l" r="r" t="t"/>
                <a:pathLst>
                  <a:path extrusionOk="0" h="24993" w="9590">
                    <a:moveTo>
                      <a:pt x="8969" y="0"/>
                    </a:moveTo>
                    <a:cubicBezTo>
                      <a:pt x="6549" y="0"/>
                      <a:pt x="873" y="2206"/>
                      <a:pt x="466" y="8750"/>
                    </a:cubicBezTo>
                    <a:cubicBezTo>
                      <a:pt x="1" y="15655"/>
                      <a:pt x="2863" y="22381"/>
                      <a:pt x="2863" y="22381"/>
                    </a:cubicBezTo>
                    <a:cubicBezTo>
                      <a:pt x="1432" y="16764"/>
                      <a:pt x="1003" y="12721"/>
                      <a:pt x="1217" y="8678"/>
                    </a:cubicBezTo>
                    <a:cubicBezTo>
                      <a:pt x="1361" y="6317"/>
                      <a:pt x="2577" y="4099"/>
                      <a:pt x="4545" y="2739"/>
                    </a:cubicBezTo>
                    <a:lnTo>
                      <a:pt x="4545" y="2739"/>
                    </a:lnTo>
                    <a:cubicBezTo>
                      <a:pt x="4223" y="6889"/>
                      <a:pt x="4580" y="11040"/>
                      <a:pt x="5582" y="15083"/>
                    </a:cubicBezTo>
                    <a:cubicBezTo>
                      <a:pt x="7264" y="21952"/>
                      <a:pt x="9589" y="24993"/>
                      <a:pt x="9589" y="24993"/>
                    </a:cubicBezTo>
                    <a:cubicBezTo>
                      <a:pt x="6405" y="16693"/>
                      <a:pt x="4974" y="7319"/>
                      <a:pt x="5618" y="3669"/>
                    </a:cubicBezTo>
                    <a:cubicBezTo>
                      <a:pt x="6262" y="20"/>
                      <a:pt x="9339" y="20"/>
                      <a:pt x="9339" y="20"/>
                    </a:cubicBezTo>
                    <a:cubicBezTo>
                      <a:pt x="9226" y="7"/>
                      <a:pt x="9103" y="0"/>
                      <a:pt x="8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5052060" y="2970664"/>
                <a:ext cx="76194" cy="339437"/>
              </a:xfrm>
              <a:custGeom>
                <a:rect b="b" l="l" r="r" t="t"/>
                <a:pathLst>
                  <a:path extrusionOk="0" h="18176" w="4080">
                    <a:moveTo>
                      <a:pt x="3900" y="0"/>
                    </a:moveTo>
                    <a:lnTo>
                      <a:pt x="3900" y="0"/>
                    </a:lnTo>
                    <a:cubicBezTo>
                      <a:pt x="3900" y="2"/>
                      <a:pt x="3077" y="9697"/>
                      <a:pt x="0" y="18176"/>
                    </a:cubicBezTo>
                    <a:cubicBezTo>
                      <a:pt x="1396" y="15278"/>
                      <a:pt x="2469" y="12272"/>
                      <a:pt x="3220" y="9160"/>
                    </a:cubicBezTo>
                    <a:cubicBezTo>
                      <a:pt x="3864" y="6154"/>
                      <a:pt x="4079" y="3077"/>
                      <a:pt x="39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3" name="Google Shape;633;p3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visualization</a:t>
            </a:r>
            <a:endParaRPr sz="4100"/>
          </a:p>
        </p:txBody>
      </p:sp>
      <p:grpSp>
        <p:nvGrpSpPr>
          <p:cNvPr id="634" name="Google Shape;634;p30"/>
          <p:cNvGrpSpPr/>
          <p:nvPr/>
        </p:nvGrpSpPr>
        <p:grpSpPr>
          <a:xfrm>
            <a:off x="2517445" y="1901870"/>
            <a:ext cx="918717" cy="918735"/>
            <a:chOff x="3189938" y="1238819"/>
            <a:chExt cx="918717" cy="918735"/>
          </a:xfrm>
        </p:grpSpPr>
        <p:sp>
          <p:nvSpPr>
            <p:cNvPr id="635" name="Google Shape;635;p30"/>
            <p:cNvSpPr/>
            <p:nvPr/>
          </p:nvSpPr>
          <p:spPr>
            <a:xfrm>
              <a:off x="3189938" y="1238819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4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231695" y="1280586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7" name="Google Shape;637;p30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638" name="Google Shape;638;p30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rect b="b" l="l" r="r" t="t"/>
                <a:pathLst>
                  <a:path extrusionOk="0" h="9360" w="8373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rect b="b" l="l" r="r" t="t"/>
                <a:pathLst>
                  <a:path extrusionOk="0" h="13497" w="11235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rect b="b" l="l" r="r" t="t"/>
                <a:pathLst>
                  <a:path extrusionOk="0" h="7192" w="7335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rect b="b" l="l" r="r" t="t"/>
                <a:pathLst>
                  <a:path extrusionOk="0" h="16039" w="22434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rect b="b" l="l" r="r" t="t"/>
                <a:pathLst>
                  <a:path extrusionOk="0" h="7064" w="9768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rect b="b" l="l" r="r" t="t"/>
                <a:pathLst>
                  <a:path extrusionOk="0" h="12351" w="11391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5" name="Google Shape;645;p30"/>
          <p:cNvGrpSpPr/>
          <p:nvPr/>
        </p:nvGrpSpPr>
        <p:grpSpPr>
          <a:xfrm flipH="1">
            <a:off x="2365045" y="3307045"/>
            <a:ext cx="918717" cy="918735"/>
            <a:chOff x="2212432" y="2491594"/>
            <a:chExt cx="918717" cy="918735"/>
          </a:xfrm>
        </p:grpSpPr>
        <p:sp>
          <p:nvSpPr>
            <p:cNvPr id="646" name="Google Shape;646;p30"/>
            <p:cNvSpPr/>
            <p:nvPr/>
          </p:nvSpPr>
          <p:spPr>
            <a:xfrm>
              <a:off x="2212432" y="2491594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dk2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2254190" y="2533361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30"/>
            <p:cNvGrpSpPr/>
            <p:nvPr/>
          </p:nvGrpSpPr>
          <p:grpSpPr>
            <a:xfrm>
              <a:off x="2493519" y="2694517"/>
              <a:ext cx="356543" cy="512891"/>
              <a:chOff x="2484378" y="2751774"/>
              <a:chExt cx="356543" cy="512891"/>
            </a:xfrm>
          </p:grpSpPr>
          <p:sp>
            <p:nvSpPr>
              <p:cNvPr id="649" name="Google Shape;649;p30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rect b="b" l="l" r="r" t="t"/>
                <a:pathLst>
                  <a:path extrusionOk="0" h="12666" w="7478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rect b="b" l="l" r="r" t="t"/>
                <a:pathLst>
                  <a:path extrusionOk="0" h="16128" w="11236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rect b="b" l="l" r="r" t="t"/>
                <a:pathLst>
                  <a:path extrusionOk="0" h="7192" w="7336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1019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rect b="b" l="l" r="r" t="t"/>
                <a:pathLst>
                  <a:path extrusionOk="0" h="23583" w="19092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rect b="b" l="l" r="r" t="t"/>
                <a:pathLst>
                  <a:path extrusionOk="0" h="7071" w="9768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rect b="b" l="l" r="r" t="t"/>
                <a:pathLst>
                  <a:path extrusionOk="0" h="12355" w="11128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6" name="Google Shape;656;p30"/>
          <p:cNvGrpSpPr/>
          <p:nvPr/>
        </p:nvGrpSpPr>
        <p:grpSpPr>
          <a:xfrm>
            <a:off x="5707852" y="1904822"/>
            <a:ext cx="918717" cy="918735"/>
            <a:chOff x="2212432" y="2491594"/>
            <a:chExt cx="918717" cy="918735"/>
          </a:xfrm>
        </p:grpSpPr>
        <p:sp>
          <p:nvSpPr>
            <p:cNvPr id="657" name="Google Shape;657;p30"/>
            <p:cNvSpPr/>
            <p:nvPr/>
          </p:nvSpPr>
          <p:spPr>
            <a:xfrm>
              <a:off x="2212432" y="2491594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5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254190" y="2533361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30"/>
            <p:cNvGrpSpPr/>
            <p:nvPr/>
          </p:nvGrpSpPr>
          <p:grpSpPr>
            <a:xfrm>
              <a:off x="2493519" y="2694517"/>
              <a:ext cx="356543" cy="512891"/>
              <a:chOff x="2484378" y="2751774"/>
              <a:chExt cx="356543" cy="512891"/>
            </a:xfrm>
          </p:grpSpPr>
          <p:sp>
            <p:nvSpPr>
              <p:cNvPr id="660" name="Google Shape;660;p30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rect b="b" l="l" r="r" t="t"/>
                <a:pathLst>
                  <a:path extrusionOk="0" h="12666" w="7478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rect b="b" l="l" r="r" t="t"/>
                <a:pathLst>
                  <a:path extrusionOk="0" h="16128" w="11236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rect b="b" l="l" r="r" t="t"/>
                <a:pathLst>
                  <a:path extrusionOk="0" h="7192" w="7336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1019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rect b="b" l="l" r="r" t="t"/>
                <a:pathLst>
                  <a:path extrusionOk="0" h="23583" w="19092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rect b="b" l="l" r="r" t="t"/>
                <a:pathLst>
                  <a:path extrusionOk="0" h="7071" w="9768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rect b="b" l="l" r="r" t="t"/>
                <a:pathLst>
                  <a:path extrusionOk="0" h="12355" w="11128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7" name="Google Shape;667;p30"/>
          <p:cNvGrpSpPr/>
          <p:nvPr/>
        </p:nvGrpSpPr>
        <p:grpSpPr>
          <a:xfrm flipH="1">
            <a:off x="5860252" y="3307045"/>
            <a:ext cx="918717" cy="918735"/>
            <a:chOff x="3189938" y="1238819"/>
            <a:chExt cx="918717" cy="918735"/>
          </a:xfrm>
        </p:grpSpPr>
        <p:sp>
          <p:nvSpPr>
            <p:cNvPr id="668" name="Google Shape;668;p30"/>
            <p:cNvSpPr/>
            <p:nvPr/>
          </p:nvSpPr>
          <p:spPr>
            <a:xfrm>
              <a:off x="3189938" y="1238819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2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3231695" y="1280586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0" name="Google Shape;670;p30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rect b="b" l="l" r="r" t="t"/>
                <a:pathLst>
                  <a:path extrusionOk="0" h="9360" w="8373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rect b="b" l="l" r="r" t="t"/>
                <a:pathLst>
                  <a:path extrusionOk="0" h="13497" w="11235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rect b="b" l="l" r="r" t="t"/>
                <a:pathLst>
                  <a:path extrusionOk="0" h="7192" w="7335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rect b="b" l="l" r="r" t="t"/>
                <a:pathLst>
                  <a:path extrusionOk="0" h="16039" w="22434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rect b="b" l="l" r="r" t="t"/>
                <a:pathLst>
                  <a:path extrusionOk="0" h="7064" w="9768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0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rect b="b" l="l" r="r" t="t"/>
                <a:pathLst>
                  <a:path extrusionOk="0" h="12351" w="11391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grpSp>
        <p:nvGrpSpPr>
          <p:cNvPr id="683" name="Google Shape;683;p31"/>
          <p:cNvGrpSpPr/>
          <p:nvPr/>
        </p:nvGrpSpPr>
        <p:grpSpPr>
          <a:xfrm>
            <a:off x="2433336" y="1303181"/>
            <a:ext cx="4277328" cy="3429153"/>
            <a:chOff x="2433336" y="1303181"/>
            <a:chExt cx="4277328" cy="3429153"/>
          </a:xfrm>
        </p:grpSpPr>
        <p:sp>
          <p:nvSpPr>
            <p:cNvPr id="684" name="Google Shape;684;p31"/>
            <p:cNvSpPr/>
            <p:nvPr/>
          </p:nvSpPr>
          <p:spPr>
            <a:xfrm>
              <a:off x="5305769" y="2862539"/>
              <a:ext cx="1404895" cy="297317"/>
            </a:xfrm>
            <a:custGeom>
              <a:rect b="b" l="l" r="r" t="t"/>
              <a:pathLst>
                <a:path extrusionOk="0" h="18107" w="85560">
                  <a:moveTo>
                    <a:pt x="0" y="1"/>
                  </a:moveTo>
                  <a:lnTo>
                    <a:pt x="0" y="18107"/>
                  </a:lnTo>
                  <a:lnTo>
                    <a:pt x="85560" y="18107"/>
                  </a:lnTo>
                  <a:lnTo>
                    <a:pt x="85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2433336" y="2862539"/>
              <a:ext cx="1406357" cy="297317"/>
            </a:xfrm>
            <a:custGeom>
              <a:rect b="b" l="l" r="r" t="t"/>
              <a:pathLst>
                <a:path extrusionOk="0" h="18107" w="85649">
                  <a:moveTo>
                    <a:pt x="0" y="1"/>
                  </a:moveTo>
                  <a:lnTo>
                    <a:pt x="0" y="18107"/>
                  </a:lnTo>
                  <a:lnTo>
                    <a:pt x="85648" y="18107"/>
                  </a:lnTo>
                  <a:lnTo>
                    <a:pt x="8564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4013104" y="2469050"/>
              <a:ext cx="1119253" cy="1119269"/>
            </a:xfrm>
            <a:custGeom>
              <a:rect b="b" l="l" r="r" t="t"/>
              <a:pathLst>
                <a:path extrusionOk="0" h="68165" w="68164">
                  <a:moveTo>
                    <a:pt x="27869" y="1"/>
                  </a:moveTo>
                  <a:cubicBezTo>
                    <a:pt x="25561" y="1"/>
                    <a:pt x="23698" y="1865"/>
                    <a:pt x="23698" y="4084"/>
                  </a:cubicBezTo>
                  <a:lnTo>
                    <a:pt x="23698" y="23698"/>
                  </a:lnTo>
                  <a:lnTo>
                    <a:pt x="4083" y="23698"/>
                  </a:lnTo>
                  <a:cubicBezTo>
                    <a:pt x="1775" y="23698"/>
                    <a:pt x="0" y="25562"/>
                    <a:pt x="0" y="27781"/>
                  </a:cubicBezTo>
                  <a:lnTo>
                    <a:pt x="0" y="40384"/>
                  </a:lnTo>
                  <a:cubicBezTo>
                    <a:pt x="0" y="42603"/>
                    <a:pt x="1864" y="44378"/>
                    <a:pt x="4083" y="44378"/>
                  </a:cubicBezTo>
                  <a:lnTo>
                    <a:pt x="23786" y="44378"/>
                  </a:lnTo>
                  <a:lnTo>
                    <a:pt x="23786" y="64082"/>
                  </a:lnTo>
                  <a:cubicBezTo>
                    <a:pt x="23786" y="66301"/>
                    <a:pt x="25561" y="68164"/>
                    <a:pt x="27869" y="68164"/>
                  </a:cubicBezTo>
                  <a:lnTo>
                    <a:pt x="40383" y="68164"/>
                  </a:lnTo>
                  <a:cubicBezTo>
                    <a:pt x="42602" y="68164"/>
                    <a:pt x="44466" y="66301"/>
                    <a:pt x="44466" y="64082"/>
                  </a:cubicBezTo>
                  <a:lnTo>
                    <a:pt x="44466" y="44378"/>
                  </a:lnTo>
                  <a:lnTo>
                    <a:pt x="64081" y="44378"/>
                  </a:lnTo>
                  <a:cubicBezTo>
                    <a:pt x="66388" y="44378"/>
                    <a:pt x="68164" y="42514"/>
                    <a:pt x="68164" y="40295"/>
                  </a:cubicBezTo>
                  <a:lnTo>
                    <a:pt x="68164" y="27781"/>
                  </a:lnTo>
                  <a:cubicBezTo>
                    <a:pt x="68164" y="25562"/>
                    <a:pt x="66388" y="23698"/>
                    <a:pt x="64081" y="23698"/>
                  </a:cubicBezTo>
                  <a:lnTo>
                    <a:pt x="44466" y="23698"/>
                  </a:lnTo>
                  <a:lnTo>
                    <a:pt x="44466" y="4084"/>
                  </a:lnTo>
                  <a:cubicBezTo>
                    <a:pt x="44466" y="1776"/>
                    <a:pt x="42602" y="1"/>
                    <a:pt x="4038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902587" y="1303181"/>
              <a:ext cx="1817349" cy="1855214"/>
            </a:xfrm>
            <a:custGeom>
              <a:rect b="b" l="l" r="r" t="t"/>
              <a:pathLst>
                <a:path extrusionOk="0" h="112985" w="110679">
                  <a:moveTo>
                    <a:pt x="55295" y="0"/>
                  </a:moveTo>
                  <a:cubicBezTo>
                    <a:pt x="24764" y="89"/>
                    <a:pt x="90" y="24763"/>
                    <a:pt x="1" y="55294"/>
                  </a:cubicBezTo>
                  <a:lnTo>
                    <a:pt x="1" y="57602"/>
                  </a:lnTo>
                  <a:cubicBezTo>
                    <a:pt x="1" y="88133"/>
                    <a:pt x="24764" y="112896"/>
                    <a:pt x="55295" y="112985"/>
                  </a:cubicBezTo>
                  <a:lnTo>
                    <a:pt x="57070" y="112985"/>
                  </a:lnTo>
                  <a:lnTo>
                    <a:pt x="57070" y="94968"/>
                  </a:lnTo>
                  <a:lnTo>
                    <a:pt x="55295" y="94968"/>
                  </a:lnTo>
                  <a:cubicBezTo>
                    <a:pt x="34704" y="94879"/>
                    <a:pt x="18018" y="78193"/>
                    <a:pt x="18018" y="57602"/>
                  </a:cubicBezTo>
                  <a:lnTo>
                    <a:pt x="18018" y="55294"/>
                  </a:lnTo>
                  <a:cubicBezTo>
                    <a:pt x="18373" y="34969"/>
                    <a:pt x="34970" y="18639"/>
                    <a:pt x="55384" y="18639"/>
                  </a:cubicBezTo>
                  <a:cubicBezTo>
                    <a:pt x="75709" y="18639"/>
                    <a:pt x="92395" y="34969"/>
                    <a:pt x="92750" y="55294"/>
                  </a:cubicBezTo>
                  <a:lnTo>
                    <a:pt x="92750" y="61596"/>
                  </a:lnTo>
                  <a:lnTo>
                    <a:pt x="110678" y="61596"/>
                  </a:lnTo>
                  <a:lnTo>
                    <a:pt x="110678" y="55294"/>
                  </a:lnTo>
                  <a:cubicBezTo>
                    <a:pt x="110589" y="24763"/>
                    <a:pt x="85915" y="0"/>
                    <a:pt x="55295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6520A2">
                    <a:alpha val="55686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4425525" y="1305200"/>
              <a:ext cx="1817333" cy="1853194"/>
            </a:xfrm>
            <a:custGeom>
              <a:rect b="b" l="l" r="r" t="t"/>
              <a:pathLst>
                <a:path extrusionOk="0" h="112862" w="110678">
                  <a:moveTo>
                    <a:pt x="55310" y="0"/>
                  </a:moveTo>
                  <a:cubicBezTo>
                    <a:pt x="48251" y="0"/>
                    <a:pt x="41134" y="1353"/>
                    <a:pt x="34349" y="4137"/>
                  </a:cubicBezTo>
                  <a:cubicBezTo>
                    <a:pt x="13580" y="12658"/>
                    <a:pt x="1" y="32894"/>
                    <a:pt x="1" y="55349"/>
                  </a:cubicBezTo>
                  <a:lnTo>
                    <a:pt x="1" y="61562"/>
                  </a:lnTo>
                  <a:lnTo>
                    <a:pt x="18018" y="61562"/>
                  </a:lnTo>
                  <a:lnTo>
                    <a:pt x="18018" y="55349"/>
                  </a:lnTo>
                  <a:cubicBezTo>
                    <a:pt x="18373" y="34935"/>
                    <a:pt x="34970" y="18604"/>
                    <a:pt x="55383" y="18604"/>
                  </a:cubicBezTo>
                  <a:cubicBezTo>
                    <a:pt x="75708" y="18604"/>
                    <a:pt x="92394" y="34935"/>
                    <a:pt x="92749" y="55349"/>
                  </a:cubicBezTo>
                  <a:lnTo>
                    <a:pt x="92749" y="57568"/>
                  </a:lnTo>
                  <a:cubicBezTo>
                    <a:pt x="92660" y="78159"/>
                    <a:pt x="75975" y="94845"/>
                    <a:pt x="55383" y="94933"/>
                  </a:cubicBezTo>
                  <a:lnTo>
                    <a:pt x="53697" y="94933"/>
                  </a:lnTo>
                  <a:lnTo>
                    <a:pt x="53697" y="112862"/>
                  </a:lnTo>
                  <a:lnTo>
                    <a:pt x="55383" y="112862"/>
                  </a:lnTo>
                  <a:cubicBezTo>
                    <a:pt x="85915" y="112862"/>
                    <a:pt x="110678" y="88099"/>
                    <a:pt x="110678" y="57568"/>
                  </a:cubicBezTo>
                  <a:lnTo>
                    <a:pt x="110678" y="55349"/>
                  </a:lnTo>
                  <a:cubicBezTo>
                    <a:pt x="110678" y="40793"/>
                    <a:pt x="104997" y="26858"/>
                    <a:pt x="94791" y="16563"/>
                  </a:cubicBezTo>
                  <a:cubicBezTo>
                    <a:pt x="84154" y="5747"/>
                    <a:pt x="69856" y="0"/>
                    <a:pt x="55310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0DAFC0">
                    <a:alpha val="46274"/>
                  </a:srgbClr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2895313" y="2865462"/>
              <a:ext cx="1831897" cy="1866872"/>
            </a:xfrm>
            <a:custGeom>
              <a:rect b="b" l="l" r="r" t="t"/>
              <a:pathLst>
                <a:path extrusionOk="0" h="113695" w="111565">
                  <a:moveTo>
                    <a:pt x="55738" y="0"/>
                  </a:moveTo>
                  <a:cubicBezTo>
                    <a:pt x="25207" y="89"/>
                    <a:pt x="444" y="24851"/>
                    <a:pt x="444" y="55383"/>
                  </a:cubicBezTo>
                  <a:lnTo>
                    <a:pt x="444" y="57602"/>
                  </a:lnTo>
                  <a:cubicBezTo>
                    <a:pt x="0" y="88489"/>
                    <a:pt x="24940" y="113695"/>
                    <a:pt x="55738" y="113695"/>
                  </a:cubicBezTo>
                  <a:cubicBezTo>
                    <a:pt x="86625" y="113695"/>
                    <a:pt x="111565" y="88489"/>
                    <a:pt x="111121" y="57602"/>
                  </a:cubicBezTo>
                  <a:lnTo>
                    <a:pt x="111121" y="51389"/>
                  </a:lnTo>
                  <a:lnTo>
                    <a:pt x="93104" y="51389"/>
                  </a:lnTo>
                  <a:lnTo>
                    <a:pt x="93104" y="57602"/>
                  </a:lnTo>
                  <a:cubicBezTo>
                    <a:pt x="92749" y="78016"/>
                    <a:pt x="76152" y="94346"/>
                    <a:pt x="55738" y="94346"/>
                  </a:cubicBezTo>
                  <a:cubicBezTo>
                    <a:pt x="35413" y="94346"/>
                    <a:pt x="18727" y="78016"/>
                    <a:pt x="18461" y="57602"/>
                  </a:cubicBezTo>
                  <a:lnTo>
                    <a:pt x="18461" y="55383"/>
                  </a:lnTo>
                  <a:cubicBezTo>
                    <a:pt x="18372" y="34792"/>
                    <a:pt x="35147" y="18017"/>
                    <a:pt x="55738" y="18017"/>
                  </a:cubicBezTo>
                  <a:lnTo>
                    <a:pt x="57513" y="18017"/>
                  </a:lnTo>
                  <a:lnTo>
                    <a:pt x="57513" y="0"/>
                  </a:ln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FFAC2F">
                    <a:alpha val="57254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4425525" y="2864000"/>
              <a:ext cx="1817333" cy="1842111"/>
            </a:xfrm>
            <a:custGeom>
              <a:rect b="b" l="l" r="r" t="t"/>
              <a:pathLst>
                <a:path extrusionOk="0" h="112187" w="110678">
                  <a:moveTo>
                    <a:pt x="53697" y="0"/>
                  </a:moveTo>
                  <a:lnTo>
                    <a:pt x="53697" y="18018"/>
                  </a:lnTo>
                  <a:lnTo>
                    <a:pt x="55383" y="18018"/>
                  </a:lnTo>
                  <a:cubicBezTo>
                    <a:pt x="75975" y="18018"/>
                    <a:pt x="92660" y="34703"/>
                    <a:pt x="92749" y="55383"/>
                  </a:cubicBezTo>
                  <a:lnTo>
                    <a:pt x="92749" y="57602"/>
                  </a:lnTo>
                  <a:cubicBezTo>
                    <a:pt x="92394" y="78016"/>
                    <a:pt x="75708" y="94347"/>
                    <a:pt x="55383" y="94347"/>
                  </a:cubicBezTo>
                  <a:cubicBezTo>
                    <a:pt x="34970" y="94347"/>
                    <a:pt x="18373" y="78016"/>
                    <a:pt x="18018" y="57602"/>
                  </a:cubicBezTo>
                  <a:lnTo>
                    <a:pt x="18018" y="51389"/>
                  </a:lnTo>
                  <a:lnTo>
                    <a:pt x="1" y="51389"/>
                  </a:lnTo>
                  <a:lnTo>
                    <a:pt x="1" y="57602"/>
                  </a:lnTo>
                  <a:cubicBezTo>
                    <a:pt x="444" y="87868"/>
                    <a:pt x="25118" y="112186"/>
                    <a:pt x="55383" y="112186"/>
                  </a:cubicBezTo>
                  <a:cubicBezTo>
                    <a:pt x="85649" y="112186"/>
                    <a:pt x="110234" y="87868"/>
                    <a:pt x="110678" y="57602"/>
                  </a:cubicBezTo>
                  <a:lnTo>
                    <a:pt x="110678" y="55383"/>
                  </a:lnTo>
                  <a:cubicBezTo>
                    <a:pt x="110678" y="24852"/>
                    <a:pt x="85915" y="0"/>
                    <a:pt x="55383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86FF3F">
                    <a:alpha val="66274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1" name="Google Shape;691;p31"/>
            <p:cNvGrpSpPr/>
            <p:nvPr/>
          </p:nvGrpSpPr>
          <p:grpSpPr>
            <a:xfrm>
              <a:off x="3268107" y="1823621"/>
              <a:ext cx="1088646" cy="833265"/>
              <a:chOff x="3317947" y="1893398"/>
              <a:chExt cx="1088646" cy="833265"/>
            </a:xfrm>
          </p:grpSpPr>
          <p:sp>
            <p:nvSpPr>
              <p:cNvPr id="692" name="Google Shape;692;p31"/>
              <p:cNvSpPr/>
              <p:nvPr/>
            </p:nvSpPr>
            <p:spPr>
              <a:xfrm>
                <a:off x="3317947" y="1912346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0"/>
                    </a:moveTo>
                    <a:cubicBezTo>
                      <a:pt x="11006" y="0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0"/>
                      <a:pt x="33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3317947" y="1893398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1"/>
                    </a:moveTo>
                    <a:cubicBezTo>
                      <a:pt x="11006" y="1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1"/>
                      <a:pt x="33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3645838" y="2075578"/>
                <a:ext cx="425574" cy="368711"/>
              </a:xfrm>
              <a:custGeom>
                <a:rect b="b" l="l" r="r" t="t"/>
                <a:pathLst>
                  <a:path extrusionOk="0" fill="none" h="22455" w="25918">
                    <a:moveTo>
                      <a:pt x="11983" y="799"/>
                    </a:moveTo>
                    <a:lnTo>
                      <a:pt x="533" y="20680"/>
                    </a:lnTo>
                    <a:cubicBezTo>
                      <a:pt x="1" y="21390"/>
                      <a:pt x="622" y="22366"/>
                      <a:pt x="1510" y="22455"/>
                    </a:cubicBezTo>
                    <a:lnTo>
                      <a:pt x="24497" y="22455"/>
                    </a:lnTo>
                    <a:cubicBezTo>
                      <a:pt x="25385" y="22366"/>
                      <a:pt x="25917" y="21390"/>
                      <a:pt x="25473" y="20680"/>
                    </a:cubicBezTo>
                    <a:lnTo>
                      <a:pt x="14024" y="799"/>
                    </a:lnTo>
                    <a:cubicBezTo>
                      <a:pt x="13580" y="0"/>
                      <a:pt x="12426" y="0"/>
                      <a:pt x="11983" y="799"/>
                    </a:cubicBezTo>
                    <a:close/>
                  </a:path>
                </a:pathLst>
              </a:custGeom>
              <a:noFill/>
              <a:ln cap="flat" cmpd="sng" w="55475">
                <a:solidFill>
                  <a:srgbClr val="FFFFFF"/>
                </a:solidFill>
                <a:prstDash val="solid"/>
                <a:miter lim="88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31"/>
            <p:cNvGrpSpPr/>
            <p:nvPr/>
          </p:nvGrpSpPr>
          <p:grpSpPr>
            <a:xfrm>
              <a:off x="4926632" y="1823621"/>
              <a:ext cx="854021" cy="834480"/>
              <a:chOff x="4886057" y="1892971"/>
              <a:chExt cx="854021" cy="834480"/>
            </a:xfrm>
          </p:grpSpPr>
          <p:sp>
            <p:nvSpPr>
              <p:cNvPr id="696" name="Google Shape;696;p31"/>
              <p:cNvSpPr/>
              <p:nvPr/>
            </p:nvSpPr>
            <p:spPr>
              <a:xfrm>
                <a:off x="4886057" y="1911558"/>
                <a:ext cx="854021" cy="815893"/>
              </a:xfrm>
              <a:custGeom>
                <a:rect b="b" l="l" r="r" t="t"/>
                <a:pathLst>
                  <a:path extrusionOk="0" h="49689" w="52011">
                    <a:moveTo>
                      <a:pt x="24948" y="0"/>
                    </a:moveTo>
                    <a:cubicBezTo>
                      <a:pt x="12210" y="0"/>
                      <a:pt x="0" y="9870"/>
                      <a:pt x="0" y="24811"/>
                    </a:cubicBezTo>
                    <a:cubicBezTo>
                      <a:pt x="0" y="39772"/>
                      <a:pt x="12243" y="49689"/>
                      <a:pt x="24999" y="49689"/>
                    </a:cubicBezTo>
                    <a:cubicBezTo>
                      <a:pt x="31086" y="49689"/>
                      <a:pt x="37290" y="47431"/>
                      <a:pt x="42336" y="42385"/>
                    </a:cubicBezTo>
                    <a:cubicBezTo>
                      <a:pt x="52010" y="32710"/>
                      <a:pt x="52010" y="17001"/>
                      <a:pt x="42336" y="7326"/>
                    </a:cubicBezTo>
                    <a:cubicBezTo>
                      <a:pt x="37276" y="2266"/>
                      <a:pt x="31051" y="0"/>
                      <a:pt x="24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4886057" y="1892971"/>
                <a:ext cx="854021" cy="815910"/>
              </a:xfrm>
              <a:custGeom>
                <a:rect b="b" l="l" r="r" t="t"/>
                <a:pathLst>
                  <a:path extrusionOk="0" h="49690" w="52011">
                    <a:moveTo>
                      <a:pt x="24999" y="0"/>
                    </a:moveTo>
                    <a:cubicBezTo>
                      <a:pt x="12243" y="0"/>
                      <a:pt x="0" y="9917"/>
                      <a:pt x="0" y="24878"/>
                    </a:cubicBezTo>
                    <a:cubicBezTo>
                      <a:pt x="0" y="39819"/>
                      <a:pt x="12210" y="49689"/>
                      <a:pt x="24948" y="49689"/>
                    </a:cubicBezTo>
                    <a:cubicBezTo>
                      <a:pt x="31051" y="49689"/>
                      <a:pt x="37276" y="47423"/>
                      <a:pt x="42336" y="42363"/>
                    </a:cubicBezTo>
                    <a:cubicBezTo>
                      <a:pt x="52010" y="32688"/>
                      <a:pt x="52010" y="16979"/>
                      <a:pt x="42336" y="7305"/>
                    </a:cubicBezTo>
                    <a:cubicBezTo>
                      <a:pt x="37290" y="2258"/>
                      <a:pt x="31086" y="0"/>
                      <a:pt x="24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5123605" y="2135313"/>
                <a:ext cx="335198" cy="336676"/>
              </a:xfrm>
              <a:custGeom>
                <a:rect b="b" l="l" r="r" t="t"/>
                <a:pathLst>
                  <a:path extrusionOk="0" fill="none" h="20504" w="20414">
                    <a:moveTo>
                      <a:pt x="0" y="1"/>
                    </a:moveTo>
                    <a:lnTo>
                      <a:pt x="20414" y="1"/>
                    </a:lnTo>
                    <a:lnTo>
                      <a:pt x="20414" y="20503"/>
                    </a:lnTo>
                    <a:lnTo>
                      <a:pt x="0" y="20503"/>
                    </a:ln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9" name="Google Shape;699;p31"/>
            <p:cNvGrpSpPr/>
            <p:nvPr/>
          </p:nvGrpSpPr>
          <p:grpSpPr>
            <a:xfrm>
              <a:off x="3405083" y="3393865"/>
              <a:ext cx="854037" cy="834497"/>
              <a:chOff x="3454923" y="3324089"/>
              <a:chExt cx="854037" cy="834497"/>
            </a:xfrm>
          </p:grpSpPr>
          <p:sp>
            <p:nvSpPr>
              <p:cNvPr id="700" name="Google Shape;700;p31"/>
              <p:cNvSpPr/>
              <p:nvPr/>
            </p:nvSpPr>
            <p:spPr>
              <a:xfrm>
                <a:off x="3454923" y="3342676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4949" y="0"/>
                    </a:moveTo>
                    <a:cubicBezTo>
                      <a:pt x="12211" y="0"/>
                      <a:pt x="1" y="9870"/>
                      <a:pt x="1" y="24811"/>
                    </a:cubicBezTo>
                    <a:cubicBezTo>
                      <a:pt x="1" y="39772"/>
                      <a:pt x="12244" y="49689"/>
                      <a:pt x="25000" y="49689"/>
                    </a:cubicBezTo>
                    <a:cubicBezTo>
                      <a:pt x="31087" y="49689"/>
                      <a:pt x="37291" y="47431"/>
                      <a:pt x="42337" y="42385"/>
                    </a:cubicBezTo>
                    <a:cubicBezTo>
                      <a:pt x="52011" y="32710"/>
                      <a:pt x="52011" y="17001"/>
                      <a:pt x="42337" y="7327"/>
                    </a:cubicBezTo>
                    <a:cubicBezTo>
                      <a:pt x="37277" y="2266"/>
                      <a:pt x="31052" y="0"/>
                      <a:pt x="24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3454923" y="3324089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5000" y="0"/>
                    </a:moveTo>
                    <a:cubicBezTo>
                      <a:pt x="12244" y="0"/>
                      <a:pt x="1" y="9917"/>
                      <a:pt x="1" y="24878"/>
                    </a:cubicBezTo>
                    <a:cubicBezTo>
                      <a:pt x="1" y="39819"/>
                      <a:pt x="12211" y="49689"/>
                      <a:pt x="24949" y="49689"/>
                    </a:cubicBezTo>
                    <a:cubicBezTo>
                      <a:pt x="31052" y="49689"/>
                      <a:pt x="37277" y="47423"/>
                      <a:pt x="42337" y="42363"/>
                    </a:cubicBezTo>
                    <a:cubicBezTo>
                      <a:pt x="52011" y="32689"/>
                      <a:pt x="52011" y="16979"/>
                      <a:pt x="42337" y="7305"/>
                    </a:cubicBezTo>
                    <a:cubicBezTo>
                      <a:pt x="37291" y="2259"/>
                      <a:pt x="31087" y="0"/>
                      <a:pt x="2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3657496" y="3528550"/>
                <a:ext cx="403702" cy="405164"/>
              </a:xfrm>
              <a:custGeom>
                <a:rect b="b" l="l" r="r" t="t"/>
                <a:pathLst>
                  <a:path extrusionOk="0" fill="none" h="24675" w="24586">
                    <a:moveTo>
                      <a:pt x="24586" y="12337"/>
                    </a:moveTo>
                    <a:cubicBezTo>
                      <a:pt x="24586" y="19172"/>
                      <a:pt x="19083" y="24674"/>
                      <a:pt x="12249" y="24674"/>
                    </a:cubicBezTo>
                    <a:cubicBezTo>
                      <a:pt x="5504" y="24674"/>
                      <a:pt x="1" y="19172"/>
                      <a:pt x="1" y="12337"/>
                    </a:cubicBezTo>
                    <a:cubicBezTo>
                      <a:pt x="1" y="5592"/>
                      <a:pt x="5504" y="1"/>
                      <a:pt x="12249" y="1"/>
                    </a:cubicBezTo>
                    <a:cubicBezTo>
                      <a:pt x="19083" y="1"/>
                      <a:pt x="24586" y="5592"/>
                      <a:pt x="24586" y="12337"/>
                    </a:cubicBez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3" name="Google Shape;703;p31"/>
            <p:cNvGrpSpPr/>
            <p:nvPr/>
          </p:nvGrpSpPr>
          <p:grpSpPr>
            <a:xfrm>
              <a:off x="4858128" y="3391714"/>
              <a:ext cx="922525" cy="836648"/>
              <a:chOff x="4848160" y="3328555"/>
              <a:chExt cx="922525" cy="836648"/>
            </a:xfrm>
          </p:grpSpPr>
          <p:sp>
            <p:nvSpPr>
              <p:cNvPr id="704" name="Google Shape;704;p31"/>
              <p:cNvSpPr/>
              <p:nvPr/>
            </p:nvSpPr>
            <p:spPr>
              <a:xfrm>
                <a:off x="4848160" y="3347224"/>
                <a:ext cx="922525" cy="817979"/>
              </a:xfrm>
              <a:custGeom>
                <a:rect b="b" l="l" r="r" t="t"/>
                <a:pathLst>
                  <a:path extrusionOk="0" h="49816" w="56183">
                    <a:moveTo>
                      <a:pt x="28027" y="0"/>
                    </a:moveTo>
                    <a:cubicBezTo>
                      <a:pt x="22657" y="0"/>
                      <a:pt x="17250" y="1725"/>
                      <a:pt x="12692" y="5274"/>
                    </a:cubicBezTo>
                    <a:cubicBezTo>
                      <a:pt x="1864" y="13795"/>
                      <a:pt x="0" y="29416"/>
                      <a:pt x="8521" y="40244"/>
                    </a:cubicBezTo>
                    <a:cubicBezTo>
                      <a:pt x="13409" y="46521"/>
                      <a:pt x="20744" y="49816"/>
                      <a:pt x="28138" y="49816"/>
                    </a:cubicBezTo>
                    <a:cubicBezTo>
                      <a:pt x="33497" y="49816"/>
                      <a:pt x="38888" y="48085"/>
                      <a:pt x="43401" y="44504"/>
                    </a:cubicBezTo>
                    <a:cubicBezTo>
                      <a:pt x="54229" y="35984"/>
                      <a:pt x="56182" y="20363"/>
                      <a:pt x="47662" y="9535"/>
                    </a:cubicBezTo>
                    <a:cubicBezTo>
                      <a:pt x="42728" y="3265"/>
                      <a:pt x="35413" y="0"/>
                      <a:pt x="280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4848160" y="3328555"/>
                <a:ext cx="922525" cy="818274"/>
              </a:xfrm>
              <a:custGeom>
                <a:rect b="b" l="l" r="r" t="t"/>
                <a:pathLst>
                  <a:path extrusionOk="0" h="49834" w="56183">
                    <a:moveTo>
                      <a:pt x="28085" y="1"/>
                    </a:moveTo>
                    <a:cubicBezTo>
                      <a:pt x="22697" y="1"/>
                      <a:pt x="17267" y="1747"/>
                      <a:pt x="12692" y="5346"/>
                    </a:cubicBezTo>
                    <a:cubicBezTo>
                      <a:pt x="1864" y="13778"/>
                      <a:pt x="0" y="29488"/>
                      <a:pt x="8521" y="40316"/>
                    </a:cubicBezTo>
                    <a:cubicBezTo>
                      <a:pt x="13391" y="46569"/>
                      <a:pt x="20688" y="49833"/>
                      <a:pt x="28053" y="49833"/>
                    </a:cubicBezTo>
                    <a:cubicBezTo>
                      <a:pt x="33441" y="49833"/>
                      <a:pt x="38865" y="48087"/>
                      <a:pt x="43401" y="44487"/>
                    </a:cubicBezTo>
                    <a:cubicBezTo>
                      <a:pt x="54229" y="36056"/>
                      <a:pt x="56182" y="20346"/>
                      <a:pt x="47662" y="9518"/>
                    </a:cubicBezTo>
                    <a:cubicBezTo>
                      <a:pt x="42741" y="3264"/>
                      <a:pt x="35451" y="1"/>
                      <a:pt x="28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0" y="0"/>
                    </a:moveTo>
                    <a:lnTo>
                      <a:pt x="21745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21745" y="0"/>
                    </a:moveTo>
                    <a:lnTo>
                      <a:pt x="0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8" name="Google Shape;708;p31"/>
            <p:cNvSpPr/>
            <p:nvPr/>
          </p:nvSpPr>
          <p:spPr>
            <a:xfrm>
              <a:off x="4013104" y="2451513"/>
              <a:ext cx="1119253" cy="1117857"/>
            </a:xfrm>
            <a:custGeom>
              <a:rect b="b" l="l" r="r" t="t"/>
              <a:pathLst>
                <a:path extrusionOk="0" h="68079" w="68164">
                  <a:moveTo>
                    <a:pt x="40536" y="1"/>
                  </a:moveTo>
                  <a:cubicBezTo>
                    <a:pt x="40485" y="1"/>
                    <a:pt x="40434" y="2"/>
                    <a:pt x="40383" y="4"/>
                  </a:cubicBezTo>
                  <a:lnTo>
                    <a:pt x="27869" y="4"/>
                  </a:lnTo>
                  <a:cubicBezTo>
                    <a:pt x="25561" y="4"/>
                    <a:pt x="23698" y="1779"/>
                    <a:pt x="23698" y="4086"/>
                  </a:cubicBezTo>
                  <a:lnTo>
                    <a:pt x="23698" y="23701"/>
                  </a:lnTo>
                  <a:lnTo>
                    <a:pt x="4083" y="23701"/>
                  </a:lnTo>
                  <a:cubicBezTo>
                    <a:pt x="1775" y="23701"/>
                    <a:pt x="0" y="25476"/>
                    <a:pt x="0" y="27784"/>
                  </a:cubicBezTo>
                  <a:lnTo>
                    <a:pt x="0" y="40298"/>
                  </a:lnTo>
                  <a:cubicBezTo>
                    <a:pt x="0" y="42517"/>
                    <a:pt x="1864" y="44381"/>
                    <a:pt x="4083" y="44381"/>
                  </a:cubicBezTo>
                  <a:lnTo>
                    <a:pt x="23786" y="44381"/>
                  </a:lnTo>
                  <a:lnTo>
                    <a:pt x="23786" y="63996"/>
                  </a:lnTo>
                  <a:cubicBezTo>
                    <a:pt x="23786" y="66304"/>
                    <a:pt x="25561" y="68079"/>
                    <a:pt x="27869" y="68079"/>
                  </a:cubicBezTo>
                  <a:lnTo>
                    <a:pt x="40383" y="68079"/>
                  </a:lnTo>
                  <a:cubicBezTo>
                    <a:pt x="42602" y="68079"/>
                    <a:pt x="44466" y="66304"/>
                    <a:pt x="44466" y="63996"/>
                  </a:cubicBezTo>
                  <a:lnTo>
                    <a:pt x="44466" y="44381"/>
                  </a:lnTo>
                  <a:lnTo>
                    <a:pt x="64081" y="44381"/>
                  </a:lnTo>
                  <a:cubicBezTo>
                    <a:pt x="66388" y="44381"/>
                    <a:pt x="68164" y="42517"/>
                    <a:pt x="68164" y="40298"/>
                  </a:cubicBezTo>
                  <a:lnTo>
                    <a:pt x="68164" y="27784"/>
                  </a:lnTo>
                  <a:cubicBezTo>
                    <a:pt x="68164" y="25476"/>
                    <a:pt x="66388" y="23701"/>
                    <a:pt x="64081" y="23701"/>
                  </a:cubicBezTo>
                  <a:lnTo>
                    <a:pt x="44466" y="23701"/>
                  </a:lnTo>
                  <a:lnTo>
                    <a:pt x="44466" y="3998"/>
                  </a:lnTo>
                  <a:cubicBezTo>
                    <a:pt x="44466" y="1830"/>
                    <a:pt x="42687" y="1"/>
                    <a:pt x="4053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942887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0" y="1"/>
                  </a:moveTo>
                  <a:lnTo>
                    <a:pt x="0" y="7900"/>
                  </a:lnTo>
                  <a:lnTo>
                    <a:pt x="3994" y="3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129686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3994" y="1"/>
                  </a:moveTo>
                  <a:lnTo>
                    <a:pt x="0" y="3906"/>
                  </a:lnTo>
                  <a:lnTo>
                    <a:pt x="3994" y="7900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504226" y="3384268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0" y="1"/>
                  </a:moveTo>
                  <a:lnTo>
                    <a:pt x="3994" y="3995"/>
                  </a:lnTo>
                  <a:lnTo>
                    <a:pt x="78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4504226" y="2571067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3994" y="1"/>
                  </a:moveTo>
                  <a:lnTo>
                    <a:pt x="0" y="3995"/>
                  </a:lnTo>
                  <a:lnTo>
                    <a:pt x="7899" y="3995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457200" y="1761600"/>
            <a:ext cx="2195700" cy="1159350"/>
            <a:chOff x="457200" y="1761600"/>
            <a:chExt cx="2195700" cy="1159350"/>
          </a:xfrm>
        </p:grpSpPr>
        <p:grpSp>
          <p:nvGrpSpPr>
            <p:cNvPr id="714" name="Google Shape;714;p31"/>
            <p:cNvGrpSpPr/>
            <p:nvPr/>
          </p:nvGrpSpPr>
          <p:grpSpPr>
            <a:xfrm>
              <a:off x="561226" y="1761600"/>
              <a:ext cx="2007323" cy="401400"/>
              <a:chOff x="561940" y="1761600"/>
              <a:chExt cx="2007323" cy="401400"/>
            </a:xfrm>
          </p:grpSpPr>
          <p:sp>
            <p:nvSpPr>
              <p:cNvPr id="715" name="Google Shape;715;p31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Visualize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7" name="Google Shape;717;p31"/>
            <p:cNvSpPr txBox="1"/>
            <p:nvPr/>
          </p:nvSpPr>
          <p:spPr>
            <a:xfrm>
              <a:off x="457200" y="2128950"/>
              <a:ext cx="21957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First we wanted to visualize our Data.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8" name="Google Shape;718;p31"/>
          <p:cNvGrpSpPr/>
          <p:nvPr/>
        </p:nvGrpSpPr>
        <p:grpSpPr>
          <a:xfrm>
            <a:off x="457200" y="3144700"/>
            <a:ext cx="2111349" cy="1163297"/>
            <a:chOff x="457200" y="3144700"/>
            <a:chExt cx="2111349" cy="1163297"/>
          </a:xfrm>
        </p:grpSpPr>
        <p:grpSp>
          <p:nvGrpSpPr>
            <p:cNvPr id="719" name="Google Shape;719;p31"/>
            <p:cNvGrpSpPr/>
            <p:nvPr/>
          </p:nvGrpSpPr>
          <p:grpSpPr>
            <a:xfrm>
              <a:off x="561226" y="3144700"/>
              <a:ext cx="2007323" cy="401400"/>
              <a:chOff x="561940" y="1761600"/>
              <a:chExt cx="2007323" cy="401400"/>
            </a:xfrm>
          </p:grpSpPr>
          <p:sp>
            <p:nvSpPr>
              <p:cNvPr id="720" name="Google Shape;720;p31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Get notes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2" name="Google Shape;722;p31"/>
            <p:cNvSpPr txBox="1"/>
            <p:nvPr/>
          </p:nvSpPr>
          <p:spPr>
            <a:xfrm>
              <a:off x="457200" y="351599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wanted to find if there any connections between sales and other parameters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6710675" y="2511400"/>
            <a:ext cx="2111350" cy="1383151"/>
            <a:chOff x="6710675" y="2511400"/>
            <a:chExt cx="2111350" cy="1383151"/>
          </a:xfrm>
        </p:grpSpPr>
        <p:grpSp>
          <p:nvGrpSpPr>
            <p:cNvPr id="724" name="Google Shape;724;p31"/>
            <p:cNvGrpSpPr/>
            <p:nvPr/>
          </p:nvGrpSpPr>
          <p:grpSpPr>
            <a:xfrm flipH="1">
              <a:off x="6710675" y="2511400"/>
              <a:ext cx="2007323" cy="401400"/>
              <a:chOff x="426715" y="2511400"/>
              <a:chExt cx="2007323" cy="401400"/>
            </a:xfrm>
          </p:grpSpPr>
          <p:sp>
            <p:nvSpPr>
              <p:cNvPr id="725" name="Google Shape;725;p31"/>
              <p:cNvSpPr/>
              <p:nvPr/>
            </p:nvSpPr>
            <p:spPr>
              <a:xfrm>
                <a:off x="426715" y="25114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Visualize scatter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 rot="-8100000">
                <a:off x="2197433" y="2614097"/>
                <a:ext cx="196010" cy="19601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7" name="Google Shape;727;p31"/>
            <p:cNvSpPr txBox="1"/>
            <p:nvPr/>
          </p:nvSpPr>
          <p:spPr>
            <a:xfrm>
              <a:off x="7032825" y="2878751"/>
              <a:ext cx="1789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visualize a scatter plot that showed us the connection between the sales col and the rating col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33" name="Google Shape;7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200" cy="3047717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2"/>
          <p:cNvSpPr txBox="1"/>
          <p:nvPr/>
        </p:nvSpPr>
        <p:spPr>
          <a:xfrm>
            <a:off x="464075" y="4486050"/>
            <a:ext cx="3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40" name="Google Shape;7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199" cy="39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46" name="Google Shape;7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22275"/>
            <a:ext cx="8839201" cy="3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52" name="Google Shape;7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199" cy="36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Research Question​</a:t>
            </a:r>
            <a:endParaRPr/>
          </a:p>
        </p:txBody>
      </p:sp>
      <p:grpSp>
        <p:nvGrpSpPr>
          <p:cNvPr id="109" name="Google Shape;109;p18"/>
          <p:cNvGrpSpPr/>
          <p:nvPr/>
        </p:nvGrpSpPr>
        <p:grpSpPr>
          <a:xfrm>
            <a:off x="2116125" y="1193150"/>
            <a:ext cx="1855200" cy="1884590"/>
            <a:chOff x="2429600" y="1136150"/>
            <a:chExt cx="1855200" cy="1884590"/>
          </a:xfrm>
        </p:grpSpPr>
        <p:cxnSp>
          <p:nvCxnSpPr>
            <p:cNvPr id="110" name="Google Shape;110;p18"/>
            <p:cNvCxnSpPr/>
            <p:nvPr/>
          </p:nvCxnSpPr>
          <p:spPr>
            <a:xfrm flipH="1" rot="5400000">
              <a:off x="3248739" y="2359540"/>
              <a:ext cx="773700" cy="548700"/>
            </a:xfrm>
            <a:prstGeom prst="curvedConnector3">
              <a:avLst>
                <a:gd fmla="val 64734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8"/>
            <p:cNvSpPr txBox="1"/>
            <p:nvPr/>
          </p:nvSpPr>
          <p:spPr>
            <a:xfrm>
              <a:off x="24296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1" lang="en" sz="1300" u="none" cap="none" strike="noStrike">
                  <a:solidFill>
                    <a:srgbClr val="444444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Can we predict if a video game will be a hit?​</a:t>
              </a:r>
              <a:endParaRPr b="0" i="1" sz="13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26612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Prediction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4859200" y="812875"/>
            <a:ext cx="1855200" cy="2207865"/>
            <a:chOff x="4859200" y="812875"/>
            <a:chExt cx="1855200" cy="2207865"/>
          </a:xfrm>
        </p:grpSpPr>
        <p:cxnSp>
          <p:nvCxnSpPr>
            <p:cNvPr id="114" name="Google Shape;114;p18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8"/>
            <p:cNvSpPr txBox="1"/>
            <p:nvPr/>
          </p:nvSpPr>
          <p:spPr>
            <a:xfrm>
              <a:off x="4859200" y="812875"/>
              <a:ext cx="1855200" cy="12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Our definition of hit: A video game that sold more than 1 million copies world  wide.</a:t>
              </a:r>
              <a:endPara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090800" y="197299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Definition</a:t>
              </a:r>
              <a:endParaRPr b="0" i="0" sz="18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3135123" y="2714543"/>
            <a:ext cx="2873754" cy="2085403"/>
            <a:chOff x="3013296" y="2497740"/>
            <a:chExt cx="2873754" cy="2085403"/>
          </a:xfrm>
        </p:grpSpPr>
        <p:sp>
          <p:nvSpPr>
            <p:cNvPr id="118" name="Google Shape;118;p18"/>
            <p:cNvSpPr/>
            <p:nvPr/>
          </p:nvSpPr>
          <p:spPr>
            <a:xfrm>
              <a:off x="3118900" y="4350605"/>
              <a:ext cx="2662486" cy="232538"/>
            </a:xfrm>
            <a:custGeom>
              <a:rect b="b" l="l" r="r" t="t"/>
              <a:pathLst>
                <a:path extrusionOk="0" h="11831" w="135461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3436614" y="2497740"/>
              <a:ext cx="544234" cy="248541"/>
            </a:xfrm>
            <a:custGeom>
              <a:rect b="b" l="l" r="r" t="t"/>
              <a:pathLst>
                <a:path extrusionOk="0" h="12645" w="27689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919404" y="2497740"/>
              <a:ext cx="544214" cy="248541"/>
            </a:xfrm>
            <a:custGeom>
              <a:rect b="b" l="l" r="r" t="t"/>
              <a:pathLst>
                <a:path extrusionOk="0" h="12645" w="27688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013296" y="2511047"/>
              <a:ext cx="2873754" cy="1992059"/>
            </a:xfrm>
            <a:custGeom>
              <a:rect b="b" l="l" r="r" t="t"/>
              <a:pathLst>
                <a:path extrusionOk="0" h="101350" w="146208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3427966" y="2810423"/>
              <a:ext cx="2459067" cy="1692670"/>
            </a:xfrm>
            <a:custGeom>
              <a:rect b="b" l="l" r="r" t="t"/>
              <a:pathLst>
                <a:path extrusionOk="0" h="86118" w="12511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3856197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898827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938549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965672" y="3448858"/>
              <a:ext cx="249995" cy="250762"/>
            </a:xfrm>
            <a:custGeom>
              <a:rect b="b" l="l" r="r" t="t"/>
              <a:pathLst>
                <a:path extrusionOk="0" h="12758" w="12719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965672" y="3513797"/>
              <a:ext cx="125970" cy="116300"/>
            </a:xfrm>
            <a:custGeom>
              <a:rect b="b" l="l" r="r" t="t"/>
              <a:pathLst>
                <a:path extrusionOk="0" h="5917" w="6409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589622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632252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671974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694243" y="3448858"/>
              <a:ext cx="254850" cy="250762"/>
            </a:xfrm>
            <a:custGeom>
              <a:rect b="b" l="l" r="r" t="t"/>
              <a:pathLst>
                <a:path extrusionOk="0" h="12758" w="12966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694243" y="3513797"/>
              <a:ext cx="129862" cy="116300"/>
            </a:xfrm>
            <a:custGeom>
              <a:rect b="b" l="l" r="r" t="t"/>
              <a:pathLst>
                <a:path extrusionOk="0" h="5917" w="6607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435710" y="2893561"/>
              <a:ext cx="479627" cy="445801"/>
            </a:xfrm>
            <a:custGeom>
              <a:rect b="b" l="l" r="r" t="t"/>
              <a:pathLst>
                <a:path extrusionOk="0" h="22681" w="24402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485040" y="2944997"/>
              <a:ext cx="370123" cy="343098"/>
            </a:xfrm>
            <a:custGeom>
              <a:rect b="b" l="l" r="r" t="t"/>
              <a:pathLst>
                <a:path extrusionOk="0" h="17456" w="18831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490939" y="2945076"/>
              <a:ext cx="343986" cy="343023"/>
            </a:xfrm>
            <a:custGeom>
              <a:rect b="b" l="l" r="r" t="t"/>
              <a:pathLst>
                <a:path extrusionOk="0" h="17452" w="17501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870582" y="3029354"/>
              <a:ext cx="188160" cy="157753"/>
            </a:xfrm>
            <a:custGeom>
              <a:rect b="b" l="l" r="r" t="t"/>
              <a:pathLst>
                <a:path extrusionOk="0" h="8026" w="9573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872528" y="3029373"/>
              <a:ext cx="169566" cy="145842"/>
            </a:xfrm>
            <a:custGeom>
              <a:rect b="b" l="l" r="r" t="t"/>
              <a:pathLst>
                <a:path extrusionOk="0" h="7420" w="8627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222279" y="3029354"/>
              <a:ext cx="188454" cy="157753"/>
            </a:xfrm>
            <a:custGeom>
              <a:rect b="b" l="l" r="r" t="t"/>
              <a:pathLst>
                <a:path extrusionOk="0" h="8026" w="9588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224205" y="3029373"/>
              <a:ext cx="170549" cy="145842"/>
            </a:xfrm>
            <a:custGeom>
              <a:rect b="b" l="l" r="r" t="t"/>
              <a:pathLst>
                <a:path extrusionOk="0" h="7420" w="8677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5052032" y="2861682"/>
              <a:ext cx="187216" cy="156868"/>
            </a:xfrm>
            <a:custGeom>
              <a:rect b="b" l="l" r="r" t="t"/>
              <a:pathLst>
                <a:path extrusionOk="0" h="7981" w="9525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053703" y="2861760"/>
              <a:ext cx="169566" cy="145213"/>
            </a:xfrm>
            <a:custGeom>
              <a:rect b="b" l="l" r="r" t="t"/>
              <a:pathLst>
                <a:path extrusionOk="0" h="7388" w="8627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078880" y="3196987"/>
              <a:ext cx="156986" cy="144387"/>
            </a:xfrm>
            <a:custGeom>
              <a:rect b="b" l="l" r="r" t="t"/>
              <a:pathLst>
                <a:path extrusionOk="0" h="7346" w="7987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053703" y="3196024"/>
              <a:ext cx="169566" cy="145409"/>
            </a:xfrm>
            <a:custGeom>
              <a:rect b="b" l="l" r="r" t="t"/>
              <a:pathLst>
                <a:path extrusionOk="0" h="7398" w="8627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206911" y="3058442"/>
              <a:ext cx="125990" cy="116280"/>
            </a:xfrm>
            <a:custGeom>
              <a:rect b="b" l="l" r="r" t="t"/>
              <a:pathLst>
                <a:path extrusionOk="0" h="5916" w="641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205948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387122" y="3058423"/>
              <a:ext cx="151660" cy="126757"/>
            </a:xfrm>
            <a:custGeom>
              <a:rect b="b" l="l" r="r" t="t"/>
              <a:pathLst>
                <a:path extrusionOk="0" h="6449" w="7716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409410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590585" y="3058423"/>
              <a:ext cx="151640" cy="126324"/>
            </a:xfrm>
            <a:custGeom>
              <a:rect b="b" l="l" r="r" t="t"/>
              <a:pathLst>
                <a:path extrusionOk="0" h="6427" w="7715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612873" y="3058442"/>
              <a:ext cx="115317" cy="116280"/>
            </a:xfrm>
            <a:custGeom>
              <a:rect b="b" l="l" r="r" t="t"/>
              <a:pathLst>
                <a:path extrusionOk="0" h="5916" w="5867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58" name="Google Shape;7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2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64" name="Google Shape;7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00" y="965275"/>
            <a:ext cx="4534724" cy="30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1725" y="2532845"/>
            <a:ext cx="4552276" cy="233595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7"/>
          <p:cNvSpPr txBox="1"/>
          <p:nvPr/>
        </p:nvSpPr>
        <p:spPr>
          <a:xfrm>
            <a:off x="219150" y="4266925"/>
            <a:ext cx="40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susspect for a strong connection between a hit game and its rating.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772" name="Google Shape;772;p38"/>
          <p:cNvGrpSpPr/>
          <p:nvPr/>
        </p:nvGrpSpPr>
        <p:grpSpPr>
          <a:xfrm>
            <a:off x="839992" y="2132026"/>
            <a:ext cx="2527120" cy="2600181"/>
            <a:chOff x="638095" y="1886693"/>
            <a:chExt cx="2765507" cy="2845459"/>
          </a:xfrm>
        </p:grpSpPr>
        <p:sp>
          <p:nvSpPr>
            <p:cNvPr id="773" name="Google Shape;773;p38"/>
            <p:cNvSpPr/>
            <p:nvPr/>
          </p:nvSpPr>
          <p:spPr>
            <a:xfrm>
              <a:off x="726900" y="4323357"/>
              <a:ext cx="2676702" cy="408795"/>
            </a:xfrm>
            <a:custGeom>
              <a:rect b="b" l="l" r="r" t="t"/>
              <a:pathLst>
                <a:path extrusionOk="0" h="24798" w="162372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401466" y="3415792"/>
              <a:ext cx="712976" cy="307561"/>
            </a:xfrm>
            <a:custGeom>
              <a:rect b="b" l="l" r="r" t="t"/>
              <a:pathLst>
                <a:path extrusionOk="0" h="18657" w="4325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2586028" y="3903468"/>
              <a:ext cx="713092" cy="678325"/>
            </a:xfrm>
            <a:custGeom>
              <a:rect b="b" l="l" r="r" t="t"/>
              <a:pathLst>
                <a:path extrusionOk="0" h="41148" w="43257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2172008" y="3386795"/>
              <a:ext cx="1179452" cy="1064700"/>
            </a:xfrm>
            <a:custGeom>
              <a:rect b="b" l="l" r="r" t="t"/>
              <a:pathLst>
                <a:path extrusionOk="0" h="64586" w="71547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38095" y="3666397"/>
              <a:ext cx="1565927" cy="800528"/>
            </a:xfrm>
            <a:custGeom>
              <a:rect b="b" l="l" r="r" t="t"/>
              <a:pathLst>
                <a:path extrusionOk="0" h="48561" w="94991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2567746" y="3285066"/>
              <a:ext cx="381364" cy="560952"/>
            </a:xfrm>
            <a:custGeom>
              <a:rect b="b" l="l" r="r" t="t"/>
              <a:pathLst>
                <a:path extrusionOk="0" h="34028" w="23134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2593892" y="2606560"/>
              <a:ext cx="534147" cy="1924706"/>
            </a:xfrm>
            <a:custGeom>
              <a:rect b="b" l="l" r="r" t="t"/>
              <a:pathLst>
                <a:path extrusionOk="0" h="116755" w="32402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2488717" y="2635309"/>
              <a:ext cx="201809" cy="153212"/>
            </a:xfrm>
            <a:custGeom>
              <a:rect b="b" l="l" r="r" t="t"/>
              <a:pathLst>
                <a:path extrusionOk="0" h="9294" w="12242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936272" y="1886693"/>
              <a:ext cx="805836" cy="482862"/>
            </a:xfrm>
            <a:custGeom>
              <a:rect b="b" l="l" r="r" t="t"/>
              <a:pathLst>
                <a:path extrusionOk="0" h="29291" w="48883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2571653" y="2339519"/>
              <a:ext cx="257298" cy="315358"/>
            </a:xfrm>
            <a:custGeom>
              <a:rect b="b" l="l" r="r" t="t"/>
              <a:pathLst>
                <a:path extrusionOk="0" h="19130" w="15608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812865" y="2201688"/>
              <a:ext cx="205057" cy="311748"/>
            </a:xfrm>
            <a:custGeom>
              <a:rect b="b" l="l" r="r" t="t"/>
              <a:pathLst>
                <a:path extrusionOk="0" h="18911" w="12439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554925" y="2532031"/>
              <a:ext cx="1098379" cy="1435942"/>
            </a:xfrm>
            <a:custGeom>
              <a:rect b="b" l="l" r="r" t="t"/>
              <a:pathLst>
                <a:path extrusionOk="0" h="87106" w="66629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2027698" y="2649684"/>
              <a:ext cx="357213" cy="281580"/>
            </a:xfrm>
            <a:custGeom>
              <a:rect b="b" l="l" r="r" t="t"/>
              <a:pathLst>
                <a:path extrusionOk="0" h="17081" w="21669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53167" y="2649684"/>
              <a:ext cx="327821" cy="190517"/>
            </a:xfrm>
            <a:custGeom>
              <a:rect b="b" l="l" r="r" t="t"/>
              <a:pathLst>
                <a:path extrusionOk="0" h="11557" w="19886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984606" y="2002154"/>
              <a:ext cx="677830" cy="798121"/>
            </a:xfrm>
            <a:custGeom>
              <a:rect b="b" l="l" r="r" t="t"/>
              <a:pathLst>
                <a:path extrusionOk="0" h="48415" w="41118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284336" y="2343558"/>
              <a:ext cx="101234" cy="222201"/>
            </a:xfrm>
            <a:custGeom>
              <a:rect b="b" l="l" r="r" t="t"/>
              <a:pathLst>
                <a:path extrusionOk="0" h="13479" w="6141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990475" y="1967271"/>
              <a:ext cx="702657" cy="509386"/>
            </a:xfrm>
            <a:custGeom>
              <a:rect b="b" l="l" r="r" t="t"/>
              <a:pathLst>
                <a:path extrusionOk="0" h="30900" w="42624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091033" y="2360768"/>
              <a:ext cx="156096" cy="127891"/>
            </a:xfrm>
            <a:custGeom>
              <a:rect b="b" l="l" r="r" t="t"/>
              <a:pathLst>
                <a:path extrusionOk="0" h="7758" w="9469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387499" y="2392865"/>
              <a:ext cx="139776" cy="139727"/>
            </a:xfrm>
            <a:custGeom>
              <a:rect b="b" l="l" r="r" t="t"/>
              <a:pathLst>
                <a:path extrusionOk="0" h="8476" w="8479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102325" y="2326760"/>
              <a:ext cx="155899" cy="128649"/>
            </a:xfrm>
            <a:custGeom>
              <a:rect b="b" l="l" r="r" t="t"/>
              <a:pathLst>
                <a:path extrusionOk="0" h="7804" w="9457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51204" y="2372621"/>
              <a:ext cx="76326" cy="80711"/>
            </a:xfrm>
            <a:custGeom>
              <a:rect b="b" l="l" r="r" t="t"/>
              <a:pathLst>
                <a:path extrusionOk="0" h="4896" w="463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391423" y="2373511"/>
              <a:ext cx="127709" cy="123061"/>
            </a:xfrm>
            <a:custGeom>
              <a:rect b="b" l="l" r="r" t="t"/>
              <a:pathLst>
                <a:path extrusionOk="0" h="7465" w="7747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414931" y="2416224"/>
              <a:ext cx="60104" cy="73490"/>
            </a:xfrm>
            <a:custGeom>
              <a:rect b="b" l="l" r="r" t="t"/>
              <a:pathLst>
                <a:path extrusionOk="0" h="4458" w="3646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158951" y="2558918"/>
              <a:ext cx="188737" cy="102784"/>
            </a:xfrm>
            <a:custGeom>
              <a:rect b="b" l="l" r="r" t="t"/>
              <a:pathLst>
                <a:path extrusionOk="0" h="6235" w="11449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907539" y="2198226"/>
              <a:ext cx="42910" cy="315457"/>
            </a:xfrm>
            <a:custGeom>
              <a:rect b="b" l="l" r="r" t="t"/>
              <a:pathLst>
                <a:path extrusionOk="0" h="19136" w="2603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658694" y="2335826"/>
              <a:ext cx="79491" cy="311039"/>
            </a:xfrm>
            <a:custGeom>
              <a:rect b="b" l="l" r="r" t="t"/>
              <a:pathLst>
                <a:path extrusionOk="0" h="18868" w="4822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880767" y="3220527"/>
              <a:ext cx="517200" cy="282569"/>
            </a:xfrm>
            <a:custGeom>
              <a:rect b="b" l="l" r="r" t="t"/>
              <a:pathLst>
                <a:path extrusionOk="0" h="17141" w="31374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995651" y="3257486"/>
              <a:ext cx="84304" cy="72122"/>
            </a:xfrm>
            <a:custGeom>
              <a:rect b="b" l="l" r="r" t="t"/>
              <a:pathLst>
                <a:path extrusionOk="0" h="4375" w="5114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2243190" y="3346456"/>
              <a:ext cx="94706" cy="62379"/>
            </a:xfrm>
            <a:custGeom>
              <a:rect b="b" l="l" r="r" t="t"/>
              <a:pathLst>
                <a:path extrusionOk="0" h="3784" w="5745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906236" y="3228605"/>
              <a:ext cx="493033" cy="212805"/>
            </a:xfrm>
            <a:custGeom>
              <a:rect b="b" l="l" r="r" t="t"/>
              <a:pathLst>
                <a:path extrusionOk="0" h="12909" w="29908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2060750" y="3288511"/>
              <a:ext cx="77430" cy="77710"/>
            </a:xfrm>
            <a:custGeom>
              <a:rect b="b" l="l" r="r" t="t"/>
              <a:pathLst>
                <a:path extrusionOk="0" h="4714" w="4697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2207928" y="3322932"/>
              <a:ext cx="37240" cy="104746"/>
            </a:xfrm>
            <a:custGeom>
              <a:rect b="b" l="l" r="r" t="t"/>
              <a:pathLst>
                <a:path extrusionOk="0" h="6354" w="2259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212495" y="3425304"/>
              <a:ext cx="27250" cy="41971"/>
            </a:xfrm>
            <a:custGeom>
              <a:rect b="b" l="l" r="r" t="t"/>
              <a:pathLst>
                <a:path extrusionOk="0" h="2546" w="1653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0111" y="3368299"/>
              <a:ext cx="25255" cy="62511"/>
            </a:xfrm>
            <a:custGeom>
              <a:rect b="b" l="l" r="r" t="t"/>
              <a:pathLst>
                <a:path extrusionOk="0" h="3792" w="1532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068419" y="2733923"/>
              <a:ext cx="1037665" cy="760470"/>
            </a:xfrm>
            <a:custGeom>
              <a:rect b="b" l="l" r="r" t="t"/>
              <a:pathLst>
                <a:path extrusionOk="0" h="46131" w="62946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392725" y="2339387"/>
              <a:ext cx="166548" cy="83711"/>
            </a:xfrm>
            <a:custGeom>
              <a:rect b="b" l="l" r="r" t="t"/>
              <a:pathLst>
                <a:path extrusionOk="0" h="5078" w="10103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134784" y="3284357"/>
              <a:ext cx="811721" cy="616242"/>
            </a:xfrm>
            <a:custGeom>
              <a:rect b="b" l="l" r="r" t="t"/>
              <a:pathLst>
                <a:path extrusionOk="0" h="37382" w="4924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460643" y="2935040"/>
              <a:ext cx="431000" cy="572062"/>
            </a:xfrm>
            <a:custGeom>
              <a:rect b="b" l="l" r="r" t="t"/>
              <a:pathLst>
                <a:path extrusionOk="0" h="34702" w="26145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09380" y="2520524"/>
              <a:ext cx="584459" cy="485714"/>
            </a:xfrm>
            <a:custGeom>
              <a:rect b="b" l="l" r="r" t="t"/>
              <a:pathLst>
                <a:path extrusionOk="0" h="29464" w="35454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988513" y="2647080"/>
              <a:ext cx="289955" cy="338800"/>
            </a:xfrm>
            <a:custGeom>
              <a:rect b="b" l="l" r="r" t="t"/>
              <a:pathLst>
                <a:path extrusionOk="0" h="20552" w="17589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572939" y="3383663"/>
              <a:ext cx="236428" cy="80084"/>
            </a:xfrm>
            <a:custGeom>
              <a:rect b="b" l="l" r="r" t="t"/>
              <a:pathLst>
                <a:path extrusionOk="0" h="4858" w="14342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457795" y="2804314"/>
              <a:ext cx="117390" cy="184616"/>
            </a:xfrm>
            <a:custGeom>
              <a:rect b="b" l="l" r="r" t="t"/>
              <a:pathLst>
                <a:path extrusionOk="0" h="11199" w="7121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029660" y="3213818"/>
              <a:ext cx="11111" cy="28816"/>
            </a:xfrm>
            <a:custGeom>
              <a:rect b="b" l="l" r="r" t="t"/>
              <a:pathLst>
                <a:path extrusionOk="0" h="1748" w="674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2475661" y="3142190"/>
              <a:ext cx="59544" cy="239527"/>
            </a:xfrm>
            <a:custGeom>
              <a:rect b="b" l="l" r="r" t="t"/>
              <a:pathLst>
                <a:path extrusionOk="0" h="14530" w="3612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634346" y="3547573"/>
              <a:ext cx="231829" cy="109065"/>
            </a:xfrm>
            <a:custGeom>
              <a:rect b="b" l="l" r="r" t="t"/>
              <a:pathLst>
                <a:path extrusionOk="0" h="6616" w="14063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658747" y="2889591"/>
              <a:ext cx="88937" cy="72897"/>
            </a:xfrm>
            <a:custGeom>
              <a:rect b="b" l="l" r="r" t="t"/>
              <a:pathLst>
                <a:path extrusionOk="0" h="4422" w="5395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417126" y="3005414"/>
              <a:ext cx="63368" cy="43933"/>
            </a:xfrm>
            <a:custGeom>
              <a:rect b="b" l="l" r="r" t="t"/>
              <a:pathLst>
                <a:path extrusionOk="0" h="2665" w="3844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839637" y="3287209"/>
              <a:ext cx="176983" cy="143485"/>
            </a:xfrm>
            <a:custGeom>
              <a:rect b="b" l="l" r="r" t="t"/>
              <a:pathLst>
                <a:path extrusionOk="0" h="8704" w="10736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763888" y="3327778"/>
              <a:ext cx="157382" cy="154514"/>
            </a:xfrm>
            <a:custGeom>
              <a:rect b="b" l="l" r="r" t="t"/>
              <a:pathLst>
                <a:path extrusionOk="0" h="9373" w="9547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722082" y="3277516"/>
              <a:ext cx="22354" cy="50015"/>
            </a:xfrm>
            <a:custGeom>
              <a:rect b="b" l="l" r="r" t="t"/>
              <a:pathLst>
                <a:path extrusionOk="0" h="3034" w="1356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804376" y="3316997"/>
              <a:ext cx="192644" cy="138523"/>
            </a:xfrm>
            <a:custGeom>
              <a:rect b="b" l="l" r="r" t="t"/>
              <a:pathLst>
                <a:path extrusionOk="0" h="8403" w="11686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173969" y="3501860"/>
              <a:ext cx="193303" cy="46636"/>
            </a:xfrm>
            <a:custGeom>
              <a:rect b="b" l="l" r="r" t="t"/>
              <a:pathLst>
                <a:path extrusionOk="0" h="2829" w="11726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178552" y="3544309"/>
              <a:ext cx="158685" cy="55818"/>
            </a:xfrm>
            <a:custGeom>
              <a:rect b="b" l="l" r="r" t="t"/>
              <a:pathLst>
                <a:path extrusionOk="0" h="3386" w="9626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2190949" y="3584137"/>
              <a:ext cx="143683" cy="49125"/>
            </a:xfrm>
            <a:custGeom>
              <a:rect b="b" l="l" r="r" t="t"/>
              <a:pathLst>
                <a:path extrusionOk="0" h="2980" w="8716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2350293" y="3322454"/>
              <a:ext cx="6545" cy="40817"/>
            </a:xfrm>
            <a:custGeom>
              <a:rect b="b" l="l" r="r" t="t"/>
              <a:pathLst>
                <a:path extrusionOk="0" h="2476" w="397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1466" y="3415792"/>
              <a:ext cx="712581" cy="240203"/>
            </a:xfrm>
            <a:custGeom>
              <a:rect b="b" l="l" r="r" t="t"/>
              <a:pathLst>
                <a:path extrusionOk="0" h="14571" w="43226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123031" y="2264315"/>
              <a:ext cx="148909" cy="114538"/>
            </a:xfrm>
            <a:custGeom>
              <a:rect b="b" l="l" r="r" t="t"/>
              <a:pathLst>
                <a:path extrusionOk="0" h="6948" w="9033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387091" y="4489872"/>
              <a:ext cx="1240084" cy="103839"/>
            </a:xfrm>
            <a:custGeom>
              <a:rect b="b" l="l" r="r" t="t"/>
              <a:pathLst>
                <a:path extrusionOk="0" h="6299" w="75225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244743" y="3716709"/>
              <a:ext cx="1538512" cy="788197"/>
            </a:xfrm>
            <a:custGeom>
              <a:rect b="b" l="l" r="r" t="t"/>
              <a:pathLst>
                <a:path extrusionOk="0" h="47813" w="93328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257799" y="3716676"/>
              <a:ext cx="1512383" cy="26162"/>
            </a:xfrm>
            <a:custGeom>
              <a:rect b="b" l="l" r="r" t="t"/>
              <a:pathLst>
                <a:path extrusionOk="0" h="1587" w="91743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902972" y="4032759"/>
              <a:ext cx="222036" cy="192001"/>
            </a:xfrm>
            <a:custGeom>
              <a:rect b="b" l="l" r="r" t="t"/>
              <a:pathLst>
                <a:path extrusionOk="0" h="11647" w="13469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p38"/>
          <p:cNvSpPr/>
          <p:nvPr/>
        </p:nvSpPr>
        <p:spPr>
          <a:xfrm>
            <a:off x="4774250" y="1466850"/>
            <a:ext cx="3912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is the final step in our project, and here is how we did it.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5" name="Google Shape;835;p38"/>
          <p:cNvGrpSpPr/>
          <p:nvPr/>
        </p:nvGrpSpPr>
        <p:grpSpPr>
          <a:xfrm>
            <a:off x="4568141" y="2192604"/>
            <a:ext cx="4013058" cy="592200"/>
            <a:chOff x="4568141" y="2268804"/>
            <a:chExt cx="4013058" cy="592200"/>
          </a:xfrm>
        </p:grpSpPr>
        <p:sp>
          <p:nvSpPr>
            <p:cNvPr id="836" name="Google Shape;836;p38"/>
            <p:cNvSpPr/>
            <p:nvPr/>
          </p:nvSpPr>
          <p:spPr>
            <a:xfrm>
              <a:off x="4854599" y="2291604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Labeling a categorical columns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568141" y="2268804"/>
              <a:ext cx="592200" cy="592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b="0" i="0" sz="14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4568141" y="3024641"/>
            <a:ext cx="4013058" cy="592200"/>
            <a:chOff x="4568141" y="3090873"/>
            <a:chExt cx="4013058" cy="592200"/>
          </a:xfrm>
        </p:grpSpPr>
        <p:sp>
          <p:nvSpPr>
            <p:cNvPr id="839" name="Google Shape;839;p38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gives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8"/>
          <p:cNvGrpSpPr/>
          <p:nvPr/>
        </p:nvGrpSpPr>
        <p:grpSpPr>
          <a:xfrm>
            <a:off x="4568141" y="3856678"/>
            <a:ext cx="4013058" cy="592200"/>
            <a:chOff x="4568141" y="3912942"/>
            <a:chExt cx="4013058" cy="592200"/>
          </a:xfrm>
        </p:grpSpPr>
        <p:sp>
          <p:nvSpPr>
            <p:cNvPr id="842" name="Google Shape;842;p38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451611" y="1297962"/>
            <a:ext cx="3445883" cy="3137955"/>
            <a:chOff x="451611" y="1297962"/>
            <a:chExt cx="3445883" cy="3137955"/>
          </a:xfrm>
        </p:grpSpPr>
        <p:sp>
          <p:nvSpPr>
            <p:cNvPr id="845" name="Google Shape;845;p38"/>
            <p:cNvSpPr/>
            <p:nvPr/>
          </p:nvSpPr>
          <p:spPr>
            <a:xfrm>
              <a:off x="753511" y="1594017"/>
              <a:ext cx="2841900" cy="2841900"/>
            </a:xfrm>
            <a:prstGeom prst="arc">
              <a:avLst>
                <a:gd fmla="val 10800000" name="adj1"/>
                <a:gd fmla="val 0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6" name="Google Shape;846;p38"/>
            <p:cNvGrpSpPr/>
            <p:nvPr/>
          </p:nvGrpSpPr>
          <p:grpSpPr>
            <a:xfrm>
              <a:off x="3305294" y="2718967"/>
              <a:ext cx="592200" cy="592200"/>
              <a:chOff x="3305294" y="2718967"/>
              <a:chExt cx="592200" cy="592200"/>
            </a:xfrm>
          </p:grpSpPr>
          <p:sp>
            <p:nvSpPr>
              <p:cNvPr id="847" name="Google Shape;847;p38"/>
              <p:cNvSpPr/>
              <p:nvPr/>
            </p:nvSpPr>
            <p:spPr>
              <a:xfrm>
                <a:off x="3305294" y="2718967"/>
                <a:ext cx="592200" cy="5922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8" name="Google Shape;848;p38"/>
              <p:cNvGrpSpPr/>
              <p:nvPr/>
            </p:nvGrpSpPr>
            <p:grpSpPr>
              <a:xfrm>
                <a:off x="3430321" y="2844974"/>
                <a:ext cx="342087" cy="340186"/>
                <a:chOff x="1487200" y="3210375"/>
                <a:chExt cx="485850" cy="483150"/>
              </a:xfrm>
            </p:grpSpPr>
            <p:sp>
              <p:nvSpPr>
                <p:cNvPr id="849" name="Google Shape;849;p38"/>
                <p:cNvSpPr/>
                <p:nvPr/>
              </p:nvSpPr>
              <p:spPr>
                <a:xfrm>
                  <a:off x="1712075" y="3294975"/>
                  <a:ext cx="146750" cy="141525"/>
                </a:xfrm>
                <a:custGeom>
                  <a:rect b="b" l="l" r="r" t="t"/>
                  <a:pathLst>
                    <a:path extrusionOk="0" h="5661" w="587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8"/>
                        <a:pt x="3327" y="2526"/>
                        <a:pt x="3436" y="2580"/>
                      </a:cubicBezTo>
                      <a:lnTo>
                        <a:pt x="3931" y="2831"/>
                      </a:lnTo>
                      <a:lnTo>
                        <a:pt x="3436" y="3079"/>
                      </a:lnTo>
                      <a:cubicBezTo>
                        <a:pt x="3327" y="3133"/>
                        <a:pt x="3237" y="3220"/>
                        <a:pt x="3183" y="3332"/>
                      </a:cubicBezTo>
                      <a:lnTo>
                        <a:pt x="2935" y="3827"/>
                      </a:lnTo>
                      <a:lnTo>
                        <a:pt x="2684" y="3332"/>
                      </a:lnTo>
                      <a:cubicBezTo>
                        <a:pt x="2630" y="3220"/>
                        <a:pt x="2542" y="3133"/>
                        <a:pt x="2431" y="3079"/>
                      </a:cubicBezTo>
                      <a:lnTo>
                        <a:pt x="1936" y="2831"/>
                      </a:lnTo>
                      <a:lnTo>
                        <a:pt x="2431" y="2580"/>
                      </a:lnTo>
                      <a:cubicBezTo>
                        <a:pt x="2542" y="2526"/>
                        <a:pt x="2630" y="2438"/>
                        <a:pt x="2684" y="2327"/>
                      </a:cubicBezTo>
                      <a:lnTo>
                        <a:pt x="2935" y="1832"/>
                      </a:lnTo>
                      <a:close/>
                      <a:moveTo>
                        <a:pt x="2933" y="0"/>
                      </a:moveTo>
                      <a:cubicBezTo>
                        <a:pt x="2733" y="0"/>
                        <a:pt x="2532" y="104"/>
                        <a:pt x="2428" y="313"/>
                      </a:cubicBezTo>
                      <a:lnTo>
                        <a:pt x="1757" y="1653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7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3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6"/>
                      </a:lnTo>
                      <a:lnTo>
                        <a:pt x="5453" y="3335"/>
                      </a:lnTo>
                      <a:cubicBezTo>
                        <a:pt x="5870" y="3127"/>
                        <a:pt x="5870" y="2532"/>
                        <a:pt x="5453" y="2324"/>
                      </a:cubicBezTo>
                      <a:lnTo>
                        <a:pt x="4110" y="1653"/>
                      </a:lnTo>
                      <a:lnTo>
                        <a:pt x="3439" y="313"/>
                      </a:lnTo>
                      <a:cubicBezTo>
                        <a:pt x="3335" y="104"/>
                        <a:pt x="3134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38"/>
                <p:cNvSpPr/>
                <p:nvPr/>
              </p:nvSpPr>
              <p:spPr>
                <a:xfrm>
                  <a:off x="1825300" y="3408200"/>
                  <a:ext cx="147750" cy="141550"/>
                </a:xfrm>
                <a:custGeom>
                  <a:rect b="b" l="l" r="r" t="t"/>
                  <a:pathLst>
                    <a:path extrusionOk="0" h="5662" w="591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9"/>
                        <a:pt x="3328" y="2529"/>
                        <a:pt x="3442" y="2584"/>
                      </a:cubicBezTo>
                      <a:lnTo>
                        <a:pt x="3944" y="2831"/>
                      </a:lnTo>
                      <a:lnTo>
                        <a:pt x="3442" y="3076"/>
                      </a:lnTo>
                      <a:cubicBezTo>
                        <a:pt x="3328" y="3130"/>
                        <a:pt x="3237" y="3221"/>
                        <a:pt x="3183" y="3332"/>
                      </a:cubicBezTo>
                      <a:lnTo>
                        <a:pt x="2935" y="3828"/>
                      </a:lnTo>
                      <a:lnTo>
                        <a:pt x="2685" y="3332"/>
                      </a:lnTo>
                      <a:cubicBezTo>
                        <a:pt x="2630" y="3221"/>
                        <a:pt x="2543" y="3133"/>
                        <a:pt x="2434" y="3079"/>
                      </a:cubicBezTo>
                      <a:lnTo>
                        <a:pt x="1936" y="2831"/>
                      </a:lnTo>
                      <a:lnTo>
                        <a:pt x="2434" y="2581"/>
                      </a:lnTo>
                      <a:cubicBezTo>
                        <a:pt x="2543" y="2526"/>
                        <a:pt x="2630" y="2439"/>
                        <a:pt x="2685" y="2327"/>
                      </a:cubicBezTo>
                      <a:lnTo>
                        <a:pt x="2935" y="1832"/>
                      </a:lnTo>
                      <a:close/>
                      <a:moveTo>
                        <a:pt x="2934" y="0"/>
                      </a:moveTo>
                      <a:cubicBezTo>
                        <a:pt x="2733" y="0"/>
                        <a:pt x="2532" y="105"/>
                        <a:pt x="2428" y="313"/>
                      </a:cubicBezTo>
                      <a:lnTo>
                        <a:pt x="1758" y="1654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8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4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9"/>
                      </a:lnTo>
                      <a:lnTo>
                        <a:pt x="5484" y="3338"/>
                      </a:lnTo>
                      <a:cubicBezTo>
                        <a:pt x="5909" y="3133"/>
                        <a:pt x="5909" y="2526"/>
                        <a:pt x="5484" y="2321"/>
                      </a:cubicBezTo>
                      <a:lnTo>
                        <a:pt x="4110" y="1651"/>
                      </a:lnTo>
                      <a:lnTo>
                        <a:pt x="3439" y="313"/>
                      </a:lnTo>
                      <a:cubicBezTo>
                        <a:pt x="3335" y="105"/>
                        <a:pt x="3134" y="0"/>
                        <a:pt x="2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p38"/>
                <p:cNvSpPr/>
                <p:nvPr/>
              </p:nvSpPr>
              <p:spPr>
                <a:xfrm>
                  <a:off x="1487200" y="3210375"/>
                  <a:ext cx="410350" cy="483150"/>
                </a:xfrm>
                <a:custGeom>
                  <a:rect b="b" l="l" r="r" t="t"/>
                  <a:pathLst>
                    <a:path extrusionOk="0" h="19326" w="16414">
                      <a:moveTo>
                        <a:pt x="9662" y="1133"/>
                      </a:moveTo>
                      <a:cubicBezTo>
                        <a:pt x="9744" y="1133"/>
                        <a:pt x="9825" y="1133"/>
                        <a:pt x="9910" y="1136"/>
                      </a:cubicBezTo>
                      <a:cubicBezTo>
                        <a:pt x="7953" y="2866"/>
                        <a:pt x="6830" y="5351"/>
                        <a:pt x="6833" y="7966"/>
                      </a:cubicBezTo>
                      <a:cubicBezTo>
                        <a:pt x="6833" y="12311"/>
                        <a:pt x="9907" y="16049"/>
                        <a:pt x="14170" y="16889"/>
                      </a:cubicBezTo>
                      <a:cubicBezTo>
                        <a:pt x="12821" y="17740"/>
                        <a:pt x="11260" y="18193"/>
                        <a:pt x="9662" y="18193"/>
                      </a:cubicBezTo>
                      <a:cubicBezTo>
                        <a:pt x="4958" y="18193"/>
                        <a:pt x="1132" y="14368"/>
                        <a:pt x="1132" y="9663"/>
                      </a:cubicBezTo>
                      <a:cubicBezTo>
                        <a:pt x="1132" y="4959"/>
                        <a:pt x="4958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093" y="1"/>
                        <a:pt x="4668" y="1009"/>
                        <a:pt x="2838" y="2839"/>
                      </a:cubicBezTo>
                      <a:cubicBezTo>
                        <a:pt x="1009" y="4669"/>
                        <a:pt x="0" y="7094"/>
                        <a:pt x="0" y="9663"/>
                      </a:cubicBezTo>
                      <a:cubicBezTo>
                        <a:pt x="0" y="12233"/>
                        <a:pt x="1009" y="14657"/>
                        <a:pt x="2838" y="16487"/>
                      </a:cubicBezTo>
                      <a:cubicBezTo>
                        <a:pt x="4668" y="18317"/>
                        <a:pt x="7090" y="19325"/>
                        <a:pt x="9662" y="19325"/>
                      </a:cubicBezTo>
                      <a:cubicBezTo>
                        <a:pt x="12008" y="19322"/>
                        <a:pt x="14273" y="18462"/>
                        <a:pt x="16027" y="16907"/>
                      </a:cubicBezTo>
                      <a:cubicBezTo>
                        <a:pt x="16414" y="16566"/>
                        <a:pt x="16181" y="15932"/>
                        <a:pt x="15668" y="15916"/>
                      </a:cubicBezTo>
                      <a:cubicBezTo>
                        <a:pt x="11420" y="15799"/>
                        <a:pt x="7965" y="12233"/>
                        <a:pt x="7965" y="7966"/>
                      </a:cubicBezTo>
                      <a:cubicBezTo>
                        <a:pt x="7965" y="5243"/>
                        <a:pt x="9391" y="2658"/>
                        <a:pt x="11688" y="1215"/>
                      </a:cubicBezTo>
                      <a:cubicBezTo>
                        <a:pt x="12123" y="943"/>
                        <a:pt x="11999" y="276"/>
                        <a:pt x="11495" y="179"/>
                      </a:cubicBezTo>
                      <a:cubicBezTo>
                        <a:pt x="10891" y="61"/>
                        <a:pt x="10278" y="4"/>
                        <a:pt x="96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2" name="Google Shape;852;p38"/>
            <p:cNvGrpSpPr/>
            <p:nvPr/>
          </p:nvGrpSpPr>
          <p:grpSpPr>
            <a:xfrm>
              <a:off x="1878452" y="1297962"/>
              <a:ext cx="592200" cy="592200"/>
              <a:chOff x="1878452" y="1297962"/>
              <a:chExt cx="592200" cy="592200"/>
            </a:xfrm>
          </p:grpSpPr>
          <p:sp>
            <p:nvSpPr>
              <p:cNvPr id="853" name="Google Shape;853;p38"/>
              <p:cNvSpPr/>
              <p:nvPr/>
            </p:nvSpPr>
            <p:spPr>
              <a:xfrm>
                <a:off x="1878452" y="1297962"/>
                <a:ext cx="592200" cy="5922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2004439" y="1457088"/>
                <a:ext cx="340168" cy="273948"/>
              </a:xfrm>
              <a:custGeom>
                <a:rect b="b" l="l" r="r" t="t"/>
                <a:pathLst>
                  <a:path extrusionOk="0" h="15563" w="19325">
                    <a:moveTo>
                      <a:pt x="13582" y="1135"/>
                    </a:moveTo>
                    <a:cubicBezTo>
                      <a:pt x="14814" y="1135"/>
                      <a:pt x="15946" y="1812"/>
                      <a:pt x="16532" y="2896"/>
                    </a:cubicBezTo>
                    <a:cubicBezTo>
                      <a:pt x="17118" y="3983"/>
                      <a:pt x="17060" y="5302"/>
                      <a:pt x="16381" y="6332"/>
                    </a:cubicBezTo>
                    <a:cubicBezTo>
                      <a:pt x="15881" y="6149"/>
                      <a:pt x="15358" y="6058"/>
                      <a:pt x="14835" y="6058"/>
                    </a:cubicBezTo>
                    <a:cubicBezTo>
                      <a:pt x="14169" y="6058"/>
                      <a:pt x="13503" y="6206"/>
                      <a:pt x="12890" y="6501"/>
                    </a:cubicBezTo>
                    <a:cubicBezTo>
                      <a:pt x="12326" y="5429"/>
                      <a:pt x="11381" y="4611"/>
                      <a:pt x="10239" y="4203"/>
                    </a:cubicBezTo>
                    <a:cubicBezTo>
                      <a:pt x="10390" y="2470"/>
                      <a:pt x="11843" y="1138"/>
                      <a:pt x="13582" y="1135"/>
                    </a:cubicBezTo>
                    <a:close/>
                    <a:moveTo>
                      <a:pt x="8612" y="5055"/>
                    </a:moveTo>
                    <a:cubicBezTo>
                      <a:pt x="8920" y="5055"/>
                      <a:pt x="9222" y="5094"/>
                      <a:pt x="9518" y="5172"/>
                    </a:cubicBezTo>
                    <a:cubicBezTo>
                      <a:pt x="10710" y="5489"/>
                      <a:pt x="11673" y="6413"/>
                      <a:pt x="12093" y="7639"/>
                    </a:cubicBezTo>
                    <a:cubicBezTo>
                      <a:pt x="12176" y="7879"/>
                      <a:pt x="12400" y="8020"/>
                      <a:pt x="12631" y="8020"/>
                    </a:cubicBezTo>
                    <a:cubicBezTo>
                      <a:pt x="12744" y="8020"/>
                      <a:pt x="12859" y="7986"/>
                      <a:pt x="12960" y="7914"/>
                    </a:cubicBezTo>
                    <a:cubicBezTo>
                      <a:pt x="13506" y="7519"/>
                      <a:pt x="14164" y="7304"/>
                      <a:pt x="14838" y="7304"/>
                    </a:cubicBezTo>
                    <a:cubicBezTo>
                      <a:pt x="14844" y="7304"/>
                      <a:pt x="14850" y="7304"/>
                      <a:pt x="14856" y="7304"/>
                    </a:cubicBezTo>
                    <a:cubicBezTo>
                      <a:pt x="15360" y="7304"/>
                      <a:pt x="15858" y="7428"/>
                      <a:pt x="16308" y="7663"/>
                    </a:cubicBezTo>
                    <a:cubicBezTo>
                      <a:pt x="17471" y="8267"/>
                      <a:pt x="18192" y="9493"/>
                      <a:pt x="18192" y="10864"/>
                    </a:cubicBezTo>
                    <a:cubicBezTo>
                      <a:pt x="18192" y="12830"/>
                      <a:pt x="16689" y="14427"/>
                      <a:pt x="14838" y="14427"/>
                    </a:cubicBezTo>
                    <a:lnTo>
                      <a:pt x="3904" y="14427"/>
                    </a:lnTo>
                    <a:cubicBezTo>
                      <a:pt x="2377" y="14427"/>
                      <a:pt x="1133" y="13104"/>
                      <a:pt x="1133" y="11480"/>
                    </a:cubicBezTo>
                    <a:cubicBezTo>
                      <a:pt x="1133" y="9853"/>
                      <a:pt x="2377" y="8530"/>
                      <a:pt x="3904" y="8530"/>
                    </a:cubicBezTo>
                    <a:cubicBezTo>
                      <a:pt x="4052" y="8533"/>
                      <a:pt x="4200" y="8545"/>
                      <a:pt x="4345" y="8569"/>
                    </a:cubicBezTo>
                    <a:cubicBezTo>
                      <a:pt x="4377" y="8575"/>
                      <a:pt x="4409" y="8577"/>
                      <a:pt x="4441" y="8577"/>
                    </a:cubicBezTo>
                    <a:cubicBezTo>
                      <a:pt x="4704" y="8577"/>
                      <a:pt x="4941" y="8393"/>
                      <a:pt x="4994" y="8128"/>
                    </a:cubicBezTo>
                    <a:cubicBezTo>
                      <a:pt x="5369" y="6347"/>
                      <a:pt x="6891" y="5055"/>
                      <a:pt x="8612" y="5055"/>
                    </a:cubicBezTo>
                    <a:close/>
                    <a:moveTo>
                      <a:pt x="13579" y="1"/>
                    </a:moveTo>
                    <a:cubicBezTo>
                      <a:pt x="11392" y="1"/>
                      <a:pt x="9410" y="1624"/>
                      <a:pt x="9128" y="3953"/>
                    </a:cubicBezTo>
                    <a:cubicBezTo>
                      <a:pt x="8954" y="3933"/>
                      <a:pt x="8780" y="3923"/>
                      <a:pt x="8607" y="3923"/>
                    </a:cubicBezTo>
                    <a:cubicBezTo>
                      <a:pt x="7490" y="3923"/>
                      <a:pt x="6402" y="4324"/>
                      <a:pt x="5550" y="5064"/>
                    </a:cubicBezTo>
                    <a:cubicBezTo>
                      <a:pt x="4831" y="5686"/>
                      <a:pt x="4300" y="6495"/>
                      <a:pt x="4016" y="7401"/>
                    </a:cubicBezTo>
                    <a:lnTo>
                      <a:pt x="3901" y="7401"/>
                    </a:lnTo>
                    <a:cubicBezTo>
                      <a:pt x="1752" y="7401"/>
                      <a:pt x="0" y="9231"/>
                      <a:pt x="0" y="11480"/>
                    </a:cubicBezTo>
                    <a:cubicBezTo>
                      <a:pt x="0" y="13730"/>
                      <a:pt x="1749" y="15562"/>
                      <a:pt x="3901" y="15562"/>
                    </a:cubicBezTo>
                    <a:lnTo>
                      <a:pt x="14838" y="15562"/>
                    </a:lnTo>
                    <a:cubicBezTo>
                      <a:pt x="17311" y="15562"/>
                      <a:pt x="19325" y="13455"/>
                      <a:pt x="19325" y="10867"/>
                    </a:cubicBezTo>
                    <a:cubicBezTo>
                      <a:pt x="19325" y="9985"/>
                      <a:pt x="19086" y="9122"/>
                      <a:pt x="18633" y="8364"/>
                    </a:cubicBezTo>
                    <a:cubicBezTo>
                      <a:pt x="18301" y="7808"/>
                      <a:pt x="17854" y="7331"/>
                      <a:pt x="17326" y="6960"/>
                    </a:cubicBezTo>
                    <a:cubicBezTo>
                      <a:pt x="18917" y="4544"/>
                      <a:pt x="17842" y="1274"/>
                      <a:pt x="15125" y="278"/>
                    </a:cubicBezTo>
                    <a:cubicBezTo>
                      <a:pt x="14611" y="89"/>
                      <a:pt x="14089" y="1"/>
                      <a:pt x="1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5" name="Google Shape;855;p38"/>
            <p:cNvGrpSpPr/>
            <p:nvPr/>
          </p:nvGrpSpPr>
          <p:grpSpPr>
            <a:xfrm>
              <a:off x="451611" y="2718967"/>
              <a:ext cx="592200" cy="592200"/>
              <a:chOff x="451611" y="2718967"/>
              <a:chExt cx="592200" cy="592200"/>
            </a:xfrm>
          </p:grpSpPr>
          <p:sp>
            <p:nvSpPr>
              <p:cNvPr id="856" name="Google Shape;856;p38"/>
              <p:cNvSpPr/>
              <p:nvPr/>
            </p:nvSpPr>
            <p:spPr>
              <a:xfrm>
                <a:off x="451611" y="2718967"/>
                <a:ext cx="592200" cy="5922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7" name="Google Shape;857;p38"/>
              <p:cNvGrpSpPr/>
              <p:nvPr/>
            </p:nvGrpSpPr>
            <p:grpSpPr>
              <a:xfrm>
                <a:off x="577114" y="2844965"/>
                <a:ext cx="341136" cy="340204"/>
                <a:chOff x="3269875" y="3210400"/>
                <a:chExt cx="484500" cy="483175"/>
              </a:xfrm>
            </p:grpSpPr>
            <p:sp>
              <p:nvSpPr>
                <p:cNvPr id="858" name="Google Shape;858;p38"/>
                <p:cNvSpPr/>
                <p:nvPr/>
              </p:nvSpPr>
              <p:spPr>
                <a:xfrm>
                  <a:off x="3364000" y="3303850"/>
                  <a:ext cx="296300" cy="296300"/>
                </a:xfrm>
                <a:custGeom>
                  <a:rect b="b" l="l" r="r" t="t"/>
                  <a:pathLst>
                    <a:path extrusionOk="0" h="11852" w="11852">
                      <a:moveTo>
                        <a:pt x="5925" y="1132"/>
                      </a:moveTo>
                      <a:cubicBezTo>
                        <a:pt x="7863" y="1132"/>
                        <a:pt x="9612" y="2298"/>
                        <a:pt x="10354" y="4088"/>
                      </a:cubicBezTo>
                      <a:cubicBezTo>
                        <a:pt x="11094" y="5882"/>
                        <a:pt x="10683" y="7941"/>
                        <a:pt x="9313" y="9312"/>
                      </a:cubicBezTo>
                      <a:cubicBezTo>
                        <a:pt x="8395" y="10230"/>
                        <a:pt x="7169" y="10717"/>
                        <a:pt x="5920" y="10717"/>
                      </a:cubicBezTo>
                      <a:cubicBezTo>
                        <a:pt x="5304" y="10717"/>
                        <a:pt x="4682" y="10598"/>
                        <a:pt x="4089" y="10354"/>
                      </a:cubicBezTo>
                      <a:cubicBezTo>
                        <a:pt x="2298" y="9611"/>
                        <a:pt x="1133" y="7863"/>
                        <a:pt x="1133" y="5924"/>
                      </a:cubicBezTo>
                      <a:cubicBezTo>
                        <a:pt x="1133" y="3279"/>
                        <a:pt x="3280" y="1132"/>
                        <a:pt x="5925" y="1132"/>
                      </a:cubicBezTo>
                      <a:close/>
                      <a:moveTo>
                        <a:pt x="5925" y="0"/>
                      </a:moveTo>
                      <a:cubicBezTo>
                        <a:pt x="2658" y="0"/>
                        <a:pt x="1" y="2657"/>
                        <a:pt x="1" y="5924"/>
                      </a:cubicBezTo>
                      <a:cubicBezTo>
                        <a:pt x="1" y="9191"/>
                        <a:pt x="2658" y="11851"/>
                        <a:pt x="5925" y="11851"/>
                      </a:cubicBezTo>
                      <a:cubicBezTo>
                        <a:pt x="9192" y="11851"/>
                        <a:pt x="11852" y="9191"/>
                        <a:pt x="11852" y="5924"/>
                      </a:cubicBezTo>
                      <a:cubicBezTo>
                        <a:pt x="11852" y="2657"/>
                        <a:pt x="9192" y="0"/>
                        <a:pt x="59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38"/>
                <p:cNvSpPr/>
                <p:nvPr/>
              </p:nvSpPr>
              <p:spPr>
                <a:xfrm>
                  <a:off x="3269875" y="3210400"/>
                  <a:ext cx="484500" cy="483175"/>
                </a:xfrm>
                <a:custGeom>
                  <a:rect b="b" l="l" r="r" t="t"/>
                  <a:pathLst>
                    <a:path extrusionOk="0" h="19327" w="19380">
                      <a:moveTo>
                        <a:pt x="9690" y="1208"/>
                      </a:moveTo>
                      <a:lnTo>
                        <a:pt x="11426" y="2126"/>
                      </a:lnTo>
                      <a:cubicBezTo>
                        <a:pt x="11507" y="2168"/>
                        <a:pt x="11598" y="2192"/>
                        <a:pt x="11692" y="2192"/>
                      </a:cubicBezTo>
                      <a:lnTo>
                        <a:pt x="13651" y="2192"/>
                      </a:lnTo>
                      <a:lnTo>
                        <a:pt x="14765" y="3817"/>
                      </a:lnTo>
                      <a:cubicBezTo>
                        <a:pt x="14817" y="3892"/>
                        <a:pt x="14886" y="3955"/>
                        <a:pt x="14968" y="3998"/>
                      </a:cubicBezTo>
                      <a:lnTo>
                        <a:pt x="16704" y="4916"/>
                      </a:lnTo>
                      <a:lnTo>
                        <a:pt x="16939" y="6878"/>
                      </a:lnTo>
                      <a:cubicBezTo>
                        <a:pt x="16952" y="6969"/>
                        <a:pt x="16985" y="7056"/>
                        <a:pt x="17036" y="7132"/>
                      </a:cubicBezTo>
                      <a:lnTo>
                        <a:pt x="18150" y="8759"/>
                      </a:lnTo>
                      <a:lnTo>
                        <a:pt x="17456" y="10610"/>
                      </a:lnTo>
                      <a:cubicBezTo>
                        <a:pt x="17423" y="10695"/>
                        <a:pt x="17410" y="10785"/>
                        <a:pt x="17423" y="10876"/>
                      </a:cubicBezTo>
                      <a:lnTo>
                        <a:pt x="17658" y="12842"/>
                      </a:lnTo>
                      <a:lnTo>
                        <a:pt x="16188" y="14155"/>
                      </a:lnTo>
                      <a:cubicBezTo>
                        <a:pt x="16121" y="14216"/>
                        <a:pt x="16067" y="14291"/>
                        <a:pt x="16037" y="14379"/>
                      </a:cubicBezTo>
                      <a:lnTo>
                        <a:pt x="15339" y="16226"/>
                      </a:lnTo>
                      <a:lnTo>
                        <a:pt x="13437" y="16701"/>
                      </a:lnTo>
                      <a:cubicBezTo>
                        <a:pt x="13346" y="16722"/>
                        <a:pt x="13265" y="16764"/>
                        <a:pt x="13195" y="16827"/>
                      </a:cubicBezTo>
                      <a:lnTo>
                        <a:pt x="11728" y="18138"/>
                      </a:lnTo>
                      <a:lnTo>
                        <a:pt x="9826" y="17664"/>
                      </a:lnTo>
                      <a:cubicBezTo>
                        <a:pt x="9782" y="17653"/>
                        <a:pt x="9736" y="17648"/>
                        <a:pt x="9690" y="17648"/>
                      </a:cubicBezTo>
                      <a:cubicBezTo>
                        <a:pt x="9644" y="17648"/>
                        <a:pt x="9598" y="17653"/>
                        <a:pt x="9554" y="17664"/>
                      </a:cubicBezTo>
                      <a:lnTo>
                        <a:pt x="7652" y="18138"/>
                      </a:lnTo>
                      <a:lnTo>
                        <a:pt x="6184" y="16827"/>
                      </a:lnTo>
                      <a:cubicBezTo>
                        <a:pt x="6115" y="16767"/>
                        <a:pt x="6033" y="16722"/>
                        <a:pt x="5943" y="16701"/>
                      </a:cubicBezTo>
                      <a:lnTo>
                        <a:pt x="4040" y="16226"/>
                      </a:lnTo>
                      <a:lnTo>
                        <a:pt x="3343" y="14379"/>
                      </a:lnTo>
                      <a:cubicBezTo>
                        <a:pt x="3313" y="14291"/>
                        <a:pt x="3258" y="14216"/>
                        <a:pt x="3192" y="14155"/>
                      </a:cubicBezTo>
                      <a:lnTo>
                        <a:pt x="1721" y="12842"/>
                      </a:lnTo>
                      <a:lnTo>
                        <a:pt x="1960" y="10879"/>
                      </a:lnTo>
                      <a:cubicBezTo>
                        <a:pt x="1969" y="10788"/>
                        <a:pt x="1960" y="10695"/>
                        <a:pt x="1927" y="10610"/>
                      </a:cubicBezTo>
                      <a:lnTo>
                        <a:pt x="1229" y="8762"/>
                      </a:lnTo>
                      <a:lnTo>
                        <a:pt x="2346" y="7132"/>
                      </a:lnTo>
                      <a:cubicBezTo>
                        <a:pt x="2398" y="7056"/>
                        <a:pt x="2428" y="6969"/>
                        <a:pt x="2440" y="6878"/>
                      </a:cubicBezTo>
                      <a:lnTo>
                        <a:pt x="2679" y="4916"/>
                      </a:lnTo>
                      <a:lnTo>
                        <a:pt x="4415" y="3998"/>
                      </a:lnTo>
                      <a:cubicBezTo>
                        <a:pt x="4493" y="3955"/>
                        <a:pt x="4563" y="3892"/>
                        <a:pt x="4617" y="3817"/>
                      </a:cubicBezTo>
                      <a:lnTo>
                        <a:pt x="5731" y="2192"/>
                      </a:lnTo>
                      <a:lnTo>
                        <a:pt x="7691" y="2192"/>
                      </a:lnTo>
                      <a:cubicBezTo>
                        <a:pt x="7781" y="2192"/>
                        <a:pt x="7872" y="2168"/>
                        <a:pt x="7954" y="2126"/>
                      </a:cubicBezTo>
                      <a:lnTo>
                        <a:pt x="9690" y="1208"/>
                      </a:lnTo>
                      <a:close/>
                      <a:moveTo>
                        <a:pt x="9690" y="1"/>
                      </a:moveTo>
                      <a:cubicBezTo>
                        <a:pt x="9599" y="1"/>
                        <a:pt x="9509" y="23"/>
                        <a:pt x="9427" y="66"/>
                      </a:cubicBezTo>
                      <a:lnTo>
                        <a:pt x="7549" y="1057"/>
                      </a:lnTo>
                      <a:lnTo>
                        <a:pt x="5432" y="1057"/>
                      </a:lnTo>
                      <a:cubicBezTo>
                        <a:pt x="5245" y="1057"/>
                        <a:pt x="5070" y="1150"/>
                        <a:pt x="4964" y="1304"/>
                      </a:cubicBezTo>
                      <a:lnTo>
                        <a:pt x="3760" y="3062"/>
                      </a:lnTo>
                      <a:lnTo>
                        <a:pt x="1885" y="4052"/>
                      </a:lnTo>
                      <a:cubicBezTo>
                        <a:pt x="1721" y="4140"/>
                        <a:pt x="1610" y="4300"/>
                        <a:pt x="1586" y="4484"/>
                      </a:cubicBezTo>
                      <a:lnTo>
                        <a:pt x="1332" y="6607"/>
                      </a:lnTo>
                      <a:lnTo>
                        <a:pt x="127" y="8364"/>
                      </a:lnTo>
                      <a:cubicBezTo>
                        <a:pt x="22" y="8515"/>
                        <a:pt x="0" y="8711"/>
                        <a:pt x="67" y="8883"/>
                      </a:cubicBezTo>
                      <a:lnTo>
                        <a:pt x="819" y="10882"/>
                      </a:lnTo>
                      <a:lnTo>
                        <a:pt x="562" y="13002"/>
                      </a:lnTo>
                      <a:cubicBezTo>
                        <a:pt x="538" y="13186"/>
                        <a:pt x="607" y="13370"/>
                        <a:pt x="746" y="13494"/>
                      </a:cubicBezTo>
                      <a:lnTo>
                        <a:pt x="2331" y="14910"/>
                      </a:lnTo>
                      <a:lnTo>
                        <a:pt x="3083" y="16906"/>
                      </a:lnTo>
                      <a:cubicBezTo>
                        <a:pt x="3150" y="17081"/>
                        <a:pt x="3298" y="17211"/>
                        <a:pt x="3476" y="17256"/>
                      </a:cubicBezTo>
                      <a:lnTo>
                        <a:pt x="5535" y="17766"/>
                      </a:lnTo>
                      <a:lnTo>
                        <a:pt x="7120" y="19183"/>
                      </a:lnTo>
                      <a:cubicBezTo>
                        <a:pt x="7225" y="19276"/>
                        <a:pt x="7360" y="19326"/>
                        <a:pt x="7498" y="19326"/>
                      </a:cubicBezTo>
                      <a:cubicBezTo>
                        <a:pt x="7543" y="19326"/>
                        <a:pt x="7589" y="19321"/>
                        <a:pt x="7634" y="19309"/>
                      </a:cubicBezTo>
                      <a:lnTo>
                        <a:pt x="9690" y="18796"/>
                      </a:lnTo>
                      <a:lnTo>
                        <a:pt x="11746" y="19306"/>
                      </a:lnTo>
                      <a:cubicBezTo>
                        <a:pt x="11791" y="19318"/>
                        <a:pt x="11837" y="19324"/>
                        <a:pt x="11882" y="19324"/>
                      </a:cubicBezTo>
                      <a:cubicBezTo>
                        <a:pt x="12021" y="19324"/>
                        <a:pt x="12157" y="19273"/>
                        <a:pt x="12259" y="19180"/>
                      </a:cubicBezTo>
                      <a:lnTo>
                        <a:pt x="13845" y="17763"/>
                      </a:lnTo>
                      <a:lnTo>
                        <a:pt x="15901" y="17253"/>
                      </a:lnTo>
                      <a:cubicBezTo>
                        <a:pt x="16082" y="17208"/>
                        <a:pt x="16230" y="17078"/>
                        <a:pt x="16296" y="16903"/>
                      </a:cubicBezTo>
                      <a:lnTo>
                        <a:pt x="17048" y="14907"/>
                      </a:lnTo>
                      <a:lnTo>
                        <a:pt x="18633" y="13491"/>
                      </a:lnTo>
                      <a:cubicBezTo>
                        <a:pt x="18769" y="13367"/>
                        <a:pt x="18839" y="13183"/>
                        <a:pt x="18818" y="12999"/>
                      </a:cubicBezTo>
                      <a:lnTo>
                        <a:pt x="18561" y="10879"/>
                      </a:lnTo>
                      <a:lnTo>
                        <a:pt x="19313" y="8880"/>
                      </a:lnTo>
                      <a:cubicBezTo>
                        <a:pt x="19379" y="8708"/>
                        <a:pt x="19355" y="8515"/>
                        <a:pt x="19249" y="8361"/>
                      </a:cubicBezTo>
                      <a:lnTo>
                        <a:pt x="18048" y="6607"/>
                      </a:lnTo>
                      <a:lnTo>
                        <a:pt x="17794" y="4484"/>
                      </a:lnTo>
                      <a:cubicBezTo>
                        <a:pt x="17770" y="4300"/>
                        <a:pt x="17658" y="4140"/>
                        <a:pt x="17495" y="4052"/>
                      </a:cubicBezTo>
                      <a:lnTo>
                        <a:pt x="15620" y="3059"/>
                      </a:lnTo>
                      <a:lnTo>
                        <a:pt x="14415" y="1301"/>
                      </a:lnTo>
                      <a:cubicBezTo>
                        <a:pt x="14310" y="1147"/>
                        <a:pt x="14134" y="1057"/>
                        <a:pt x="13947" y="1057"/>
                      </a:cubicBezTo>
                      <a:lnTo>
                        <a:pt x="11831" y="1057"/>
                      </a:lnTo>
                      <a:lnTo>
                        <a:pt x="9955" y="66"/>
                      </a:lnTo>
                      <a:cubicBezTo>
                        <a:pt x="9872" y="23"/>
                        <a:pt x="9781" y="1"/>
                        <a:pt x="96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865" name="Google Shape;865;p39"/>
          <p:cNvGrpSpPr/>
          <p:nvPr/>
        </p:nvGrpSpPr>
        <p:grpSpPr>
          <a:xfrm>
            <a:off x="279516" y="812879"/>
            <a:ext cx="4013058" cy="592200"/>
            <a:chOff x="279516" y="889079"/>
            <a:chExt cx="4013058" cy="592200"/>
          </a:xfrm>
        </p:grpSpPr>
        <p:sp>
          <p:nvSpPr>
            <p:cNvPr id="866" name="Google Shape;866;p39"/>
            <p:cNvSpPr/>
            <p:nvPr/>
          </p:nvSpPr>
          <p:spPr>
            <a:xfrm>
              <a:off x="565974" y="911879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Labeling a categorical columns.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79516" y="889079"/>
              <a:ext cx="592200" cy="592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b="0" i="0" sz="14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868" name="Google Shape;8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05929"/>
            <a:ext cx="49434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24467"/>
            <a:ext cx="52482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977504"/>
            <a:ext cx="4070439" cy="861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9"/>
          <p:cNvGrpSpPr/>
          <p:nvPr/>
        </p:nvGrpSpPr>
        <p:grpSpPr>
          <a:xfrm>
            <a:off x="6194575" y="411471"/>
            <a:ext cx="2710500" cy="2156513"/>
            <a:chOff x="3216750" y="1088621"/>
            <a:chExt cx="2710500" cy="2156513"/>
          </a:xfrm>
        </p:grpSpPr>
        <p:sp>
          <p:nvSpPr>
            <p:cNvPr id="872" name="Google Shape;872;p39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3" name="Google Shape;873;p39"/>
            <p:cNvGrpSpPr/>
            <p:nvPr/>
          </p:nvGrpSpPr>
          <p:grpSpPr>
            <a:xfrm>
              <a:off x="3641588" y="1088621"/>
              <a:ext cx="1860824" cy="1758584"/>
              <a:chOff x="2749725" y="2621275"/>
              <a:chExt cx="2106672" cy="1990925"/>
            </a:xfrm>
          </p:grpSpPr>
          <p:sp>
            <p:nvSpPr>
              <p:cNvPr id="874" name="Google Shape;874;p39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9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9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9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9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9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9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9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9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9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9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9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9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9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9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9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9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9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0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</a:t>
            </a:r>
            <a:r>
              <a:rPr lang="en"/>
              <a:t>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6194575" y="411471"/>
            <a:ext cx="2710500" cy="2156513"/>
            <a:chOff x="3216750" y="1088621"/>
            <a:chExt cx="2710500" cy="2156513"/>
          </a:xfrm>
        </p:grpSpPr>
        <p:sp>
          <p:nvSpPr>
            <p:cNvPr id="922" name="Google Shape;922;p40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3" name="Google Shape;923;p40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40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40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40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40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40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0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6" name="Google Shape;966;p40"/>
          <p:cNvSpPr txBox="1"/>
          <p:nvPr/>
        </p:nvSpPr>
        <p:spPr>
          <a:xfrm>
            <a:off x="105175" y="1276850"/>
            <a:ext cx="3174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Regression:</a:t>
            </a:r>
            <a:endParaRPr b="1" i="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i="0" lang="en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doesn't require high computation power, easy to implement, easily interpretable</a:t>
            </a:r>
            <a:endParaRPr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i="0" lang="en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is not able to handle a large number of categorical features/variables. It is vulnerable to overfitting.</a:t>
            </a:r>
            <a:endParaRPr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will not perform well with independent variables that are not correlated to the target variable and are very similar or correlated to each other.</a:t>
            </a:r>
            <a:endParaRPr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7" name="Google Shape;9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000" y="2725200"/>
            <a:ext cx="5990549" cy="186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8" name="Google Shape;968;p40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969" name="Google Shape;969;p40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1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976" name="Google Shape;976;p41"/>
          <p:cNvGrpSpPr/>
          <p:nvPr/>
        </p:nvGrpSpPr>
        <p:grpSpPr>
          <a:xfrm>
            <a:off x="6337050" y="411471"/>
            <a:ext cx="2710500" cy="2156513"/>
            <a:chOff x="3216750" y="1088621"/>
            <a:chExt cx="2710500" cy="2156513"/>
          </a:xfrm>
        </p:grpSpPr>
        <p:sp>
          <p:nvSpPr>
            <p:cNvPr id="977" name="Google Shape;977;p41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8" name="Google Shape;978;p41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979" name="Google Shape;979;p41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1" name="Google Shape;1021;p41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1022" name="Google Shape;1022;p41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4" name="Google Shape;1024;p41"/>
          <p:cNvSpPr txBox="1"/>
          <p:nvPr/>
        </p:nvSpPr>
        <p:spPr>
          <a:xfrm>
            <a:off x="105175" y="1276850"/>
            <a:ext cx="3174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Tree:</a:t>
            </a:r>
            <a:endParaRPr b="1" i="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i="0" lang="en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Compared to other algorithms decision trees requires less effort for data preparation during pre-processing.         A decision tree does not require normalization of data.</a:t>
            </a:r>
            <a:endParaRPr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i="0" lang="en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 training is relatively expensive as the complexity and time has taken are more.</a:t>
            </a:r>
            <a:endParaRPr sz="1300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small change in the data can cause a large change in the structure of the decision tree causing instability.</a:t>
            </a:r>
            <a:endParaRPr sz="1300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5" name="Google Shape;10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650" y="2710475"/>
            <a:ext cx="5611125" cy="231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2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1031" name="Google Shape;1031;p42"/>
          <p:cNvGrpSpPr/>
          <p:nvPr/>
        </p:nvGrpSpPr>
        <p:grpSpPr>
          <a:xfrm>
            <a:off x="6337050" y="411471"/>
            <a:ext cx="2710500" cy="2156513"/>
            <a:chOff x="3216750" y="1088621"/>
            <a:chExt cx="2710500" cy="2156513"/>
          </a:xfrm>
        </p:grpSpPr>
        <p:sp>
          <p:nvSpPr>
            <p:cNvPr id="1032" name="Google Shape;1032;p42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3" name="Google Shape;1033;p42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1034" name="Google Shape;1034;p42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42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42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42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42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42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42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42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42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42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42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42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42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42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42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42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42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42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6" name="Google Shape;1076;p42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1077" name="Google Shape;1077;p42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9" name="Google Shape;1079;p42"/>
          <p:cNvSpPr txBox="1"/>
          <p:nvPr/>
        </p:nvSpPr>
        <p:spPr>
          <a:xfrm>
            <a:off x="105175" y="1276850"/>
            <a:ext cx="3645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RandomForestClassifier :</a:t>
            </a:r>
            <a:endParaRPr b="1" i="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i="0" lang="en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reduces overfitting in decision trees and helps to improve the accuracy.</a:t>
            </a:r>
            <a:endParaRPr sz="1300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works well with both categorical and continuous values.</a:t>
            </a:r>
            <a:endParaRPr sz="1300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Normalising of data is not required as it uses a rule-based approach.</a:t>
            </a:r>
            <a:endParaRPr sz="1300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i="0" lang="en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much time for training as it combines a lot of decision trees to determine the class.</a:t>
            </a:r>
            <a:endParaRPr sz="1300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much computational power.</a:t>
            </a:r>
            <a:endParaRPr sz="1300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0" name="Google Shape;10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075" y="2695575"/>
            <a:ext cx="52859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1086" name="Google Shape;1086;p43"/>
          <p:cNvGrpSpPr/>
          <p:nvPr/>
        </p:nvGrpSpPr>
        <p:grpSpPr>
          <a:xfrm>
            <a:off x="165541" y="935853"/>
            <a:ext cx="4013058" cy="592200"/>
            <a:chOff x="4568141" y="3912942"/>
            <a:chExt cx="4013058" cy="592200"/>
          </a:xfrm>
        </p:grpSpPr>
        <p:sp>
          <p:nvSpPr>
            <p:cNvPr id="1087" name="Google Shape;1087;p43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9" name="Google Shape;108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80453"/>
            <a:ext cx="3440343" cy="33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43"/>
          <p:cNvSpPr txBox="1"/>
          <p:nvPr>
            <p:ph type="title"/>
          </p:nvPr>
        </p:nvSpPr>
        <p:spPr>
          <a:xfrm>
            <a:off x="5246100" y="1031250"/>
            <a:ext cx="374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RandomForrestClassifier​​</a:t>
            </a:r>
            <a:endParaRPr/>
          </a:p>
        </p:txBody>
      </p:sp>
      <p:grpSp>
        <p:nvGrpSpPr>
          <p:cNvPr id="1091" name="Google Shape;1091;p43"/>
          <p:cNvGrpSpPr/>
          <p:nvPr/>
        </p:nvGrpSpPr>
        <p:grpSpPr>
          <a:xfrm>
            <a:off x="5618494" y="1702050"/>
            <a:ext cx="3068306" cy="628500"/>
            <a:chOff x="5618494" y="1702050"/>
            <a:chExt cx="3068306" cy="628500"/>
          </a:xfrm>
        </p:grpSpPr>
        <p:sp>
          <p:nvSpPr>
            <p:cNvPr id="1092" name="Google Shape;1092;p43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3" name="Google Shape;1093;p43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4" name="Google Shape;1094;p43"/>
            <p:cNvSpPr/>
            <p:nvPr/>
          </p:nvSpPr>
          <p:spPr>
            <a:xfrm>
              <a:off x="6632700" y="170205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algorithm was chosen after testing it against other models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43"/>
          <p:cNvGrpSpPr/>
          <p:nvPr/>
        </p:nvGrpSpPr>
        <p:grpSpPr>
          <a:xfrm>
            <a:off x="5800420" y="2611525"/>
            <a:ext cx="2886380" cy="628500"/>
            <a:chOff x="5800420" y="2611525"/>
            <a:chExt cx="2886380" cy="628500"/>
          </a:xfrm>
        </p:grpSpPr>
        <p:sp>
          <p:nvSpPr>
            <p:cNvPr id="1096" name="Google Shape;1096;p43"/>
            <p:cNvSpPr/>
            <p:nvPr/>
          </p:nvSpPr>
          <p:spPr>
            <a:xfrm>
              <a:off x="5800420" y="288723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0" y="1097"/>
                    <a:pt x="0" y="2443"/>
                  </a:cubicBezTo>
                  <a:cubicBezTo>
                    <a:pt x="0" y="3789"/>
                    <a:pt x="1097" y="4836"/>
                    <a:pt x="2443" y="4836"/>
                  </a:cubicBezTo>
                  <a:cubicBezTo>
                    <a:pt x="3789" y="4836"/>
                    <a:pt x="4885" y="3789"/>
                    <a:pt x="4885" y="2443"/>
                  </a:cubicBezTo>
                  <a:cubicBezTo>
                    <a:pt x="4885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7" name="Google Shape;1097;p43"/>
            <p:cNvCxnSpPr/>
            <p:nvPr/>
          </p:nvCxnSpPr>
          <p:spPr>
            <a:xfrm rot="10800000">
              <a:off x="5856366" y="2925763"/>
              <a:ext cx="10029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8" name="Google Shape;1098;p43"/>
            <p:cNvSpPr/>
            <p:nvPr/>
          </p:nvSpPr>
          <p:spPr>
            <a:xfrm>
              <a:off x="6632700" y="2611525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 manage to get up to 85% accuracy 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9" name="Google Shape;1099;p43"/>
          <p:cNvGrpSpPr/>
          <p:nvPr/>
        </p:nvGrpSpPr>
        <p:grpSpPr>
          <a:xfrm>
            <a:off x="6836379" y="3219733"/>
            <a:ext cx="1444263" cy="1788719"/>
            <a:chOff x="3288617" y="1400153"/>
            <a:chExt cx="2598530" cy="3339655"/>
          </a:xfrm>
        </p:grpSpPr>
        <p:sp>
          <p:nvSpPr>
            <p:cNvPr id="1100" name="Google Shape;1100;p43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487214" y="3598300"/>
              <a:ext cx="2148901" cy="940567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 </a:t>
            </a:r>
            <a:r>
              <a:rPr lang="en"/>
              <a:t>- Conclusion</a:t>
            </a:r>
            <a:endParaRPr/>
          </a:p>
        </p:txBody>
      </p:sp>
      <p:grpSp>
        <p:nvGrpSpPr>
          <p:cNvPr id="1152" name="Google Shape;1152;p44"/>
          <p:cNvGrpSpPr/>
          <p:nvPr/>
        </p:nvGrpSpPr>
        <p:grpSpPr>
          <a:xfrm>
            <a:off x="165541" y="935853"/>
            <a:ext cx="4013058" cy="592200"/>
            <a:chOff x="4568141" y="3912942"/>
            <a:chExt cx="4013058" cy="592200"/>
          </a:xfrm>
        </p:grpSpPr>
        <p:sp>
          <p:nvSpPr>
            <p:cNvPr id="1153" name="Google Shape;1153;p44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5" name="Google Shape;1155;p44"/>
          <p:cNvSpPr txBox="1"/>
          <p:nvPr>
            <p:ph type="title"/>
          </p:nvPr>
        </p:nvSpPr>
        <p:spPr>
          <a:xfrm>
            <a:off x="5246100" y="1031250"/>
            <a:ext cx="374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RandomForrestClassifier​​</a:t>
            </a:r>
            <a:endParaRPr/>
          </a:p>
        </p:txBody>
      </p:sp>
      <p:grpSp>
        <p:nvGrpSpPr>
          <p:cNvPr id="1156" name="Google Shape;1156;p44"/>
          <p:cNvGrpSpPr/>
          <p:nvPr/>
        </p:nvGrpSpPr>
        <p:grpSpPr>
          <a:xfrm>
            <a:off x="5618510" y="1702102"/>
            <a:ext cx="3374931" cy="791344"/>
            <a:chOff x="5618494" y="1702050"/>
            <a:chExt cx="3374931" cy="628500"/>
          </a:xfrm>
        </p:grpSpPr>
        <p:sp>
          <p:nvSpPr>
            <p:cNvPr id="1157" name="Google Shape;1157;p44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8" name="Google Shape;1158;p44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9" name="Google Shape;1159;p44"/>
            <p:cNvSpPr/>
            <p:nvPr/>
          </p:nvSpPr>
          <p:spPr>
            <a:xfrm>
              <a:off x="6058225" y="1702050"/>
              <a:ext cx="29352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found a strong connection between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chances that a game will become a hit,To its rating.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44"/>
          <p:cNvGrpSpPr/>
          <p:nvPr/>
        </p:nvGrpSpPr>
        <p:grpSpPr>
          <a:xfrm>
            <a:off x="6836379" y="3219733"/>
            <a:ext cx="1444263" cy="1788719"/>
            <a:chOff x="3288617" y="1400153"/>
            <a:chExt cx="2598530" cy="3339655"/>
          </a:xfrm>
        </p:grpSpPr>
        <p:sp>
          <p:nvSpPr>
            <p:cNvPr id="1161" name="Google Shape;1161;p44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3487214" y="3598300"/>
              <a:ext cx="2148901" cy="940568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8" name="Google Shape;1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50" y="1758560"/>
            <a:ext cx="3871949" cy="319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5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45"/>
          <p:cNvSpPr txBox="1"/>
          <p:nvPr>
            <p:ph idx="4294967295" type="body"/>
          </p:nvPr>
        </p:nvSpPr>
        <p:spPr>
          <a:xfrm>
            <a:off x="1048350" y="690275"/>
            <a:ext cx="70473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language:Python 3.9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Developed in Jupyter Notebook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Libraries: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Pandas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-used for managing data(DataFrame)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Numpy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-general calculations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BeautiulSoup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MetaCritic,PriceCharting,VgChartz crawlers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Seaborn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Matplotlib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visualization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Sklearn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Machine Learning models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YellowBrick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library for Sklearn - used for visualization of model and deciding which type of model to use.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Tomer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Dan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Source/Refrences</a:t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0732" y="684258"/>
            <a:ext cx="4502538" cy="4502555"/>
            <a:chOff x="2320732" y="684258"/>
            <a:chExt cx="4502538" cy="4502555"/>
          </a:xfrm>
        </p:grpSpPr>
        <p:grpSp>
          <p:nvGrpSpPr>
            <p:cNvPr id="156" name="Google Shape;156;p19"/>
            <p:cNvGrpSpPr/>
            <p:nvPr/>
          </p:nvGrpSpPr>
          <p:grpSpPr>
            <a:xfrm>
              <a:off x="2320732" y="684258"/>
              <a:ext cx="4502538" cy="4502555"/>
              <a:chOff x="2534100" y="533850"/>
              <a:chExt cx="4075800" cy="4075817"/>
            </a:xfrm>
          </p:grpSpPr>
          <p:sp>
            <p:nvSpPr>
              <p:cNvPr id="157" name="Google Shape;157;p19"/>
              <p:cNvSpPr/>
              <p:nvPr/>
            </p:nvSpPr>
            <p:spPr>
              <a:xfrm rot="2700000">
                <a:off x="3130987" y="1130737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 rot="-8100000">
                <a:off x="3130987" y="1130754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>
              <a:off x="3253732" y="1763585"/>
              <a:ext cx="2612943" cy="2343900"/>
              <a:chOff x="3241935" y="1399800"/>
              <a:chExt cx="2612943" cy="2343900"/>
            </a:xfrm>
          </p:grpSpPr>
          <p:sp>
            <p:nvSpPr>
              <p:cNvPr id="160" name="Google Shape;160;p19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" name="Google Shape;161;p19"/>
              <p:cNvGrpSpPr/>
              <p:nvPr/>
            </p:nvGrpSpPr>
            <p:grpSpPr>
              <a:xfrm>
                <a:off x="3241935" y="1596448"/>
                <a:ext cx="2612943" cy="1857686"/>
                <a:chOff x="3265529" y="1725254"/>
                <a:chExt cx="2612943" cy="1857686"/>
              </a:xfrm>
            </p:grpSpPr>
            <p:sp>
              <p:nvSpPr>
                <p:cNvPr id="162" name="Google Shape;162;p19"/>
                <p:cNvSpPr/>
                <p:nvPr/>
              </p:nvSpPr>
              <p:spPr>
                <a:xfrm>
                  <a:off x="3664096" y="1889993"/>
                  <a:ext cx="481099" cy="350522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9"/>
                <p:cNvSpPr/>
                <p:nvPr/>
              </p:nvSpPr>
              <p:spPr>
                <a:xfrm>
                  <a:off x="3664096" y="1927020"/>
                  <a:ext cx="481099" cy="313495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9"/>
                <p:cNvSpPr/>
                <p:nvPr/>
              </p:nvSpPr>
              <p:spPr>
                <a:xfrm>
                  <a:off x="4751303" y="1725254"/>
                  <a:ext cx="541894" cy="228700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9"/>
                <p:cNvSpPr/>
                <p:nvPr/>
              </p:nvSpPr>
              <p:spPr>
                <a:xfrm>
                  <a:off x="4751303" y="1779351"/>
                  <a:ext cx="541894" cy="174603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9"/>
                <p:cNvSpPr/>
                <p:nvPr/>
              </p:nvSpPr>
              <p:spPr>
                <a:xfrm>
                  <a:off x="3265529" y="1845459"/>
                  <a:ext cx="2612943" cy="1737481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9"/>
                <p:cNvSpPr/>
                <p:nvPr/>
              </p:nvSpPr>
              <p:spPr>
                <a:xfrm>
                  <a:off x="3425302" y="1888977"/>
                  <a:ext cx="2335944" cy="1650514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9"/>
                <p:cNvSpPr/>
                <p:nvPr/>
              </p:nvSpPr>
              <p:spPr>
                <a:xfrm>
                  <a:off x="3463507" y="2539227"/>
                  <a:ext cx="2343774" cy="1043666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>
                  <a:off x="4203357" y="1846244"/>
                  <a:ext cx="497614" cy="270462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9"/>
                <p:cNvSpPr/>
                <p:nvPr/>
              </p:nvSpPr>
              <p:spPr>
                <a:xfrm>
                  <a:off x="4300625" y="2744736"/>
                  <a:ext cx="639140" cy="286008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4244172" y="1848000"/>
                  <a:ext cx="415984" cy="231333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4676625" y="2511047"/>
                  <a:ext cx="344771" cy="301253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4693926" y="2550407"/>
                  <a:ext cx="288387" cy="243206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9"/>
                <p:cNvSpPr/>
                <p:nvPr/>
              </p:nvSpPr>
              <p:spPr>
                <a:xfrm>
                  <a:off x="4730468" y="2571080"/>
                  <a:ext cx="117503" cy="142519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9"/>
                <p:cNvSpPr/>
                <p:nvPr/>
              </p:nvSpPr>
              <p:spPr>
                <a:xfrm>
                  <a:off x="4164274" y="2610556"/>
                  <a:ext cx="343916" cy="301992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183330" y="2640214"/>
                  <a:ext cx="288387" cy="243691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4219849" y="2660911"/>
                  <a:ext cx="116325" cy="142981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9"/>
                <p:cNvSpPr/>
                <p:nvPr/>
              </p:nvSpPr>
              <p:spPr>
                <a:xfrm>
                  <a:off x="3645871" y="2349241"/>
                  <a:ext cx="499324" cy="472899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9"/>
                <p:cNvSpPr/>
                <p:nvPr/>
              </p:nvSpPr>
              <p:spPr>
                <a:xfrm>
                  <a:off x="3689273" y="2381417"/>
                  <a:ext cx="409031" cy="408777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9"/>
                <p:cNvSpPr/>
                <p:nvPr/>
              </p:nvSpPr>
              <p:spPr>
                <a:xfrm>
                  <a:off x="3729234" y="2435214"/>
                  <a:ext cx="315227" cy="302361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9"/>
                <p:cNvSpPr/>
                <p:nvPr/>
              </p:nvSpPr>
              <p:spPr>
                <a:xfrm>
                  <a:off x="3688419" y="2381163"/>
                  <a:ext cx="409886" cy="40935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9"/>
                <p:cNvSpPr/>
                <p:nvPr/>
              </p:nvSpPr>
              <p:spPr>
                <a:xfrm>
                  <a:off x="4910222" y="2139436"/>
                  <a:ext cx="510619" cy="447236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9"/>
                <p:cNvSpPr/>
                <p:nvPr/>
              </p:nvSpPr>
              <p:spPr>
                <a:xfrm>
                  <a:off x="4948427" y="2167916"/>
                  <a:ext cx="434209" cy="38976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9"/>
                <p:cNvSpPr/>
                <p:nvPr/>
              </p:nvSpPr>
              <p:spPr>
                <a:xfrm>
                  <a:off x="5023105" y="2220419"/>
                  <a:ext cx="311763" cy="274366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9"/>
                <p:cNvSpPr/>
                <p:nvPr/>
              </p:nvSpPr>
              <p:spPr>
                <a:xfrm>
                  <a:off x="5234966" y="2245112"/>
                  <a:ext cx="197170" cy="176474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9"/>
                <p:cNvSpPr/>
                <p:nvPr/>
              </p:nvSpPr>
              <p:spPr>
                <a:xfrm>
                  <a:off x="5267997" y="2252665"/>
                  <a:ext cx="164139" cy="168689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9"/>
                <p:cNvSpPr/>
                <p:nvPr/>
              </p:nvSpPr>
              <p:spPr>
                <a:xfrm>
                  <a:off x="4892852" y="2305769"/>
                  <a:ext cx="197147" cy="176312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9"/>
                <p:cNvSpPr/>
                <p:nvPr/>
              </p:nvSpPr>
              <p:spPr>
                <a:xfrm>
                  <a:off x="4925860" y="2312583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9"/>
                <p:cNvSpPr/>
                <p:nvPr/>
              </p:nvSpPr>
              <p:spPr>
                <a:xfrm>
                  <a:off x="5016845" y="2103910"/>
                  <a:ext cx="228584" cy="175434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9"/>
                <p:cNvSpPr/>
                <p:nvPr/>
              </p:nvSpPr>
              <p:spPr>
                <a:xfrm>
                  <a:off x="5066531" y="2110239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9"/>
                <p:cNvSpPr/>
                <p:nvPr/>
              </p:nvSpPr>
              <p:spPr>
                <a:xfrm>
                  <a:off x="5077618" y="2445678"/>
                  <a:ext cx="228607" cy="175827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9"/>
                <p:cNvSpPr/>
                <p:nvPr/>
              </p:nvSpPr>
              <p:spPr>
                <a:xfrm>
                  <a:off x="5126449" y="2452376"/>
                  <a:ext cx="165017" cy="169567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9"/>
                <p:cNvSpPr/>
                <p:nvPr/>
              </p:nvSpPr>
              <p:spPr>
                <a:xfrm>
                  <a:off x="4251795" y="2319443"/>
                  <a:ext cx="205162" cy="173609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9"/>
                <p:cNvSpPr/>
                <p:nvPr/>
              </p:nvSpPr>
              <p:spPr>
                <a:xfrm>
                  <a:off x="4280460" y="2341064"/>
                  <a:ext cx="153906" cy="130831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9"/>
                <p:cNvSpPr/>
                <p:nvPr/>
              </p:nvSpPr>
              <p:spPr>
                <a:xfrm>
                  <a:off x="4314508" y="2347300"/>
                  <a:ext cx="120690" cy="124502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9"/>
                <p:cNvSpPr/>
                <p:nvPr/>
              </p:nvSpPr>
              <p:spPr>
                <a:xfrm>
                  <a:off x="4583515" y="2261212"/>
                  <a:ext cx="205162" cy="173679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9"/>
                <p:cNvSpPr/>
                <p:nvPr/>
              </p:nvSpPr>
              <p:spPr>
                <a:xfrm>
                  <a:off x="4612203" y="2282024"/>
                  <a:ext cx="154761" cy="130831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9"/>
                <p:cNvSpPr/>
                <p:nvPr/>
              </p:nvSpPr>
              <p:spPr>
                <a:xfrm>
                  <a:off x="4646228" y="2289115"/>
                  <a:ext cx="120991" cy="123901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99" name="Google Shape;199;p19"/>
          <p:cNvGrpSpPr/>
          <p:nvPr/>
        </p:nvGrpSpPr>
        <p:grpSpPr>
          <a:xfrm>
            <a:off x="457197" y="1407130"/>
            <a:ext cx="2935441" cy="1649983"/>
            <a:chOff x="457197" y="1407130"/>
            <a:chExt cx="2935441" cy="1649983"/>
          </a:xfrm>
        </p:grpSpPr>
        <p:sp>
          <p:nvSpPr>
            <p:cNvPr id="200" name="Google Shape;200;p19"/>
            <p:cNvSpPr txBox="1"/>
            <p:nvPr/>
          </p:nvSpPr>
          <p:spPr>
            <a:xfrm>
              <a:off x="457200" y="1978913"/>
              <a:ext cx="2111700" cy="10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Metacritic is a website that aggregates reviews of films, TV shows, music albums and  video games.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859538" y="1940224"/>
              <a:ext cx="533100" cy="53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7197" y="140713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MetaCritic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3" name="Google Shape;203;p19"/>
          <p:cNvGrpSpPr/>
          <p:nvPr/>
        </p:nvGrpSpPr>
        <p:grpSpPr>
          <a:xfrm>
            <a:off x="457200" y="3095810"/>
            <a:ext cx="2935438" cy="1791115"/>
            <a:chOff x="457200" y="3095810"/>
            <a:chExt cx="2935438" cy="1791115"/>
          </a:xfrm>
        </p:grpSpPr>
        <p:sp>
          <p:nvSpPr>
            <p:cNvPr id="204" name="Google Shape;204;p19"/>
            <p:cNvSpPr txBox="1"/>
            <p:nvPr/>
          </p:nvSpPr>
          <p:spPr>
            <a:xfrm>
              <a:off x="457200" y="3655725"/>
              <a:ext cx="2708700" cy="12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VGChartz delivers comprehensive game chart coverage, including sales data, news, reviews, &amp; game database for all platforms.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859538" y="3397746"/>
              <a:ext cx="533100" cy="5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45197" y="309581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VgChartz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5836863" y="2212805"/>
            <a:ext cx="3307412" cy="1691195"/>
            <a:chOff x="5836863" y="2212805"/>
            <a:chExt cx="3307412" cy="1691195"/>
          </a:xfrm>
        </p:grpSpPr>
        <p:sp>
          <p:nvSpPr>
            <p:cNvPr id="208" name="Google Shape;208;p19"/>
            <p:cNvSpPr txBox="1"/>
            <p:nvPr/>
          </p:nvSpPr>
          <p:spPr>
            <a:xfrm>
              <a:off x="6286175" y="2772700"/>
              <a:ext cx="28581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PriceCharting is a source for current and historic prices on video games. 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836863" y="2507586"/>
              <a:ext cx="533100" cy="533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7023328" y="2212805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PriceCharting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457200" y="297500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MetaCritic</a:t>
            </a:r>
            <a:endParaRPr/>
          </a:p>
        </p:txBody>
      </p:sp>
      <p:grpSp>
        <p:nvGrpSpPr>
          <p:cNvPr id="216" name="Google Shape;216;p20"/>
          <p:cNvGrpSpPr/>
          <p:nvPr/>
        </p:nvGrpSpPr>
        <p:grpSpPr>
          <a:xfrm>
            <a:off x="357468" y="3010844"/>
            <a:ext cx="4017300" cy="1026600"/>
            <a:chOff x="457193" y="2497919"/>
            <a:chExt cx="4017300" cy="1026600"/>
          </a:xfrm>
        </p:grpSpPr>
        <p:sp>
          <p:nvSpPr>
            <p:cNvPr id="217" name="Google Shape;217;p20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1433349" y="2621625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we've used wore taken from this list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-5" y="0"/>
            <a:ext cx="4961424" cy="3305536"/>
            <a:chOff x="-102475" y="-49150"/>
            <a:chExt cx="6487217" cy="4678749"/>
          </a:xfrm>
        </p:grpSpPr>
        <p:sp>
          <p:nvSpPr>
            <p:cNvPr id="221" name="Google Shape;221;p20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Google Shape;222;p20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0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p20"/>
          <p:cNvSpPr/>
          <p:nvPr/>
        </p:nvSpPr>
        <p:spPr>
          <a:xfrm>
            <a:off x="357481" y="4037457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38775" y="4112150"/>
            <a:ext cx="877200" cy="877200"/>
          </a:xfrm>
          <a:prstGeom prst="ellipse">
            <a:avLst/>
          </a:prstGeom>
          <a:solidFill>
            <a:srgbClr val="FFAC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333611" y="4157750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used for each game 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MetaCritic Rating, Release date, User Rating, Publisher, Platform,Developer,Number of Players,Age Appropriate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825" y="489388"/>
            <a:ext cx="3912175" cy="23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775" y="2627150"/>
            <a:ext cx="42415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MetaCritic</a:t>
            </a:r>
            <a:endParaRPr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-5" y="0"/>
            <a:ext cx="4961424" cy="3305536"/>
            <a:chOff x="-102475" y="-49150"/>
            <a:chExt cx="6487217" cy="4678749"/>
          </a:xfrm>
        </p:grpSpPr>
        <p:sp>
          <p:nvSpPr>
            <p:cNvPr id="256" name="Google Shape;256;p21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" name="Google Shape;257;p21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58" name="Google Shape;258;p21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0" name="Google Shape;280;p21"/>
          <p:cNvSpPr/>
          <p:nvPr/>
        </p:nvSpPr>
        <p:spPr>
          <a:xfrm>
            <a:off x="357481" y="4037457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438775" y="4112150"/>
            <a:ext cx="877200" cy="877200"/>
          </a:xfrm>
          <a:prstGeom prst="ellipse">
            <a:avLst/>
          </a:prstGeom>
          <a:solidFill>
            <a:srgbClr val="FFAC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1333611" y="4157750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 Each video game: Name,Meta Rating, User Rating, Release Date, Publisher,Developer,Platform,Age Appropriate, Number Of Players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3" name="Google Shape;283;p21"/>
          <p:cNvGrpSpPr/>
          <p:nvPr/>
        </p:nvGrpSpPr>
        <p:grpSpPr>
          <a:xfrm>
            <a:off x="357468" y="3010844"/>
            <a:ext cx="4017300" cy="1026600"/>
            <a:chOff x="457193" y="2497919"/>
            <a:chExt cx="4017300" cy="1026600"/>
          </a:xfrm>
        </p:grpSpPr>
        <p:sp>
          <p:nvSpPr>
            <p:cNvPr id="284" name="Google Shape;284;p21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 txBox="1"/>
            <p:nvPr/>
          </p:nvSpPr>
          <p:spPr>
            <a:xfrm>
              <a:off x="1433351" y="2621625"/>
              <a:ext cx="2673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games list has 191 pages,each page has 100 games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" name="Google Shape;2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325" y="0"/>
            <a:ext cx="3826675" cy="34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325" y="3490750"/>
            <a:ext cx="3826676" cy="1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VgChartz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88293" y="887569"/>
            <a:ext cx="4017300" cy="1026600"/>
            <a:chOff x="188018" y="374644"/>
            <a:chExt cx="4017300" cy="1026600"/>
          </a:xfrm>
        </p:grpSpPr>
        <p:sp>
          <p:nvSpPr>
            <p:cNvPr id="295" name="Google Shape;295;p22"/>
            <p:cNvSpPr/>
            <p:nvPr/>
          </p:nvSpPr>
          <p:spPr>
            <a:xfrm>
              <a:off x="188018" y="3746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69313" y="449350"/>
              <a:ext cx="877200" cy="8772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1164175" y="498350"/>
              <a:ext cx="20016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we've used wore taken from our Dataset.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8" name="Google Shape;298;p22"/>
          <p:cNvSpPr/>
          <p:nvPr/>
        </p:nvSpPr>
        <p:spPr>
          <a:xfrm>
            <a:off x="4902556" y="812869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4983850" y="887563"/>
            <a:ext cx="877200" cy="8772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5878686" y="933163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 We used VgChartz to add a 'Total sales' column for each game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8875"/>
            <a:ext cx="7572625" cy="2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VgChartz</a:t>
            </a:r>
            <a:endParaRPr/>
          </a:p>
        </p:txBody>
      </p:sp>
      <p:grpSp>
        <p:nvGrpSpPr>
          <p:cNvPr id="307" name="Google Shape;307;p23"/>
          <p:cNvGrpSpPr/>
          <p:nvPr/>
        </p:nvGrpSpPr>
        <p:grpSpPr>
          <a:xfrm>
            <a:off x="88293" y="887569"/>
            <a:ext cx="4017300" cy="1026600"/>
            <a:chOff x="188018" y="374644"/>
            <a:chExt cx="4017300" cy="1026600"/>
          </a:xfrm>
        </p:grpSpPr>
        <p:sp>
          <p:nvSpPr>
            <p:cNvPr id="308" name="Google Shape;308;p23"/>
            <p:cNvSpPr/>
            <p:nvPr/>
          </p:nvSpPr>
          <p:spPr>
            <a:xfrm>
              <a:off x="188018" y="3746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69313" y="449350"/>
              <a:ext cx="877200" cy="8772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1164175" y="498350"/>
              <a:ext cx="19875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released before 2006 are skipped​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11" name="Google Shape;3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00" y="2066575"/>
            <a:ext cx="4017300" cy="2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3"/>
          <p:cNvGrpSpPr/>
          <p:nvPr/>
        </p:nvGrpSpPr>
        <p:grpSpPr>
          <a:xfrm>
            <a:off x="6837961" y="86094"/>
            <a:ext cx="2306039" cy="1828078"/>
            <a:chOff x="289790" y="1206851"/>
            <a:chExt cx="4390783" cy="3534566"/>
          </a:xfrm>
        </p:grpSpPr>
        <p:sp>
          <p:nvSpPr>
            <p:cNvPr id="313" name="Google Shape;313;p23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" name="Google Shape;314;p23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315" name="Google Shape;315;p23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3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044141" y="3075561"/>
                <a:ext cx="268955" cy="243131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97" name="Google Shape;3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600" y="2066575"/>
            <a:ext cx="4944676" cy="29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PriceCharting​</a:t>
            </a:r>
            <a:endParaRPr/>
          </a:p>
        </p:txBody>
      </p:sp>
      <p:grpSp>
        <p:nvGrpSpPr>
          <p:cNvPr id="403" name="Google Shape;403;p24"/>
          <p:cNvGrpSpPr/>
          <p:nvPr/>
        </p:nvGrpSpPr>
        <p:grpSpPr>
          <a:xfrm>
            <a:off x="129518" y="812869"/>
            <a:ext cx="4017300" cy="1026600"/>
            <a:chOff x="229243" y="299944"/>
            <a:chExt cx="4017300" cy="1026600"/>
          </a:xfrm>
        </p:grpSpPr>
        <p:sp>
          <p:nvSpPr>
            <p:cNvPr id="404" name="Google Shape;404;p24"/>
            <p:cNvSpPr/>
            <p:nvPr/>
          </p:nvSpPr>
          <p:spPr>
            <a:xfrm>
              <a:off x="229243" y="2999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310538" y="374650"/>
              <a:ext cx="877200" cy="877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4"/>
            <p:cNvSpPr txBox="1"/>
            <p:nvPr/>
          </p:nvSpPr>
          <p:spPr>
            <a:xfrm>
              <a:off x="1205401" y="423650"/>
              <a:ext cx="2829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PriceCharting was used to collect price for each game from our data set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07" name="Google Shape;4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91869"/>
            <a:ext cx="8839200" cy="28911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24"/>
          <p:cNvGrpSpPr/>
          <p:nvPr/>
        </p:nvGrpSpPr>
        <p:grpSpPr>
          <a:xfrm>
            <a:off x="7156727" y="203341"/>
            <a:ext cx="1665602" cy="1636133"/>
            <a:chOff x="475993" y="1130994"/>
            <a:chExt cx="2710500" cy="2114140"/>
          </a:xfrm>
        </p:grpSpPr>
        <p:sp>
          <p:nvSpPr>
            <p:cNvPr id="409" name="Google Shape;409;p24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24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11" name="Google Shape;411;p24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PriceCharting​</a:t>
            </a:r>
            <a:endParaRPr/>
          </a:p>
        </p:txBody>
      </p:sp>
      <p:grpSp>
        <p:nvGrpSpPr>
          <p:cNvPr id="450" name="Google Shape;450;p25"/>
          <p:cNvGrpSpPr/>
          <p:nvPr/>
        </p:nvGrpSpPr>
        <p:grpSpPr>
          <a:xfrm>
            <a:off x="129518" y="812869"/>
            <a:ext cx="4017300" cy="1026600"/>
            <a:chOff x="229243" y="299944"/>
            <a:chExt cx="4017300" cy="1026600"/>
          </a:xfrm>
        </p:grpSpPr>
        <p:sp>
          <p:nvSpPr>
            <p:cNvPr id="451" name="Google Shape;451;p25"/>
            <p:cNvSpPr/>
            <p:nvPr/>
          </p:nvSpPr>
          <p:spPr>
            <a:xfrm>
              <a:off x="229243" y="2999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10538" y="374650"/>
              <a:ext cx="877200" cy="877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 txBox="1"/>
            <p:nvPr/>
          </p:nvSpPr>
          <p:spPr>
            <a:xfrm>
              <a:off x="1205401" y="423650"/>
              <a:ext cx="2829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released before 2006 are skipped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4" name="Google Shape;454;p25"/>
          <p:cNvGrpSpPr/>
          <p:nvPr/>
        </p:nvGrpSpPr>
        <p:grpSpPr>
          <a:xfrm>
            <a:off x="7156727" y="203341"/>
            <a:ext cx="1665602" cy="1636133"/>
            <a:chOff x="475993" y="1130994"/>
            <a:chExt cx="2710500" cy="2114140"/>
          </a:xfrm>
        </p:grpSpPr>
        <p:sp>
          <p:nvSpPr>
            <p:cNvPr id="455" name="Google Shape;455;p25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" name="Google Shape;456;p25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57" name="Google Shape;457;p25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91" name="Google Shape;4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0" y="2236925"/>
            <a:ext cx="4302875" cy="27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725" y="2236925"/>
            <a:ext cx="4524825" cy="27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