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roxima Nova"/>
      <p:regular r:id="rId37"/>
      <p:bold r:id="rId38"/>
      <p:italic r:id="rId39"/>
      <p:boldItalic r:id="rId40"/>
    </p:embeddedFont>
    <p:embeddedFont>
      <p:font typeface="Fira Sans Extra Condensed Medium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  <p:embeddedFont>
      <p:font typeface="Fira Sans Extra Condensed"/>
      <p:regular r:id="rId48"/>
      <p:bold r:id="rId49"/>
      <p:italic r:id="rId50"/>
      <p:boldItalic r:id="rId51"/>
    </p:embeddedFont>
    <p:embeddedFont>
      <p:font typeface="Fira Sans Extra Condensed SemiBol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gIraILHU1oxsIPw0ce2Rmak02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42" Type="http://schemas.openxmlformats.org/officeDocument/2006/relationships/font" Target="fonts/FiraSansExtraCondensedMedium-bold.fntdata"/><Relationship Id="rId41" Type="http://schemas.openxmlformats.org/officeDocument/2006/relationships/font" Target="fonts/FiraSansExtraCondensedMedium-regular.fntdata"/><Relationship Id="rId44" Type="http://schemas.openxmlformats.org/officeDocument/2006/relationships/font" Target="fonts/FiraSansExtraCondensedMedium-boldItalic.fntdata"/><Relationship Id="rId43" Type="http://schemas.openxmlformats.org/officeDocument/2006/relationships/font" Target="fonts/FiraSansExtraCondensedMedium-italic.fntdata"/><Relationship Id="rId46" Type="http://schemas.openxmlformats.org/officeDocument/2006/relationships/font" Target="fonts/ProximaNovaSemibold-bold.fntdata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-regular.fntdata"/><Relationship Id="rId47" Type="http://schemas.openxmlformats.org/officeDocument/2006/relationships/font" Target="fonts/ProximaNovaSemibold-boldItalic.fntdata"/><Relationship Id="rId49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oboto-regular.fntdata"/><Relationship Id="rId32" Type="http://schemas.openxmlformats.org/officeDocument/2006/relationships/slide" Target="slides/slide27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ProximaNova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ProximaNova-italic.fntdata"/><Relationship Id="rId38" Type="http://schemas.openxmlformats.org/officeDocument/2006/relationships/font" Target="fonts/ProximaNov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-boldItalic.fntdata"/><Relationship Id="rId50" Type="http://schemas.openxmlformats.org/officeDocument/2006/relationships/font" Target="fonts/FiraSansExtraCondensed-italic.fntdata"/><Relationship Id="rId53" Type="http://schemas.openxmlformats.org/officeDocument/2006/relationships/font" Target="fonts/FiraSansExtraCondensedSemiBold-bold.fntdata"/><Relationship Id="rId52" Type="http://schemas.openxmlformats.org/officeDocument/2006/relationships/font" Target="fonts/FiraSansExtraCondensed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9" name="Google Shape;10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1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cd0d0ebdc_0_17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Dkvitca/end-of-the-year-project-data-science-" TargetMode="External"/><Relationship Id="rId10" Type="http://schemas.openxmlformats.org/officeDocument/2006/relationships/hyperlink" Target="https://github.com/tomery1203/Data-science---end-of-semester-project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www.scikit-yb.org/en/latest/api/model_selection/index.html" TargetMode="External"/><Relationship Id="rId5" Type="http://schemas.openxmlformats.org/officeDocument/2006/relationships/hyperlink" Target="https://www.crummy.com/software/BeautifulSoup/bs4/doc/" TargetMode="External"/><Relationship Id="rId6" Type="http://schemas.openxmlformats.org/officeDocument/2006/relationships/hyperlink" Target="https://seaborn.pydata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scikit-learn.org/stabl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tacritic.com/" TargetMode="External"/><Relationship Id="rId4" Type="http://schemas.openxmlformats.org/officeDocument/2006/relationships/hyperlink" Target="https://www.vgchartz.com/" TargetMode="External"/><Relationship Id="rId5" Type="http://schemas.openxmlformats.org/officeDocument/2006/relationships/hyperlink" Target="https://www.pricecharting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5079656" y="3628676"/>
            <a:ext cx="3101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Tomer Yaish, Dan Kvitca</a:t>
            </a:r>
            <a:endParaRPr/>
          </a:p>
        </p:txBody>
      </p:sp>
      <p:grpSp>
        <p:nvGrpSpPr>
          <p:cNvPr id="63" name="Google Shape;63;p1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4" name="Google Shape;64;p1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5" name="Google Shape;65;p1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" name="Google Shape;66;p1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7" name="Google Shape;67;p1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4" name="Google Shape;104;p1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"/>
          <p:cNvSpPr txBox="1"/>
          <p:nvPr/>
        </p:nvSpPr>
        <p:spPr>
          <a:xfrm>
            <a:off x="5130500" y="1478375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Hit video games: Data Mining &amp; Machine Learning​</a:t>
            </a:r>
            <a:endParaRPr b="1" i="0" sz="2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10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501" name="Google Shape;501;p10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grpSp>
        <p:nvGrpSpPr>
          <p:cNvPr id="504" name="Google Shape;504;p10"/>
          <p:cNvGrpSpPr/>
          <p:nvPr/>
        </p:nvGrpSpPr>
        <p:grpSpPr>
          <a:xfrm>
            <a:off x="457200" y="3605067"/>
            <a:ext cx="4598061" cy="850099"/>
            <a:chOff x="457200" y="3605067"/>
            <a:chExt cx="4598061" cy="850099"/>
          </a:xfrm>
        </p:grpSpPr>
        <p:grpSp>
          <p:nvGrpSpPr>
            <p:cNvPr id="505" name="Google Shape;505;p10"/>
            <p:cNvGrpSpPr/>
            <p:nvPr/>
          </p:nvGrpSpPr>
          <p:grpSpPr>
            <a:xfrm>
              <a:off x="4184999" y="3605067"/>
              <a:ext cx="870262" cy="850099"/>
              <a:chOff x="2391029" y="1369400"/>
              <a:chExt cx="694765" cy="678667"/>
            </a:xfrm>
          </p:grpSpPr>
          <p:grpSp>
            <p:nvGrpSpPr>
              <p:cNvPr id="506" name="Google Shape;506;p10"/>
              <p:cNvGrpSpPr/>
              <p:nvPr/>
            </p:nvGrpSpPr>
            <p:grpSpPr>
              <a:xfrm>
                <a:off x="2391029" y="1369400"/>
                <a:ext cx="694765" cy="678667"/>
                <a:chOff x="2391029" y="1369400"/>
                <a:chExt cx="694765" cy="678667"/>
              </a:xfrm>
            </p:grpSpPr>
            <p:sp>
              <p:nvSpPr>
                <p:cNvPr id="507" name="Google Shape;507;p10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9" name="Google Shape;509;p10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0" name="Google Shape;510;p10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Dealing with outliers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11" name="Google Shape;511;p10"/>
            <p:cNvGrpSpPr/>
            <p:nvPr/>
          </p:nvGrpSpPr>
          <p:grpSpPr>
            <a:xfrm>
              <a:off x="2281325" y="3624857"/>
              <a:ext cx="1284015" cy="728438"/>
              <a:chOff x="2281325" y="3624857"/>
              <a:chExt cx="1284015" cy="728438"/>
            </a:xfrm>
          </p:grpSpPr>
          <p:sp>
            <p:nvSpPr>
              <p:cNvPr id="512" name="Google Shape;512;p10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4" name="Google Shape;514;p10"/>
          <p:cNvGrpSpPr/>
          <p:nvPr/>
        </p:nvGrpSpPr>
        <p:grpSpPr>
          <a:xfrm>
            <a:off x="457200" y="1610600"/>
            <a:ext cx="3587748" cy="1835154"/>
            <a:chOff x="457200" y="1610600"/>
            <a:chExt cx="3587748" cy="1835154"/>
          </a:xfrm>
        </p:grpSpPr>
        <p:grpSp>
          <p:nvGrpSpPr>
            <p:cNvPr id="515" name="Google Shape;515;p10"/>
            <p:cNvGrpSpPr/>
            <p:nvPr/>
          </p:nvGrpSpPr>
          <p:grpSpPr>
            <a:xfrm>
              <a:off x="3174686" y="2595654"/>
              <a:ext cx="870262" cy="850099"/>
              <a:chOff x="2391029" y="1369400"/>
              <a:chExt cx="694765" cy="678667"/>
            </a:xfrm>
          </p:grpSpPr>
          <p:sp>
            <p:nvSpPr>
              <p:cNvPr id="516" name="Google Shape;516;p1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0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9" name="Google Shape;519;p10"/>
            <p:cNvSpPr/>
            <p:nvPr/>
          </p:nvSpPr>
          <p:spPr>
            <a:xfrm>
              <a:off x="457200" y="1622350"/>
              <a:ext cx="21531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Duplicates, nan's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0" name="Google Shape;520;p10"/>
            <p:cNvGrpSpPr/>
            <p:nvPr/>
          </p:nvGrpSpPr>
          <p:grpSpPr>
            <a:xfrm>
              <a:off x="2281325" y="1610600"/>
              <a:ext cx="1281987" cy="728438"/>
              <a:chOff x="2281325" y="1610600"/>
              <a:chExt cx="1281987" cy="728438"/>
            </a:xfrm>
          </p:grpSpPr>
          <p:sp>
            <p:nvSpPr>
              <p:cNvPr id="521" name="Google Shape;521;p10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b="1" i="0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2" name="Google Shape;522;p10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3" name="Google Shape;523;p10"/>
          <p:cNvGrpSpPr/>
          <p:nvPr/>
        </p:nvGrpSpPr>
        <p:grpSpPr>
          <a:xfrm>
            <a:off x="4184999" y="1585342"/>
            <a:ext cx="4501801" cy="1107402"/>
            <a:chOff x="4184999" y="1585342"/>
            <a:chExt cx="4501801" cy="1107402"/>
          </a:xfrm>
        </p:grpSpPr>
        <p:grpSp>
          <p:nvGrpSpPr>
            <p:cNvPr id="524" name="Google Shape;524;p10"/>
            <p:cNvGrpSpPr/>
            <p:nvPr/>
          </p:nvGrpSpPr>
          <p:grpSpPr>
            <a:xfrm>
              <a:off x="4184999" y="1585342"/>
              <a:ext cx="870262" cy="850099"/>
              <a:chOff x="2391029" y="1369400"/>
              <a:chExt cx="694765" cy="678667"/>
            </a:xfrm>
          </p:grpSpPr>
          <p:sp>
            <p:nvSpPr>
              <p:cNvPr id="525" name="Google Shape;525;p1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7" name="Google Shape;527;p10"/>
              <p:cNvGrpSpPr/>
              <p:nvPr/>
            </p:nvGrpSpPr>
            <p:grpSpPr>
              <a:xfrm>
                <a:off x="2580451" y="1554008"/>
                <a:ext cx="249396" cy="249396"/>
                <a:chOff x="2139538" y="1369408"/>
                <a:chExt cx="249396" cy="249396"/>
              </a:xfrm>
            </p:grpSpPr>
            <p:sp>
              <p:nvSpPr>
                <p:cNvPr id="528" name="Google Shape;528;p10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0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30" name="Google Shape;530;p10"/>
            <p:cNvSpPr/>
            <p:nvPr/>
          </p:nvSpPr>
          <p:spPr>
            <a:xfrm flipH="1">
              <a:off x="6940800" y="1622344"/>
              <a:ext cx="1746000" cy="10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Adding "Hit" column : 1 for a game who sold over 1M copies and 0 for those  who didn’t..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1" name="Google Shape;531;p10"/>
            <p:cNvGrpSpPr/>
            <p:nvPr/>
          </p:nvGrpSpPr>
          <p:grpSpPr>
            <a:xfrm>
              <a:off x="5714875" y="1610600"/>
              <a:ext cx="1285303" cy="728438"/>
              <a:chOff x="5714875" y="1610600"/>
              <a:chExt cx="1285303" cy="728438"/>
            </a:xfrm>
          </p:grpSpPr>
          <p:sp>
            <p:nvSpPr>
              <p:cNvPr id="532" name="Google Shape;532;p10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3" name="Google Shape;533;p10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4" name="Google Shape;534;p10"/>
          <p:cNvGrpSpPr/>
          <p:nvPr/>
        </p:nvGrpSpPr>
        <p:grpSpPr>
          <a:xfrm>
            <a:off x="5194411" y="2595654"/>
            <a:ext cx="3492389" cy="1757641"/>
            <a:chOff x="5194411" y="2595654"/>
            <a:chExt cx="3492389" cy="1757641"/>
          </a:xfrm>
        </p:grpSpPr>
        <p:grpSp>
          <p:nvGrpSpPr>
            <p:cNvPr id="535" name="Google Shape;535;p10"/>
            <p:cNvGrpSpPr/>
            <p:nvPr/>
          </p:nvGrpSpPr>
          <p:grpSpPr>
            <a:xfrm>
              <a:off x="5194411" y="2595654"/>
              <a:ext cx="870262" cy="850099"/>
              <a:chOff x="2391029" y="1369400"/>
              <a:chExt cx="694765" cy="678667"/>
            </a:xfrm>
          </p:grpSpPr>
          <p:sp>
            <p:nvSpPr>
              <p:cNvPr id="536" name="Google Shape;536;p1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0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9" name="Google Shape;539;p10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Transforming string column  to float (for later use in ML)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labeling.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0" name="Google Shape;540;p10"/>
            <p:cNvGrpSpPr/>
            <p:nvPr/>
          </p:nvGrpSpPr>
          <p:grpSpPr>
            <a:xfrm>
              <a:off x="5714875" y="3624857"/>
              <a:ext cx="1285303" cy="728438"/>
              <a:chOff x="5714875" y="3624857"/>
              <a:chExt cx="1285303" cy="728438"/>
            </a:xfrm>
          </p:grpSpPr>
          <p:sp>
            <p:nvSpPr>
              <p:cNvPr id="541" name="Google Shape;541;p10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pic>
        <p:nvPicPr>
          <p:cNvPr id="548" name="Google Shape;5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300" y="1069776"/>
            <a:ext cx="1513900" cy="3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800" y="1065000"/>
            <a:ext cx="1940025" cy="39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1"/>
          <p:cNvSpPr/>
          <p:nvPr/>
        </p:nvSpPr>
        <p:spPr>
          <a:xfrm>
            <a:off x="6343200" y="2618225"/>
            <a:ext cx="983100" cy="48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1FF83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965275"/>
            <a:ext cx="4053575" cy="402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2" name="Google Shape;552;p11"/>
          <p:cNvGrpSpPr/>
          <p:nvPr/>
        </p:nvGrpSpPr>
        <p:grpSpPr>
          <a:xfrm>
            <a:off x="7669255" y="285109"/>
            <a:ext cx="855099" cy="939031"/>
            <a:chOff x="5706884" y="1297938"/>
            <a:chExt cx="997317" cy="1525143"/>
          </a:xfrm>
        </p:grpSpPr>
        <p:sp>
          <p:nvSpPr>
            <p:cNvPr id="553" name="Google Shape;553;p11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72" name="Google Shape;572;p12"/>
          <p:cNvSpPr txBox="1"/>
          <p:nvPr/>
        </p:nvSpPr>
        <p:spPr>
          <a:xfrm>
            <a:off x="3482100" y="997375"/>
            <a:ext cx="2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73" name="Google Shape;5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6" y="1459075"/>
            <a:ext cx="8839674" cy="337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Google Shape;574;p12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75" name="Google Shape;575;p12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14"/>
          <p:cNvGrpSpPr/>
          <p:nvPr/>
        </p:nvGrpSpPr>
        <p:grpSpPr>
          <a:xfrm>
            <a:off x="2732400" y="1300425"/>
            <a:ext cx="3679200" cy="3843075"/>
            <a:chOff x="2732400" y="1300425"/>
            <a:chExt cx="3679200" cy="3843075"/>
          </a:xfrm>
        </p:grpSpPr>
        <p:grpSp>
          <p:nvGrpSpPr>
            <p:cNvPr id="594" name="Google Shape;594;p14"/>
            <p:cNvGrpSpPr/>
            <p:nvPr/>
          </p:nvGrpSpPr>
          <p:grpSpPr>
            <a:xfrm>
              <a:off x="2813767" y="1815428"/>
              <a:ext cx="3516465" cy="1979083"/>
              <a:chOff x="2813767" y="1815428"/>
              <a:chExt cx="3516465" cy="1979083"/>
            </a:xfrm>
          </p:grpSpPr>
          <p:sp>
            <p:nvSpPr>
              <p:cNvPr id="595" name="Google Shape;595;p14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h="105975" w="188298">
                    <a:moveTo>
                      <a:pt x="0" y="1"/>
                    </a:moveTo>
                    <a:lnTo>
                      <a:pt x="0" y="105974"/>
                    </a:lnTo>
                    <a:lnTo>
                      <a:pt x="188298" y="105974"/>
                    </a:lnTo>
                    <a:lnTo>
                      <a:pt x="188298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fill="none" h="105975" w="188298">
                    <a:moveTo>
                      <a:pt x="0" y="1"/>
                    </a:moveTo>
                    <a:lnTo>
                      <a:pt x="188298" y="1"/>
                    </a:lnTo>
                    <a:lnTo>
                      <a:pt x="188298" y="105974"/>
                    </a:lnTo>
                    <a:lnTo>
                      <a:pt x="0" y="105974"/>
                    </a:lnTo>
                    <a:close/>
                  </a:path>
                </a:pathLst>
              </a:custGeom>
              <a:noFill/>
              <a:ln cap="flat" cmpd="sng" w="89450">
                <a:solidFill>
                  <a:srgbClr val="270B41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7" name="Google Shape;597;p14"/>
            <p:cNvSpPr/>
            <p:nvPr/>
          </p:nvSpPr>
          <p:spPr>
            <a:xfrm>
              <a:off x="2732400" y="1300425"/>
              <a:ext cx="3679200" cy="3679200"/>
            </a:xfrm>
            <a:prstGeom prst="ellipse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p14"/>
            <p:cNvGrpSpPr/>
            <p:nvPr/>
          </p:nvGrpSpPr>
          <p:grpSpPr>
            <a:xfrm>
              <a:off x="3314874" y="2083359"/>
              <a:ext cx="2514925" cy="3060141"/>
              <a:chOff x="3314874" y="2083359"/>
              <a:chExt cx="2514925" cy="3060141"/>
            </a:xfrm>
          </p:grpSpPr>
          <p:sp>
            <p:nvSpPr>
              <p:cNvPr id="599" name="Google Shape;599;p14"/>
              <p:cNvSpPr/>
              <p:nvPr/>
            </p:nvSpPr>
            <p:spPr>
              <a:xfrm>
                <a:off x="3314874" y="3582681"/>
                <a:ext cx="2514925" cy="1560819"/>
              </a:xfrm>
              <a:custGeom>
                <a:rect b="b" l="l" r="r" t="t"/>
                <a:pathLst>
                  <a:path extrusionOk="0" h="83578" w="134668">
                    <a:moveTo>
                      <a:pt x="66475" y="1"/>
                    </a:moveTo>
                    <a:cubicBezTo>
                      <a:pt x="53953" y="538"/>
                      <a:pt x="49588" y="6512"/>
                      <a:pt x="46834" y="8695"/>
                    </a:cubicBezTo>
                    <a:cubicBezTo>
                      <a:pt x="44114" y="10877"/>
                      <a:pt x="23972" y="19035"/>
                      <a:pt x="20716" y="19607"/>
                    </a:cubicBezTo>
                    <a:cubicBezTo>
                      <a:pt x="17424" y="20144"/>
                      <a:pt x="16351" y="21217"/>
                      <a:pt x="14169" y="23972"/>
                    </a:cubicBezTo>
                    <a:cubicBezTo>
                      <a:pt x="11986" y="26691"/>
                      <a:pt x="4366" y="35385"/>
                      <a:pt x="2183" y="43006"/>
                    </a:cubicBezTo>
                    <a:cubicBezTo>
                      <a:pt x="1" y="50662"/>
                      <a:pt x="1146" y="83578"/>
                      <a:pt x="1146" y="83578"/>
                    </a:cubicBezTo>
                    <a:lnTo>
                      <a:pt x="133523" y="83578"/>
                    </a:lnTo>
                    <a:cubicBezTo>
                      <a:pt x="133523" y="83578"/>
                      <a:pt x="134668" y="50662"/>
                      <a:pt x="132485" y="43006"/>
                    </a:cubicBezTo>
                    <a:cubicBezTo>
                      <a:pt x="130303" y="35385"/>
                      <a:pt x="122682" y="26691"/>
                      <a:pt x="120535" y="23972"/>
                    </a:cubicBezTo>
                    <a:cubicBezTo>
                      <a:pt x="118389" y="21217"/>
                      <a:pt x="117280" y="20144"/>
                      <a:pt x="113988" y="19607"/>
                    </a:cubicBezTo>
                    <a:cubicBezTo>
                      <a:pt x="110732" y="19035"/>
                      <a:pt x="90590" y="10877"/>
                      <a:pt x="87835" y="8695"/>
                    </a:cubicBezTo>
                    <a:cubicBezTo>
                      <a:pt x="85080" y="6512"/>
                      <a:pt x="80751" y="538"/>
                      <a:pt x="68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3326900" y="3745041"/>
                <a:ext cx="862598" cy="1398459"/>
              </a:xfrm>
              <a:custGeom>
                <a:rect b="b" l="l" r="r" t="t"/>
                <a:pathLst>
                  <a:path extrusionOk="0" h="74884" w="46190">
                    <a:moveTo>
                      <a:pt x="46190" y="1"/>
                    </a:moveTo>
                    <a:lnTo>
                      <a:pt x="46190" y="1"/>
                    </a:lnTo>
                    <a:cubicBezTo>
                      <a:pt x="46189" y="1"/>
                      <a:pt x="45905" y="192"/>
                      <a:pt x="45396" y="530"/>
                    </a:cubicBezTo>
                    <a:lnTo>
                      <a:pt x="45396" y="530"/>
                    </a:lnTo>
                    <a:cubicBezTo>
                      <a:pt x="45735" y="328"/>
                      <a:pt x="46003" y="150"/>
                      <a:pt x="46190" y="1"/>
                    </a:cubicBezTo>
                    <a:close/>
                    <a:moveTo>
                      <a:pt x="45396" y="530"/>
                    </a:moveTo>
                    <a:lnTo>
                      <a:pt x="45396" y="530"/>
                    </a:lnTo>
                    <a:cubicBezTo>
                      <a:pt x="40788" y="3266"/>
                      <a:pt x="23104" y="10380"/>
                      <a:pt x="20072" y="10913"/>
                    </a:cubicBezTo>
                    <a:cubicBezTo>
                      <a:pt x="16780" y="11450"/>
                      <a:pt x="15707" y="12523"/>
                      <a:pt x="13525" y="15278"/>
                    </a:cubicBezTo>
                    <a:cubicBezTo>
                      <a:pt x="11342" y="17997"/>
                      <a:pt x="3722" y="26691"/>
                      <a:pt x="1539" y="34312"/>
                    </a:cubicBezTo>
                    <a:cubicBezTo>
                      <a:pt x="1" y="39714"/>
                      <a:pt x="180" y="62147"/>
                      <a:pt x="430" y="74884"/>
                    </a:cubicBezTo>
                    <a:lnTo>
                      <a:pt x="1646" y="74884"/>
                    </a:lnTo>
                    <a:cubicBezTo>
                      <a:pt x="3078" y="62576"/>
                      <a:pt x="5546" y="41539"/>
                      <a:pt x="5868" y="38533"/>
                    </a:cubicBezTo>
                    <a:cubicBezTo>
                      <a:pt x="6333" y="34276"/>
                      <a:pt x="10627" y="26154"/>
                      <a:pt x="13024" y="23292"/>
                    </a:cubicBezTo>
                    <a:cubicBezTo>
                      <a:pt x="15421" y="20430"/>
                      <a:pt x="16852" y="17103"/>
                      <a:pt x="23041" y="14240"/>
                    </a:cubicBezTo>
                    <a:cubicBezTo>
                      <a:pt x="28399" y="11749"/>
                      <a:pt x="41972" y="2804"/>
                      <a:pt x="45396" y="5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3884144" y="2083359"/>
                <a:ext cx="1445875" cy="1598897"/>
              </a:xfrm>
              <a:custGeom>
                <a:rect b="b" l="l" r="r" t="t"/>
                <a:pathLst>
                  <a:path extrusionOk="0" h="85617" w="77423">
                    <a:moveTo>
                      <a:pt x="47477" y="1"/>
                    </a:moveTo>
                    <a:cubicBezTo>
                      <a:pt x="47477" y="1611"/>
                      <a:pt x="46726" y="3113"/>
                      <a:pt x="45474" y="4151"/>
                    </a:cubicBezTo>
                    <a:cubicBezTo>
                      <a:pt x="44221" y="5117"/>
                      <a:pt x="42754" y="5797"/>
                      <a:pt x="41216" y="6154"/>
                    </a:cubicBezTo>
                    <a:cubicBezTo>
                      <a:pt x="36923" y="7335"/>
                      <a:pt x="32379" y="7371"/>
                      <a:pt x="28121" y="8695"/>
                    </a:cubicBezTo>
                    <a:cubicBezTo>
                      <a:pt x="26690" y="9052"/>
                      <a:pt x="25367" y="9732"/>
                      <a:pt x="24186" y="10591"/>
                    </a:cubicBezTo>
                    <a:cubicBezTo>
                      <a:pt x="22003" y="12380"/>
                      <a:pt x="20787" y="15099"/>
                      <a:pt x="21002" y="17925"/>
                    </a:cubicBezTo>
                    <a:cubicBezTo>
                      <a:pt x="21073" y="19070"/>
                      <a:pt x="21503" y="19929"/>
                      <a:pt x="20859" y="20966"/>
                    </a:cubicBezTo>
                    <a:cubicBezTo>
                      <a:pt x="20143" y="22111"/>
                      <a:pt x="18855" y="23077"/>
                      <a:pt x="18032" y="24151"/>
                    </a:cubicBezTo>
                    <a:cubicBezTo>
                      <a:pt x="14490" y="28873"/>
                      <a:pt x="12558" y="34598"/>
                      <a:pt x="12558" y="40501"/>
                    </a:cubicBezTo>
                    <a:cubicBezTo>
                      <a:pt x="12558" y="41217"/>
                      <a:pt x="12594" y="41932"/>
                      <a:pt x="12630" y="42612"/>
                    </a:cubicBezTo>
                    <a:cubicBezTo>
                      <a:pt x="12630" y="42612"/>
                      <a:pt x="3757" y="42683"/>
                      <a:pt x="3578" y="53023"/>
                    </a:cubicBezTo>
                    <a:lnTo>
                      <a:pt x="3292" y="53023"/>
                    </a:lnTo>
                    <a:lnTo>
                      <a:pt x="3292" y="44866"/>
                    </a:lnTo>
                    <a:cubicBezTo>
                      <a:pt x="3292" y="43954"/>
                      <a:pt x="2612" y="43497"/>
                      <a:pt x="1932" y="43497"/>
                    </a:cubicBezTo>
                    <a:cubicBezTo>
                      <a:pt x="1252" y="43497"/>
                      <a:pt x="573" y="43954"/>
                      <a:pt x="573" y="44866"/>
                    </a:cubicBezTo>
                    <a:lnTo>
                      <a:pt x="573" y="53417"/>
                    </a:lnTo>
                    <a:cubicBezTo>
                      <a:pt x="179" y="53703"/>
                      <a:pt x="0" y="54168"/>
                      <a:pt x="36" y="54669"/>
                    </a:cubicBezTo>
                    <a:lnTo>
                      <a:pt x="36" y="62290"/>
                    </a:lnTo>
                    <a:cubicBezTo>
                      <a:pt x="36" y="63363"/>
                      <a:pt x="573" y="65009"/>
                      <a:pt x="2218" y="65009"/>
                    </a:cubicBezTo>
                    <a:lnTo>
                      <a:pt x="5868" y="65009"/>
                    </a:lnTo>
                    <a:cubicBezTo>
                      <a:pt x="8336" y="71234"/>
                      <a:pt x="11735" y="71556"/>
                      <a:pt x="14204" y="71556"/>
                    </a:cubicBezTo>
                    <a:cubicBezTo>
                      <a:pt x="17460" y="71556"/>
                      <a:pt x="17996" y="71556"/>
                      <a:pt x="20179" y="69910"/>
                    </a:cubicBezTo>
                    <a:lnTo>
                      <a:pt x="20250" y="69839"/>
                    </a:lnTo>
                    <a:lnTo>
                      <a:pt x="21932" y="84365"/>
                    </a:lnTo>
                    <a:lnTo>
                      <a:pt x="53523" y="85617"/>
                    </a:lnTo>
                    <a:lnTo>
                      <a:pt x="56135" y="68265"/>
                    </a:lnTo>
                    <a:lnTo>
                      <a:pt x="56135" y="68229"/>
                    </a:lnTo>
                    <a:lnTo>
                      <a:pt x="57316" y="69910"/>
                    </a:lnTo>
                    <a:cubicBezTo>
                      <a:pt x="59498" y="71520"/>
                      <a:pt x="60035" y="71520"/>
                      <a:pt x="63291" y="71520"/>
                    </a:cubicBezTo>
                    <a:cubicBezTo>
                      <a:pt x="65759" y="71520"/>
                      <a:pt x="69158" y="71234"/>
                      <a:pt x="71627" y="65009"/>
                    </a:cubicBezTo>
                    <a:lnTo>
                      <a:pt x="75205" y="65009"/>
                    </a:lnTo>
                    <a:cubicBezTo>
                      <a:pt x="76850" y="65009"/>
                      <a:pt x="77387" y="63363"/>
                      <a:pt x="77387" y="62290"/>
                    </a:cubicBezTo>
                    <a:lnTo>
                      <a:pt x="77387" y="54669"/>
                    </a:lnTo>
                    <a:cubicBezTo>
                      <a:pt x="77423" y="54132"/>
                      <a:pt x="77172" y="53596"/>
                      <a:pt x="76707" y="53309"/>
                    </a:cubicBezTo>
                    <a:lnTo>
                      <a:pt x="76850" y="53309"/>
                    </a:lnTo>
                    <a:lnTo>
                      <a:pt x="76850" y="44580"/>
                    </a:lnTo>
                    <a:cubicBezTo>
                      <a:pt x="76850" y="43685"/>
                      <a:pt x="76171" y="43238"/>
                      <a:pt x="75491" y="43238"/>
                    </a:cubicBezTo>
                    <a:cubicBezTo>
                      <a:pt x="74811" y="43238"/>
                      <a:pt x="74131" y="43685"/>
                      <a:pt x="74131" y="44580"/>
                    </a:cubicBezTo>
                    <a:lnTo>
                      <a:pt x="74131" y="53023"/>
                    </a:lnTo>
                    <a:lnTo>
                      <a:pt x="73917" y="53023"/>
                    </a:lnTo>
                    <a:cubicBezTo>
                      <a:pt x="73738" y="42683"/>
                      <a:pt x="64865" y="42612"/>
                      <a:pt x="64865" y="42612"/>
                    </a:cubicBezTo>
                    <a:lnTo>
                      <a:pt x="64758" y="42755"/>
                    </a:lnTo>
                    <a:cubicBezTo>
                      <a:pt x="64829" y="42039"/>
                      <a:pt x="64865" y="41252"/>
                      <a:pt x="64865" y="40501"/>
                    </a:cubicBezTo>
                    <a:cubicBezTo>
                      <a:pt x="64865" y="33981"/>
                      <a:pt x="62576" y="28006"/>
                      <a:pt x="58771" y="23370"/>
                    </a:cubicBezTo>
                    <a:lnTo>
                      <a:pt x="58771" y="23370"/>
                    </a:lnTo>
                    <a:cubicBezTo>
                      <a:pt x="60096" y="19793"/>
                      <a:pt x="59199" y="14469"/>
                      <a:pt x="56958" y="10913"/>
                    </a:cubicBezTo>
                    <a:cubicBezTo>
                      <a:pt x="56171" y="9661"/>
                      <a:pt x="55348" y="7478"/>
                      <a:pt x="53845" y="5117"/>
                    </a:cubicBezTo>
                    <a:cubicBezTo>
                      <a:pt x="52522" y="3006"/>
                      <a:pt x="49910" y="502"/>
                      <a:pt x="47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3894826" y="2310540"/>
                <a:ext cx="1430524" cy="600681"/>
              </a:xfrm>
              <a:custGeom>
                <a:rect b="b" l="l" r="r" t="t"/>
                <a:pathLst>
                  <a:path extrusionOk="0" h="32165" w="76601">
                    <a:moveTo>
                      <a:pt x="37567" y="0"/>
                    </a:moveTo>
                    <a:cubicBezTo>
                      <a:pt x="30519" y="0"/>
                      <a:pt x="25582" y="2183"/>
                      <a:pt x="25045" y="2755"/>
                    </a:cubicBezTo>
                    <a:cubicBezTo>
                      <a:pt x="24795" y="2970"/>
                      <a:pt x="25045" y="3363"/>
                      <a:pt x="25403" y="3721"/>
                    </a:cubicBezTo>
                    <a:cubicBezTo>
                      <a:pt x="22183" y="5617"/>
                      <a:pt x="9052" y="13631"/>
                      <a:pt x="3829" y="21252"/>
                    </a:cubicBezTo>
                    <a:cubicBezTo>
                      <a:pt x="1" y="26690"/>
                      <a:pt x="537" y="29982"/>
                      <a:pt x="537" y="32164"/>
                    </a:cubicBezTo>
                    <a:lnTo>
                      <a:pt x="2326" y="31735"/>
                    </a:lnTo>
                    <a:cubicBezTo>
                      <a:pt x="2326" y="28336"/>
                      <a:pt x="3400" y="25044"/>
                      <a:pt x="5475" y="22361"/>
                    </a:cubicBezTo>
                    <a:cubicBezTo>
                      <a:pt x="9267" y="17424"/>
                      <a:pt x="12559" y="13095"/>
                      <a:pt x="22934" y="6619"/>
                    </a:cubicBezTo>
                    <a:lnTo>
                      <a:pt x="27049" y="4150"/>
                    </a:lnTo>
                    <a:cubicBezTo>
                      <a:pt x="28623" y="3435"/>
                      <a:pt x="32880" y="1682"/>
                      <a:pt x="37639" y="1682"/>
                    </a:cubicBezTo>
                    <a:cubicBezTo>
                      <a:pt x="37715" y="1681"/>
                      <a:pt x="37791" y="1681"/>
                      <a:pt x="37867" y="1681"/>
                    </a:cubicBezTo>
                    <a:cubicBezTo>
                      <a:pt x="42044" y="1681"/>
                      <a:pt x="46115" y="2645"/>
                      <a:pt x="49875" y="4472"/>
                    </a:cubicBezTo>
                    <a:lnTo>
                      <a:pt x="49982" y="4401"/>
                    </a:lnTo>
                    <a:lnTo>
                      <a:pt x="53703" y="6655"/>
                    </a:lnTo>
                    <a:cubicBezTo>
                      <a:pt x="64078" y="13095"/>
                      <a:pt x="67370" y="17460"/>
                      <a:pt x="71162" y="22361"/>
                    </a:cubicBezTo>
                    <a:cubicBezTo>
                      <a:pt x="73237" y="25044"/>
                      <a:pt x="74311" y="28372"/>
                      <a:pt x="74311" y="31771"/>
                    </a:cubicBezTo>
                    <a:lnTo>
                      <a:pt x="76100" y="32164"/>
                    </a:lnTo>
                    <a:cubicBezTo>
                      <a:pt x="76064" y="29982"/>
                      <a:pt x="76600" y="26690"/>
                      <a:pt x="72772" y="21252"/>
                    </a:cubicBezTo>
                    <a:cubicBezTo>
                      <a:pt x="67406" y="13453"/>
                      <a:pt x="53739" y="5224"/>
                      <a:pt x="50948" y="3578"/>
                    </a:cubicBezTo>
                    <a:cubicBezTo>
                      <a:pt x="51234" y="3292"/>
                      <a:pt x="51413" y="2970"/>
                      <a:pt x="51198" y="2755"/>
                    </a:cubicBezTo>
                    <a:cubicBezTo>
                      <a:pt x="50662" y="2183"/>
                      <a:pt x="44651" y="0"/>
                      <a:pt x="37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4"/>
              <p:cNvSpPr/>
              <p:nvPr/>
            </p:nvSpPr>
            <p:spPr>
              <a:xfrm>
                <a:off x="4589032" y="3582681"/>
                <a:ext cx="1228740" cy="1560819"/>
              </a:xfrm>
              <a:custGeom>
                <a:rect b="b" l="l" r="r" t="t"/>
                <a:pathLst>
                  <a:path extrusionOk="0" h="83578" w="65796">
                    <a:moveTo>
                      <a:pt x="1" y="1"/>
                    </a:moveTo>
                    <a:cubicBezTo>
                      <a:pt x="1" y="1"/>
                      <a:pt x="14061" y="1969"/>
                      <a:pt x="16458" y="9589"/>
                    </a:cubicBezTo>
                    <a:cubicBezTo>
                      <a:pt x="16888" y="11020"/>
                      <a:pt x="18247" y="12165"/>
                      <a:pt x="19786" y="12917"/>
                    </a:cubicBezTo>
                    <a:cubicBezTo>
                      <a:pt x="23614" y="14813"/>
                      <a:pt x="37424" y="21038"/>
                      <a:pt x="43148" y="22934"/>
                    </a:cubicBezTo>
                    <a:cubicBezTo>
                      <a:pt x="47442" y="24365"/>
                      <a:pt x="49338" y="26262"/>
                      <a:pt x="50769" y="28158"/>
                    </a:cubicBezTo>
                    <a:cubicBezTo>
                      <a:pt x="52200" y="30090"/>
                      <a:pt x="57924" y="38176"/>
                      <a:pt x="59821" y="43435"/>
                    </a:cubicBezTo>
                    <a:cubicBezTo>
                      <a:pt x="61753" y="48730"/>
                      <a:pt x="64078" y="70447"/>
                      <a:pt x="64865" y="83578"/>
                    </a:cubicBezTo>
                    <a:lnTo>
                      <a:pt x="65295" y="83578"/>
                    </a:lnTo>
                    <a:cubicBezTo>
                      <a:pt x="65581" y="70841"/>
                      <a:pt x="65796" y="48408"/>
                      <a:pt x="64257" y="43006"/>
                    </a:cubicBezTo>
                    <a:cubicBezTo>
                      <a:pt x="62075" y="35385"/>
                      <a:pt x="54454" y="26691"/>
                      <a:pt x="52272" y="23972"/>
                    </a:cubicBezTo>
                    <a:cubicBezTo>
                      <a:pt x="50125" y="21217"/>
                      <a:pt x="49016" y="20144"/>
                      <a:pt x="45760" y="19607"/>
                    </a:cubicBezTo>
                    <a:cubicBezTo>
                      <a:pt x="42469" y="19035"/>
                      <a:pt x="22362" y="10877"/>
                      <a:pt x="19607" y="8695"/>
                    </a:cubicBezTo>
                    <a:cubicBezTo>
                      <a:pt x="16852" y="6512"/>
                      <a:pt x="12523" y="5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4"/>
              <p:cNvSpPr/>
              <p:nvPr/>
            </p:nvSpPr>
            <p:spPr>
              <a:xfrm>
                <a:off x="4851621" y="2382028"/>
                <a:ext cx="484411" cy="533862"/>
              </a:xfrm>
              <a:custGeom>
                <a:rect b="b" l="l" r="r" t="t"/>
                <a:pathLst>
                  <a:path extrusionOk="0" h="28587" w="25939">
                    <a:moveTo>
                      <a:pt x="0" y="0"/>
                    </a:moveTo>
                    <a:cubicBezTo>
                      <a:pt x="38" y="24"/>
                      <a:pt x="77" y="48"/>
                      <a:pt x="115" y="71"/>
                    </a:cubicBezTo>
                    <a:lnTo>
                      <a:pt x="115" y="71"/>
                    </a:lnTo>
                    <a:cubicBezTo>
                      <a:pt x="40" y="25"/>
                      <a:pt x="0" y="1"/>
                      <a:pt x="0" y="0"/>
                    </a:cubicBezTo>
                    <a:close/>
                    <a:moveTo>
                      <a:pt x="115" y="71"/>
                    </a:moveTo>
                    <a:lnTo>
                      <a:pt x="115" y="71"/>
                    </a:lnTo>
                    <a:cubicBezTo>
                      <a:pt x="1500" y="931"/>
                      <a:pt x="15071" y="9471"/>
                      <a:pt x="20501" y="17174"/>
                    </a:cubicBezTo>
                    <a:cubicBezTo>
                      <a:pt x="25223" y="23864"/>
                      <a:pt x="24794" y="28587"/>
                      <a:pt x="24794" y="28587"/>
                    </a:cubicBezTo>
                    <a:cubicBezTo>
                      <a:pt x="24794" y="28587"/>
                      <a:pt x="25939" y="23220"/>
                      <a:pt x="21324" y="17102"/>
                    </a:cubicBezTo>
                    <a:cubicBezTo>
                      <a:pt x="16726" y="11007"/>
                      <a:pt x="10069" y="6226"/>
                      <a:pt x="115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5296609" y="2889147"/>
                <a:ext cx="22727" cy="187105"/>
              </a:xfrm>
              <a:custGeom>
                <a:rect b="b" l="l" r="r" t="t"/>
                <a:pathLst>
                  <a:path extrusionOk="0" h="10019" w="1217">
                    <a:moveTo>
                      <a:pt x="0" y="1"/>
                    </a:moveTo>
                    <a:lnTo>
                      <a:pt x="0" y="1"/>
                    </a:lnTo>
                    <a:cubicBezTo>
                      <a:pt x="966" y="1432"/>
                      <a:pt x="1216" y="10018"/>
                      <a:pt x="1216" y="10018"/>
                    </a:cubicBezTo>
                    <a:lnTo>
                      <a:pt x="1216" y="1754"/>
                    </a:lnTo>
                    <a:cubicBezTo>
                      <a:pt x="1216" y="1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5261182" y="3076234"/>
                <a:ext cx="71525" cy="169065"/>
              </a:xfrm>
              <a:custGeom>
                <a:rect b="b" l="l" r="r" t="t"/>
                <a:pathLst>
                  <a:path extrusionOk="0" h="9053" w="3830">
                    <a:moveTo>
                      <a:pt x="1" y="0"/>
                    </a:moveTo>
                    <a:cubicBezTo>
                      <a:pt x="824" y="0"/>
                      <a:pt x="1647" y="179"/>
                      <a:pt x="2398" y="465"/>
                    </a:cubicBezTo>
                    <a:cubicBezTo>
                      <a:pt x="2935" y="752"/>
                      <a:pt x="3292" y="1288"/>
                      <a:pt x="3328" y="1897"/>
                    </a:cubicBezTo>
                    <a:lnTo>
                      <a:pt x="3829" y="9052"/>
                    </a:lnTo>
                    <a:lnTo>
                      <a:pt x="3650" y="1789"/>
                    </a:lnTo>
                    <a:cubicBezTo>
                      <a:pt x="3829" y="465"/>
                      <a:pt x="2863" y="0"/>
                      <a:pt x="2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5094825" y="2880650"/>
                <a:ext cx="177076" cy="467529"/>
              </a:xfrm>
              <a:custGeom>
                <a:rect b="b" l="l" r="r" t="t"/>
                <a:pathLst>
                  <a:path extrusionOk="0" h="25035" w="9482">
                    <a:moveTo>
                      <a:pt x="426" y="0"/>
                    </a:moveTo>
                    <a:cubicBezTo>
                      <a:pt x="271" y="0"/>
                      <a:pt x="128" y="9"/>
                      <a:pt x="0" y="26"/>
                    </a:cubicBezTo>
                    <a:cubicBezTo>
                      <a:pt x="0" y="26"/>
                      <a:pt x="3077" y="26"/>
                      <a:pt x="3757" y="3640"/>
                    </a:cubicBezTo>
                    <a:cubicBezTo>
                      <a:pt x="4437" y="7289"/>
                      <a:pt x="3077" y="16699"/>
                      <a:pt x="0" y="25035"/>
                    </a:cubicBezTo>
                    <a:cubicBezTo>
                      <a:pt x="0" y="25035"/>
                      <a:pt x="2290" y="21922"/>
                      <a:pt x="3900" y="15089"/>
                    </a:cubicBezTo>
                    <a:cubicBezTo>
                      <a:pt x="4866" y="11046"/>
                      <a:pt x="5188" y="6860"/>
                      <a:pt x="4830" y="2710"/>
                    </a:cubicBezTo>
                    <a:lnTo>
                      <a:pt x="4830" y="2710"/>
                    </a:lnTo>
                    <a:cubicBezTo>
                      <a:pt x="6798" y="4069"/>
                      <a:pt x="8014" y="6252"/>
                      <a:pt x="8193" y="8613"/>
                    </a:cubicBezTo>
                    <a:cubicBezTo>
                      <a:pt x="8444" y="12620"/>
                      <a:pt x="8050" y="16663"/>
                      <a:pt x="6726" y="22352"/>
                    </a:cubicBezTo>
                    <a:cubicBezTo>
                      <a:pt x="6726" y="22352"/>
                      <a:pt x="9481" y="15590"/>
                      <a:pt x="8980" y="8684"/>
                    </a:cubicBezTo>
                    <a:cubicBezTo>
                      <a:pt x="8476" y="2191"/>
                      <a:pt x="2877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3877458" y="2378685"/>
                <a:ext cx="491769" cy="537205"/>
              </a:xfrm>
              <a:custGeom>
                <a:rect b="b" l="l" r="r" t="t"/>
                <a:pathLst>
                  <a:path extrusionOk="0" h="28766" w="26333">
                    <a:moveTo>
                      <a:pt x="26333" y="0"/>
                    </a:moveTo>
                    <a:cubicBezTo>
                      <a:pt x="26332" y="1"/>
                      <a:pt x="24672" y="990"/>
                      <a:pt x="22245" y="2607"/>
                    </a:cubicBezTo>
                    <a:lnTo>
                      <a:pt x="22245" y="2607"/>
                    </a:lnTo>
                    <a:cubicBezTo>
                      <a:pt x="23553" y="1764"/>
                      <a:pt x="24916" y="898"/>
                      <a:pt x="26333" y="0"/>
                    </a:cubicBezTo>
                    <a:close/>
                    <a:moveTo>
                      <a:pt x="22245" y="2607"/>
                    </a:moveTo>
                    <a:lnTo>
                      <a:pt x="22245" y="2607"/>
                    </a:lnTo>
                    <a:cubicBezTo>
                      <a:pt x="14372" y="7682"/>
                      <a:pt x="8476" y="11938"/>
                      <a:pt x="4580" y="17245"/>
                    </a:cubicBezTo>
                    <a:cubicBezTo>
                      <a:pt x="0" y="23435"/>
                      <a:pt x="1575" y="28766"/>
                      <a:pt x="1575" y="28766"/>
                    </a:cubicBezTo>
                    <a:cubicBezTo>
                      <a:pt x="1575" y="28766"/>
                      <a:pt x="716" y="24007"/>
                      <a:pt x="5367" y="17281"/>
                    </a:cubicBezTo>
                    <a:cubicBezTo>
                      <a:pt x="9159" y="11809"/>
                      <a:pt x="17297" y="5903"/>
                      <a:pt x="22245" y="2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3892828" y="2893835"/>
                <a:ext cx="22055" cy="187086"/>
              </a:xfrm>
              <a:custGeom>
                <a:rect b="b" l="l" r="r" t="t"/>
                <a:pathLst>
                  <a:path extrusionOk="0" h="10018" w="1181">
                    <a:moveTo>
                      <a:pt x="1181" y="0"/>
                    </a:moveTo>
                    <a:cubicBezTo>
                      <a:pt x="1181" y="0"/>
                      <a:pt x="0" y="143"/>
                      <a:pt x="0" y="1753"/>
                    </a:cubicBezTo>
                    <a:lnTo>
                      <a:pt x="108" y="10018"/>
                    </a:lnTo>
                    <a:cubicBezTo>
                      <a:pt x="108" y="10018"/>
                      <a:pt x="251" y="1431"/>
                      <a:pt x="1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3878784" y="3075561"/>
                <a:ext cx="70853" cy="179075"/>
              </a:xfrm>
              <a:custGeom>
                <a:rect b="b" l="l" r="r" t="t"/>
                <a:pathLst>
                  <a:path extrusionOk="0" h="9589" w="3794">
                    <a:moveTo>
                      <a:pt x="3793" y="1"/>
                    </a:moveTo>
                    <a:cubicBezTo>
                      <a:pt x="3736" y="1"/>
                      <a:pt x="3679" y="1"/>
                      <a:pt x="3622" y="3"/>
                    </a:cubicBezTo>
                    <a:lnTo>
                      <a:pt x="3622" y="3"/>
                    </a:lnTo>
                    <a:lnTo>
                      <a:pt x="3793" y="1"/>
                    </a:lnTo>
                    <a:close/>
                    <a:moveTo>
                      <a:pt x="3622" y="3"/>
                    </a:moveTo>
                    <a:lnTo>
                      <a:pt x="1432" y="36"/>
                    </a:lnTo>
                    <a:cubicBezTo>
                      <a:pt x="931" y="36"/>
                      <a:pt x="1" y="501"/>
                      <a:pt x="180" y="1825"/>
                    </a:cubicBezTo>
                    <a:lnTo>
                      <a:pt x="323" y="9589"/>
                    </a:lnTo>
                    <a:lnTo>
                      <a:pt x="466" y="1933"/>
                    </a:lnTo>
                    <a:cubicBezTo>
                      <a:pt x="502" y="1324"/>
                      <a:pt x="860" y="752"/>
                      <a:pt x="1432" y="501"/>
                    </a:cubicBezTo>
                    <a:cubicBezTo>
                      <a:pt x="2131" y="202"/>
                      <a:pt x="2861" y="26"/>
                      <a:pt x="3622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3944931" y="2878092"/>
                <a:ext cx="179093" cy="466744"/>
              </a:xfrm>
              <a:custGeom>
                <a:rect b="b" l="l" r="r" t="t"/>
                <a:pathLst>
                  <a:path extrusionOk="0" h="24993" w="9590">
                    <a:moveTo>
                      <a:pt x="8969" y="0"/>
                    </a:moveTo>
                    <a:cubicBezTo>
                      <a:pt x="6549" y="0"/>
                      <a:pt x="873" y="2206"/>
                      <a:pt x="466" y="8750"/>
                    </a:cubicBezTo>
                    <a:cubicBezTo>
                      <a:pt x="1" y="15655"/>
                      <a:pt x="2863" y="22381"/>
                      <a:pt x="2863" y="22381"/>
                    </a:cubicBezTo>
                    <a:cubicBezTo>
                      <a:pt x="1432" y="16764"/>
                      <a:pt x="1003" y="12721"/>
                      <a:pt x="1217" y="8678"/>
                    </a:cubicBezTo>
                    <a:cubicBezTo>
                      <a:pt x="1361" y="6317"/>
                      <a:pt x="2577" y="4099"/>
                      <a:pt x="4545" y="2739"/>
                    </a:cubicBezTo>
                    <a:lnTo>
                      <a:pt x="4545" y="2739"/>
                    </a:lnTo>
                    <a:cubicBezTo>
                      <a:pt x="4223" y="6889"/>
                      <a:pt x="4580" y="11040"/>
                      <a:pt x="5582" y="15083"/>
                    </a:cubicBezTo>
                    <a:cubicBezTo>
                      <a:pt x="7264" y="21952"/>
                      <a:pt x="9589" y="24993"/>
                      <a:pt x="9589" y="24993"/>
                    </a:cubicBezTo>
                    <a:cubicBezTo>
                      <a:pt x="6405" y="16693"/>
                      <a:pt x="4974" y="7319"/>
                      <a:pt x="5618" y="3669"/>
                    </a:cubicBezTo>
                    <a:cubicBezTo>
                      <a:pt x="6262" y="20"/>
                      <a:pt x="9339" y="20"/>
                      <a:pt x="9339" y="20"/>
                    </a:cubicBezTo>
                    <a:cubicBezTo>
                      <a:pt x="9226" y="7"/>
                      <a:pt x="9103" y="0"/>
                      <a:pt x="8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5052060" y="2970664"/>
                <a:ext cx="76194" cy="339437"/>
              </a:xfrm>
              <a:custGeom>
                <a:rect b="b" l="l" r="r" t="t"/>
                <a:pathLst>
                  <a:path extrusionOk="0" h="18176" w="4080">
                    <a:moveTo>
                      <a:pt x="3900" y="0"/>
                    </a:moveTo>
                    <a:lnTo>
                      <a:pt x="3900" y="0"/>
                    </a:lnTo>
                    <a:cubicBezTo>
                      <a:pt x="3900" y="2"/>
                      <a:pt x="3077" y="9697"/>
                      <a:pt x="0" y="18176"/>
                    </a:cubicBezTo>
                    <a:cubicBezTo>
                      <a:pt x="1396" y="15278"/>
                      <a:pt x="2469" y="12272"/>
                      <a:pt x="3220" y="9160"/>
                    </a:cubicBezTo>
                    <a:cubicBezTo>
                      <a:pt x="3864" y="6154"/>
                      <a:pt x="4079" y="3077"/>
                      <a:pt x="3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3" name="Google Shape;613;p1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visualization</a:t>
            </a:r>
            <a:endParaRPr sz="4100"/>
          </a:p>
        </p:txBody>
      </p:sp>
      <p:grpSp>
        <p:nvGrpSpPr>
          <p:cNvPr id="614" name="Google Shape;614;p14"/>
          <p:cNvGrpSpPr/>
          <p:nvPr/>
        </p:nvGrpSpPr>
        <p:grpSpPr>
          <a:xfrm>
            <a:off x="2517445" y="1901870"/>
            <a:ext cx="918717" cy="918735"/>
            <a:chOff x="3189938" y="1238819"/>
            <a:chExt cx="918717" cy="918735"/>
          </a:xfrm>
        </p:grpSpPr>
        <p:sp>
          <p:nvSpPr>
            <p:cNvPr id="615" name="Google Shape;615;p14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4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7" name="Google Shape;617;p14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18" name="Google Shape;618;p14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5" name="Google Shape;625;p14"/>
          <p:cNvGrpSpPr/>
          <p:nvPr/>
        </p:nvGrpSpPr>
        <p:grpSpPr>
          <a:xfrm flipH="1">
            <a:off x="2365045" y="3307045"/>
            <a:ext cx="918717" cy="918735"/>
            <a:chOff x="2212432" y="2491594"/>
            <a:chExt cx="918717" cy="918735"/>
          </a:xfrm>
        </p:grpSpPr>
        <p:sp>
          <p:nvSpPr>
            <p:cNvPr id="626" name="Google Shape;626;p14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dk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8" name="Google Shape;628;p14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29" name="Google Shape;629;p14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4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4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6" name="Google Shape;636;p14"/>
          <p:cNvGrpSpPr/>
          <p:nvPr/>
        </p:nvGrpSpPr>
        <p:grpSpPr>
          <a:xfrm>
            <a:off x="5707852" y="1904822"/>
            <a:ext cx="918717" cy="918735"/>
            <a:chOff x="2212432" y="2491594"/>
            <a:chExt cx="918717" cy="918735"/>
          </a:xfrm>
        </p:grpSpPr>
        <p:sp>
          <p:nvSpPr>
            <p:cNvPr id="637" name="Google Shape;637;p14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5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9" name="Google Shape;639;p14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7" name="Google Shape;647;p14"/>
          <p:cNvGrpSpPr/>
          <p:nvPr/>
        </p:nvGrpSpPr>
        <p:grpSpPr>
          <a:xfrm flipH="1">
            <a:off x="5860252" y="3307045"/>
            <a:ext cx="918717" cy="918735"/>
            <a:chOff x="3189938" y="1238819"/>
            <a:chExt cx="918717" cy="918735"/>
          </a:xfrm>
        </p:grpSpPr>
        <p:sp>
          <p:nvSpPr>
            <p:cNvPr id="648" name="Google Shape;648;p14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0" name="Google Shape;650;p14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51" name="Google Shape;651;p14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grpSp>
        <p:nvGrpSpPr>
          <p:cNvPr id="663" name="Google Shape;663;p15"/>
          <p:cNvGrpSpPr/>
          <p:nvPr/>
        </p:nvGrpSpPr>
        <p:grpSpPr>
          <a:xfrm>
            <a:off x="2433336" y="1303181"/>
            <a:ext cx="4277328" cy="3429153"/>
            <a:chOff x="2433336" y="1303181"/>
            <a:chExt cx="4277328" cy="3429153"/>
          </a:xfrm>
        </p:grpSpPr>
        <p:sp>
          <p:nvSpPr>
            <p:cNvPr id="664" name="Google Shape;664;p15"/>
            <p:cNvSpPr/>
            <p:nvPr/>
          </p:nvSpPr>
          <p:spPr>
            <a:xfrm>
              <a:off x="5305769" y="2862539"/>
              <a:ext cx="1404895" cy="297317"/>
            </a:xfrm>
            <a:custGeom>
              <a:rect b="b" l="l" r="r" t="t"/>
              <a:pathLst>
                <a:path extrusionOk="0" h="18107" w="8556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2433336" y="2862539"/>
              <a:ext cx="1406357" cy="297317"/>
            </a:xfrm>
            <a:custGeom>
              <a:rect b="b" l="l" r="r" t="t"/>
              <a:pathLst>
                <a:path extrusionOk="0" h="18107" w="85649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013104" y="2469050"/>
              <a:ext cx="1119253" cy="1119269"/>
            </a:xfrm>
            <a:custGeom>
              <a:rect b="b" l="l" r="r" t="t"/>
              <a:pathLst>
                <a:path extrusionOk="0" h="68165" w="68164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902587" y="1303181"/>
              <a:ext cx="1817349" cy="1855214"/>
            </a:xfrm>
            <a:custGeom>
              <a:rect b="b" l="l" r="r" t="t"/>
              <a:pathLst>
                <a:path extrusionOk="0" h="112985" w="110679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5294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425525" y="1305200"/>
              <a:ext cx="1817333" cy="1853194"/>
            </a:xfrm>
            <a:custGeom>
              <a:rect b="b" l="l" r="r" t="t"/>
              <a:pathLst>
                <a:path extrusionOk="0" h="112862" w="110678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5882"/>
                  </a:srgbClr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895313" y="2865462"/>
              <a:ext cx="1831897" cy="1866872"/>
            </a:xfrm>
            <a:custGeom>
              <a:rect b="b" l="l" r="r" t="t"/>
              <a:pathLst>
                <a:path extrusionOk="0" h="113695" w="111565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6862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425525" y="2864000"/>
              <a:ext cx="1817333" cy="1842111"/>
            </a:xfrm>
            <a:custGeom>
              <a:rect b="b" l="l" r="r" t="t"/>
              <a:pathLst>
                <a:path extrusionOk="0" h="112187" w="110678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5882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15"/>
            <p:cNvGrpSpPr/>
            <p:nvPr/>
          </p:nvGrpSpPr>
          <p:grpSpPr>
            <a:xfrm>
              <a:off x="3268107" y="1823621"/>
              <a:ext cx="1088646" cy="833265"/>
              <a:chOff x="3317947" y="1893398"/>
              <a:chExt cx="1088646" cy="83326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rect b="b" l="l" r="r" t="t"/>
                <a:pathLst>
                  <a:path extrusionOk="0" fill="none" h="22455" w="25918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cap="flat" cmpd="sng" w="55475">
                <a:solidFill>
                  <a:srgbClr val="FFFFFF"/>
                </a:solidFill>
                <a:prstDash val="solid"/>
                <a:miter lim="88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4926632" y="1823621"/>
              <a:ext cx="854021" cy="834480"/>
              <a:chOff x="4886057" y="1892971"/>
              <a:chExt cx="854021" cy="834480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rect b="b" l="l" r="r" t="t"/>
                <a:pathLst>
                  <a:path extrusionOk="0" h="49689" w="52011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rect b="b" l="l" r="r" t="t"/>
                <a:pathLst>
                  <a:path extrusionOk="0" h="49690" w="52011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rect b="b" l="l" r="r" t="t"/>
                <a:pathLst>
                  <a:path extrusionOk="0" fill="none" h="20504" w="20414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9" name="Google Shape;679;p15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680" name="Google Shape;680;p15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rect b="b" l="l" r="r" t="t"/>
                <a:pathLst>
                  <a:path extrusionOk="0" fill="none" h="24675" w="24586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5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rect b="b" l="l" r="r" t="t"/>
                <a:pathLst>
                  <a:path extrusionOk="0" h="49816" w="56183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rect b="b" l="l" r="r" t="t"/>
                <a:pathLst>
                  <a:path extrusionOk="0" h="49834" w="56183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8" name="Google Shape;688;p15"/>
            <p:cNvSpPr/>
            <p:nvPr/>
          </p:nvSpPr>
          <p:spPr>
            <a:xfrm>
              <a:off x="4013104" y="2451513"/>
              <a:ext cx="1119253" cy="1117857"/>
            </a:xfrm>
            <a:custGeom>
              <a:rect b="b" l="l" r="r" t="t"/>
              <a:pathLst>
                <a:path extrusionOk="0" h="68079" w="68164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942887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129686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504226" y="3384268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504226" y="2571067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5"/>
          <p:cNvGrpSpPr/>
          <p:nvPr/>
        </p:nvGrpSpPr>
        <p:grpSpPr>
          <a:xfrm>
            <a:off x="457200" y="1761600"/>
            <a:ext cx="2195700" cy="1159350"/>
            <a:chOff x="457200" y="1761600"/>
            <a:chExt cx="2195700" cy="1159350"/>
          </a:xfrm>
        </p:grpSpPr>
        <p:grpSp>
          <p:nvGrpSpPr>
            <p:cNvPr id="694" name="Google Shape;694;p15"/>
            <p:cNvGrpSpPr/>
            <p:nvPr/>
          </p:nvGrpSpPr>
          <p:grpSpPr>
            <a:xfrm>
              <a:off x="561226" y="1761600"/>
              <a:ext cx="2007323" cy="401400"/>
              <a:chOff x="561940" y="1761600"/>
              <a:chExt cx="2007323" cy="401400"/>
            </a:xfrm>
          </p:grpSpPr>
          <p:sp>
            <p:nvSpPr>
              <p:cNvPr id="695" name="Google Shape;695;p15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7" name="Google Shape;697;p15"/>
            <p:cNvSpPr txBox="1"/>
            <p:nvPr/>
          </p:nvSpPr>
          <p:spPr>
            <a:xfrm>
              <a:off x="457200" y="2128950"/>
              <a:ext cx="21957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First we wanted to visualize our Data.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8" name="Google Shape;698;p15"/>
          <p:cNvGrpSpPr/>
          <p:nvPr/>
        </p:nvGrpSpPr>
        <p:grpSpPr>
          <a:xfrm>
            <a:off x="457200" y="3144700"/>
            <a:ext cx="2111349" cy="1163297"/>
            <a:chOff x="457200" y="3144700"/>
            <a:chExt cx="2111349" cy="1163297"/>
          </a:xfrm>
        </p:grpSpPr>
        <p:grpSp>
          <p:nvGrpSpPr>
            <p:cNvPr id="699" name="Google Shape;699;p15"/>
            <p:cNvGrpSpPr/>
            <p:nvPr/>
          </p:nvGrpSpPr>
          <p:grpSpPr>
            <a:xfrm>
              <a:off x="561226" y="3144700"/>
              <a:ext cx="2007323" cy="401400"/>
              <a:chOff x="561940" y="1761600"/>
              <a:chExt cx="2007323" cy="401400"/>
            </a:xfrm>
          </p:grpSpPr>
          <p:sp>
            <p:nvSpPr>
              <p:cNvPr id="700" name="Google Shape;700;p15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Get notes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2" name="Google Shape;702;p15"/>
            <p:cNvSpPr txBox="1"/>
            <p:nvPr/>
          </p:nvSpPr>
          <p:spPr>
            <a:xfrm>
              <a:off x="457200" y="351599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wanted to find if there any connections between sales and other parameters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3" name="Google Shape;703;p15"/>
          <p:cNvGrpSpPr/>
          <p:nvPr/>
        </p:nvGrpSpPr>
        <p:grpSpPr>
          <a:xfrm>
            <a:off x="6710675" y="2511400"/>
            <a:ext cx="2111350" cy="1383151"/>
            <a:chOff x="6710675" y="2511400"/>
            <a:chExt cx="2111350" cy="1383151"/>
          </a:xfrm>
        </p:grpSpPr>
        <p:grpSp>
          <p:nvGrpSpPr>
            <p:cNvPr id="704" name="Google Shape;704;p15"/>
            <p:cNvGrpSpPr/>
            <p:nvPr/>
          </p:nvGrpSpPr>
          <p:grpSpPr>
            <a:xfrm flipH="1">
              <a:off x="6710675" y="2511400"/>
              <a:ext cx="2007323" cy="401400"/>
              <a:chOff x="426715" y="2511400"/>
              <a:chExt cx="2007323" cy="401400"/>
            </a:xfrm>
          </p:grpSpPr>
          <p:sp>
            <p:nvSpPr>
              <p:cNvPr id="705" name="Google Shape;705;p15"/>
              <p:cNvSpPr/>
              <p:nvPr/>
            </p:nvSpPr>
            <p:spPr>
              <a:xfrm>
                <a:off x="426715" y="25114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 scatter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 rot="-8100000">
                <a:off x="2197433" y="26140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7" name="Google Shape;707;p15"/>
            <p:cNvSpPr txBox="1"/>
            <p:nvPr/>
          </p:nvSpPr>
          <p:spPr>
            <a:xfrm>
              <a:off x="7032825" y="2878751"/>
              <a:ext cx="1789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visualize a scatter plot that showed us the connection between the sales col and the rating col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sp>
        <p:nvSpPr>
          <p:cNvPr id="713" name="Google Shape;713;p16"/>
          <p:cNvSpPr txBox="1"/>
          <p:nvPr/>
        </p:nvSpPr>
        <p:spPr>
          <a:xfrm>
            <a:off x="464075" y="4486050"/>
            <a:ext cx="3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4" name="Google Shape;7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5275"/>
            <a:ext cx="8839201" cy="33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20" name="Google Shape;7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26" name="Google Shape;7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22275"/>
            <a:ext cx="8839201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32" name="Google Shape;7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00" y="965275"/>
            <a:ext cx="4534724" cy="30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725" y="2532845"/>
            <a:ext cx="4552276" cy="233595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21"/>
          <p:cNvSpPr txBox="1"/>
          <p:nvPr/>
        </p:nvSpPr>
        <p:spPr>
          <a:xfrm>
            <a:off x="219150" y="4266925"/>
            <a:ext cx="40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suspect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a strong connection between a hit game and its rating.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740" name="Google Shape;740;p22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741" name="Google Shape;741;p22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22"/>
          <p:cNvSpPr/>
          <p:nvPr/>
        </p:nvSpPr>
        <p:spPr>
          <a:xfrm>
            <a:off x="4774250" y="1466850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is the final step in our project, and here is how we did it.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3" name="Google Shape;803;p22"/>
          <p:cNvGrpSpPr/>
          <p:nvPr/>
        </p:nvGrpSpPr>
        <p:grpSpPr>
          <a:xfrm>
            <a:off x="4568141" y="2192604"/>
            <a:ext cx="4013058" cy="592200"/>
            <a:chOff x="4568141" y="2268804"/>
            <a:chExt cx="4013058" cy="592200"/>
          </a:xfrm>
        </p:grpSpPr>
        <p:sp>
          <p:nvSpPr>
            <p:cNvPr id="804" name="Google Shape;804;p22"/>
            <p:cNvSpPr/>
            <p:nvPr/>
          </p:nvSpPr>
          <p:spPr>
            <a:xfrm>
              <a:off x="4854599" y="2291604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4568141" y="2268804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06" name="Google Shape;806;p22"/>
          <p:cNvGrpSpPr/>
          <p:nvPr/>
        </p:nvGrpSpPr>
        <p:grpSpPr>
          <a:xfrm>
            <a:off x="4568141" y="3024641"/>
            <a:ext cx="4013058" cy="592200"/>
            <a:chOff x="4568141" y="3090873"/>
            <a:chExt cx="4013058" cy="592200"/>
          </a:xfrm>
        </p:grpSpPr>
        <p:sp>
          <p:nvSpPr>
            <p:cNvPr id="807" name="Google Shape;807;p22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gives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22"/>
          <p:cNvGrpSpPr/>
          <p:nvPr/>
        </p:nvGrpSpPr>
        <p:grpSpPr>
          <a:xfrm>
            <a:off x="4568141" y="3856678"/>
            <a:ext cx="4013058" cy="592200"/>
            <a:chOff x="4568141" y="3912942"/>
            <a:chExt cx="4013058" cy="592200"/>
          </a:xfrm>
        </p:grpSpPr>
        <p:sp>
          <p:nvSpPr>
            <p:cNvPr id="810" name="Google Shape;810;p22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22"/>
          <p:cNvGrpSpPr/>
          <p:nvPr/>
        </p:nvGrpSpPr>
        <p:grpSpPr>
          <a:xfrm>
            <a:off x="451611" y="1297962"/>
            <a:ext cx="3445883" cy="3137955"/>
            <a:chOff x="451611" y="1297962"/>
            <a:chExt cx="3445883" cy="3137955"/>
          </a:xfrm>
        </p:grpSpPr>
        <p:sp>
          <p:nvSpPr>
            <p:cNvPr id="813" name="Google Shape;813;p22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fmla="val 10800000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4" name="Google Shape;814;p22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815" name="Google Shape;815;p22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6" name="Google Shape;816;p22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817" name="Google Shape;817;p22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rect b="b" l="l" r="r" t="t"/>
                  <a:pathLst>
                    <a:path extrusionOk="0" h="5661" w="587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22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rect b="b" l="l" r="r" t="t"/>
                  <a:pathLst>
                    <a:path extrusionOk="0" h="5662" w="591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2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rect b="b" l="l" r="r" t="t"/>
                  <a:pathLst>
                    <a:path extrusionOk="0" h="19326" w="16414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0" name="Google Shape;820;p22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821" name="Google Shape;821;p22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rect b="b" l="l" r="r" t="t"/>
                <a:pathLst>
                  <a:path extrusionOk="0" h="15563" w="19325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3" name="Google Shape;823;p22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824" name="Google Shape;824;p22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5" name="Google Shape;825;p22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826" name="Google Shape;826;p22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rect b="b" l="l" r="r" t="t"/>
                  <a:pathLst>
                    <a:path extrusionOk="0" h="11852" w="11852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22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rect b="b" l="l" r="r" t="t"/>
                  <a:pathLst>
                    <a:path extrusionOk="0" h="19327" w="1938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Question​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2116125" y="1193150"/>
            <a:ext cx="1855200" cy="1884590"/>
            <a:chOff x="2429600" y="1136150"/>
            <a:chExt cx="1855200" cy="1884590"/>
          </a:xfrm>
        </p:grpSpPr>
        <p:cxnSp>
          <p:nvCxnSpPr>
            <p:cNvPr id="112" name="Google Shape;112;p2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72101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2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1" lang="en" sz="1300" u="none" cap="none" strike="noStrike">
                  <a:solidFill>
                    <a:srgbClr val="44444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Can we predict if a video game will be a hit?​</a:t>
              </a:r>
              <a:endParaRPr b="0" i="1" sz="13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Prediction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4859200" y="812875"/>
            <a:ext cx="1855200" cy="2207865"/>
            <a:chOff x="4859200" y="812875"/>
            <a:chExt cx="1855200" cy="2207865"/>
          </a:xfrm>
        </p:grpSpPr>
        <p:cxnSp>
          <p:nvCxnSpPr>
            <p:cNvPr id="116" name="Google Shape;116;p2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2"/>
            <p:cNvSpPr txBox="1"/>
            <p:nvPr/>
          </p:nvSpPr>
          <p:spPr>
            <a:xfrm>
              <a:off x="4859200" y="812875"/>
              <a:ext cx="1855200" cy="12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there any 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connection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between a hit game and the its Properties?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090800" y="197299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QUESTION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3135123" y="2714543"/>
            <a:ext cx="2873754" cy="2085403"/>
            <a:chOff x="3013296" y="2497740"/>
            <a:chExt cx="2873754" cy="2085403"/>
          </a:xfrm>
        </p:grpSpPr>
        <p:sp>
          <p:nvSpPr>
            <p:cNvPr id="120" name="Google Shape;120;p2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833" name="Google Shape;833;p23"/>
          <p:cNvGrpSpPr/>
          <p:nvPr/>
        </p:nvGrpSpPr>
        <p:grpSpPr>
          <a:xfrm>
            <a:off x="279516" y="812879"/>
            <a:ext cx="4013058" cy="592200"/>
            <a:chOff x="279516" y="889079"/>
            <a:chExt cx="4013058" cy="592200"/>
          </a:xfrm>
        </p:grpSpPr>
        <p:sp>
          <p:nvSpPr>
            <p:cNvPr id="834" name="Google Shape;834;p23"/>
            <p:cNvSpPr/>
            <p:nvPr/>
          </p:nvSpPr>
          <p:spPr>
            <a:xfrm>
              <a:off x="565974" y="911879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279516" y="889079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36" name="Google Shape;8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05929"/>
            <a:ext cx="49434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4467"/>
            <a:ext cx="5248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977504"/>
            <a:ext cx="4070439" cy="861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p23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840" name="Google Shape;840;p23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1" name="Google Shape;841;p23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842" name="Google Shape;842;p23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3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3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3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3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3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3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3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3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3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3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3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3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3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6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889" name="Google Shape;889;p26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890" name="Google Shape;890;p26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1" name="Google Shape;891;p26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892" name="Google Shape;892;p26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4" name="Google Shape;934;p26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935" name="Google Shape;935;p26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26"/>
          <p:cNvSpPr txBox="1"/>
          <p:nvPr/>
        </p:nvSpPr>
        <p:spPr>
          <a:xfrm>
            <a:off x="105175" y="1276850"/>
            <a:ext cx="3645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RandomForestClassifier :</a:t>
            </a:r>
            <a:endParaRPr b="1" i="0" sz="140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reduces overfitting in decision trees and helps to improve the accuracy.</a:t>
            </a:r>
            <a:endParaRPr b="0" i="0" sz="1300" u="none" cap="none" strike="noStrike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works well with both categorical and continuous values.</a:t>
            </a:r>
            <a:endParaRPr b="0" i="0" sz="1300" u="none" cap="none" strike="noStrike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400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b="0" i="0" lang="en" sz="14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time for training as it combines a lot of decision trees to determine the class.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computational power.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8" name="Google Shape;9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075" y="2695575"/>
            <a:ext cx="5285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944" name="Google Shape;944;p27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945" name="Google Shape;945;p27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27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948" name="Google Shape;948;p27"/>
          <p:cNvGrpSpPr/>
          <p:nvPr/>
        </p:nvGrpSpPr>
        <p:grpSpPr>
          <a:xfrm>
            <a:off x="5618494" y="1702050"/>
            <a:ext cx="3068306" cy="628500"/>
            <a:chOff x="5618494" y="1702050"/>
            <a:chExt cx="3068306" cy="628500"/>
          </a:xfrm>
        </p:grpSpPr>
        <p:sp>
          <p:nvSpPr>
            <p:cNvPr id="949" name="Google Shape;949;p27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0" name="Google Shape;950;p27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1" name="Google Shape;951;p27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algorithm was chosen after testing it against other models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27"/>
          <p:cNvGrpSpPr/>
          <p:nvPr/>
        </p:nvGrpSpPr>
        <p:grpSpPr>
          <a:xfrm>
            <a:off x="5800420" y="2611525"/>
            <a:ext cx="2886380" cy="628500"/>
            <a:chOff x="5800420" y="2611525"/>
            <a:chExt cx="2886380" cy="628500"/>
          </a:xfrm>
        </p:grpSpPr>
        <p:sp>
          <p:nvSpPr>
            <p:cNvPr id="953" name="Google Shape;953;p27"/>
            <p:cNvSpPr/>
            <p:nvPr/>
          </p:nvSpPr>
          <p:spPr>
            <a:xfrm>
              <a:off x="5800420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4" name="Google Shape;954;p27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5" name="Google Shape;955;p27"/>
            <p:cNvSpPr/>
            <p:nvPr/>
          </p:nvSpPr>
          <p:spPr>
            <a:xfrm>
              <a:off x="66327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 manage to get up to 85% accuracy 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6" name="Google Shape;956;p27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957" name="Google Shape;957;p27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3487214" y="3598300"/>
              <a:ext cx="2148901" cy="940567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4" name="Google Shape;10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50" y="1869200"/>
            <a:ext cx="5285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 - Conclusion</a:t>
            </a:r>
            <a:endParaRPr/>
          </a:p>
        </p:txBody>
      </p:sp>
      <p:grpSp>
        <p:nvGrpSpPr>
          <p:cNvPr id="1010" name="Google Shape;1010;p28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011" name="Google Shape;1011;p28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28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014" name="Google Shape;1014;p28"/>
          <p:cNvGrpSpPr/>
          <p:nvPr/>
        </p:nvGrpSpPr>
        <p:grpSpPr>
          <a:xfrm>
            <a:off x="5618510" y="1702102"/>
            <a:ext cx="3374931" cy="791344"/>
            <a:chOff x="5618494" y="1702050"/>
            <a:chExt cx="3374931" cy="628500"/>
          </a:xfrm>
        </p:grpSpPr>
        <p:sp>
          <p:nvSpPr>
            <p:cNvPr id="1015" name="Google Shape;1015;p28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6" name="Google Shape;1016;p28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7" name="Google Shape;1017;p28"/>
            <p:cNvSpPr/>
            <p:nvPr/>
          </p:nvSpPr>
          <p:spPr>
            <a:xfrm>
              <a:off x="6058225" y="1702050"/>
              <a:ext cx="29352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found a strong connection between</a:t>
              </a: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HIT game and its rating.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8" name="Google Shape;1018;p28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019" name="Google Shape;1019;p28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3487214" y="3598300"/>
              <a:ext cx="2148901" cy="940568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6" name="Google Shape;10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758560"/>
            <a:ext cx="3871949" cy="319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 txBox="1"/>
          <p:nvPr>
            <p:ph idx="4294967295" type="body"/>
          </p:nvPr>
        </p:nvSpPr>
        <p:spPr>
          <a:xfrm>
            <a:off x="1048350" y="690275"/>
            <a:ext cx="70473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language:Python 3.9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Developed in Jupyter Notebook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Pandas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-used for managing data(DataFrame)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-general calculations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BeautiulSoup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MetaCritic,PriceCharting,VgChartz crawlers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Seaborn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Matplotlib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visualization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Sklearn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Machine Learning models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YellowBrick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 for Sklearn - used for visualization of model and deciding which type of model to use.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Github: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Tomer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Dan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4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1078" name="Google Shape;1078;p24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1079" name="Google Shape;1079;p24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0" name="Google Shape;1080;p24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1081" name="Google Shape;1081;p24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4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4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4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4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24"/>
          <p:cNvSpPr txBox="1"/>
          <p:nvPr/>
        </p:nvSpPr>
        <p:spPr>
          <a:xfrm>
            <a:off x="105175" y="1276850"/>
            <a:ext cx="3174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Regression:</a:t>
            </a:r>
            <a:endParaRPr b="1" i="0" sz="140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doesn't require high computation power, easy to implement, easily interpretable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400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b="0" i="0" lang="en" sz="14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is not able to handle a large number of categorical features/variables. It is vulnerable to overfitting.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will not perform well with independent variables that are not correlated to the target variable and are very similar or correlated to each other.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4" name="Google Shape;11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000" y="2725200"/>
            <a:ext cx="5990549" cy="186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5" name="Google Shape;1125;p24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126" name="Google Shape;1126;p24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25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1133" name="Google Shape;1133;p25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1134" name="Google Shape;1134;p25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5" name="Google Shape;1135;p25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1136" name="Google Shape;1136;p25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5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5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5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8" name="Google Shape;1178;p25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179" name="Google Shape;1179;p25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1" name="Google Shape;1181;p25"/>
          <p:cNvSpPr txBox="1"/>
          <p:nvPr/>
        </p:nvSpPr>
        <p:spPr>
          <a:xfrm>
            <a:off x="105175" y="1276850"/>
            <a:ext cx="317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Tree:</a:t>
            </a:r>
            <a:endParaRPr b="1" i="0" sz="140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Compared to other algorithms decision trees requires less effort for data preparation during pre-processing.         A decision tree does not require normalization of data.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400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b="0" i="0" lang="en" sz="14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training is relatively expensive as the complexity and time has taken are more.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small change in the data can cause a large change in the structure of the decision tree causing instability.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2" name="Google Shape;11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650" y="2710475"/>
            <a:ext cx="5611125" cy="231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188" name="Google Shape;1188;p13"/>
          <p:cNvSpPr txBox="1"/>
          <p:nvPr/>
        </p:nvSpPr>
        <p:spPr>
          <a:xfrm>
            <a:off x="3482100" y="797225"/>
            <a:ext cx="21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 after labeling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9" name="Google Shape;1189;p13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1190" name="Google Shape;1190;p13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4" name="Google Shape;1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0" y="1563950"/>
            <a:ext cx="9004674" cy="3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Source/Refrences</a:t>
            </a:r>
            <a:endParaRPr/>
          </a:p>
        </p:txBody>
      </p:sp>
      <p:grpSp>
        <p:nvGrpSpPr>
          <p:cNvPr id="157" name="Google Shape;157;p3"/>
          <p:cNvGrpSpPr/>
          <p:nvPr/>
        </p:nvGrpSpPr>
        <p:grpSpPr>
          <a:xfrm>
            <a:off x="2320732" y="684258"/>
            <a:ext cx="4502539" cy="4502555"/>
            <a:chOff x="2320732" y="684258"/>
            <a:chExt cx="4502539" cy="4502555"/>
          </a:xfrm>
        </p:grpSpPr>
        <p:grpSp>
          <p:nvGrpSpPr>
            <p:cNvPr id="158" name="Google Shape;158;p3"/>
            <p:cNvGrpSpPr/>
            <p:nvPr/>
          </p:nvGrpSpPr>
          <p:grpSpPr>
            <a:xfrm>
              <a:off x="2320732" y="684258"/>
              <a:ext cx="4502539" cy="4502555"/>
              <a:chOff x="2534100" y="533850"/>
              <a:chExt cx="4075800" cy="4075817"/>
            </a:xfrm>
          </p:grpSpPr>
          <p:sp>
            <p:nvSpPr>
              <p:cNvPr id="159" name="Google Shape;159;p3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3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" name="Google Shape;163;p3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64" name="Google Shape;164;p3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3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01" name="Google Shape;201;p3"/>
          <p:cNvGrpSpPr/>
          <p:nvPr/>
        </p:nvGrpSpPr>
        <p:grpSpPr>
          <a:xfrm>
            <a:off x="457197" y="1407130"/>
            <a:ext cx="2935441" cy="1649983"/>
            <a:chOff x="457197" y="1407130"/>
            <a:chExt cx="2935441" cy="1649983"/>
          </a:xfrm>
        </p:grpSpPr>
        <p:sp>
          <p:nvSpPr>
            <p:cNvPr id="202" name="Google Shape;202;p3"/>
            <p:cNvSpPr txBox="1"/>
            <p:nvPr/>
          </p:nvSpPr>
          <p:spPr>
            <a:xfrm>
              <a:off x="457200" y="1978913"/>
              <a:ext cx="2111700" cy="10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Metacritic is a website that aggregates reviews of films, TV shows, music albums and  video games.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57197" y="140713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MetaCritic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3"/>
          <p:cNvGrpSpPr/>
          <p:nvPr/>
        </p:nvGrpSpPr>
        <p:grpSpPr>
          <a:xfrm>
            <a:off x="457200" y="3095810"/>
            <a:ext cx="2935438" cy="1791115"/>
            <a:chOff x="457200" y="3095810"/>
            <a:chExt cx="2935438" cy="1791115"/>
          </a:xfrm>
        </p:grpSpPr>
        <p:sp>
          <p:nvSpPr>
            <p:cNvPr id="206" name="Google Shape;206;p3"/>
            <p:cNvSpPr txBox="1"/>
            <p:nvPr/>
          </p:nvSpPr>
          <p:spPr>
            <a:xfrm>
              <a:off x="457200" y="3655725"/>
              <a:ext cx="2708700" cy="12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VGChartz delivers comprehensive game chart coverage, including sales data, news, reviews, &amp; game database for all platforms.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859538" y="3397746"/>
              <a:ext cx="533100" cy="5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45197" y="309581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VgChartz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5836863" y="2212805"/>
            <a:ext cx="3307412" cy="1691195"/>
            <a:chOff x="5836863" y="2212805"/>
            <a:chExt cx="3307412" cy="1691195"/>
          </a:xfrm>
        </p:grpSpPr>
        <p:sp>
          <p:nvSpPr>
            <p:cNvPr id="210" name="Google Shape;210;p3"/>
            <p:cNvSpPr txBox="1"/>
            <p:nvPr/>
          </p:nvSpPr>
          <p:spPr>
            <a:xfrm>
              <a:off x="6286175" y="2772700"/>
              <a:ext cx="28581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PriceCharting is a source for current and historic prices on video games.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36863" y="2507586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023328" y="2212805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PriceCharting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457200" y="297500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18" name="Google Shape;218;p4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19" name="Google Shape;219;p4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433349" y="2621625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 taken from this list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23" name="Google Shape;223;p4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4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7" name="Google Shape;247;p4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used for each game 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MetaCritic Rating, Release date, User Rating, Publisher, Platform,Developer,Number of Players,Age Appropriate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825" y="489388"/>
            <a:ext cx="3912175" cy="23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775" y="2627150"/>
            <a:ext cx="42415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57" name="Google Shape;257;p5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58" name="Google Shape;258;p5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5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p5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Each video game: Name,Meta Rating, User Rating, Release Date, Publisher,Developer,Platform,Age Appropriate, Number Of Players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5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86" name="Google Shape;286;p5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 txBox="1"/>
            <p:nvPr/>
          </p:nvSpPr>
          <p:spPr>
            <a:xfrm>
              <a:off x="1433351" y="2621625"/>
              <a:ext cx="2673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games list has 191 pages,each page has 100 games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9" name="Google Shape;2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325" y="0"/>
            <a:ext cx="3826675" cy="34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325" y="3490750"/>
            <a:ext cx="3826676" cy="1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296" name="Google Shape;296;p6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297" name="Google Shape;297;p6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1164175" y="498350"/>
              <a:ext cx="20016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 taken from our Dataset.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0" name="Google Shape;300;p6"/>
          <p:cNvSpPr/>
          <p:nvPr/>
        </p:nvSpPr>
        <p:spPr>
          <a:xfrm>
            <a:off x="4902556" y="812869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4983850" y="887563"/>
            <a:ext cx="877200" cy="877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5878686" y="933163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We used VgChartz to add a 'Total sales' column for each game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8875"/>
            <a:ext cx="7572625" cy="2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309" name="Google Shape;309;p7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310" name="Google Shape;310;p7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 txBox="1"/>
            <p:nvPr/>
          </p:nvSpPr>
          <p:spPr>
            <a:xfrm>
              <a:off x="1164175" y="498350"/>
              <a:ext cx="2586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​ We used VgChartz to add a 'Total sales' column for each game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13" name="Google Shape;3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00" y="2066575"/>
            <a:ext cx="4017300" cy="2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7"/>
          <p:cNvGrpSpPr/>
          <p:nvPr/>
        </p:nvGrpSpPr>
        <p:grpSpPr>
          <a:xfrm>
            <a:off x="6837961" y="86094"/>
            <a:ext cx="2306039" cy="1828078"/>
            <a:chOff x="289790" y="1206851"/>
            <a:chExt cx="4390783" cy="3534566"/>
          </a:xfrm>
        </p:grpSpPr>
        <p:sp>
          <p:nvSpPr>
            <p:cNvPr id="315" name="Google Shape;315;p7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7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9" name="Google Shape;3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5600" y="2066575"/>
            <a:ext cx="4944676" cy="29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05" name="Google Shape;405;p8"/>
          <p:cNvGrpSpPr/>
          <p:nvPr/>
        </p:nvGrpSpPr>
        <p:grpSpPr>
          <a:xfrm>
            <a:off x="129518" y="812869"/>
            <a:ext cx="4017300" cy="1026600"/>
            <a:chOff x="229243" y="299944"/>
            <a:chExt cx="4017300" cy="1026600"/>
          </a:xfrm>
        </p:grpSpPr>
        <p:sp>
          <p:nvSpPr>
            <p:cNvPr id="406" name="Google Shape;406;p8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"/>
            <p:cNvSpPr txBox="1"/>
            <p:nvPr/>
          </p:nvSpPr>
          <p:spPr>
            <a:xfrm>
              <a:off x="1205401" y="423650"/>
              <a:ext cx="2829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PriceCharting was used to collect price for each game from our data set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9" name="Google Shape;4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91869"/>
            <a:ext cx="8839200" cy="28911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8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11" name="Google Shape;411;p8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8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13" name="Google Shape;413;p8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52" name="Google Shape;452;p9"/>
          <p:cNvGrpSpPr/>
          <p:nvPr/>
        </p:nvGrpSpPr>
        <p:grpSpPr>
          <a:xfrm>
            <a:off x="129518" y="812869"/>
            <a:ext cx="4104857" cy="1026600"/>
            <a:chOff x="229243" y="299944"/>
            <a:chExt cx="4104857" cy="1026600"/>
          </a:xfrm>
        </p:grpSpPr>
        <p:sp>
          <p:nvSpPr>
            <p:cNvPr id="453" name="Google Shape;453;p9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 txBox="1"/>
            <p:nvPr/>
          </p:nvSpPr>
          <p:spPr>
            <a:xfrm>
              <a:off x="1205400" y="423650"/>
              <a:ext cx="31287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​ We used PiceCharting to add a ‘price’ column for each game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6" name="Google Shape;456;p9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57" name="Google Shape;457;p9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8" name="Google Shape;458;p9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59" name="Google Shape;459;p9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0" y="2236925"/>
            <a:ext cx="4302875" cy="2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2725" y="2236925"/>
            <a:ext cx="4524825" cy="27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