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2FEE400F.xml" ContentType="application/vnd.ms-powerpoint.comments+xml"/>
  <Override PartName="/ppt/notesSlides/notesSlide3.xml" ContentType="application/vnd.openxmlformats-officedocument.presentationml.notesSlide+xml"/>
  <Override PartName="/ppt/comments/modernComment_105_EB4C0324.xml" ContentType="application/vnd.ms-powerpoint.comments+xml"/>
  <Override PartName="/ppt/comments/modernComment_106_F009481A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E_AFBB5220.xml" ContentType="application/vnd.ms-powerpoint.comments+xml"/>
  <Override PartName="/ppt/comments/modernComment_10B_82C6504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4" r:id="rId4"/>
    <p:sldId id="259" r:id="rId5"/>
    <p:sldId id="261" r:id="rId6"/>
    <p:sldId id="262" r:id="rId7"/>
    <p:sldId id="263" r:id="rId8"/>
    <p:sldId id="265" r:id="rId9"/>
    <p:sldId id="268" r:id="rId10"/>
    <p:sldId id="270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6EABAA-99B6-D070-BBE8-76A2811B7475}" name="Tomer Zur" initials="TZ" userId="S::tomer.zur@harrispoll.com::3b85a917-0fdd-41b0-8b4f-d2894067b1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4_2FEE40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1B28E8-EA4A-4388-988D-B7AC7C91A35A}" authorId="{946EABAA-99B6-D070-BBE8-76A2811B7475}" status="resolved" created="2023-01-30T17:04:58.466" complete="100000">
    <pc:sldMkLst xmlns:pc="http://schemas.microsoft.com/office/powerpoint/2013/main/command">
      <pc:docMk/>
      <pc:sldMk cId="804143119" sldId="260"/>
    </pc:sldMkLst>
    <p188:replyLst>
      <p188:reply id="{D9FB3D2B-28E5-4681-8543-2504F5D88018}" authorId="{946EABAA-99B6-D070-BBE8-76A2811B7475}" created="2023-01-30T17:05:29.485">
        <p188:txBody>
          <a:bodyPr/>
          <a:lstStyle/>
          <a:p>
            <a:r>
              <a:rPr lang="en-US"/>
              <a:t>Brand image and consumption</a:t>
            </a:r>
          </a:p>
        </p188:txBody>
      </p188:reply>
    </p188:replyLst>
    <p188:txBody>
      <a:bodyPr/>
      <a:lstStyle/>
      <a:p>
        <a:r>
          <a:rPr lang="en-US"/>
          <a:t>Add a visual here - local areas on map pointing to NBA logo</a:t>
        </a:r>
      </a:p>
    </p188:txBody>
  </p188:cm>
</p188:cmLst>
</file>

<file path=ppt/comments/modernComment_105_EB4C03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F40257-CF3E-48EB-BB9A-0498EF66A26F}" authorId="{946EABAA-99B6-D070-BBE8-76A2811B7475}" status="resolved" created="2023-01-30T17:12:03.798" complete="100000">
    <pc:sldMkLst xmlns:pc="http://schemas.microsoft.com/office/powerpoint/2013/main/command">
      <pc:docMk/>
      <pc:sldMk cId="3947627300" sldId="261"/>
    </pc:sldMkLst>
    <p188:txBody>
      <a:bodyPr/>
      <a:lstStyle/>
      <a:p>
        <a:r>
          <a:rPr lang="en-US"/>
          <a:t>Export tableau data and make chart in excel (get the same scales)</a:t>
        </a:r>
      </a:p>
    </p188:txBody>
  </p188:cm>
</p188:cmLst>
</file>

<file path=ppt/comments/modernComment_106_F00948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D03DA6-06A9-4629-8AB7-8BAC17937083}" authorId="{946EABAA-99B6-D070-BBE8-76A2811B7475}" status="resolved" created="2023-01-30T17:14:39.793" complete="100000">
    <pc:sldMkLst xmlns:pc="http://schemas.microsoft.com/office/powerpoint/2013/main/command">
      <pc:docMk/>
      <pc:sldMk cId="4027140122" sldId="262"/>
    </pc:sldMkLst>
    <p188:txBody>
      <a:bodyPr/>
      <a:lstStyle/>
      <a:p>
        <a:r>
          <a:rPr lang="en-US"/>
          <a:t>Choose teams that show story for these graphs</a:t>
        </a:r>
      </a:p>
    </p188:txBody>
  </p188:cm>
</p188:cmLst>
</file>

<file path=ppt/comments/modernComment_10B_82C650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32991B-167D-4088-B8C2-52A61E89C93D}" authorId="{946EABAA-99B6-D070-BBE8-76A2811B7475}" status="resolved" created="2023-01-30T17:18:06.866" complete="100000">
    <pc:sldMkLst xmlns:pc="http://schemas.microsoft.com/office/powerpoint/2013/main/command">
      <pc:docMk/>
      <pc:sldMk cId="2194034759" sldId="267"/>
    </pc:sldMkLst>
    <p188:txBody>
      <a:bodyPr/>
      <a:lstStyle/>
      <a:p>
        <a:r>
          <a:rPr lang="en-US"/>
          <a:t>Show data while making takeaways</a:t>
        </a:r>
      </a:p>
    </p188:txBody>
  </p188:cm>
</p188:cmLst>
</file>

<file path=ppt/comments/modernComment_10E_AFBB52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FE7B5B-6F0C-41CA-9FF1-48CEF8E40BAA}" authorId="{946EABAA-99B6-D070-BBE8-76A2811B7475}" status="resolved" created="2023-01-30T17:21:51.394" complete="100000">
    <pc:sldMkLst xmlns:pc="http://schemas.microsoft.com/office/powerpoint/2013/main/command">
      <pc:docMk/>
      <pc:sldMk cId="2948289056" sldId="270"/>
    </pc:sldMkLst>
    <p188:replyLst>
      <p188:reply id="{3F7129EA-0B52-4F4D-9F79-C86E4AFED0BC}" authorId="{946EABAA-99B6-D070-BBE8-76A2811B7475}" created="2023-01-30T17:22:01.769">
        <p188:txBody>
          <a:bodyPr/>
          <a:lstStyle/>
          <a:p>
            <a:r>
              <a:rPr lang="en-US"/>
              <a:t>Do top third, middle third, bottom third</a:t>
            </a:r>
          </a:p>
        </p188:txBody>
      </p188:reply>
      <p188:reply id="{F69FBFD8-25A2-4A27-8FC7-F756634150E4}" authorId="{946EABAA-99B6-D070-BBE8-76A2811B7475}" created="2023-01-30T17:22:14.232">
        <p188:txBody>
          <a:bodyPr/>
          <a:lstStyle/>
          <a:p>
            <a:r>
              <a:rPr lang="en-US"/>
              <a:t>Control group of no team</a:t>
            </a:r>
          </a:p>
        </p188:txBody>
      </p188:reply>
    </p188:replyLst>
    <p188:txBody>
      <a:bodyPr/>
      <a:lstStyle/>
      <a:p>
        <a:r>
          <a:rPr lang="en-US"/>
          <a:t>Collapse on geography instead of month to see correlations and time series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6CC0-63F4-4A04-926B-5152538775A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E457-A1F4-4AD7-AA13-46C9464E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https://cdn.freebiesupply.com/images/large/2x/nba-logo-transparent.png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E457-A1F4-4AD7-AA13-46C9464EB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https://i.ytimg.com/vi/0Px6S-G5WFY/maxresdefault.jpg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E457-A1F4-4AD7-AA13-46C9464EBF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https://www.nist.gov/sites/default/files/images/2022/03/29/Survey.png</a:t>
            </a:r>
          </a:p>
          <a:p>
            <a:r>
              <a:rPr lang="en-US" dirty="0"/>
              <a:t>https://cdn-icons-png.flaticon.com/512/3260/3260248.png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https://cdn-icons-png.flaticon.com/512/0/191.png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E457-A1F4-4AD7-AA13-46C9464EBF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E457-A1F4-4AD7-AA13-46C9464EBF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https://cdn-icons-png.flaticon.com/512/0/191.png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E457-A1F4-4AD7-AA13-46C9464EBF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Houman/Dropbox%20(ETC)/the%20harris%20poll/Design/Final/PPT/assets/logo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Houman/Dropbox%20(ETC)/the%20harris%20poll/Design/Final/PPT/assets/logo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Houman/Dropbox%20(ETC)/the%20harris%20poll/Design/Final/PPT/assets/logo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Houman/Dropbox%20(ETC)/the%20harris%20poll/Design/Final/PPT/assets/logo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08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6 copy block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1634067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7" y="2118589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11343" y="1634067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11341" y="2118589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45240" y="1634067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45239" y="2118589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77448" y="3561803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7447" y="4046325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111343" y="3561803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111341" y="4046325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45240" y="3561803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8045239" y="4046325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77801" y="1543051"/>
            <a:ext cx="11402484" cy="48577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header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48768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" name="Title 8"/>
          <p:cNvSpPr>
            <a:spLocks noGrp="1"/>
          </p:cNvSpPr>
          <p:nvPr>
            <p:ph type="title" hasCustomPrompt="1"/>
          </p:nvPr>
        </p:nvSpPr>
        <p:spPr>
          <a:xfrm>
            <a:off x="177448" y="518160"/>
            <a:ext cx="5486400" cy="814744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8" y="1332905"/>
            <a:ext cx="5486400" cy="858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51552" y="518585"/>
            <a:ext cx="5538193" cy="610622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400" baseline="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056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/2 header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83300" y="518584"/>
            <a:ext cx="5486400" cy="61298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48768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" name="Title 8"/>
          <p:cNvSpPr>
            <a:spLocks noGrp="1"/>
          </p:cNvSpPr>
          <p:nvPr>
            <p:ph type="title" hasCustomPrompt="1"/>
          </p:nvPr>
        </p:nvSpPr>
        <p:spPr>
          <a:xfrm>
            <a:off x="177448" y="518160"/>
            <a:ext cx="5486400" cy="814744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8" y="1332905"/>
            <a:ext cx="5486400" cy="858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1154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header + copy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83300" y="518584"/>
            <a:ext cx="5486400" cy="61298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48768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" name="Title 8"/>
          <p:cNvSpPr>
            <a:spLocks noGrp="1"/>
          </p:cNvSpPr>
          <p:nvPr>
            <p:ph type="title" hasCustomPrompt="1"/>
          </p:nvPr>
        </p:nvSpPr>
        <p:spPr>
          <a:xfrm>
            <a:off x="177448" y="518160"/>
            <a:ext cx="5486400" cy="814744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8" y="1332905"/>
            <a:ext cx="5486400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2015073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8" y="2499595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7447" y="348286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7447" y="396738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77447" y="4961201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7447" y="5445723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/3 header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36576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" name="Title 8"/>
          <p:cNvSpPr>
            <a:spLocks noGrp="1"/>
          </p:cNvSpPr>
          <p:nvPr>
            <p:ph type="title" hasCustomPrompt="1"/>
          </p:nvPr>
        </p:nvSpPr>
        <p:spPr>
          <a:xfrm>
            <a:off x="177448" y="518160"/>
            <a:ext cx="3560064" cy="814744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8" y="1332904"/>
            <a:ext cx="3560064" cy="75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102100" y="518584"/>
            <a:ext cx="7467600" cy="612986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4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/3 header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01732" y="518584"/>
            <a:ext cx="7467969" cy="61298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36576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" name="Title 8"/>
          <p:cNvSpPr>
            <a:spLocks noGrp="1"/>
          </p:cNvSpPr>
          <p:nvPr>
            <p:ph type="title" hasCustomPrompt="1"/>
          </p:nvPr>
        </p:nvSpPr>
        <p:spPr>
          <a:xfrm>
            <a:off x="177448" y="518160"/>
            <a:ext cx="3560064" cy="814744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8" y="1332904"/>
            <a:ext cx="3560064" cy="75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6452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/3 header + photo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01732" y="518160"/>
            <a:ext cx="7467969" cy="61298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5" y="265587"/>
            <a:ext cx="36576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" name="Title 8"/>
          <p:cNvSpPr>
            <a:spLocks noGrp="1"/>
          </p:cNvSpPr>
          <p:nvPr>
            <p:ph type="title" hasCustomPrompt="1"/>
          </p:nvPr>
        </p:nvSpPr>
        <p:spPr>
          <a:xfrm>
            <a:off x="177448" y="518160"/>
            <a:ext cx="3560064" cy="814744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8" y="1332905"/>
            <a:ext cx="3560064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2110323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7" y="2594845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77448" y="4038059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7447" y="4522581"/>
            <a:ext cx="3535680" cy="1219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60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390434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4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7" y="703892"/>
            <a:ext cx="3218895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/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36576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4342" y="0"/>
            <a:ext cx="1774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4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</p:spTree>
    <p:extLst>
      <p:ext uri="{BB962C8B-B14F-4D97-AF65-F5344CB8AC3E}">
        <p14:creationId xmlns:p14="http://schemas.microsoft.com/office/powerpoint/2010/main" val="56431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390434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4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7" y="703892"/>
            <a:ext cx="3218895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/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36576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4342" y="0"/>
            <a:ext cx="1774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794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42892EE-3238-4E2A-A8DD-A5DDA3DB52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1732" y="518160"/>
            <a:ext cx="7467969" cy="61298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654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449" y="1634068"/>
            <a:ext cx="11402836" cy="4129617"/>
          </a:xfrm>
          <a:prstGeom prst="rect">
            <a:avLst/>
          </a:prstGeom>
        </p:spPr>
        <p:txBody>
          <a:bodyPr/>
          <a:lstStyle>
            <a:lvl1pPr marL="307840" indent="-228594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charset="0"/>
              <a:buChar char="•"/>
              <a:defRPr sz="1400"/>
            </a:lvl1pPr>
            <a:lvl2pPr marL="841227" indent="-228594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charset="0"/>
              <a:buChar char="•"/>
              <a:defRPr sz="1400"/>
            </a:lvl2pPr>
            <a:lvl3pPr marL="1374614" indent="-228594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charset="0"/>
              <a:buChar char="•"/>
              <a:defRPr sz="1400"/>
            </a:lvl3pPr>
            <a:lvl4pPr marL="1984198" indent="-228594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charset="0"/>
              <a:buChar char="•"/>
              <a:defRPr sz="1400"/>
            </a:lvl4pPr>
            <a:lvl5pPr marL="2593783" indent="-228594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2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astus21-mediap.svc.ms/transform/thumbnail?provider=spo&amp;inputFormat=png&amp;cs=fFNQTw&amp;docid=https%3A%2F%2Fharrisinsightsdomains.sharepoint.com%3A443%2F_api%2Fv2.0%2Fdrives%2Fb!aWoRuWccekOZlon-dd-Bbdy2cRZz0otLsTPgyZxMzLoYvbt1o5L_QpdUP1h3TSe2%2Fitems%2F01PEI6KJLXUBBRMFVY45BZJON5IOTPTKMF%3Fversion%3DPublished&amp;access_token=eyJ0eXAiOiJKV1QiLCJhbGciOiJub25lIn0.eyJhdWQiOiIwMDAwMDAwMy0wMDAwLTBmZjEtY2UwMC0wMDAwMDAwMDAwMDAvaGFycmlzaW5zaWdodHNkb21haW5zLnNoYXJlcG9pbnQuY29tQDQ1ZDFjM2M3LTMwYmEtNGI2Ni1iNzYyLTE1Njc2NmIzNmEwYyIsImlzcyI6IjAwMDAwMDAzLTAwMDAtMGZmMS1jZTAwLTAwMDAwMDAwMDAwMCIsIm5iZiI6IjE1MzI5NzU1MjUiLCJleHAiOiIxNTMyOTk3MTI1IiwiZW5kcG9pbnR1cmwiOiIrN1NNbS9wNUZhdWtzajhNWDVmL2VkTWZqRHBoR21tVXFOUm5CNDMwN3BVPSIsImVuZHBvaW50dXJsTGVuZ3RoIjoiMTI4IiwiaXNsb29wYmFjayI6IlRydWUiLCJjaWQiOiJNekJsWVRkbU9XVXRZekF5TWkwMk1EQXdMVEV4TWpjdFpUVXlNVEk0TkRZME9XRTQiLCJ2ZXIiOiJoYXNoZWRwcm9vZnRva2VuIiwic2l0ZWlkIjoiWWpreE1UWmhOamt0TVdNMk55MDBNemRoTFRrNU9UWXRPRGxtWlRjMVpHWTRNVFprIiwic2lnbmluX3N0YXRlIjoiW1wia21zaVwiXSIsIm5hbWVpZCI6IjAjLmZ8bWVtYmVyc2hpcHxjb3VydG5leS5wcnVuY2hha0BoYXJyaXNpbnNpZ2h0cy5jb20iLCJuaWkiOiJtaWNyb3NvZnQuc2hhcmVwb2ludCIsImlzdXNlciI6InRydWUiLCJjYWNoZWtleSI6IjBoLmZ8bWVtYmVyc2hpcHwxMDAzM2ZmZmE0NjE3YzJkQGxpdmUuY29tIiwidHQiOiIwIiwidXNlUGVyc2lzdGVudENvb2tpZSI6IjMifQ.bHZ4K05YY3BldFlma0kxUkwySGdsb0ZYSjZRR3k1dTVKWlBubU1yOVZqQT0&amp;encodeFailures=1&amp;width=416&amp;height=86&amp;srcWidth=1663&amp;srcHeight=343">
            <a:extLst>
              <a:ext uri="{FF2B5EF4-FFF2-40B4-BE49-F238E27FC236}">
                <a16:creationId xmlns:a16="http://schemas.microsoft.com/office/drawing/2014/main" id="{42F7A1D3-0444-49DD-BE71-61E0CFD0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3" y="200071"/>
            <a:ext cx="2310247" cy="4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137782"/>
            <a:ext cx="9144000" cy="1005417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337934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</p:spTree>
    <p:extLst>
      <p:ext uri="{BB962C8B-B14F-4D97-AF65-F5344CB8AC3E}">
        <p14:creationId xmlns:p14="http://schemas.microsoft.com/office/powerpoint/2010/main" val="190912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rris Poll Logo Lockup Descriptor-primary-white.png">
            <a:extLst>
              <a:ext uri="{FF2B5EF4-FFF2-40B4-BE49-F238E27FC236}">
                <a16:creationId xmlns:a16="http://schemas.microsoft.com/office/drawing/2014/main" id="{DF89AB61-3578-44DB-9961-3E94119F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5" y="448177"/>
            <a:ext cx="3955057" cy="8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137782"/>
            <a:ext cx="9144000" cy="1005417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337934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733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4278865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_A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eastus21-mediap.svc.ms/transform/thumbnail?provider=spo&amp;inputFormat=png&amp;cs=fFNQTw&amp;docid=https%3A%2F%2Fharrisinsightsdomains.sharepoint.com%3A443%2F_api%2Fv2.0%2Fdrives%2Fb!aWoRuWccekOZlon-dd-Bbdy2cRZz0otLsTPgyZxMzLoYvbt1o5L_QpdUP1h3TSe2%2Fitems%2F01PEI6KJLXUBBRMFVY45BZJON5IOTPTKMF%3Fversion%3DPublished&amp;access_token=eyJ0eXAiOiJKV1QiLCJhbGciOiJub25lIn0.eyJhdWQiOiIwMDAwMDAwMy0wMDAwLTBmZjEtY2UwMC0wMDAwMDAwMDAwMDAvaGFycmlzaW5zaWdodHNkb21haW5zLnNoYXJlcG9pbnQuY29tQDQ1ZDFjM2M3LTMwYmEtNGI2Ni1iNzYyLTE1Njc2NmIzNmEwYyIsImlzcyI6IjAwMDAwMDAzLTAwMDAtMGZmMS1jZTAwLTAwMDAwMDAwMDAwMCIsIm5iZiI6IjE1MzI5NzU1MjUiLCJleHAiOiIxNTMyOTk3MTI1IiwiZW5kcG9pbnR1cmwiOiIrN1NNbS9wNUZhdWtzajhNWDVmL2VkTWZqRHBoR21tVXFOUm5CNDMwN3BVPSIsImVuZHBvaW50dXJsTGVuZ3RoIjoiMTI4IiwiaXNsb29wYmFjayI6IlRydWUiLCJjaWQiOiJNekJsWVRkbU9XVXRZekF5TWkwMk1EQXdMVEV4TWpjdFpUVXlNVEk0TkRZME9XRTQiLCJ2ZXIiOiJoYXNoZWRwcm9vZnRva2VuIiwic2l0ZWlkIjoiWWpreE1UWmhOamt0TVdNMk55MDBNemRoTFRrNU9UWXRPRGxtWlRjMVpHWTRNVFprIiwic2lnbmluX3N0YXRlIjoiW1wia21zaVwiXSIsIm5hbWVpZCI6IjAjLmZ8bWVtYmVyc2hpcHxjb3VydG5leS5wcnVuY2hha0BoYXJyaXNpbnNpZ2h0cy5jb20iLCJuaWkiOiJtaWNyb3NvZnQuc2hhcmVwb2ludCIsImlzdXNlciI6InRydWUiLCJjYWNoZWtleSI6IjBoLmZ8bWVtYmVyc2hpcHwxMDAzM2ZmZmE0NjE3YzJkQGxpdmUuY29tIiwidHQiOiIwIiwidXNlUGVyc2lzdGVudENvb2tpZSI6IjMifQ.bHZ4K05YY3BldFlma0kxUkwySGdsb0ZYSjZRR3k1dTVKWlBubU1yOVZqQT0&amp;encodeFailures=1&amp;width=416&amp;height=86&amp;srcWidth=1663&amp;srcHeight=343">
            <a:extLst>
              <a:ext uri="{FF2B5EF4-FFF2-40B4-BE49-F238E27FC236}">
                <a16:creationId xmlns:a16="http://schemas.microsoft.com/office/drawing/2014/main" id="{B8906F2C-D2B1-455D-AF8D-D9841439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9" y="256578"/>
            <a:ext cx="2262131" cy="4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7099" y="1114360"/>
            <a:ext cx="9144000" cy="1005417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099" y="5714082"/>
            <a:ext cx="9144000" cy="75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Client</a:t>
            </a:r>
          </a:p>
          <a:p>
            <a:r>
              <a:rPr lang="en-US" dirty="0"/>
              <a:t>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</p:spTree>
    <p:extLst>
      <p:ext uri="{BB962C8B-B14F-4D97-AF65-F5344CB8AC3E}">
        <p14:creationId xmlns:p14="http://schemas.microsoft.com/office/powerpoint/2010/main" val="69063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Black_Al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rris Poll Logo Lockup Descriptor-primary-white.png">
            <a:extLst>
              <a:ext uri="{FF2B5EF4-FFF2-40B4-BE49-F238E27FC236}">
                <a16:creationId xmlns:a16="http://schemas.microsoft.com/office/drawing/2014/main" id="{D4113F94-8EDB-4987-A5F6-F4C3F05D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0" y="256578"/>
            <a:ext cx="2262173" cy="4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7099" y="1114360"/>
            <a:ext cx="9144000" cy="1005417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099" y="5714082"/>
            <a:ext cx="9144000" cy="75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Client</a:t>
            </a:r>
          </a:p>
          <a:p>
            <a:r>
              <a:rPr lang="en-US" dirty="0"/>
              <a:t>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</p:spTree>
    <p:extLst>
      <p:ext uri="{BB962C8B-B14F-4D97-AF65-F5344CB8AC3E}">
        <p14:creationId xmlns:p14="http://schemas.microsoft.com/office/powerpoint/2010/main" val="227973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Pictur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683" y="1879601"/>
            <a:ext cx="5486400" cy="1627943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683" y="3702278"/>
            <a:ext cx="5486400" cy="16552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8600" y="0"/>
            <a:ext cx="5613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2" descr="https://eastus21-mediap.svc.ms/transform/thumbnail?provider=spo&amp;inputFormat=png&amp;cs=fFNQTw&amp;docid=https%3A%2F%2Fharrisinsightsdomains.sharepoint.com%3A443%2F_api%2Fv2.0%2Fdrives%2Fb!aWoRuWccekOZlon-dd-Bbdy2cRZz0otLsTPgyZxMzLoYvbt1o5L_QpdUP1h3TSe2%2Fitems%2F01PEI6KJLXUBBRMFVY45BZJON5IOTPTKMF%3Fversion%3DPublished&amp;access_token=eyJ0eXAiOiJKV1QiLCJhbGciOiJub25lIn0.eyJhdWQiOiIwMDAwMDAwMy0wMDAwLTBmZjEtY2UwMC0wMDAwMDAwMDAwMDAvaGFycmlzaW5zaWdodHNkb21haW5zLnNoYXJlcG9pbnQuY29tQDQ1ZDFjM2M3LTMwYmEtNGI2Ni1iNzYyLTE1Njc2NmIzNmEwYyIsImlzcyI6IjAwMDAwMDAzLTAwMDAtMGZmMS1jZTAwLTAwMDAwMDAwMDAwMCIsIm5iZiI6IjE1MzI5NzU1MjUiLCJleHAiOiIxNTMyOTk3MTI1IiwiZW5kcG9pbnR1cmwiOiIrN1NNbS9wNUZhdWtzajhNWDVmL2VkTWZqRHBoR21tVXFOUm5CNDMwN3BVPSIsImVuZHBvaW50dXJsTGVuZ3RoIjoiMTI4IiwiaXNsb29wYmFjayI6IlRydWUiLCJjaWQiOiJNekJsWVRkbU9XVXRZekF5TWkwMk1EQXdMVEV4TWpjdFpUVXlNVEk0TkRZME9XRTQiLCJ2ZXIiOiJoYXNoZWRwcm9vZnRva2VuIiwic2l0ZWlkIjoiWWpreE1UWmhOamt0TVdNMk55MDBNemRoTFRrNU9UWXRPRGxtWlRjMVpHWTRNVFprIiwic2lnbmluX3N0YXRlIjoiW1wia21zaVwiXSIsIm5hbWVpZCI6IjAjLmZ8bWVtYmVyc2hpcHxjb3VydG5leS5wcnVuY2hha0BoYXJyaXNpbnNpZ2h0cy5jb20iLCJuaWkiOiJtaWNyb3NvZnQuc2hhcmVwb2ludCIsImlzdXNlciI6InRydWUiLCJjYWNoZWtleSI6IjBoLmZ8bWVtYmVyc2hpcHwxMDAzM2ZmZmE0NjE3YzJkQGxpdmUuY29tIiwidHQiOiIwIiwidXNlUGVyc2lzdGVudENvb2tpZSI6IjMifQ.bHZ4K05YY3BldFlma0kxUkwySGdsb0ZYSjZRR3k1dTVKWlBubU1yOVZqQT0&amp;encodeFailures=1&amp;width=416&amp;height=86&amp;srcWidth=1663&amp;srcHeight=343">
            <a:extLst>
              <a:ext uri="{FF2B5EF4-FFF2-40B4-BE49-F238E27FC236}">
                <a16:creationId xmlns:a16="http://schemas.microsoft.com/office/drawing/2014/main" id="{043FAF15-4044-49C9-8FF3-1E2B6C99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4" y="462225"/>
            <a:ext cx="3874811" cy="8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18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ide_Pictur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683" y="1879601"/>
            <a:ext cx="5486400" cy="1627943"/>
          </a:xfrm>
          <a:prstGeom prst="rect">
            <a:avLst/>
          </a:prstGeom>
        </p:spPr>
        <p:txBody>
          <a:bodyPr anchor="t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683" y="3702278"/>
            <a:ext cx="5486400" cy="16552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8600" y="0"/>
            <a:ext cx="5613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2" descr="Harris Poll Logo Lockup Descriptor-primary-white.png">
            <a:extLst>
              <a:ext uri="{FF2B5EF4-FFF2-40B4-BE49-F238E27FC236}">
                <a16:creationId xmlns:a16="http://schemas.microsoft.com/office/drawing/2014/main" id="{6C49EE50-885A-4F38-8284-705AAC3A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5" y="448177"/>
            <a:ext cx="3955057" cy="8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79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Picture_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rris Poll Logo Lockup Descriptor-white-green.png">
            <a:extLst>
              <a:ext uri="{FF2B5EF4-FFF2-40B4-BE49-F238E27FC236}">
                <a16:creationId xmlns:a16="http://schemas.microsoft.com/office/drawing/2014/main" id="{AA7769A7-EEB6-44A8-9F4E-B56F8DD9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3" y="462227"/>
            <a:ext cx="3961069" cy="8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683" y="1879601"/>
            <a:ext cx="5486400" cy="1627943"/>
          </a:xfrm>
          <a:prstGeom prst="rect">
            <a:avLst/>
          </a:prstGeom>
        </p:spPr>
        <p:txBody>
          <a:bodyPr anchor="t"/>
          <a:lstStyle>
            <a:lvl1pPr algn="l">
              <a:defRPr sz="5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683" y="3702278"/>
            <a:ext cx="5486400" cy="16552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8600" y="0"/>
            <a:ext cx="5613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232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Picture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rris Poll Logo Lockup Descriptor-white-orange.png">
            <a:extLst>
              <a:ext uri="{FF2B5EF4-FFF2-40B4-BE49-F238E27FC236}">
                <a16:creationId xmlns:a16="http://schemas.microsoft.com/office/drawing/2014/main" id="{D67290B7-891A-4ED6-A872-8E9FA3EC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8" y="462226"/>
            <a:ext cx="3954985" cy="8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683" y="1879601"/>
            <a:ext cx="5486400" cy="1627943"/>
          </a:xfrm>
          <a:prstGeom prst="rect">
            <a:avLst/>
          </a:prstGeom>
        </p:spPr>
        <p:txBody>
          <a:bodyPr anchor="t"/>
          <a:lstStyle>
            <a:lvl1pPr algn="l">
              <a:defRPr sz="5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683" y="3702278"/>
            <a:ext cx="5486400" cy="16552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8600" y="0"/>
            <a:ext cx="5613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414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137782"/>
            <a:ext cx="9144000" cy="1005417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337934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3" y="338570"/>
            <a:ext cx="6450252" cy="7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_White_A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683" y="1509775"/>
            <a:ext cx="9144000" cy="1005417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099" y="5714082"/>
            <a:ext cx="9144000" cy="75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Client</a:t>
            </a:r>
          </a:p>
          <a:p>
            <a:r>
              <a:rPr lang="en-US" dirty="0"/>
              <a:t>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DB39A-7A36-3341-82EA-36C2611B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3" y="338570"/>
            <a:ext cx="6450252" cy="7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py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6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9" y="1634067"/>
            <a:ext cx="11402836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7" y="2118591"/>
            <a:ext cx="11402836" cy="4311237"/>
          </a:xfrm>
          <a:prstGeom prst="rect">
            <a:avLst/>
          </a:prstGeom>
        </p:spPr>
        <p:txBody>
          <a:bodyPr/>
          <a:lstStyle>
            <a:lvl1pPr marL="228594" marR="0" indent="-228594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13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Pictur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683" y="1879601"/>
            <a:ext cx="5486400" cy="1627943"/>
          </a:xfrm>
          <a:prstGeom prst="rect">
            <a:avLst/>
          </a:prstGeom>
        </p:spPr>
        <p:txBody>
          <a:bodyPr anchor="b"/>
          <a:lstStyle>
            <a:lvl1pPr algn="l">
              <a:defRPr sz="5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683" y="3702278"/>
            <a:ext cx="5486400" cy="16552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83" y="6642556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8600" y="0"/>
            <a:ext cx="5613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C5EEE-089F-1543-906A-465D2129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4" y="338570"/>
            <a:ext cx="5002485" cy="6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9307" y="6313586"/>
            <a:ext cx="93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9E95D-CC5B-A848-8A23-71793272A142}" type="slidenum">
              <a:rPr kumimoji="0" lang="en-US" sz="1333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logo.png" descr="/Users/Houman/Dropbox (ETC)/the harris poll/Design/Final/PPT/assets/logo.png"/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-1" r="6730" b="5018"/>
          <a:stretch>
            <a:fillRect/>
          </a:stretch>
        </p:blipFill>
        <p:spPr>
          <a:xfrm>
            <a:off x="11731853" y="311151"/>
            <a:ext cx="295705" cy="304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502228" y="2926293"/>
            <a:ext cx="9187544" cy="1005417"/>
          </a:xfrm>
          <a:prstGeom prst="rect">
            <a:avLst/>
          </a:prstGeom>
        </p:spPr>
        <p:txBody>
          <a:bodyPr anchor="b"/>
          <a:lstStyle>
            <a:lvl1pPr algn="ctr">
              <a:defRPr sz="5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05281" y="107951"/>
            <a:ext cx="653143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2" y="317501"/>
            <a:ext cx="30061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3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23225" y="282122"/>
            <a:ext cx="607483" cy="66765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9307" y="6313586"/>
            <a:ext cx="93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9E95D-CC5B-A848-8A23-71793272A142}" type="slidenum">
              <a:rPr kumimoji="0" lang="en-US" sz="1333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logo.png" descr="/Users/Houman/Dropbox (ETC)/the harris poll/Design/Final/PPT/assets/logo.png"/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-1" r="6730" b="5018"/>
          <a:stretch>
            <a:fillRect/>
          </a:stretch>
        </p:blipFill>
        <p:spPr>
          <a:xfrm>
            <a:off x="11731853" y="311151"/>
            <a:ext cx="295705" cy="304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02228" y="2926293"/>
            <a:ext cx="9187544" cy="1005417"/>
          </a:xfrm>
          <a:prstGeom prst="rect">
            <a:avLst/>
          </a:prstGeom>
        </p:spPr>
        <p:txBody>
          <a:bodyPr anchor="b"/>
          <a:lstStyle>
            <a:lvl1pPr algn="ctr">
              <a:defRPr sz="5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2743" y="129722"/>
            <a:ext cx="607483" cy="66765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179" y="311152"/>
            <a:ext cx="30061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6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9307" y="6313586"/>
            <a:ext cx="93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9E95D-CC5B-A848-8A23-71793272A142}" type="slidenum">
              <a:rPr kumimoji="0" lang="en-US" sz="1333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logo.png" descr="/Users/Houman/Dropbox (ETC)/the harris poll/Design/Final/PPT/assets/logo.png"/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-1" r="6730" b="5018"/>
          <a:stretch>
            <a:fillRect/>
          </a:stretch>
        </p:blipFill>
        <p:spPr>
          <a:xfrm>
            <a:off x="11731853" y="311151"/>
            <a:ext cx="295705" cy="304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02228" y="2926293"/>
            <a:ext cx="9187544" cy="1005417"/>
          </a:xfrm>
          <a:prstGeom prst="rect">
            <a:avLst/>
          </a:prstGeom>
        </p:spPr>
        <p:txBody>
          <a:bodyPr anchor="b"/>
          <a:lstStyle>
            <a:lvl1pPr algn="ctr">
              <a:defRPr sz="5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86633" y="311151"/>
            <a:ext cx="595161" cy="4581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2" y="311151"/>
            <a:ext cx="30061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23225" y="282122"/>
            <a:ext cx="607483" cy="66765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9307" y="6313586"/>
            <a:ext cx="93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9E95D-CC5B-A848-8A23-71793272A142}" type="slidenum">
              <a:rPr kumimoji="0" lang="en-US" sz="1333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logo.png" descr="/Users/Houman/Dropbox (ETC)/the harris poll/Design/Final/PPT/assets/logo.png"/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-1" r="6730" b="5018"/>
          <a:stretch>
            <a:fillRect/>
          </a:stretch>
        </p:blipFill>
        <p:spPr>
          <a:xfrm>
            <a:off x="11731853" y="311151"/>
            <a:ext cx="295705" cy="30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562743" y="129722"/>
            <a:ext cx="607483" cy="66765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179" y="311152"/>
            <a:ext cx="300611" cy="304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08395" y="198255"/>
            <a:ext cx="11278239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67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86633" y="311151"/>
            <a:ext cx="595161" cy="4581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Harris Insights &amp; Analytics LLC, A Stagwell Company ©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9307" y="6313586"/>
            <a:ext cx="93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9E95D-CC5B-A848-8A23-71793272A142}" type="slidenum">
              <a:rPr kumimoji="0" lang="en-US" sz="1333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8395" y="198255"/>
            <a:ext cx="11278239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180" y="311152"/>
            <a:ext cx="30061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595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164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045252-E849-4101-AD64-959B9B45C6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8431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py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9" y="1634067"/>
            <a:ext cx="11402836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7" y="2118589"/>
            <a:ext cx="11402836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77447" y="3161747"/>
            <a:ext cx="11402836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7446" y="3646269"/>
            <a:ext cx="11402836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py block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163406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8" y="2118589"/>
            <a:ext cx="5486400" cy="4267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73505" y="163406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73504" y="2118589"/>
            <a:ext cx="5486400" cy="4267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7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copy block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163406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8" y="211858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73505" y="163406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73504" y="211858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7447" y="334433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7447" y="382885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073504" y="334433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73503" y="382885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py blocks +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76951" y="1634067"/>
            <a:ext cx="5503333" cy="49000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8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163406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8" y="211858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7447" y="3344337"/>
            <a:ext cx="548640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7447" y="3828859"/>
            <a:ext cx="5486400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6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py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9" y="1634067"/>
            <a:ext cx="11402836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7" y="2118589"/>
            <a:ext cx="11402836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77447" y="3161747"/>
            <a:ext cx="11402836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7446" y="3646269"/>
            <a:ext cx="11402836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7446" y="4638642"/>
            <a:ext cx="11402836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7445" y="5123164"/>
            <a:ext cx="11402836" cy="9144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4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py block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447" y="265587"/>
            <a:ext cx="6096000" cy="25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 b="1">
                <a:solidFill>
                  <a:schemeClr val="accent1"/>
                </a:solidFill>
              </a:defRPr>
            </a:lvl1pPr>
            <a:lvl2pPr>
              <a:defRPr sz="1067" b="1">
                <a:solidFill>
                  <a:schemeClr val="accent1"/>
                </a:solidFill>
              </a:defRPr>
            </a:lvl2pPr>
            <a:lvl3pPr>
              <a:defRPr sz="1067" b="1">
                <a:solidFill>
                  <a:schemeClr val="accent1"/>
                </a:solidFill>
              </a:defRPr>
            </a:lvl3pPr>
            <a:lvl4pPr>
              <a:defRPr sz="1067" b="1">
                <a:solidFill>
                  <a:schemeClr val="accent1"/>
                </a:solidFill>
              </a:defRPr>
            </a:lvl4pPr>
            <a:lvl5pPr>
              <a:defRPr sz="1067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449" y="518160"/>
            <a:ext cx="11403471" cy="43373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49" y="951900"/>
            <a:ext cx="11403471" cy="378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609585" indent="0">
              <a:buNone/>
              <a:defRPr sz="1333">
                <a:solidFill>
                  <a:schemeClr val="tx2"/>
                </a:solidFill>
              </a:defRPr>
            </a:lvl2pPr>
            <a:lvl3pPr marL="1219170" indent="0">
              <a:buNone/>
              <a:defRPr sz="1333">
                <a:solidFill>
                  <a:schemeClr val="tx2"/>
                </a:solidFill>
              </a:defRPr>
            </a:lvl3pPr>
            <a:lvl4pPr marL="1828754" indent="0">
              <a:buNone/>
              <a:defRPr sz="1333">
                <a:solidFill>
                  <a:schemeClr val="tx2"/>
                </a:solidFill>
              </a:defRPr>
            </a:lvl4pPr>
            <a:lvl5pPr marL="2438339" indent="0">
              <a:buNone/>
              <a:defRPr sz="13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7448" y="1634067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447" y="2118589"/>
            <a:ext cx="3535680" cy="4267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11343" y="1634067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11341" y="2118589"/>
            <a:ext cx="3535680" cy="4267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45240" y="1634067"/>
            <a:ext cx="3535680" cy="3609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charset="0"/>
              <a:buNone/>
              <a:defRPr sz="1400" b="1">
                <a:solidFill>
                  <a:schemeClr val="accent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45239" y="2118589"/>
            <a:ext cx="3535680" cy="4267200"/>
          </a:xfrm>
          <a:prstGeom prst="rect">
            <a:avLst/>
          </a:prstGeom>
        </p:spPr>
        <p:txBody>
          <a:bodyPr/>
          <a:lstStyle>
            <a:lvl1pPr marL="0" marR="0" indent="-377943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400" b="0">
                <a:solidFill>
                  <a:schemeClr val="tx1"/>
                </a:solidFill>
              </a:defRPr>
            </a:lvl1pPr>
            <a:lvl2pPr marL="990575" indent="-380990">
              <a:buClr>
                <a:schemeClr val="accent1"/>
              </a:buClr>
              <a:buFont typeface="Arial" charset="0"/>
              <a:buChar char="•"/>
              <a:defRPr sz="1400"/>
            </a:lvl2pPr>
            <a:lvl3pPr marL="1523962" indent="-304792">
              <a:buClr>
                <a:schemeClr val="accent1"/>
              </a:buClr>
              <a:buFont typeface="Arial" charset="0"/>
              <a:buChar char="•"/>
              <a:defRPr sz="1400"/>
            </a:lvl3pPr>
            <a:lvl4pPr marL="2133547" indent="-304792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743131" indent="-304792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file://localhost/Users/Houman/Dropbox%20(ETC)/the%20harris%20poll/Design/Final/PPT/assets/logo.png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307" y="6313586"/>
            <a:ext cx="93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9E95D-CC5B-A848-8A23-71793272A142}" type="slidenum">
              <a:rPr kumimoji="0" lang="en-US" sz="1333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685" y="6581678"/>
            <a:ext cx="2182649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Harris Insights &amp;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Analytics LLC,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Stagwell Company © 2018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395" y="198255"/>
            <a:ext cx="11278239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logo.png" descr="/Users/Houman/Dropbox (ETC)/the harris poll/Design/Final/PPT/assets/logo.png"/>
          <p:cNvPicPr>
            <a:picLocks noChangeAspect="1"/>
          </p:cNvPicPr>
          <p:nvPr/>
        </p:nvPicPr>
        <p:blipFill rotWithShape="1">
          <a:blip r:embed="rId39" r:link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-1" r="6730" b="5018"/>
          <a:stretch>
            <a:fillRect/>
          </a:stretch>
        </p:blipFill>
        <p:spPr>
          <a:xfrm>
            <a:off x="11731853" y="311151"/>
            <a:ext cx="29570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6095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AFBB5220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0B_82C650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2FEE400F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5_EB4C03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6_F009481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6D8F-DEAB-9F38-4872-241ADFC6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11" y="621438"/>
            <a:ext cx="11931589" cy="2521762"/>
          </a:xfrm>
        </p:spPr>
        <p:txBody>
          <a:bodyPr/>
          <a:lstStyle/>
          <a:p>
            <a:pPr algn="ctr"/>
            <a:r>
              <a:rPr lang="en-US" sz="4800" dirty="0"/>
              <a:t>Impact of NBA Team Performance on Fan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13A87-9435-6594-32C2-D952C002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Tomer Zur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BEF43F99-407D-40EB-0BA4-E674C01D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80" y="3107184"/>
            <a:ext cx="1428553" cy="31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ED646-2907-AD33-FDC3-AD0E4B281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8F200-CB73-D1A3-92A3-1A8FE3A7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E46A5-1C1C-EE07-5785-C1F36506C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better the local team is, the (slightly) more mobile/web interaction takes place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E5E38-0711-F6EC-1057-7A816870F5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448" y="1634068"/>
            <a:ext cx="6789881" cy="4129617"/>
          </a:xfrm>
        </p:spPr>
        <p:txBody>
          <a:bodyPr/>
          <a:lstStyle/>
          <a:p>
            <a:r>
              <a:rPr lang="en-US" dirty="0"/>
              <a:t>After grouping the top, middle, and bottom performing teams together each month, we find correlations of:</a:t>
            </a:r>
          </a:p>
          <a:p>
            <a:pPr lvl="1"/>
            <a:r>
              <a:rPr lang="en-US" dirty="0"/>
              <a:t>41.64% between cumulative win % and NBA website/app unique visitors</a:t>
            </a:r>
          </a:p>
          <a:p>
            <a:pPr lvl="1"/>
            <a:r>
              <a:rPr lang="en-US" dirty="0"/>
              <a:t>56.99% between cumulative win % and NBA YouTube videos watched (by unique users)</a:t>
            </a:r>
          </a:p>
          <a:p>
            <a:pPr lvl="1"/>
            <a:r>
              <a:rPr lang="en-US" dirty="0"/>
              <a:t>18.58% between cumulative win % and NBA searches (by unique users)</a:t>
            </a:r>
          </a:p>
          <a:p>
            <a:r>
              <a:rPr lang="en-US" dirty="0"/>
              <a:t>These correlations are not very noticeable when looking at the graphs of each of these metrics</a:t>
            </a:r>
          </a:p>
          <a:p>
            <a:endParaRPr lang="en-US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C8B3F1F-75C9-7E18-7355-5053BA15C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30" y="1201132"/>
            <a:ext cx="1773385" cy="1773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B08C0-AF8E-952D-6C18-F4B03CFEF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083" y="775873"/>
            <a:ext cx="4538248" cy="2731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D224-1857-EDCE-0CC3-ED9E67A3D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605" y="3747672"/>
            <a:ext cx="4508847" cy="2723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9AFDE0-3D7C-E771-D459-4DF1D80E6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947" y="3744511"/>
            <a:ext cx="4430239" cy="26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890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F5640-65F3-289B-39B5-CD3FFFFE6F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E18BE-05BE-E4AD-AD3C-9704D8D9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B383D-FF1D-BCCB-DBC8-50D1B7D0F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NBA approval/reputation is resistant to current performance of local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AF743-30D3-08BB-A196-31B5EDDBA3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Harris Brand Platform metrics (% promoter, % willing to pay premium, reputation, purchase consideration) resistant to performance of local team</a:t>
            </a:r>
          </a:p>
          <a:p>
            <a:pPr lvl="1"/>
            <a:r>
              <a:rPr lang="en-US" dirty="0"/>
              <a:t>Ex. – Reputation (top box) among non-playoff teams: 22-43%, Reputation among playoff teams: 25-37%</a:t>
            </a:r>
          </a:p>
          <a:p>
            <a:pPr lvl="1"/>
            <a:r>
              <a:rPr lang="en-US" dirty="0"/>
              <a:t>Purchase consideration (top box) among non-playoff teams: 17-38%, Purchase consideration among playoff teams: 24-38%</a:t>
            </a:r>
          </a:p>
          <a:p>
            <a:pPr lvl="1"/>
            <a:r>
              <a:rPr lang="en-US" dirty="0"/>
              <a:t>Correlations between team performance metrics and Harris Brand Platform metrics are all low (0-15%)</a:t>
            </a:r>
          </a:p>
          <a:p>
            <a:pPr lvl="2"/>
            <a:r>
              <a:rPr lang="en-US" dirty="0"/>
              <a:t>For both regular season team performance and playoff team performance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E96C-AADD-7068-C98B-4FD43B36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9" y="3334992"/>
            <a:ext cx="5065576" cy="3035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E2A53-EA1B-687E-A64C-4241689CC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471" y="3310559"/>
            <a:ext cx="5089434" cy="30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47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EFC0F-B640-CA12-0F46-3D3618114C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FF8E4-ACC1-DD05-07E9-D1633662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051DE-518D-3BB2-152F-C3C4333E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CAA60-6DF7-C70F-4303-CCDABC6C05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the end, being a better team helps increase local viewership, but it does not make a big impact on the league’s overall approval metrics.</a:t>
            </a:r>
          </a:p>
          <a:p>
            <a:r>
              <a:rPr lang="en-US" dirty="0"/>
              <a:t>NBA expansion to other cities will increase overall league viewership in those cities – the league should make an effort to do so</a:t>
            </a:r>
          </a:p>
          <a:p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Running this analysis using each team’s approval metrics to see how resistant those are to the team’s performance (brand track by franchise)</a:t>
            </a:r>
          </a:p>
          <a:p>
            <a:pPr lvl="1"/>
            <a:r>
              <a:rPr lang="en-US" dirty="0"/>
              <a:t>Seeing how many people watched each team instead of seeing how many local fans watched the NBA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7B968035-2257-F9DB-7671-E37CBDBC8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57" y="3315906"/>
            <a:ext cx="1428553" cy="317376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6D99D-17E6-26AF-A07C-9341E80EA8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BC9561-5297-CB82-06FF-DA0FFAA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BF55-A6D8-755B-0896-BA713FCAB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882ED-7D61-76AF-FA38-F474D1CA8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are seeing how NBA teams winning/losing impacts the NBA’s brand image and consumption</a:t>
            </a:r>
          </a:p>
          <a:p>
            <a:r>
              <a:rPr lang="en-US" dirty="0"/>
              <a:t>We have localized Harris Brand Platform data and are comparing it to local NBA teams’ performance to see how much the team’s performance impacts the NBA brand image</a:t>
            </a:r>
          </a:p>
          <a:p>
            <a:r>
              <a:rPr lang="en-US" dirty="0"/>
              <a:t>We are also comparing this to passive behavioral data to see how team performance impacts the NBA’s engagement/consumption metrics</a:t>
            </a:r>
          </a:p>
          <a:p>
            <a:r>
              <a:rPr lang="en-US" dirty="0"/>
              <a:t>We will also look at these metrics over time to see how different events (such as the playoffs and the offseason) impact them.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34B468-E90F-650D-4AFF-013036CAA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81" y="3039511"/>
            <a:ext cx="6629401" cy="372903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4EEF5DC3-DCC5-8626-790F-4D5A82F9C174}"/>
              </a:ext>
            </a:extLst>
          </p:cNvPr>
          <p:cNvSpPr/>
          <p:nvPr/>
        </p:nvSpPr>
        <p:spPr>
          <a:xfrm>
            <a:off x="7911547" y="3498574"/>
            <a:ext cx="1461053" cy="3051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4BE7AC-0D09-7947-1DFB-4175E1B09C39}"/>
              </a:ext>
            </a:extLst>
          </p:cNvPr>
          <p:cNvSpPr/>
          <p:nvPr/>
        </p:nvSpPr>
        <p:spPr>
          <a:xfrm>
            <a:off x="1376313" y="6061435"/>
            <a:ext cx="2337848" cy="499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31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E94C-3B23-DA6D-5B90-8340F0DA8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10D858-3E01-AB12-F538-5910C1CB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9861-48D7-EE59-2BD2-8E62D3482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AEC09-B722-7115-E595-CA614ADE5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Brand Health (Harris Brand Platform - ongoing brand tracker)</a:t>
            </a:r>
          </a:p>
          <a:p>
            <a:pPr lvl="1"/>
            <a:r>
              <a:rPr lang="en-US" dirty="0"/>
              <a:t>April 2021-October 2022</a:t>
            </a:r>
          </a:p>
          <a:p>
            <a:pPr lvl="1"/>
            <a:r>
              <a:rPr lang="en-US" dirty="0"/>
              <a:t>16,179 total NBA respondents – 9,257 respondents that we could match up to an NBA team</a:t>
            </a:r>
          </a:p>
          <a:p>
            <a:pPr lvl="1"/>
            <a:r>
              <a:rPr lang="en-US" dirty="0"/>
              <a:t>purchase consideration, reputation, % promoter, % willing to pay premium</a:t>
            </a:r>
          </a:p>
          <a:p>
            <a:pPr lvl="1"/>
            <a:endParaRPr lang="en-US" dirty="0"/>
          </a:p>
          <a:p>
            <a:r>
              <a:rPr lang="en-US" dirty="0"/>
              <a:t>Large Device Engagement (Samba TV snapshot of US TV audience)</a:t>
            </a:r>
          </a:p>
          <a:p>
            <a:pPr lvl="1"/>
            <a:r>
              <a:rPr lang="en-US" dirty="0"/>
              <a:t>April 2021-October 2022</a:t>
            </a:r>
          </a:p>
          <a:p>
            <a:pPr lvl="1"/>
            <a:r>
              <a:rPr lang="en-US" dirty="0"/>
              <a:t>&gt;2 million respondents per month</a:t>
            </a:r>
          </a:p>
          <a:p>
            <a:pPr lvl="1"/>
            <a:r>
              <a:rPr lang="en-US" dirty="0"/>
              <a:t>NBA games/tv shows watched</a:t>
            </a:r>
          </a:p>
          <a:p>
            <a:pPr lvl="1"/>
            <a:endParaRPr lang="en-US" dirty="0"/>
          </a:p>
          <a:p>
            <a:r>
              <a:rPr lang="en-US" dirty="0"/>
              <a:t>Small Device Engagement (panel of users whose PC and phone/tablet usage is tracked)</a:t>
            </a:r>
          </a:p>
          <a:p>
            <a:pPr lvl="1"/>
            <a:r>
              <a:rPr lang="en-US" dirty="0"/>
              <a:t>September 2021-August 2022</a:t>
            </a:r>
          </a:p>
          <a:p>
            <a:pPr lvl="1"/>
            <a:r>
              <a:rPr lang="en-US" dirty="0"/>
              <a:t>5,489 total users with NBA data</a:t>
            </a:r>
          </a:p>
          <a:p>
            <a:pPr lvl="1"/>
            <a:r>
              <a:rPr lang="en-US" dirty="0"/>
              <a:t>NBA app/website usage, YouTube views, search events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E136175-8432-3708-183A-0CA500316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23" y="1696823"/>
            <a:ext cx="867267" cy="86726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20C9E25-D33C-7CF9-4159-744C10408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73" y="2837469"/>
            <a:ext cx="1121484" cy="112148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9230A263-8A6D-7A88-C71B-5AA427F4B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7" y="4472233"/>
            <a:ext cx="924972" cy="9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51A3EC-FA1A-B0C4-8B21-B558F74E04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0FC0C-9524-1279-8618-3C57163F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AF3F6-D216-35F9-2D0E-E07318351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6F9C6-C68C-34C1-CC4A-A5511920C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NBA team performance</a:t>
            </a:r>
          </a:p>
          <a:p>
            <a:pPr lvl="1"/>
            <a:r>
              <a:rPr lang="en-US" dirty="0"/>
              <a:t>Samba data (games/TV shows watched)</a:t>
            </a:r>
          </a:p>
          <a:p>
            <a:pPr lvl="1"/>
            <a:r>
              <a:rPr lang="en-US" dirty="0"/>
              <a:t>Luth data (app/website usage, YouTube views, search events)</a:t>
            </a:r>
          </a:p>
          <a:p>
            <a:pPr lvl="1"/>
            <a:r>
              <a:rPr lang="en-US" dirty="0"/>
              <a:t>Harris Brand Platform data (purchase consideration, reputation, % promoter, % willing to pay premium)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Correlations</a:t>
            </a:r>
          </a:p>
          <a:p>
            <a:pPr lvl="1"/>
            <a:r>
              <a:rPr lang="en-US" dirty="0"/>
              <a:t>How much does winning impact key consumer metrics?</a:t>
            </a:r>
          </a:p>
          <a:p>
            <a:pPr lvl="1"/>
            <a:endParaRPr lang="en-US" dirty="0"/>
          </a:p>
          <a:p>
            <a:r>
              <a:rPr lang="en-US" dirty="0"/>
              <a:t>I used the DMA code (for Samba and Harris Brand Platform data) or state (Luth data) to derive the home team for each respondent</a:t>
            </a:r>
          </a:p>
          <a:p>
            <a:pPr lvl="1"/>
            <a:r>
              <a:rPr lang="en-US" dirty="0"/>
              <a:t>If there were multiple NBA teams located near that DMA or state, I marked the home team as Unsure</a:t>
            </a:r>
          </a:p>
          <a:p>
            <a:pPr lvl="1"/>
            <a:r>
              <a:rPr lang="en-US" dirty="0"/>
              <a:t>If there were no NBA teams located near that DMA or state, I marked the home team as No Team</a:t>
            </a:r>
          </a:p>
        </p:txBody>
      </p:sp>
    </p:spTree>
    <p:extLst>
      <p:ext uri="{BB962C8B-B14F-4D97-AF65-F5344CB8AC3E}">
        <p14:creationId xmlns:p14="http://schemas.microsoft.com/office/powerpoint/2010/main" val="179169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0A975-8F6A-1CEB-9B1B-313CBB1A7E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B07786-0EA6-4DF7-29F1-84BDFBBB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2F85-E5A3-360C-2F06-296725869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7C4B0-46CA-E658-2B50-4E90FA0731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023" y="6056981"/>
            <a:ext cx="11402836" cy="4129617"/>
          </a:xfrm>
        </p:spPr>
        <p:txBody>
          <a:bodyPr/>
          <a:lstStyle/>
          <a:p>
            <a:r>
              <a:rPr lang="en-US" dirty="0"/>
              <a:t>Playoff Teams have more viewers (both games and shows) than non-playoff teams</a:t>
            </a:r>
          </a:p>
          <a:p>
            <a:pPr marL="79246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06D11-7835-168A-0DCB-B7EE7DC2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43"/>
            <a:ext cx="11814498" cy="46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73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0E9A76-EACC-5E1A-4FE5-4D84AA9B2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7F327B-7787-249E-B7BC-F40543E2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173EC-E4E6-88A9-AB0D-7DB3A77B8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5E4E1-EF2F-7545-902D-E9E29A9F2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7266" y="4963676"/>
            <a:ext cx="11402836" cy="4129617"/>
          </a:xfrm>
        </p:spPr>
        <p:txBody>
          <a:bodyPr/>
          <a:lstStyle/>
          <a:p>
            <a:pPr marL="79246" indent="0">
              <a:buNone/>
            </a:pPr>
            <a:r>
              <a:rPr lang="en-US" dirty="0"/>
              <a:t>We also put team performance and viewership on the same axes:</a:t>
            </a:r>
          </a:p>
          <a:p>
            <a:r>
              <a:rPr lang="en-US" dirty="0"/>
              <a:t>	The better teams attract more viewership than the worse teams</a:t>
            </a:r>
          </a:p>
          <a:p>
            <a:pPr marL="79246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1F8D7-B900-2D8B-72AF-D849A69D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928224"/>
            <a:ext cx="9490548" cy="37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1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69963-845D-243D-0EDE-5BE40B592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8D1F8-9543-92E9-CDF6-BF50DC71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72F7C-04AF-9563-66EE-CF74102DA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9AE5B-F3CE-6339-2B4F-5F29AA519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5729" y="5395363"/>
            <a:ext cx="11402836" cy="4129617"/>
          </a:xfrm>
        </p:spPr>
        <p:txBody>
          <a:bodyPr/>
          <a:lstStyle/>
          <a:p>
            <a:r>
              <a:rPr lang="en-US" dirty="0"/>
              <a:t>A lot of metrics aren’t correlated, but some team performance metrics (especially the cumulative ones) show strong correlations with engagement 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6B36A-0A77-D759-63D9-32B9B8B8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76362"/>
            <a:ext cx="11601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AAB90-A62D-4614-8D89-F349B663AE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703B9-6A08-3255-2FE0-73B8F706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1458A-1A70-3716-CEDD-5C1005706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Playoff Teams have a little more viewership in the playoffs than non-playoff teams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BF47-B80C-9698-5BB1-4D25C46B8D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2021 playoffs: 24.54% of users from areas with playoff teams watched in June vs 18.61% of users from areas with non-playoff teams</a:t>
            </a:r>
          </a:p>
          <a:p>
            <a:pPr lvl="1"/>
            <a:r>
              <a:rPr lang="en-US" dirty="0"/>
              <a:t>15.28% of users with no home team watched</a:t>
            </a:r>
          </a:p>
          <a:p>
            <a:r>
              <a:rPr lang="en-US" dirty="0"/>
              <a:t>2022 playoffs: 28.88% of uses from areas with playoff teams watched in May vs 22.56% of users from areas with non-playoff teams</a:t>
            </a:r>
          </a:p>
          <a:p>
            <a:pPr lvl="1"/>
            <a:r>
              <a:rPr lang="en-US" dirty="0"/>
              <a:t>20.05% of users with no home team watched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B14755-1AB5-92D6-4926-302359CC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7" y="3038474"/>
            <a:ext cx="4986849" cy="2994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2D8B5E-DDEC-330B-7F77-E2413A4F4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16" y="3048001"/>
            <a:ext cx="5056204" cy="303111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45CA97-FB08-C533-F9DD-0164D5DE378F}"/>
              </a:ext>
            </a:extLst>
          </p:cNvPr>
          <p:cNvSpPr txBox="1">
            <a:spLocks/>
          </p:cNvSpPr>
          <p:nvPr/>
        </p:nvSpPr>
        <p:spPr>
          <a:xfrm>
            <a:off x="169594" y="1226849"/>
            <a:ext cx="11403471" cy="378137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333" b="0" kern="1200" cap="none" spc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But both playoff and non-playoff team areas get more viewership than areas with no NBA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6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CDE7C-8027-2355-DCCC-4A103D49D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61644-356F-47B8-08DD-A3A276F1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F740-D2F4-C2EC-1564-3FBD276A0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better the local team is, the more users from that area watch games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485C-D61F-222D-456F-15C956D7F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Correlation between cumulative games won and % of users that watched NBA game is 72.48%</a:t>
            </a:r>
          </a:p>
          <a:p>
            <a:r>
              <a:rPr lang="en-US" dirty="0"/>
              <a:t>Correlation between cumulative win % and % of users that watched NBA game is 56.26%</a:t>
            </a:r>
          </a:p>
          <a:p>
            <a:r>
              <a:rPr lang="en-US" dirty="0"/>
              <a:t>Correlation between playoff games and % of users that watched NBA game is 69.94%</a:t>
            </a:r>
          </a:p>
          <a:p>
            <a:r>
              <a:rPr lang="en-US" dirty="0"/>
              <a:t>However, just being good for one month is not enough to change viewership too much:</a:t>
            </a:r>
          </a:p>
          <a:p>
            <a:pPr lvl="1"/>
            <a:r>
              <a:rPr lang="en-US" sz="1200" dirty="0"/>
              <a:t>Correlation between games won (in a month) and % of users that watched NBA game is -0.73%</a:t>
            </a:r>
          </a:p>
          <a:p>
            <a:pPr lvl="1"/>
            <a:r>
              <a:rPr lang="en-US" sz="1200" dirty="0"/>
              <a:t>Correlation between win % and % of users that watched NBA game is 23.20%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58059-3191-8C1C-DD42-E9195FE7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61152"/>
              </p:ext>
            </p:extLst>
          </p:nvPr>
        </p:nvGraphicFramePr>
        <p:xfrm>
          <a:off x="872503" y="4141596"/>
          <a:ext cx="9392583" cy="828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19248">
                  <a:extLst>
                    <a:ext uri="{9D8B030D-6E8A-4147-A177-3AD203B41FA5}">
                      <a16:colId xmlns:a16="http://schemas.microsoft.com/office/drawing/2014/main" val="3539590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33376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55616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41934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84510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563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Games Won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 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Cumulative Games Won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Cumulative Win 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Playoff Games Played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8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% of users that watched NBA game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-.0073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.2320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.7248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.5626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.6994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643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E4494D-C230-3E68-FBCA-86E52D6C876F}"/>
              </a:ext>
            </a:extLst>
          </p:cNvPr>
          <p:cNvSpPr txBox="1"/>
          <p:nvPr/>
        </p:nvSpPr>
        <p:spPr>
          <a:xfrm>
            <a:off x="5062194" y="3846136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441E87AA-1C86-14CF-331A-44682343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78" y="1357461"/>
            <a:ext cx="1677970" cy="16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3">
      <a:dk1>
        <a:srgbClr val="000000"/>
      </a:dk1>
      <a:lt1>
        <a:srgbClr val="FFFFFF"/>
      </a:lt1>
      <a:dk2>
        <a:srgbClr val="939598"/>
      </a:dk2>
      <a:lt2>
        <a:srgbClr val="44474E"/>
      </a:lt2>
      <a:accent1>
        <a:srgbClr val="00CF9C"/>
      </a:accent1>
      <a:accent2>
        <a:srgbClr val="FF8769"/>
      </a:accent2>
      <a:accent3>
        <a:srgbClr val="E3DECE"/>
      </a:accent3>
      <a:accent4>
        <a:srgbClr val="019EDB"/>
      </a:accent4>
      <a:accent5>
        <a:srgbClr val="E0CC38"/>
      </a:accent5>
      <a:accent6>
        <a:srgbClr val="A31034"/>
      </a:accent6>
      <a:hlink>
        <a:srgbClr val="30CF9C"/>
      </a:hlink>
      <a:folHlink>
        <a:srgbClr val="FB83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A363D3C-0907-46A6-8417-4F7B69BB1DAC}" vid="{41979597-D2B9-439A-AEF1-0297F2A987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90575</TotalTime>
  <Words>1041</Words>
  <Application>Microsoft Office PowerPoint</Application>
  <PresentationFormat>Widescreen</PresentationFormat>
  <Paragraphs>102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Theme1</vt:lpstr>
      <vt:lpstr>Impact of NBA Team Performance on Fan Engagement</vt:lpstr>
      <vt:lpstr>Introduction</vt:lpstr>
      <vt:lpstr>Data</vt:lpstr>
      <vt:lpstr>Analyses</vt:lpstr>
      <vt:lpstr>Time Series Analyses</vt:lpstr>
      <vt:lpstr>Time Series Analysis</vt:lpstr>
      <vt:lpstr>Correlations</vt:lpstr>
      <vt:lpstr>Takeaway</vt:lpstr>
      <vt:lpstr>Takeaway</vt:lpstr>
      <vt:lpstr>Takeaway</vt:lpstr>
      <vt:lpstr>Takeaway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Project</dc:title>
  <dc:creator>Tomer Zur</dc:creator>
  <cp:lastModifiedBy>Tomer Zur</cp:lastModifiedBy>
  <cp:revision>26</cp:revision>
  <dcterms:created xsi:type="dcterms:W3CDTF">2022-12-13T16:40:50Z</dcterms:created>
  <dcterms:modified xsi:type="dcterms:W3CDTF">2023-02-14T14:16:27Z</dcterms:modified>
</cp:coreProperties>
</file>