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64"/>
  </p:notesMasterIdLst>
  <p:handoutMasterIdLst>
    <p:handoutMasterId r:id="rId65"/>
  </p:handoutMasterIdLst>
  <p:sldIdLst>
    <p:sldId id="449" r:id="rId6"/>
    <p:sldId id="271" r:id="rId7"/>
    <p:sldId id="458" r:id="rId8"/>
    <p:sldId id="353" r:id="rId9"/>
    <p:sldId id="461" r:id="rId10"/>
    <p:sldId id="460" r:id="rId11"/>
    <p:sldId id="459" r:id="rId12"/>
    <p:sldId id="400" r:id="rId13"/>
    <p:sldId id="462" r:id="rId14"/>
    <p:sldId id="354" r:id="rId15"/>
    <p:sldId id="503" r:id="rId16"/>
    <p:sldId id="341" r:id="rId17"/>
    <p:sldId id="463" r:id="rId18"/>
    <p:sldId id="464" r:id="rId19"/>
    <p:sldId id="465" r:id="rId20"/>
    <p:sldId id="467" r:id="rId21"/>
    <p:sldId id="466" r:id="rId22"/>
    <p:sldId id="468" r:id="rId23"/>
    <p:sldId id="470" r:id="rId24"/>
    <p:sldId id="471" r:id="rId25"/>
    <p:sldId id="472" r:id="rId26"/>
    <p:sldId id="473" r:id="rId27"/>
    <p:sldId id="506" r:id="rId28"/>
    <p:sldId id="474" r:id="rId29"/>
    <p:sldId id="507" r:id="rId30"/>
    <p:sldId id="475" r:id="rId31"/>
    <p:sldId id="482" r:id="rId32"/>
    <p:sldId id="476" r:id="rId33"/>
    <p:sldId id="477" r:id="rId34"/>
    <p:sldId id="478" r:id="rId35"/>
    <p:sldId id="479" r:id="rId36"/>
    <p:sldId id="480" r:id="rId37"/>
    <p:sldId id="481" r:id="rId38"/>
    <p:sldId id="483" r:id="rId39"/>
    <p:sldId id="484" r:id="rId40"/>
    <p:sldId id="485" r:id="rId41"/>
    <p:sldId id="508" r:id="rId42"/>
    <p:sldId id="509" r:id="rId43"/>
    <p:sldId id="510" r:id="rId44"/>
    <p:sldId id="511" r:id="rId45"/>
    <p:sldId id="512" r:id="rId46"/>
    <p:sldId id="513" r:id="rId47"/>
    <p:sldId id="514" r:id="rId48"/>
    <p:sldId id="515" r:id="rId49"/>
    <p:sldId id="488" r:id="rId50"/>
    <p:sldId id="489" r:id="rId51"/>
    <p:sldId id="490" r:id="rId52"/>
    <p:sldId id="491" r:id="rId53"/>
    <p:sldId id="492" r:id="rId54"/>
    <p:sldId id="516" r:id="rId55"/>
    <p:sldId id="494" r:id="rId56"/>
    <p:sldId id="499" r:id="rId57"/>
    <p:sldId id="500" r:id="rId58"/>
    <p:sldId id="497" r:id="rId59"/>
    <p:sldId id="498" r:id="rId60"/>
    <p:sldId id="501" r:id="rId61"/>
    <p:sldId id="505" r:id="rId62"/>
    <p:sldId id="502"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guide id="18" orient="horz" pos="1167">
          <p15:clr>
            <a:srgbClr val="A4A3A4"/>
          </p15:clr>
        </p15:guide>
        <p15:guide id="19" pos="2962">
          <p15:clr>
            <a:srgbClr val="A4A3A4"/>
          </p15:clr>
        </p15:guide>
        <p15:guide id="20" pos="258">
          <p15:clr>
            <a:srgbClr val="A4A3A4"/>
          </p15:clr>
        </p15:guide>
        <p15:guide id="21" pos="54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39C2D7"/>
    <a:srgbClr val="B22746"/>
    <a:srgbClr val="999999"/>
    <a:srgbClr val="A3C644"/>
    <a:srgbClr val="464547"/>
    <a:srgbClr val="E3AD25"/>
    <a:srgbClr val="666666"/>
    <a:srgbClr val="E6E6E6"/>
    <a:srgbClr val="CCCCCC"/>
    <a:srgbClr val="2FC2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7" autoAdjust="0"/>
    <p:restoredTop sz="96719" autoAdjust="0"/>
  </p:normalViewPr>
  <p:slideViewPr>
    <p:cSldViewPr snapToGrid="0">
      <p:cViewPr varScale="1">
        <p:scale>
          <a:sx n="85" d="100"/>
          <a:sy n="85" d="100"/>
        </p:scale>
        <p:origin x="1445" y="48"/>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 orient="horz" pos="1167"/>
        <p:guide pos="2962"/>
        <p:guide pos="258"/>
        <p:guide pos="54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01C3B2-B6D6-4B88-857F-6BE6E6E7E16E}" type="doc">
      <dgm:prSet loTypeId="urn:microsoft.com/office/officeart/2008/layout/VerticalCurvedList" loCatId="list" qsTypeId="urn:microsoft.com/office/officeart/2005/8/quickstyle/simple1" qsCatId="simple" csTypeId="urn:microsoft.com/office/officeart/2005/8/colors/accent2_4" csCatId="accent2" phldr="1"/>
      <dgm:spPr/>
      <dgm:t>
        <a:bodyPr/>
        <a:lstStyle/>
        <a:p>
          <a:endParaRPr lang="en-US"/>
        </a:p>
      </dgm:t>
    </dgm:pt>
    <dgm:pt modelId="{A83BA47E-D19F-4777-B59C-374CEF7AE047}">
      <dgm:prSet phldrT="[Text]"/>
      <dgm:spPr/>
      <dgm:t>
        <a:bodyPr/>
        <a:lstStyle/>
        <a:p>
          <a:r>
            <a:rPr lang="en-US" dirty="0" smtClean="0"/>
            <a:t>Local variables </a:t>
          </a:r>
          <a:endParaRPr lang="en-US" dirty="0"/>
        </a:p>
      </dgm:t>
    </dgm:pt>
    <dgm:pt modelId="{723802E7-B85F-45EA-811C-0CBC84CF7672}" type="parTrans" cxnId="{CC4D5E63-1B12-420C-8F04-10B5067C5200}">
      <dgm:prSet/>
      <dgm:spPr/>
      <dgm:t>
        <a:bodyPr/>
        <a:lstStyle/>
        <a:p>
          <a:endParaRPr lang="en-US"/>
        </a:p>
      </dgm:t>
    </dgm:pt>
    <dgm:pt modelId="{C986DE11-3B5A-435A-9F18-C218CA300976}" type="sibTrans" cxnId="{CC4D5E63-1B12-420C-8F04-10B5067C5200}">
      <dgm:prSet/>
      <dgm:spPr/>
      <dgm:t>
        <a:bodyPr/>
        <a:lstStyle/>
        <a:p>
          <a:endParaRPr lang="en-US"/>
        </a:p>
      </dgm:t>
    </dgm:pt>
    <dgm:pt modelId="{6083A802-8025-4657-B19F-D5DB8F47026E}">
      <dgm:prSet phldrT="[Text]"/>
      <dgm:spPr/>
      <dgm:t>
        <a:bodyPr/>
        <a:lstStyle/>
        <a:p>
          <a:r>
            <a:rPr lang="en-US" dirty="0" smtClean="0"/>
            <a:t>Instance variables</a:t>
          </a:r>
          <a:endParaRPr lang="en-US" dirty="0"/>
        </a:p>
      </dgm:t>
    </dgm:pt>
    <dgm:pt modelId="{2F0D510F-F9B3-43CF-8F0D-B0F1BED3385B}" type="parTrans" cxnId="{1B15506A-21F2-4A65-AF49-BD9097B385BE}">
      <dgm:prSet/>
      <dgm:spPr/>
      <dgm:t>
        <a:bodyPr/>
        <a:lstStyle/>
        <a:p>
          <a:endParaRPr lang="en-US"/>
        </a:p>
      </dgm:t>
    </dgm:pt>
    <dgm:pt modelId="{F18553FD-4A49-4760-9738-00DC38EF2150}" type="sibTrans" cxnId="{1B15506A-21F2-4A65-AF49-BD9097B385BE}">
      <dgm:prSet/>
      <dgm:spPr/>
      <dgm:t>
        <a:bodyPr/>
        <a:lstStyle/>
        <a:p>
          <a:endParaRPr lang="en-US"/>
        </a:p>
      </dgm:t>
    </dgm:pt>
    <dgm:pt modelId="{809789FC-FE2B-4336-AA14-B4E666623C47}">
      <dgm:prSet phldrT="[Text]"/>
      <dgm:spPr/>
      <dgm:t>
        <a:bodyPr/>
        <a:lstStyle/>
        <a:p>
          <a:r>
            <a:rPr lang="en-US" b="0" i="0" dirty="0" smtClean="0"/>
            <a:t>Class/static variables</a:t>
          </a:r>
          <a:endParaRPr lang="en-US" dirty="0"/>
        </a:p>
      </dgm:t>
    </dgm:pt>
    <dgm:pt modelId="{A76EC7ED-E4DB-4631-837B-3496E4497242}" type="parTrans" cxnId="{76DBCDBB-A26E-4B31-BDC3-E4609FC5FE0A}">
      <dgm:prSet/>
      <dgm:spPr/>
      <dgm:t>
        <a:bodyPr/>
        <a:lstStyle/>
        <a:p>
          <a:endParaRPr lang="en-US"/>
        </a:p>
      </dgm:t>
    </dgm:pt>
    <dgm:pt modelId="{8DC991C9-1149-4E8F-BF8F-C78C8CABDEF5}" type="sibTrans" cxnId="{76DBCDBB-A26E-4B31-BDC3-E4609FC5FE0A}">
      <dgm:prSet/>
      <dgm:spPr/>
      <dgm:t>
        <a:bodyPr/>
        <a:lstStyle/>
        <a:p>
          <a:endParaRPr lang="en-US"/>
        </a:p>
      </dgm:t>
    </dgm:pt>
    <dgm:pt modelId="{6CD898D9-D777-4024-8E2A-4629E3DC26BB}" type="pres">
      <dgm:prSet presAssocID="{8B01C3B2-B6D6-4B88-857F-6BE6E6E7E16E}" presName="Name0" presStyleCnt="0">
        <dgm:presLayoutVars>
          <dgm:chMax val="7"/>
          <dgm:chPref val="7"/>
          <dgm:dir/>
        </dgm:presLayoutVars>
      </dgm:prSet>
      <dgm:spPr/>
      <dgm:t>
        <a:bodyPr/>
        <a:lstStyle/>
        <a:p>
          <a:endParaRPr lang="en-US"/>
        </a:p>
      </dgm:t>
    </dgm:pt>
    <dgm:pt modelId="{0D35FA8A-8ABF-44EB-A70C-25E7F49B98A1}" type="pres">
      <dgm:prSet presAssocID="{8B01C3B2-B6D6-4B88-857F-6BE6E6E7E16E}" presName="Name1" presStyleCnt="0"/>
      <dgm:spPr/>
    </dgm:pt>
    <dgm:pt modelId="{F3C23EDC-0B22-4466-AC13-8F974A37397F}" type="pres">
      <dgm:prSet presAssocID="{8B01C3B2-B6D6-4B88-857F-6BE6E6E7E16E}" presName="cycle" presStyleCnt="0"/>
      <dgm:spPr/>
    </dgm:pt>
    <dgm:pt modelId="{540D6AEC-060F-4749-B47E-39200622DE69}" type="pres">
      <dgm:prSet presAssocID="{8B01C3B2-B6D6-4B88-857F-6BE6E6E7E16E}" presName="srcNode" presStyleLbl="node1" presStyleIdx="0" presStyleCnt="3"/>
      <dgm:spPr/>
    </dgm:pt>
    <dgm:pt modelId="{CFD822F7-2774-4C57-B262-F8CF026BDCEF}" type="pres">
      <dgm:prSet presAssocID="{8B01C3B2-B6D6-4B88-857F-6BE6E6E7E16E}" presName="conn" presStyleLbl="parChTrans1D2" presStyleIdx="0" presStyleCnt="1"/>
      <dgm:spPr/>
      <dgm:t>
        <a:bodyPr/>
        <a:lstStyle/>
        <a:p>
          <a:endParaRPr lang="en-US"/>
        </a:p>
      </dgm:t>
    </dgm:pt>
    <dgm:pt modelId="{43A22A38-9C1C-41D3-9B80-D3D7E96A8D2C}" type="pres">
      <dgm:prSet presAssocID="{8B01C3B2-B6D6-4B88-857F-6BE6E6E7E16E}" presName="extraNode" presStyleLbl="node1" presStyleIdx="0" presStyleCnt="3"/>
      <dgm:spPr/>
    </dgm:pt>
    <dgm:pt modelId="{EED52C96-62C5-4164-8269-7C6C89A1F432}" type="pres">
      <dgm:prSet presAssocID="{8B01C3B2-B6D6-4B88-857F-6BE6E6E7E16E}" presName="dstNode" presStyleLbl="node1" presStyleIdx="0" presStyleCnt="3"/>
      <dgm:spPr/>
    </dgm:pt>
    <dgm:pt modelId="{D0CE3F4E-7D84-40E9-A5FF-985C6809344E}" type="pres">
      <dgm:prSet presAssocID="{A83BA47E-D19F-4777-B59C-374CEF7AE047}" presName="text_1" presStyleLbl="node1" presStyleIdx="0" presStyleCnt="3">
        <dgm:presLayoutVars>
          <dgm:bulletEnabled val="1"/>
        </dgm:presLayoutVars>
      </dgm:prSet>
      <dgm:spPr/>
      <dgm:t>
        <a:bodyPr/>
        <a:lstStyle/>
        <a:p>
          <a:endParaRPr lang="en-US"/>
        </a:p>
      </dgm:t>
    </dgm:pt>
    <dgm:pt modelId="{5539D0C7-6881-460C-8884-A3D4EA0A76A0}" type="pres">
      <dgm:prSet presAssocID="{A83BA47E-D19F-4777-B59C-374CEF7AE047}" presName="accent_1" presStyleCnt="0"/>
      <dgm:spPr/>
    </dgm:pt>
    <dgm:pt modelId="{E7123D58-EEBD-44E7-AF31-8A56C5435F9F}" type="pres">
      <dgm:prSet presAssocID="{A83BA47E-D19F-4777-B59C-374CEF7AE047}" presName="accentRepeatNode" presStyleLbl="solidFgAcc1" presStyleIdx="0" presStyleCnt="3"/>
      <dgm:spPr/>
    </dgm:pt>
    <dgm:pt modelId="{53F2ED23-69BF-4B07-A7DE-3A48BB102D95}" type="pres">
      <dgm:prSet presAssocID="{6083A802-8025-4657-B19F-D5DB8F47026E}" presName="text_2" presStyleLbl="node1" presStyleIdx="1" presStyleCnt="3">
        <dgm:presLayoutVars>
          <dgm:bulletEnabled val="1"/>
        </dgm:presLayoutVars>
      </dgm:prSet>
      <dgm:spPr/>
      <dgm:t>
        <a:bodyPr/>
        <a:lstStyle/>
        <a:p>
          <a:endParaRPr lang="en-US"/>
        </a:p>
      </dgm:t>
    </dgm:pt>
    <dgm:pt modelId="{E06345E2-055E-4648-8D3A-9A830FA63BDC}" type="pres">
      <dgm:prSet presAssocID="{6083A802-8025-4657-B19F-D5DB8F47026E}" presName="accent_2" presStyleCnt="0"/>
      <dgm:spPr/>
    </dgm:pt>
    <dgm:pt modelId="{8A9136BC-A210-4E09-8F90-6266A0143E46}" type="pres">
      <dgm:prSet presAssocID="{6083A802-8025-4657-B19F-D5DB8F47026E}" presName="accentRepeatNode" presStyleLbl="solidFgAcc1" presStyleIdx="1" presStyleCnt="3"/>
      <dgm:spPr/>
    </dgm:pt>
    <dgm:pt modelId="{90AFE912-1BC1-422D-AB5D-E9E10B86FFE6}" type="pres">
      <dgm:prSet presAssocID="{809789FC-FE2B-4336-AA14-B4E666623C47}" presName="text_3" presStyleLbl="node1" presStyleIdx="2" presStyleCnt="3">
        <dgm:presLayoutVars>
          <dgm:bulletEnabled val="1"/>
        </dgm:presLayoutVars>
      </dgm:prSet>
      <dgm:spPr/>
      <dgm:t>
        <a:bodyPr/>
        <a:lstStyle/>
        <a:p>
          <a:endParaRPr lang="en-US"/>
        </a:p>
      </dgm:t>
    </dgm:pt>
    <dgm:pt modelId="{335C4290-1DB0-4143-ADBE-6E2F47CFAE33}" type="pres">
      <dgm:prSet presAssocID="{809789FC-FE2B-4336-AA14-B4E666623C47}" presName="accent_3" presStyleCnt="0"/>
      <dgm:spPr/>
    </dgm:pt>
    <dgm:pt modelId="{26C55BA0-87A5-472A-9BF9-D1A76767B6EB}" type="pres">
      <dgm:prSet presAssocID="{809789FC-FE2B-4336-AA14-B4E666623C47}" presName="accentRepeatNode" presStyleLbl="solidFgAcc1" presStyleIdx="2" presStyleCnt="3"/>
      <dgm:spPr/>
    </dgm:pt>
  </dgm:ptLst>
  <dgm:cxnLst>
    <dgm:cxn modelId="{CC4D5E63-1B12-420C-8F04-10B5067C5200}" srcId="{8B01C3B2-B6D6-4B88-857F-6BE6E6E7E16E}" destId="{A83BA47E-D19F-4777-B59C-374CEF7AE047}" srcOrd="0" destOrd="0" parTransId="{723802E7-B85F-45EA-811C-0CBC84CF7672}" sibTransId="{C986DE11-3B5A-435A-9F18-C218CA300976}"/>
    <dgm:cxn modelId="{76DBCDBB-A26E-4B31-BDC3-E4609FC5FE0A}" srcId="{8B01C3B2-B6D6-4B88-857F-6BE6E6E7E16E}" destId="{809789FC-FE2B-4336-AA14-B4E666623C47}" srcOrd="2" destOrd="0" parTransId="{A76EC7ED-E4DB-4631-837B-3496E4497242}" sibTransId="{8DC991C9-1149-4E8F-BF8F-C78C8CABDEF5}"/>
    <dgm:cxn modelId="{43C8EC45-3B23-43D6-8A14-F4AE307729E8}" type="presOf" srcId="{A83BA47E-D19F-4777-B59C-374CEF7AE047}" destId="{D0CE3F4E-7D84-40E9-A5FF-985C6809344E}" srcOrd="0" destOrd="0" presId="urn:microsoft.com/office/officeart/2008/layout/VerticalCurvedList"/>
    <dgm:cxn modelId="{70508937-AA48-438C-B250-8642D9DD0B7C}" type="presOf" srcId="{8B01C3B2-B6D6-4B88-857F-6BE6E6E7E16E}" destId="{6CD898D9-D777-4024-8E2A-4629E3DC26BB}" srcOrd="0" destOrd="0" presId="urn:microsoft.com/office/officeart/2008/layout/VerticalCurvedList"/>
    <dgm:cxn modelId="{1B15506A-21F2-4A65-AF49-BD9097B385BE}" srcId="{8B01C3B2-B6D6-4B88-857F-6BE6E6E7E16E}" destId="{6083A802-8025-4657-B19F-D5DB8F47026E}" srcOrd="1" destOrd="0" parTransId="{2F0D510F-F9B3-43CF-8F0D-B0F1BED3385B}" sibTransId="{F18553FD-4A49-4760-9738-00DC38EF2150}"/>
    <dgm:cxn modelId="{6D7342DE-CD89-43F9-BC6A-D2C0E3CC8509}" type="presOf" srcId="{6083A802-8025-4657-B19F-D5DB8F47026E}" destId="{53F2ED23-69BF-4B07-A7DE-3A48BB102D95}" srcOrd="0" destOrd="0" presId="urn:microsoft.com/office/officeart/2008/layout/VerticalCurvedList"/>
    <dgm:cxn modelId="{B5DEB796-C64C-41AA-81E6-41DD3A8ECC8B}" type="presOf" srcId="{C986DE11-3B5A-435A-9F18-C218CA300976}" destId="{CFD822F7-2774-4C57-B262-F8CF026BDCEF}" srcOrd="0" destOrd="0" presId="urn:microsoft.com/office/officeart/2008/layout/VerticalCurvedList"/>
    <dgm:cxn modelId="{0E4F09A4-920F-4E1F-9256-343AF5777574}" type="presOf" srcId="{809789FC-FE2B-4336-AA14-B4E666623C47}" destId="{90AFE912-1BC1-422D-AB5D-E9E10B86FFE6}" srcOrd="0" destOrd="0" presId="urn:microsoft.com/office/officeart/2008/layout/VerticalCurvedList"/>
    <dgm:cxn modelId="{1DC0906D-FD02-4DA9-8031-836F0891CECC}" type="presParOf" srcId="{6CD898D9-D777-4024-8E2A-4629E3DC26BB}" destId="{0D35FA8A-8ABF-44EB-A70C-25E7F49B98A1}" srcOrd="0" destOrd="0" presId="urn:microsoft.com/office/officeart/2008/layout/VerticalCurvedList"/>
    <dgm:cxn modelId="{4BB5AFC7-3D4C-4855-AA4B-E23A021420A0}" type="presParOf" srcId="{0D35FA8A-8ABF-44EB-A70C-25E7F49B98A1}" destId="{F3C23EDC-0B22-4466-AC13-8F974A37397F}" srcOrd="0" destOrd="0" presId="urn:microsoft.com/office/officeart/2008/layout/VerticalCurvedList"/>
    <dgm:cxn modelId="{0F420082-2AE2-4F19-9AA9-6BBE100BDD34}" type="presParOf" srcId="{F3C23EDC-0B22-4466-AC13-8F974A37397F}" destId="{540D6AEC-060F-4749-B47E-39200622DE69}" srcOrd="0" destOrd="0" presId="urn:microsoft.com/office/officeart/2008/layout/VerticalCurvedList"/>
    <dgm:cxn modelId="{862D851D-88E6-4C62-B000-49B79308D0DC}" type="presParOf" srcId="{F3C23EDC-0B22-4466-AC13-8F974A37397F}" destId="{CFD822F7-2774-4C57-B262-F8CF026BDCEF}" srcOrd="1" destOrd="0" presId="urn:microsoft.com/office/officeart/2008/layout/VerticalCurvedList"/>
    <dgm:cxn modelId="{112D7045-2708-478A-B9C3-807863AB14D0}" type="presParOf" srcId="{F3C23EDC-0B22-4466-AC13-8F974A37397F}" destId="{43A22A38-9C1C-41D3-9B80-D3D7E96A8D2C}" srcOrd="2" destOrd="0" presId="urn:microsoft.com/office/officeart/2008/layout/VerticalCurvedList"/>
    <dgm:cxn modelId="{0BBCF375-FED6-4FBA-9F4D-F667DBBE636C}" type="presParOf" srcId="{F3C23EDC-0B22-4466-AC13-8F974A37397F}" destId="{EED52C96-62C5-4164-8269-7C6C89A1F432}" srcOrd="3" destOrd="0" presId="urn:microsoft.com/office/officeart/2008/layout/VerticalCurvedList"/>
    <dgm:cxn modelId="{EE43E6F4-42AA-4EF6-8B24-AAA390016A5D}" type="presParOf" srcId="{0D35FA8A-8ABF-44EB-A70C-25E7F49B98A1}" destId="{D0CE3F4E-7D84-40E9-A5FF-985C6809344E}" srcOrd="1" destOrd="0" presId="urn:microsoft.com/office/officeart/2008/layout/VerticalCurvedList"/>
    <dgm:cxn modelId="{5F23E28D-2978-486A-8F5B-0E3E5D0C393D}" type="presParOf" srcId="{0D35FA8A-8ABF-44EB-A70C-25E7F49B98A1}" destId="{5539D0C7-6881-460C-8884-A3D4EA0A76A0}" srcOrd="2" destOrd="0" presId="urn:microsoft.com/office/officeart/2008/layout/VerticalCurvedList"/>
    <dgm:cxn modelId="{283634C7-BA24-40EE-B211-5B638249559C}" type="presParOf" srcId="{5539D0C7-6881-460C-8884-A3D4EA0A76A0}" destId="{E7123D58-EEBD-44E7-AF31-8A56C5435F9F}" srcOrd="0" destOrd="0" presId="urn:microsoft.com/office/officeart/2008/layout/VerticalCurvedList"/>
    <dgm:cxn modelId="{AC871FCF-10D7-475D-895F-B9B233E69246}" type="presParOf" srcId="{0D35FA8A-8ABF-44EB-A70C-25E7F49B98A1}" destId="{53F2ED23-69BF-4B07-A7DE-3A48BB102D95}" srcOrd="3" destOrd="0" presId="urn:microsoft.com/office/officeart/2008/layout/VerticalCurvedList"/>
    <dgm:cxn modelId="{9E54ED15-A04D-4098-9BBC-65D9C0554942}" type="presParOf" srcId="{0D35FA8A-8ABF-44EB-A70C-25E7F49B98A1}" destId="{E06345E2-055E-4648-8D3A-9A830FA63BDC}" srcOrd="4" destOrd="0" presId="urn:microsoft.com/office/officeart/2008/layout/VerticalCurvedList"/>
    <dgm:cxn modelId="{6122E79C-AFB1-4F92-B9D7-2C790CCC72D9}" type="presParOf" srcId="{E06345E2-055E-4648-8D3A-9A830FA63BDC}" destId="{8A9136BC-A210-4E09-8F90-6266A0143E46}" srcOrd="0" destOrd="0" presId="urn:microsoft.com/office/officeart/2008/layout/VerticalCurvedList"/>
    <dgm:cxn modelId="{13CBAC6B-A2A0-4009-B288-20440F8C8487}" type="presParOf" srcId="{0D35FA8A-8ABF-44EB-A70C-25E7F49B98A1}" destId="{90AFE912-1BC1-422D-AB5D-E9E10B86FFE6}" srcOrd="5" destOrd="0" presId="urn:microsoft.com/office/officeart/2008/layout/VerticalCurvedList"/>
    <dgm:cxn modelId="{02FA434F-B7AC-4E12-AB2B-E9A8DEE7EC19}" type="presParOf" srcId="{0D35FA8A-8ABF-44EB-A70C-25E7F49B98A1}" destId="{335C4290-1DB0-4143-ADBE-6E2F47CFAE33}" srcOrd="6" destOrd="0" presId="urn:microsoft.com/office/officeart/2008/layout/VerticalCurvedList"/>
    <dgm:cxn modelId="{3166BBCF-2E8B-44DB-A0F8-464863E4C89A}" type="presParOf" srcId="{335C4290-1DB0-4143-ADBE-6E2F47CFAE33}" destId="{26C55BA0-87A5-472A-9BF9-D1A76767B6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F5606-2B76-4F7B-87F6-E7434CACAF05}"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n-US"/>
        </a:p>
      </dgm:t>
    </dgm:pt>
    <dgm:pt modelId="{51B490A5-4D5B-4629-9EFA-092813045239}">
      <dgm:prSet phldrT="[Text]" custT="1"/>
      <dgm:spPr/>
      <dgm:t>
        <a:bodyPr/>
        <a:lstStyle/>
        <a:p>
          <a:r>
            <a:rPr lang="en-US" sz="1400" dirty="0" smtClean="0"/>
            <a:t>static</a:t>
          </a:r>
          <a:endParaRPr lang="en-US" sz="1400" dirty="0"/>
        </a:p>
      </dgm:t>
    </dgm:pt>
    <dgm:pt modelId="{FE05B383-9769-442D-B0AD-EB5A8165302F}" type="parTrans" cxnId="{E21DE498-2AD7-474C-A9F7-023B0F0C22E9}">
      <dgm:prSet/>
      <dgm:spPr/>
      <dgm:t>
        <a:bodyPr/>
        <a:lstStyle/>
        <a:p>
          <a:endParaRPr lang="en-US" sz="1400"/>
        </a:p>
      </dgm:t>
    </dgm:pt>
    <dgm:pt modelId="{F324CA32-30B9-4998-8AC5-DD205935FFC8}" type="sibTrans" cxnId="{E21DE498-2AD7-474C-A9F7-023B0F0C22E9}">
      <dgm:prSet/>
      <dgm:spPr/>
      <dgm:t>
        <a:bodyPr/>
        <a:lstStyle/>
        <a:p>
          <a:endParaRPr lang="en-US" sz="1400"/>
        </a:p>
      </dgm:t>
    </dgm:pt>
    <dgm:pt modelId="{A0B572AE-E90D-4543-A3D7-68F90A6C9D15}">
      <dgm:prSet phldrT="[Text]" custT="1"/>
      <dgm:spPr/>
      <dgm:t>
        <a:bodyPr/>
        <a:lstStyle/>
        <a:p>
          <a:r>
            <a:rPr lang="en-US" sz="1400" dirty="0" smtClean="0"/>
            <a:t>final</a:t>
          </a:r>
          <a:endParaRPr lang="en-US" sz="1400" dirty="0"/>
        </a:p>
      </dgm:t>
    </dgm:pt>
    <dgm:pt modelId="{4F52FABD-4E2A-4A05-A2E5-DC5A15AEA09F}" type="parTrans" cxnId="{E6A4AFA5-798E-4595-A3E8-BAC4F3A716AD}">
      <dgm:prSet/>
      <dgm:spPr/>
      <dgm:t>
        <a:bodyPr/>
        <a:lstStyle/>
        <a:p>
          <a:endParaRPr lang="en-US" sz="1400"/>
        </a:p>
      </dgm:t>
    </dgm:pt>
    <dgm:pt modelId="{7F141545-890E-452E-9B82-E8B2A69E7581}" type="sibTrans" cxnId="{E6A4AFA5-798E-4595-A3E8-BAC4F3A716AD}">
      <dgm:prSet/>
      <dgm:spPr/>
      <dgm:t>
        <a:bodyPr/>
        <a:lstStyle/>
        <a:p>
          <a:endParaRPr lang="en-US" sz="1400"/>
        </a:p>
      </dgm:t>
    </dgm:pt>
    <dgm:pt modelId="{9D859B4B-0E3B-4D99-915E-8ABEC3AEF15E}">
      <dgm:prSet phldrT="[Text]" custT="1"/>
      <dgm:spPr/>
      <dgm:t>
        <a:bodyPr/>
        <a:lstStyle/>
        <a:p>
          <a:r>
            <a:rPr lang="en-US" sz="1400" dirty="0" smtClean="0"/>
            <a:t>abstract</a:t>
          </a:r>
          <a:endParaRPr lang="en-US" sz="1400" dirty="0"/>
        </a:p>
      </dgm:t>
    </dgm:pt>
    <dgm:pt modelId="{E7A66092-95F8-4FDE-BC52-3A5526A39EF7}" type="parTrans" cxnId="{BE45B6AD-D22F-483D-91A5-DDE5DAFF7983}">
      <dgm:prSet/>
      <dgm:spPr/>
      <dgm:t>
        <a:bodyPr/>
        <a:lstStyle/>
        <a:p>
          <a:endParaRPr lang="en-US" sz="1400"/>
        </a:p>
      </dgm:t>
    </dgm:pt>
    <dgm:pt modelId="{F041A6ED-8414-499E-9EEF-C8BACABF9A27}" type="sibTrans" cxnId="{BE45B6AD-D22F-483D-91A5-DDE5DAFF7983}">
      <dgm:prSet/>
      <dgm:spPr/>
      <dgm:t>
        <a:bodyPr/>
        <a:lstStyle/>
        <a:p>
          <a:endParaRPr lang="en-US" sz="1400"/>
        </a:p>
      </dgm:t>
    </dgm:pt>
    <dgm:pt modelId="{4BCB1579-40A7-4017-909C-A2CF0DC549F9}" type="pres">
      <dgm:prSet presAssocID="{4FAF5606-2B76-4F7B-87F6-E7434CACAF05}" presName="Name0" presStyleCnt="0">
        <dgm:presLayoutVars>
          <dgm:chMax val="7"/>
          <dgm:chPref val="7"/>
          <dgm:dir/>
        </dgm:presLayoutVars>
      </dgm:prSet>
      <dgm:spPr/>
      <dgm:t>
        <a:bodyPr/>
        <a:lstStyle/>
        <a:p>
          <a:endParaRPr lang="en-US"/>
        </a:p>
      </dgm:t>
    </dgm:pt>
    <dgm:pt modelId="{A10E7850-8765-48B4-999F-74D25D41C0D3}" type="pres">
      <dgm:prSet presAssocID="{4FAF5606-2B76-4F7B-87F6-E7434CACAF05}" presName="Name1" presStyleCnt="0"/>
      <dgm:spPr/>
    </dgm:pt>
    <dgm:pt modelId="{F00DA046-8300-4543-ABC0-2C4FA855BC43}" type="pres">
      <dgm:prSet presAssocID="{4FAF5606-2B76-4F7B-87F6-E7434CACAF05}" presName="cycle" presStyleCnt="0"/>
      <dgm:spPr/>
    </dgm:pt>
    <dgm:pt modelId="{42C6D8BB-3F51-4F50-8392-9F23039DB321}" type="pres">
      <dgm:prSet presAssocID="{4FAF5606-2B76-4F7B-87F6-E7434CACAF05}" presName="srcNode" presStyleLbl="node1" presStyleIdx="0" presStyleCnt="3"/>
      <dgm:spPr/>
    </dgm:pt>
    <dgm:pt modelId="{FBE6FFB4-E16D-4652-BC9E-2E3E42C482F3}" type="pres">
      <dgm:prSet presAssocID="{4FAF5606-2B76-4F7B-87F6-E7434CACAF05}" presName="conn" presStyleLbl="parChTrans1D2" presStyleIdx="0" presStyleCnt="1"/>
      <dgm:spPr/>
      <dgm:t>
        <a:bodyPr/>
        <a:lstStyle/>
        <a:p>
          <a:endParaRPr lang="en-US"/>
        </a:p>
      </dgm:t>
    </dgm:pt>
    <dgm:pt modelId="{5B5C5283-A256-414D-A309-B3865EF78729}" type="pres">
      <dgm:prSet presAssocID="{4FAF5606-2B76-4F7B-87F6-E7434CACAF05}" presName="extraNode" presStyleLbl="node1" presStyleIdx="0" presStyleCnt="3"/>
      <dgm:spPr/>
    </dgm:pt>
    <dgm:pt modelId="{9FEFE6DC-B97F-4F2B-8B2B-6CC168A86FC3}" type="pres">
      <dgm:prSet presAssocID="{4FAF5606-2B76-4F7B-87F6-E7434CACAF05}" presName="dstNode" presStyleLbl="node1" presStyleIdx="0" presStyleCnt="3"/>
      <dgm:spPr/>
    </dgm:pt>
    <dgm:pt modelId="{DEB6890B-E11A-4C9E-AD3F-CE87E7826506}" type="pres">
      <dgm:prSet presAssocID="{51B490A5-4D5B-4629-9EFA-092813045239}" presName="text_1" presStyleLbl="node1" presStyleIdx="0" presStyleCnt="3">
        <dgm:presLayoutVars>
          <dgm:bulletEnabled val="1"/>
        </dgm:presLayoutVars>
      </dgm:prSet>
      <dgm:spPr/>
      <dgm:t>
        <a:bodyPr/>
        <a:lstStyle/>
        <a:p>
          <a:endParaRPr lang="en-US"/>
        </a:p>
      </dgm:t>
    </dgm:pt>
    <dgm:pt modelId="{C0CF9A86-6194-48AB-98BC-12FA67AA6E5D}" type="pres">
      <dgm:prSet presAssocID="{51B490A5-4D5B-4629-9EFA-092813045239}" presName="accent_1" presStyleCnt="0"/>
      <dgm:spPr/>
    </dgm:pt>
    <dgm:pt modelId="{5DEEB405-363E-4315-9F99-E5E7747DF1CF}" type="pres">
      <dgm:prSet presAssocID="{51B490A5-4D5B-4629-9EFA-092813045239}" presName="accentRepeatNode" presStyleLbl="solidFgAcc1" presStyleIdx="0" presStyleCnt="3"/>
      <dgm:spPr/>
    </dgm:pt>
    <dgm:pt modelId="{00D5EC40-7944-4562-81A4-AB44BDB87931}" type="pres">
      <dgm:prSet presAssocID="{A0B572AE-E90D-4543-A3D7-68F90A6C9D15}" presName="text_2" presStyleLbl="node1" presStyleIdx="1" presStyleCnt="3">
        <dgm:presLayoutVars>
          <dgm:bulletEnabled val="1"/>
        </dgm:presLayoutVars>
      </dgm:prSet>
      <dgm:spPr/>
      <dgm:t>
        <a:bodyPr/>
        <a:lstStyle/>
        <a:p>
          <a:endParaRPr lang="en-US"/>
        </a:p>
      </dgm:t>
    </dgm:pt>
    <dgm:pt modelId="{B9ADDA13-CA3C-442A-B124-211C840BF563}" type="pres">
      <dgm:prSet presAssocID="{A0B572AE-E90D-4543-A3D7-68F90A6C9D15}" presName="accent_2" presStyleCnt="0"/>
      <dgm:spPr/>
    </dgm:pt>
    <dgm:pt modelId="{AEC44953-806E-45B7-81AA-FFEBCCE3A1F5}" type="pres">
      <dgm:prSet presAssocID="{A0B572AE-E90D-4543-A3D7-68F90A6C9D15}" presName="accentRepeatNode" presStyleLbl="solidFgAcc1" presStyleIdx="1" presStyleCnt="3"/>
      <dgm:spPr/>
    </dgm:pt>
    <dgm:pt modelId="{9A2A737E-CEC3-4E23-86F7-4B061F3EE7FD}" type="pres">
      <dgm:prSet presAssocID="{9D859B4B-0E3B-4D99-915E-8ABEC3AEF15E}" presName="text_3" presStyleLbl="node1" presStyleIdx="2" presStyleCnt="3">
        <dgm:presLayoutVars>
          <dgm:bulletEnabled val="1"/>
        </dgm:presLayoutVars>
      </dgm:prSet>
      <dgm:spPr/>
      <dgm:t>
        <a:bodyPr/>
        <a:lstStyle/>
        <a:p>
          <a:endParaRPr lang="en-US"/>
        </a:p>
      </dgm:t>
    </dgm:pt>
    <dgm:pt modelId="{1008AE58-61C0-4C17-8F8A-EB5462CDD4FA}" type="pres">
      <dgm:prSet presAssocID="{9D859B4B-0E3B-4D99-915E-8ABEC3AEF15E}" presName="accent_3" presStyleCnt="0"/>
      <dgm:spPr/>
    </dgm:pt>
    <dgm:pt modelId="{D5FC9C09-865D-4140-94E6-2E72198FC10F}" type="pres">
      <dgm:prSet presAssocID="{9D859B4B-0E3B-4D99-915E-8ABEC3AEF15E}" presName="accentRepeatNode" presStyleLbl="solidFgAcc1" presStyleIdx="2" presStyleCnt="3"/>
      <dgm:spPr/>
    </dgm:pt>
  </dgm:ptLst>
  <dgm:cxnLst>
    <dgm:cxn modelId="{D03C9733-DF08-4774-AF3F-A211E8F35C7B}" type="presOf" srcId="{A0B572AE-E90D-4543-A3D7-68F90A6C9D15}" destId="{00D5EC40-7944-4562-81A4-AB44BDB87931}" srcOrd="0" destOrd="0" presId="urn:microsoft.com/office/officeart/2008/layout/VerticalCurvedList"/>
    <dgm:cxn modelId="{F5F441AD-9AA6-4CED-A71B-E298BCA79A0E}" type="presOf" srcId="{F324CA32-30B9-4998-8AC5-DD205935FFC8}" destId="{FBE6FFB4-E16D-4652-BC9E-2E3E42C482F3}" srcOrd="0" destOrd="0" presId="urn:microsoft.com/office/officeart/2008/layout/VerticalCurvedList"/>
    <dgm:cxn modelId="{E6A4AFA5-798E-4595-A3E8-BAC4F3A716AD}" srcId="{4FAF5606-2B76-4F7B-87F6-E7434CACAF05}" destId="{A0B572AE-E90D-4543-A3D7-68F90A6C9D15}" srcOrd="1" destOrd="0" parTransId="{4F52FABD-4E2A-4A05-A2E5-DC5A15AEA09F}" sibTransId="{7F141545-890E-452E-9B82-E8B2A69E7581}"/>
    <dgm:cxn modelId="{E21DE498-2AD7-474C-A9F7-023B0F0C22E9}" srcId="{4FAF5606-2B76-4F7B-87F6-E7434CACAF05}" destId="{51B490A5-4D5B-4629-9EFA-092813045239}" srcOrd="0" destOrd="0" parTransId="{FE05B383-9769-442D-B0AD-EB5A8165302F}" sibTransId="{F324CA32-30B9-4998-8AC5-DD205935FFC8}"/>
    <dgm:cxn modelId="{BE45B6AD-D22F-483D-91A5-DDE5DAFF7983}" srcId="{4FAF5606-2B76-4F7B-87F6-E7434CACAF05}" destId="{9D859B4B-0E3B-4D99-915E-8ABEC3AEF15E}" srcOrd="2" destOrd="0" parTransId="{E7A66092-95F8-4FDE-BC52-3A5526A39EF7}" sibTransId="{F041A6ED-8414-499E-9EEF-C8BACABF9A27}"/>
    <dgm:cxn modelId="{15A94152-6A1B-4A79-9782-40ADA13DD135}" type="presOf" srcId="{4FAF5606-2B76-4F7B-87F6-E7434CACAF05}" destId="{4BCB1579-40A7-4017-909C-A2CF0DC549F9}" srcOrd="0" destOrd="0" presId="urn:microsoft.com/office/officeart/2008/layout/VerticalCurvedList"/>
    <dgm:cxn modelId="{E458E2F2-E37C-48BF-AEE3-B0E83851B132}" type="presOf" srcId="{51B490A5-4D5B-4629-9EFA-092813045239}" destId="{DEB6890B-E11A-4C9E-AD3F-CE87E7826506}" srcOrd="0" destOrd="0" presId="urn:microsoft.com/office/officeart/2008/layout/VerticalCurvedList"/>
    <dgm:cxn modelId="{393B1557-E88E-40AF-8041-F0689033CB2A}" type="presOf" srcId="{9D859B4B-0E3B-4D99-915E-8ABEC3AEF15E}" destId="{9A2A737E-CEC3-4E23-86F7-4B061F3EE7FD}" srcOrd="0" destOrd="0" presId="urn:microsoft.com/office/officeart/2008/layout/VerticalCurvedList"/>
    <dgm:cxn modelId="{92D99A6E-D6C8-4729-A9CE-C10C63DBA08F}" type="presParOf" srcId="{4BCB1579-40A7-4017-909C-A2CF0DC549F9}" destId="{A10E7850-8765-48B4-999F-74D25D41C0D3}" srcOrd="0" destOrd="0" presId="urn:microsoft.com/office/officeart/2008/layout/VerticalCurvedList"/>
    <dgm:cxn modelId="{B65CD2A4-AB51-4DDA-B22B-1DDC149A64F5}" type="presParOf" srcId="{A10E7850-8765-48B4-999F-74D25D41C0D3}" destId="{F00DA046-8300-4543-ABC0-2C4FA855BC43}" srcOrd="0" destOrd="0" presId="urn:microsoft.com/office/officeart/2008/layout/VerticalCurvedList"/>
    <dgm:cxn modelId="{A6BECFF0-F8A8-4BC1-8F67-8F21F55DC81A}" type="presParOf" srcId="{F00DA046-8300-4543-ABC0-2C4FA855BC43}" destId="{42C6D8BB-3F51-4F50-8392-9F23039DB321}" srcOrd="0" destOrd="0" presId="urn:microsoft.com/office/officeart/2008/layout/VerticalCurvedList"/>
    <dgm:cxn modelId="{15009EFA-74C1-4ABA-9994-D226E8FBB969}" type="presParOf" srcId="{F00DA046-8300-4543-ABC0-2C4FA855BC43}" destId="{FBE6FFB4-E16D-4652-BC9E-2E3E42C482F3}" srcOrd="1" destOrd="0" presId="urn:microsoft.com/office/officeart/2008/layout/VerticalCurvedList"/>
    <dgm:cxn modelId="{6E2E95E3-E5DC-4C0E-947C-E16AA2819EA2}" type="presParOf" srcId="{F00DA046-8300-4543-ABC0-2C4FA855BC43}" destId="{5B5C5283-A256-414D-A309-B3865EF78729}" srcOrd="2" destOrd="0" presId="urn:microsoft.com/office/officeart/2008/layout/VerticalCurvedList"/>
    <dgm:cxn modelId="{9B2D70C9-453A-4454-B427-3145A6C7C31F}" type="presParOf" srcId="{F00DA046-8300-4543-ABC0-2C4FA855BC43}" destId="{9FEFE6DC-B97F-4F2B-8B2B-6CC168A86FC3}" srcOrd="3" destOrd="0" presId="urn:microsoft.com/office/officeart/2008/layout/VerticalCurvedList"/>
    <dgm:cxn modelId="{1452C0C6-A5B0-46C5-9751-3FC5CC2B8E79}" type="presParOf" srcId="{A10E7850-8765-48B4-999F-74D25D41C0D3}" destId="{DEB6890B-E11A-4C9E-AD3F-CE87E7826506}" srcOrd="1" destOrd="0" presId="urn:microsoft.com/office/officeart/2008/layout/VerticalCurvedList"/>
    <dgm:cxn modelId="{FF376200-7747-454E-8C7F-B954B5EB2B51}" type="presParOf" srcId="{A10E7850-8765-48B4-999F-74D25D41C0D3}" destId="{C0CF9A86-6194-48AB-98BC-12FA67AA6E5D}" srcOrd="2" destOrd="0" presId="urn:microsoft.com/office/officeart/2008/layout/VerticalCurvedList"/>
    <dgm:cxn modelId="{516C8C4B-5816-433F-B6EB-F2409C662F6B}" type="presParOf" srcId="{C0CF9A86-6194-48AB-98BC-12FA67AA6E5D}" destId="{5DEEB405-363E-4315-9F99-E5E7747DF1CF}" srcOrd="0" destOrd="0" presId="urn:microsoft.com/office/officeart/2008/layout/VerticalCurvedList"/>
    <dgm:cxn modelId="{7BBC172F-7D4E-4561-AC2F-DDCF81E0873A}" type="presParOf" srcId="{A10E7850-8765-48B4-999F-74D25D41C0D3}" destId="{00D5EC40-7944-4562-81A4-AB44BDB87931}" srcOrd="3" destOrd="0" presId="urn:microsoft.com/office/officeart/2008/layout/VerticalCurvedList"/>
    <dgm:cxn modelId="{5FF77C30-507A-4A26-9EC9-CF7CB2DD4FA2}" type="presParOf" srcId="{A10E7850-8765-48B4-999F-74D25D41C0D3}" destId="{B9ADDA13-CA3C-442A-B124-211C840BF563}" srcOrd="4" destOrd="0" presId="urn:microsoft.com/office/officeart/2008/layout/VerticalCurvedList"/>
    <dgm:cxn modelId="{9F37AE72-A399-49F2-A65A-373790361C78}" type="presParOf" srcId="{B9ADDA13-CA3C-442A-B124-211C840BF563}" destId="{AEC44953-806E-45B7-81AA-FFEBCCE3A1F5}" srcOrd="0" destOrd="0" presId="urn:microsoft.com/office/officeart/2008/layout/VerticalCurvedList"/>
    <dgm:cxn modelId="{7E49E46B-B2DB-4346-94AA-A76A72CB7A66}" type="presParOf" srcId="{A10E7850-8765-48B4-999F-74D25D41C0D3}" destId="{9A2A737E-CEC3-4E23-86F7-4B061F3EE7FD}" srcOrd="5" destOrd="0" presId="urn:microsoft.com/office/officeart/2008/layout/VerticalCurvedList"/>
    <dgm:cxn modelId="{463B17CA-FD6A-4D2F-8B81-0124AABD0045}" type="presParOf" srcId="{A10E7850-8765-48B4-999F-74D25D41C0D3}" destId="{1008AE58-61C0-4C17-8F8A-EB5462CDD4FA}" srcOrd="6" destOrd="0" presId="urn:microsoft.com/office/officeart/2008/layout/VerticalCurvedList"/>
    <dgm:cxn modelId="{5EBF5064-7457-43F8-9478-E18154346220}" type="presParOf" srcId="{1008AE58-61C0-4C17-8F8A-EB5462CDD4FA}" destId="{D5FC9C09-865D-4140-94E6-2E72198FC1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D9D1B3-71B2-46AE-950C-9DB5DE71194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ru-RU"/>
        </a:p>
      </dgm:t>
    </dgm:pt>
    <dgm:pt modelId="{E44441E7-997C-4991-B7F7-A2045800FE88}">
      <dgm:prSet phldrT="[Текст]" custT="1"/>
      <dgm:spPr/>
      <dgm:t>
        <a:bodyPr/>
        <a:lstStyle/>
        <a:p>
          <a:r>
            <a:rPr lang="en-US" sz="2000" b="1" dirty="0" smtClean="0"/>
            <a:t>“Decision Making”</a:t>
          </a:r>
        </a:p>
        <a:p>
          <a:r>
            <a:rPr lang="en-US" sz="2000" b="1" dirty="0" smtClean="0"/>
            <a:t>operators</a:t>
          </a:r>
          <a:endParaRPr lang="ru-RU" sz="2000" b="1" dirty="0"/>
        </a:p>
      </dgm:t>
    </dgm:pt>
    <dgm:pt modelId="{88F8E848-AC80-44A6-B36F-D155127CF301}" type="parTrans" cxnId="{4628D44A-A277-42CE-ACC8-423A51240CA3}">
      <dgm:prSet/>
      <dgm:spPr/>
      <dgm:t>
        <a:bodyPr/>
        <a:lstStyle/>
        <a:p>
          <a:endParaRPr lang="ru-RU"/>
        </a:p>
      </dgm:t>
    </dgm:pt>
    <dgm:pt modelId="{68B173D3-4E6D-4D3B-A2EF-14083F2FDC2A}" type="sibTrans" cxnId="{4628D44A-A277-42CE-ACC8-423A51240CA3}">
      <dgm:prSet/>
      <dgm:spPr/>
      <dgm:t>
        <a:bodyPr/>
        <a:lstStyle/>
        <a:p>
          <a:endParaRPr lang="ru-RU"/>
        </a:p>
      </dgm:t>
    </dgm:pt>
    <dgm:pt modelId="{BBA00E92-BB5E-4A20-A8BE-74B8A9596E66}">
      <dgm:prSet phldrT="[Текст]"/>
      <dgm:spPr/>
      <dgm:t>
        <a:bodyPr/>
        <a:lstStyle/>
        <a:p>
          <a:r>
            <a:rPr lang="en-US" dirty="0" smtClean="0"/>
            <a:t>if-else</a:t>
          </a:r>
          <a:endParaRPr lang="ru-RU" dirty="0"/>
        </a:p>
      </dgm:t>
    </dgm:pt>
    <dgm:pt modelId="{7F5BE9D3-1454-4D1F-AC5A-AB8CFAB94CD6}" type="parTrans" cxnId="{205D6F5A-F4CB-49C2-9406-661D680243D4}">
      <dgm:prSet/>
      <dgm:spPr/>
      <dgm:t>
        <a:bodyPr/>
        <a:lstStyle/>
        <a:p>
          <a:endParaRPr lang="ru-RU"/>
        </a:p>
      </dgm:t>
    </dgm:pt>
    <dgm:pt modelId="{5B12FFDF-50C0-4139-89E7-50EEFAD03194}" type="sibTrans" cxnId="{205D6F5A-F4CB-49C2-9406-661D680243D4}">
      <dgm:prSet/>
      <dgm:spPr/>
      <dgm:t>
        <a:bodyPr/>
        <a:lstStyle/>
        <a:p>
          <a:endParaRPr lang="ru-RU"/>
        </a:p>
      </dgm:t>
    </dgm:pt>
    <dgm:pt modelId="{4CEE6063-23B5-4DA8-B293-70DA6D14AFFA}">
      <dgm:prSet phldrT="[Текст]"/>
      <dgm:spPr/>
      <dgm:t>
        <a:bodyPr/>
        <a:lstStyle/>
        <a:p>
          <a:r>
            <a:rPr lang="en-US" dirty="0" smtClean="0"/>
            <a:t>switch</a:t>
          </a:r>
          <a:endParaRPr lang="ru-RU" dirty="0"/>
        </a:p>
      </dgm:t>
    </dgm:pt>
    <dgm:pt modelId="{417F067A-7E6F-4047-A233-EC7083534A26}" type="parTrans" cxnId="{3D2B3D86-8BDE-4087-A598-A7A2597BBC49}">
      <dgm:prSet/>
      <dgm:spPr/>
      <dgm:t>
        <a:bodyPr/>
        <a:lstStyle/>
        <a:p>
          <a:endParaRPr lang="ru-RU"/>
        </a:p>
      </dgm:t>
    </dgm:pt>
    <dgm:pt modelId="{DD3F5465-2177-4805-8022-0EC695B51616}" type="sibTrans" cxnId="{3D2B3D86-8BDE-4087-A598-A7A2597BBC49}">
      <dgm:prSet/>
      <dgm:spPr/>
      <dgm:t>
        <a:bodyPr/>
        <a:lstStyle/>
        <a:p>
          <a:endParaRPr lang="ru-RU"/>
        </a:p>
      </dgm:t>
    </dgm:pt>
    <dgm:pt modelId="{BA0F957C-88EC-4BC1-B834-03D1817F07B1}">
      <dgm:prSet phldrT="[Текст]" custT="1"/>
      <dgm:spPr/>
      <dgm:t>
        <a:bodyPr/>
        <a:lstStyle/>
        <a:p>
          <a:r>
            <a:rPr lang="en-US" sz="2000" b="1" dirty="0" smtClean="0"/>
            <a:t>“Loop”</a:t>
          </a:r>
        </a:p>
        <a:p>
          <a:r>
            <a:rPr lang="en-US" sz="2000" b="1" dirty="0" smtClean="0"/>
            <a:t>operators</a:t>
          </a:r>
          <a:endParaRPr lang="ru-RU" sz="2000" b="1" dirty="0"/>
        </a:p>
      </dgm:t>
    </dgm:pt>
    <dgm:pt modelId="{468D8584-EF5C-491A-BBF1-F25DDAACB90E}" type="parTrans" cxnId="{F7498EA8-ED82-4E05-8890-8100F7EC206E}">
      <dgm:prSet/>
      <dgm:spPr/>
      <dgm:t>
        <a:bodyPr/>
        <a:lstStyle/>
        <a:p>
          <a:endParaRPr lang="ru-RU"/>
        </a:p>
      </dgm:t>
    </dgm:pt>
    <dgm:pt modelId="{D5A13331-4FD5-4302-84FE-B22EB626EDE0}" type="sibTrans" cxnId="{F7498EA8-ED82-4E05-8890-8100F7EC206E}">
      <dgm:prSet/>
      <dgm:spPr/>
      <dgm:t>
        <a:bodyPr/>
        <a:lstStyle/>
        <a:p>
          <a:endParaRPr lang="ru-RU"/>
        </a:p>
      </dgm:t>
    </dgm:pt>
    <dgm:pt modelId="{479A1E6C-6811-4B6E-BAB9-1DC3B07296E2}">
      <dgm:prSet phldrT="[Текст]"/>
      <dgm:spPr/>
      <dgm:t>
        <a:bodyPr/>
        <a:lstStyle/>
        <a:p>
          <a:r>
            <a:rPr lang="en-US" dirty="0" smtClean="0"/>
            <a:t>‘for’ loop</a:t>
          </a:r>
          <a:endParaRPr lang="ru-RU" dirty="0"/>
        </a:p>
      </dgm:t>
    </dgm:pt>
    <dgm:pt modelId="{73F4C7EC-E9EA-4189-9D0C-32433F9B5A7A}" type="parTrans" cxnId="{00929CDA-41F1-479B-8B03-BDB24CE14725}">
      <dgm:prSet/>
      <dgm:spPr/>
      <dgm:t>
        <a:bodyPr/>
        <a:lstStyle/>
        <a:p>
          <a:endParaRPr lang="ru-RU"/>
        </a:p>
      </dgm:t>
    </dgm:pt>
    <dgm:pt modelId="{78BC16A2-D116-49A2-B7AD-38003CEB4159}" type="sibTrans" cxnId="{00929CDA-41F1-479B-8B03-BDB24CE14725}">
      <dgm:prSet/>
      <dgm:spPr/>
      <dgm:t>
        <a:bodyPr/>
        <a:lstStyle/>
        <a:p>
          <a:endParaRPr lang="ru-RU"/>
        </a:p>
      </dgm:t>
    </dgm:pt>
    <dgm:pt modelId="{097F37D8-4E6D-46F4-940E-C911C118953C}">
      <dgm:prSet phldrT="[Текст]"/>
      <dgm:spPr/>
      <dgm:t>
        <a:bodyPr/>
        <a:lstStyle/>
        <a:p>
          <a:r>
            <a:rPr lang="en-US" dirty="0" smtClean="0"/>
            <a:t>‘while’ loop</a:t>
          </a:r>
          <a:endParaRPr lang="ru-RU" dirty="0"/>
        </a:p>
      </dgm:t>
    </dgm:pt>
    <dgm:pt modelId="{4BB08BFD-123C-4A07-A0F1-3638DE92A349}" type="parTrans" cxnId="{1DC92FDB-A138-4424-9C51-F7E1ADB0A77B}">
      <dgm:prSet/>
      <dgm:spPr/>
      <dgm:t>
        <a:bodyPr/>
        <a:lstStyle/>
        <a:p>
          <a:endParaRPr lang="ru-RU"/>
        </a:p>
      </dgm:t>
    </dgm:pt>
    <dgm:pt modelId="{FCE169F9-00E4-4B53-A4D1-8175B8205D70}" type="sibTrans" cxnId="{1DC92FDB-A138-4424-9C51-F7E1ADB0A77B}">
      <dgm:prSet/>
      <dgm:spPr/>
      <dgm:t>
        <a:bodyPr/>
        <a:lstStyle/>
        <a:p>
          <a:endParaRPr lang="ru-RU"/>
        </a:p>
      </dgm:t>
    </dgm:pt>
    <dgm:pt modelId="{58C88DF9-D72D-4F61-BAC2-53C213D89456}">
      <dgm:prSet phldrT="[Текст]" custT="1"/>
      <dgm:spPr/>
      <dgm:t>
        <a:bodyPr/>
        <a:lstStyle/>
        <a:p>
          <a:r>
            <a:rPr lang="en-US" sz="2000" b="1" dirty="0" smtClean="0"/>
            <a:t>Loop</a:t>
          </a:r>
        </a:p>
        <a:p>
          <a:r>
            <a:rPr lang="en-US" sz="2000" b="1" dirty="0" smtClean="0"/>
            <a:t>Control Statements</a:t>
          </a:r>
          <a:endParaRPr lang="ru-RU" sz="2000" b="1" dirty="0"/>
        </a:p>
      </dgm:t>
    </dgm:pt>
    <dgm:pt modelId="{530871FA-6B89-4FE6-961B-9FEF6EB61B57}" type="parTrans" cxnId="{61D1B010-91EC-413C-A160-968C928DC852}">
      <dgm:prSet/>
      <dgm:spPr/>
      <dgm:t>
        <a:bodyPr/>
        <a:lstStyle/>
        <a:p>
          <a:endParaRPr lang="ru-RU"/>
        </a:p>
      </dgm:t>
    </dgm:pt>
    <dgm:pt modelId="{16F35983-A884-40A0-BEE9-03BEE70E940A}" type="sibTrans" cxnId="{61D1B010-91EC-413C-A160-968C928DC852}">
      <dgm:prSet/>
      <dgm:spPr/>
      <dgm:t>
        <a:bodyPr/>
        <a:lstStyle/>
        <a:p>
          <a:endParaRPr lang="ru-RU"/>
        </a:p>
      </dgm:t>
    </dgm:pt>
    <dgm:pt modelId="{D4B41913-430F-4B00-ABCE-2236CA8D851C}">
      <dgm:prSet phldrT="[Текст]"/>
      <dgm:spPr/>
      <dgm:t>
        <a:bodyPr/>
        <a:lstStyle/>
        <a:p>
          <a:r>
            <a:rPr lang="en-US" dirty="0" smtClean="0"/>
            <a:t>return</a:t>
          </a:r>
          <a:endParaRPr lang="ru-RU" dirty="0"/>
        </a:p>
      </dgm:t>
    </dgm:pt>
    <dgm:pt modelId="{65DBA7CD-0B83-4119-8675-2BD7B6EA2FEA}" type="parTrans" cxnId="{92E61879-1B60-4079-8349-2D4EA43FE409}">
      <dgm:prSet/>
      <dgm:spPr/>
      <dgm:t>
        <a:bodyPr/>
        <a:lstStyle/>
        <a:p>
          <a:endParaRPr lang="ru-RU"/>
        </a:p>
      </dgm:t>
    </dgm:pt>
    <dgm:pt modelId="{945ACD40-2F2B-4B2C-B9BB-3C91D16B982A}" type="sibTrans" cxnId="{92E61879-1B60-4079-8349-2D4EA43FE409}">
      <dgm:prSet/>
      <dgm:spPr/>
      <dgm:t>
        <a:bodyPr/>
        <a:lstStyle/>
        <a:p>
          <a:endParaRPr lang="ru-RU"/>
        </a:p>
      </dgm:t>
    </dgm:pt>
    <dgm:pt modelId="{E6237A89-EE34-4D31-AF84-D59B65C37C12}">
      <dgm:prSet phldrT="[Текст]"/>
      <dgm:spPr/>
      <dgm:t>
        <a:bodyPr/>
        <a:lstStyle/>
        <a:p>
          <a:r>
            <a:rPr lang="en-US" dirty="0" smtClean="0"/>
            <a:t>‘do…while’ loop</a:t>
          </a:r>
          <a:endParaRPr lang="ru-RU" dirty="0"/>
        </a:p>
      </dgm:t>
    </dgm:pt>
    <dgm:pt modelId="{6AC5FEEE-FAA8-477B-BAC0-88264909607A}" type="parTrans" cxnId="{8FD772ED-05CA-429E-8924-FFDEFF800280}">
      <dgm:prSet/>
      <dgm:spPr/>
      <dgm:t>
        <a:bodyPr/>
        <a:lstStyle/>
        <a:p>
          <a:endParaRPr lang="en-US"/>
        </a:p>
      </dgm:t>
    </dgm:pt>
    <dgm:pt modelId="{2B3EDA72-87DF-4504-8BCA-EE330D5BA40E}" type="sibTrans" cxnId="{8FD772ED-05CA-429E-8924-FFDEFF800280}">
      <dgm:prSet/>
      <dgm:spPr/>
      <dgm:t>
        <a:bodyPr/>
        <a:lstStyle/>
        <a:p>
          <a:endParaRPr lang="en-US"/>
        </a:p>
      </dgm:t>
    </dgm:pt>
    <dgm:pt modelId="{52CA6DFB-6978-465E-8719-CC03EA24F634}">
      <dgm:prSet phldrT="[Текст]"/>
      <dgm:spPr/>
      <dgm:t>
        <a:bodyPr/>
        <a:lstStyle/>
        <a:p>
          <a:r>
            <a:rPr lang="en-US" dirty="0" smtClean="0"/>
            <a:t>break</a:t>
          </a:r>
          <a:endParaRPr lang="ru-RU" dirty="0"/>
        </a:p>
      </dgm:t>
    </dgm:pt>
    <dgm:pt modelId="{CD12F278-AE1B-4825-BF47-EE4A4664701C}" type="parTrans" cxnId="{F8DAE3EB-AA93-453E-A4ED-533904E1D43A}">
      <dgm:prSet/>
      <dgm:spPr/>
      <dgm:t>
        <a:bodyPr/>
        <a:lstStyle/>
        <a:p>
          <a:endParaRPr lang="en-US"/>
        </a:p>
      </dgm:t>
    </dgm:pt>
    <dgm:pt modelId="{B42C6BF6-5AE2-4D8F-AEA9-3E16660130B6}" type="sibTrans" cxnId="{F8DAE3EB-AA93-453E-A4ED-533904E1D43A}">
      <dgm:prSet/>
      <dgm:spPr/>
      <dgm:t>
        <a:bodyPr/>
        <a:lstStyle/>
        <a:p>
          <a:endParaRPr lang="en-US"/>
        </a:p>
      </dgm:t>
    </dgm:pt>
    <dgm:pt modelId="{6134F665-AF3A-4B0A-8E33-985D71F8EFCA}">
      <dgm:prSet phldrT="[Текст]"/>
      <dgm:spPr/>
      <dgm:t>
        <a:bodyPr/>
        <a:lstStyle/>
        <a:p>
          <a:r>
            <a:rPr lang="en-US" dirty="0" smtClean="0"/>
            <a:t>continue</a:t>
          </a:r>
          <a:endParaRPr lang="ru-RU" dirty="0"/>
        </a:p>
      </dgm:t>
    </dgm:pt>
    <dgm:pt modelId="{690B4E90-930E-4BA3-A0DC-9E0F911B08BD}" type="parTrans" cxnId="{D0440C18-E564-4A9F-8D74-8C90B01813BA}">
      <dgm:prSet/>
      <dgm:spPr/>
      <dgm:t>
        <a:bodyPr/>
        <a:lstStyle/>
        <a:p>
          <a:endParaRPr lang="en-US"/>
        </a:p>
      </dgm:t>
    </dgm:pt>
    <dgm:pt modelId="{79874221-25E4-4170-B23A-614AA9E7908C}" type="sibTrans" cxnId="{D0440C18-E564-4A9F-8D74-8C90B01813BA}">
      <dgm:prSet/>
      <dgm:spPr/>
      <dgm:t>
        <a:bodyPr/>
        <a:lstStyle/>
        <a:p>
          <a:endParaRPr lang="en-US"/>
        </a:p>
      </dgm:t>
    </dgm:pt>
    <dgm:pt modelId="{953BC528-0082-47CD-BC94-8E1C730F40AC}">
      <dgm:prSet phldrT="[Текст]"/>
      <dgm:spPr/>
      <dgm:t>
        <a:bodyPr/>
        <a:lstStyle/>
        <a:p>
          <a:r>
            <a:rPr lang="en-US" dirty="0" smtClean="0"/>
            <a:t>The : ? operator</a:t>
          </a:r>
          <a:endParaRPr lang="ru-RU" dirty="0"/>
        </a:p>
      </dgm:t>
    </dgm:pt>
    <dgm:pt modelId="{D85E842B-436F-42BE-A06D-405CDF9B50BB}" type="parTrans" cxnId="{5D9724C9-5D29-4B7B-8D63-DBAE39E633B1}">
      <dgm:prSet/>
      <dgm:spPr/>
      <dgm:t>
        <a:bodyPr/>
        <a:lstStyle/>
        <a:p>
          <a:endParaRPr lang="en-US"/>
        </a:p>
      </dgm:t>
    </dgm:pt>
    <dgm:pt modelId="{67910B68-6369-416B-9C72-4C4DC076C8B8}" type="sibTrans" cxnId="{5D9724C9-5D29-4B7B-8D63-DBAE39E633B1}">
      <dgm:prSet/>
      <dgm:spPr/>
      <dgm:t>
        <a:bodyPr/>
        <a:lstStyle/>
        <a:p>
          <a:endParaRPr lang="en-US"/>
        </a:p>
      </dgm:t>
    </dgm:pt>
    <dgm:pt modelId="{CF067189-9DD4-4197-B067-2E87E5A15767}" type="pres">
      <dgm:prSet presAssocID="{FFD9D1B3-71B2-46AE-950C-9DB5DE71194A}" presName="Name0" presStyleCnt="0">
        <dgm:presLayoutVars>
          <dgm:dir/>
          <dgm:animLvl val="lvl"/>
          <dgm:resizeHandles val="exact"/>
        </dgm:presLayoutVars>
      </dgm:prSet>
      <dgm:spPr/>
      <dgm:t>
        <a:bodyPr/>
        <a:lstStyle/>
        <a:p>
          <a:endParaRPr lang="ru-RU"/>
        </a:p>
      </dgm:t>
    </dgm:pt>
    <dgm:pt modelId="{FFEB113E-27C0-4BE0-A8D5-C45329078503}" type="pres">
      <dgm:prSet presAssocID="{E44441E7-997C-4991-B7F7-A2045800FE88}" presName="linNode" presStyleCnt="0"/>
      <dgm:spPr/>
      <dgm:t>
        <a:bodyPr/>
        <a:lstStyle/>
        <a:p>
          <a:endParaRPr lang="en-US"/>
        </a:p>
      </dgm:t>
    </dgm:pt>
    <dgm:pt modelId="{58B3A6F6-8E87-4677-B3C7-876776611FE3}" type="pres">
      <dgm:prSet presAssocID="{E44441E7-997C-4991-B7F7-A2045800FE88}" presName="parentText" presStyleLbl="node1" presStyleIdx="0" presStyleCnt="3" custLinFactNeighborX="-458">
        <dgm:presLayoutVars>
          <dgm:chMax val="1"/>
          <dgm:bulletEnabled val="1"/>
        </dgm:presLayoutVars>
      </dgm:prSet>
      <dgm:spPr/>
      <dgm:t>
        <a:bodyPr/>
        <a:lstStyle/>
        <a:p>
          <a:endParaRPr lang="ru-RU"/>
        </a:p>
      </dgm:t>
    </dgm:pt>
    <dgm:pt modelId="{D5582B37-C2B5-478D-8E74-D1D1BA4DDF91}" type="pres">
      <dgm:prSet presAssocID="{E44441E7-997C-4991-B7F7-A2045800FE88}" presName="descendantText" presStyleLbl="alignAccFollowNode1" presStyleIdx="0" presStyleCnt="3">
        <dgm:presLayoutVars>
          <dgm:bulletEnabled val="1"/>
        </dgm:presLayoutVars>
      </dgm:prSet>
      <dgm:spPr/>
      <dgm:t>
        <a:bodyPr/>
        <a:lstStyle/>
        <a:p>
          <a:endParaRPr lang="ru-RU"/>
        </a:p>
      </dgm:t>
    </dgm:pt>
    <dgm:pt modelId="{61D4CBBD-9388-4129-9ABF-A4B9C5EDBE81}" type="pres">
      <dgm:prSet presAssocID="{68B173D3-4E6D-4D3B-A2EF-14083F2FDC2A}" presName="sp" presStyleCnt="0"/>
      <dgm:spPr/>
      <dgm:t>
        <a:bodyPr/>
        <a:lstStyle/>
        <a:p>
          <a:endParaRPr lang="en-US"/>
        </a:p>
      </dgm:t>
    </dgm:pt>
    <dgm:pt modelId="{8F9DCDB1-3051-444D-A700-52F162568A19}" type="pres">
      <dgm:prSet presAssocID="{BA0F957C-88EC-4BC1-B834-03D1817F07B1}" presName="linNode" presStyleCnt="0"/>
      <dgm:spPr/>
      <dgm:t>
        <a:bodyPr/>
        <a:lstStyle/>
        <a:p>
          <a:endParaRPr lang="en-US"/>
        </a:p>
      </dgm:t>
    </dgm:pt>
    <dgm:pt modelId="{06456320-5460-4E56-A2D1-C34C39367C12}" type="pres">
      <dgm:prSet presAssocID="{BA0F957C-88EC-4BC1-B834-03D1817F07B1}" presName="parentText" presStyleLbl="node1" presStyleIdx="1" presStyleCnt="3">
        <dgm:presLayoutVars>
          <dgm:chMax val="1"/>
          <dgm:bulletEnabled val="1"/>
        </dgm:presLayoutVars>
      </dgm:prSet>
      <dgm:spPr/>
      <dgm:t>
        <a:bodyPr/>
        <a:lstStyle/>
        <a:p>
          <a:endParaRPr lang="ru-RU"/>
        </a:p>
      </dgm:t>
    </dgm:pt>
    <dgm:pt modelId="{1B7C7D8B-F733-40DB-ADC0-BF4C4AEBD84E}" type="pres">
      <dgm:prSet presAssocID="{BA0F957C-88EC-4BC1-B834-03D1817F07B1}" presName="descendantText" presStyleLbl="alignAccFollowNode1" presStyleIdx="1" presStyleCnt="3" custScaleX="101055">
        <dgm:presLayoutVars>
          <dgm:bulletEnabled val="1"/>
        </dgm:presLayoutVars>
      </dgm:prSet>
      <dgm:spPr/>
      <dgm:t>
        <a:bodyPr/>
        <a:lstStyle/>
        <a:p>
          <a:endParaRPr lang="ru-RU"/>
        </a:p>
      </dgm:t>
    </dgm:pt>
    <dgm:pt modelId="{B52E1187-7CFD-4D83-8DBC-BD739BDE5BFE}" type="pres">
      <dgm:prSet presAssocID="{D5A13331-4FD5-4302-84FE-B22EB626EDE0}" presName="sp" presStyleCnt="0"/>
      <dgm:spPr/>
      <dgm:t>
        <a:bodyPr/>
        <a:lstStyle/>
        <a:p>
          <a:endParaRPr lang="en-US"/>
        </a:p>
      </dgm:t>
    </dgm:pt>
    <dgm:pt modelId="{1BC52700-B6F7-4453-AC55-FF1B2B0F59B4}" type="pres">
      <dgm:prSet presAssocID="{58C88DF9-D72D-4F61-BAC2-53C213D89456}" presName="linNode" presStyleCnt="0"/>
      <dgm:spPr/>
      <dgm:t>
        <a:bodyPr/>
        <a:lstStyle/>
        <a:p>
          <a:endParaRPr lang="en-US"/>
        </a:p>
      </dgm:t>
    </dgm:pt>
    <dgm:pt modelId="{1C161258-4D64-4035-85EE-42F324988449}" type="pres">
      <dgm:prSet presAssocID="{58C88DF9-D72D-4F61-BAC2-53C213D89456}" presName="parentText" presStyleLbl="node1" presStyleIdx="2" presStyleCnt="3">
        <dgm:presLayoutVars>
          <dgm:chMax val="1"/>
          <dgm:bulletEnabled val="1"/>
        </dgm:presLayoutVars>
      </dgm:prSet>
      <dgm:spPr/>
      <dgm:t>
        <a:bodyPr/>
        <a:lstStyle/>
        <a:p>
          <a:endParaRPr lang="ru-RU"/>
        </a:p>
      </dgm:t>
    </dgm:pt>
    <dgm:pt modelId="{BEE05723-0D3C-46E0-A3A9-81FCA46D866C}" type="pres">
      <dgm:prSet presAssocID="{58C88DF9-D72D-4F61-BAC2-53C213D89456}" presName="descendantText" presStyleLbl="alignAccFollowNode1" presStyleIdx="2" presStyleCnt="3">
        <dgm:presLayoutVars>
          <dgm:bulletEnabled val="1"/>
        </dgm:presLayoutVars>
      </dgm:prSet>
      <dgm:spPr/>
      <dgm:t>
        <a:bodyPr/>
        <a:lstStyle/>
        <a:p>
          <a:endParaRPr lang="ru-RU"/>
        </a:p>
      </dgm:t>
    </dgm:pt>
  </dgm:ptLst>
  <dgm:cxnLst>
    <dgm:cxn modelId="{14BD8920-B10D-4165-967F-FF8C01A8BA5B}" type="presOf" srcId="{FFD9D1B3-71B2-46AE-950C-9DB5DE71194A}" destId="{CF067189-9DD4-4197-B067-2E87E5A15767}" srcOrd="0" destOrd="0" presId="urn:microsoft.com/office/officeart/2005/8/layout/vList5"/>
    <dgm:cxn modelId="{45D87324-692D-4FDB-89FA-BEFCE0CB9518}" type="presOf" srcId="{6134F665-AF3A-4B0A-8E33-985D71F8EFCA}" destId="{BEE05723-0D3C-46E0-A3A9-81FCA46D866C}" srcOrd="0" destOrd="2" presId="urn:microsoft.com/office/officeart/2005/8/layout/vList5"/>
    <dgm:cxn modelId="{F7498EA8-ED82-4E05-8890-8100F7EC206E}" srcId="{FFD9D1B3-71B2-46AE-950C-9DB5DE71194A}" destId="{BA0F957C-88EC-4BC1-B834-03D1817F07B1}" srcOrd="1" destOrd="0" parTransId="{468D8584-EF5C-491A-BBF1-F25DDAACB90E}" sibTransId="{D5A13331-4FD5-4302-84FE-B22EB626EDE0}"/>
    <dgm:cxn modelId="{5D9724C9-5D29-4B7B-8D63-DBAE39E633B1}" srcId="{E44441E7-997C-4991-B7F7-A2045800FE88}" destId="{953BC528-0082-47CD-BC94-8E1C730F40AC}" srcOrd="2" destOrd="0" parTransId="{D85E842B-436F-42BE-A06D-405CDF9B50BB}" sibTransId="{67910B68-6369-416B-9C72-4C4DC076C8B8}"/>
    <dgm:cxn modelId="{9F528A4D-D582-4DC0-B568-28E0F7CA395F}" type="presOf" srcId="{097F37D8-4E6D-46F4-940E-C911C118953C}" destId="{1B7C7D8B-F733-40DB-ADC0-BF4C4AEBD84E}" srcOrd="0" destOrd="1" presId="urn:microsoft.com/office/officeart/2005/8/layout/vList5"/>
    <dgm:cxn modelId="{B14D8BCD-5F05-4A22-8D58-5DB6A75958A1}" type="presOf" srcId="{D4B41913-430F-4B00-ABCE-2236CA8D851C}" destId="{BEE05723-0D3C-46E0-A3A9-81FCA46D866C}" srcOrd="0" destOrd="0" presId="urn:microsoft.com/office/officeart/2005/8/layout/vList5"/>
    <dgm:cxn modelId="{D0440C18-E564-4A9F-8D74-8C90B01813BA}" srcId="{58C88DF9-D72D-4F61-BAC2-53C213D89456}" destId="{6134F665-AF3A-4B0A-8E33-985D71F8EFCA}" srcOrd="2" destOrd="0" parTransId="{690B4E90-930E-4BA3-A0DC-9E0F911B08BD}" sibTransId="{79874221-25E4-4170-B23A-614AA9E7908C}"/>
    <dgm:cxn modelId="{8464F846-7291-4211-94F7-8ED405DD6E5C}" type="presOf" srcId="{E6237A89-EE34-4D31-AF84-D59B65C37C12}" destId="{1B7C7D8B-F733-40DB-ADC0-BF4C4AEBD84E}" srcOrd="0" destOrd="2" presId="urn:microsoft.com/office/officeart/2005/8/layout/vList5"/>
    <dgm:cxn modelId="{C2F8C368-97A2-4185-98F0-7F9BC6B93BE5}" type="presOf" srcId="{58C88DF9-D72D-4F61-BAC2-53C213D89456}" destId="{1C161258-4D64-4035-85EE-42F324988449}" srcOrd="0" destOrd="0" presId="urn:microsoft.com/office/officeart/2005/8/layout/vList5"/>
    <dgm:cxn modelId="{1DC92FDB-A138-4424-9C51-F7E1ADB0A77B}" srcId="{BA0F957C-88EC-4BC1-B834-03D1817F07B1}" destId="{097F37D8-4E6D-46F4-940E-C911C118953C}" srcOrd="1" destOrd="0" parTransId="{4BB08BFD-123C-4A07-A0F1-3638DE92A349}" sibTransId="{FCE169F9-00E4-4B53-A4D1-8175B8205D70}"/>
    <dgm:cxn modelId="{92E61879-1B60-4079-8349-2D4EA43FE409}" srcId="{58C88DF9-D72D-4F61-BAC2-53C213D89456}" destId="{D4B41913-430F-4B00-ABCE-2236CA8D851C}" srcOrd="0" destOrd="0" parTransId="{65DBA7CD-0B83-4119-8675-2BD7B6EA2FEA}" sibTransId="{945ACD40-2F2B-4B2C-B9BB-3C91D16B982A}"/>
    <dgm:cxn modelId="{11B4BC41-7494-422C-B6F2-9C65516B4006}" type="presOf" srcId="{E44441E7-997C-4991-B7F7-A2045800FE88}" destId="{58B3A6F6-8E87-4677-B3C7-876776611FE3}" srcOrd="0" destOrd="0" presId="urn:microsoft.com/office/officeart/2005/8/layout/vList5"/>
    <dgm:cxn modelId="{9DE62D41-5E80-4464-9F30-2808516AB6EE}" type="presOf" srcId="{52CA6DFB-6978-465E-8719-CC03EA24F634}" destId="{BEE05723-0D3C-46E0-A3A9-81FCA46D866C}" srcOrd="0" destOrd="1" presId="urn:microsoft.com/office/officeart/2005/8/layout/vList5"/>
    <dgm:cxn modelId="{61D1B010-91EC-413C-A160-968C928DC852}" srcId="{FFD9D1B3-71B2-46AE-950C-9DB5DE71194A}" destId="{58C88DF9-D72D-4F61-BAC2-53C213D89456}" srcOrd="2" destOrd="0" parTransId="{530871FA-6B89-4FE6-961B-9FEF6EB61B57}" sibTransId="{16F35983-A884-40A0-BEE9-03BEE70E940A}"/>
    <dgm:cxn modelId="{7C8C5274-618D-4B41-8206-68B2611F27C6}" type="presOf" srcId="{4CEE6063-23B5-4DA8-B293-70DA6D14AFFA}" destId="{D5582B37-C2B5-478D-8E74-D1D1BA4DDF91}" srcOrd="0" destOrd="1" presId="urn:microsoft.com/office/officeart/2005/8/layout/vList5"/>
    <dgm:cxn modelId="{4628D44A-A277-42CE-ACC8-423A51240CA3}" srcId="{FFD9D1B3-71B2-46AE-950C-9DB5DE71194A}" destId="{E44441E7-997C-4991-B7F7-A2045800FE88}" srcOrd="0" destOrd="0" parTransId="{88F8E848-AC80-44A6-B36F-D155127CF301}" sibTransId="{68B173D3-4E6D-4D3B-A2EF-14083F2FDC2A}"/>
    <dgm:cxn modelId="{ADEF6AA1-492B-412F-80DF-EE5AF8167C03}" type="presOf" srcId="{953BC528-0082-47CD-BC94-8E1C730F40AC}" destId="{D5582B37-C2B5-478D-8E74-D1D1BA4DDF91}" srcOrd="0" destOrd="2" presId="urn:microsoft.com/office/officeart/2005/8/layout/vList5"/>
    <dgm:cxn modelId="{00929CDA-41F1-479B-8B03-BDB24CE14725}" srcId="{BA0F957C-88EC-4BC1-B834-03D1817F07B1}" destId="{479A1E6C-6811-4B6E-BAB9-1DC3B07296E2}" srcOrd="0" destOrd="0" parTransId="{73F4C7EC-E9EA-4189-9D0C-32433F9B5A7A}" sibTransId="{78BC16A2-D116-49A2-B7AD-38003CEB4159}"/>
    <dgm:cxn modelId="{8FD772ED-05CA-429E-8924-FFDEFF800280}" srcId="{BA0F957C-88EC-4BC1-B834-03D1817F07B1}" destId="{E6237A89-EE34-4D31-AF84-D59B65C37C12}" srcOrd="2" destOrd="0" parTransId="{6AC5FEEE-FAA8-477B-BAC0-88264909607A}" sibTransId="{2B3EDA72-87DF-4504-8BCA-EE330D5BA40E}"/>
    <dgm:cxn modelId="{6B5823D3-015B-40EC-A4A9-D10F0D2EB259}" type="presOf" srcId="{BBA00E92-BB5E-4A20-A8BE-74B8A9596E66}" destId="{D5582B37-C2B5-478D-8E74-D1D1BA4DDF91}" srcOrd="0" destOrd="0" presId="urn:microsoft.com/office/officeart/2005/8/layout/vList5"/>
    <dgm:cxn modelId="{205D6F5A-F4CB-49C2-9406-661D680243D4}" srcId="{E44441E7-997C-4991-B7F7-A2045800FE88}" destId="{BBA00E92-BB5E-4A20-A8BE-74B8A9596E66}" srcOrd="0" destOrd="0" parTransId="{7F5BE9D3-1454-4D1F-AC5A-AB8CFAB94CD6}" sibTransId="{5B12FFDF-50C0-4139-89E7-50EEFAD03194}"/>
    <dgm:cxn modelId="{3D2B3D86-8BDE-4087-A598-A7A2597BBC49}" srcId="{E44441E7-997C-4991-B7F7-A2045800FE88}" destId="{4CEE6063-23B5-4DA8-B293-70DA6D14AFFA}" srcOrd="1" destOrd="0" parTransId="{417F067A-7E6F-4047-A233-EC7083534A26}" sibTransId="{DD3F5465-2177-4805-8022-0EC695B51616}"/>
    <dgm:cxn modelId="{F8DAE3EB-AA93-453E-A4ED-533904E1D43A}" srcId="{58C88DF9-D72D-4F61-BAC2-53C213D89456}" destId="{52CA6DFB-6978-465E-8719-CC03EA24F634}" srcOrd="1" destOrd="0" parTransId="{CD12F278-AE1B-4825-BF47-EE4A4664701C}" sibTransId="{B42C6BF6-5AE2-4D8F-AEA9-3E16660130B6}"/>
    <dgm:cxn modelId="{AD53A1D3-EE31-4EA9-A07B-A07305332CF0}" type="presOf" srcId="{479A1E6C-6811-4B6E-BAB9-1DC3B07296E2}" destId="{1B7C7D8B-F733-40DB-ADC0-BF4C4AEBD84E}" srcOrd="0" destOrd="0" presId="urn:microsoft.com/office/officeart/2005/8/layout/vList5"/>
    <dgm:cxn modelId="{F436AE71-873D-419E-993D-81598110468E}" type="presOf" srcId="{BA0F957C-88EC-4BC1-B834-03D1817F07B1}" destId="{06456320-5460-4E56-A2D1-C34C39367C12}" srcOrd="0" destOrd="0" presId="urn:microsoft.com/office/officeart/2005/8/layout/vList5"/>
    <dgm:cxn modelId="{6941BDBD-3F88-45A3-A63F-2463205A21D1}" type="presParOf" srcId="{CF067189-9DD4-4197-B067-2E87E5A15767}" destId="{FFEB113E-27C0-4BE0-A8D5-C45329078503}" srcOrd="0" destOrd="0" presId="urn:microsoft.com/office/officeart/2005/8/layout/vList5"/>
    <dgm:cxn modelId="{38C04F2C-A853-4310-B983-34446C137C48}" type="presParOf" srcId="{FFEB113E-27C0-4BE0-A8D5-C45329078503}" destId="{58B3A6F6-8E87-4677-B3C7-876776611FE3}" srcOrd="0" destOrd="0" presId="urn:microsoft.com/office/officeart/2005/8/layout/vList5"/>
    <dgm:cxn modelId="{04BA8669-3830-46FB-90BE-71EFEC79EC82}" type="presParOf" srcId="{FFEB113E-27C0-4BE0-A8D5-C45329078503}" destId="{D5582B37-C2B5-478D-8E74-D1D1BA4DDF91}" srcOrd="1" destOrd="0" presId="urn:microsoft.com/office/officeart/2005/8/layout/vList5"/>
    <dgm:cxn modelId="{379E8D43-CB77-4AE9-82E9-81388A33C9B6}" type="presParOf" srcId="{CF067189-9DD4-4197-B067-2E87E5A15767}" destId="{61D4CBBD-9388-4129-9ABF-A4B9C5EDBE81}" srcOrd="1" destOrd="0" presId="urn:microsoft.com/office/officeart/2005/8/layout/vList5"/>
    <dgm:cxn modelId="{6A21FAE9-77FD-44B9-A6D8-F8F8E765314E}" type="presParOf" srcId="{CF067189-9DD4-4197-B067-2E87E5A15767}" destId="{8F9DCDB1-3051-444D-A700-52F162568A19}" srcOrd="2" destOrd="0" presId="urn:microsoft.com/office/officeart/2005/8/layout/vList5"/>
    <dgm:cxn modelId="{AE7ED2D4-DF47-43C9-B34C-E9E89B3E0331}" type="presParOf" srcId="{8F9DCDB1-3051-444D-A700-52F162568A19}" destId="{06456320-5460-4E56-A2D1-C34C39367C12}" srcOrd="0" destOrd="0" presId="urn:microsoft.com/office/officeart/2005/8/layout/vList5"/>
    <dgm:cxn modelId="{FE81A27C-CE1C-4775-B72A-F8853DFDEFFA}" type="presParOf" srcId="{8F9DCDB1-3051-444D-A700-52F162568A19}" destId="{1B7C7D8B-F733-40DB-ADC0-BF4C4AEBD84E}" srcOrd="1" destOrd="0" presId="urn:microsoft.com/office/officeart/2005/8/layout/vList5"/>
    <dgm:cxn modelId="{7C694721-3F39-496A-8F5A-260B72000840}" type="presParOf" srcId="{CF067189-9DD4-4197-B067-2E87E5A15767}" destId="{B52E1187-7CFD-4D83-8DBC-BD739BDE5BFE}" srcOrd="3" destOrd="0" presId="urn:microsoft.com/office/officeart/2005/8/layout/vList5"/>
    <dgm:cxn modelId="{22138822-F84A-4465-B795-8E6DC7DF1A15}" type="presParOf" srcId="{CF067189-9DD4-4197-B067-2E87E5A15767}" destId="{1BC52700-B6F7-4453-AC55-FF1B2B0F59B4}" srcOrd="4" destOrd="0" presId="urn:microsoft.com/office/officeart/2005/8/layout/vList5"/>
    <dgm:cxn modelId="{53149807-B516-493C-824B-9BEA9E54DAAB}" type="presParOf" srcId="{1BC52700-B6F7-4453-AC55-FF1B2B0F59B4}" destId="{1C161258-4D64-4035-85EE-42F324988449}" srcOrd="0" destOrd="0" presId="urn:microsoft.com/office/officeart/2005/8/layout/vList5"/>
    <dgm:cxn modelId="{BE924596-8EBE-426F-93F6-819C3CE3B715}" type="presParOf" srcId="{1BC52700-B6F7-4453-AC55-FF1B2B0F59B4}" destId="{BEE05723-0D3C-46E0-A3A9-81FCA46D866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4D9CB-FDD4-4661-BE0A-0EDB744529AB}" type="doc">
      <dgm:prSet loTypeId="urn:microsoft.com/office/officeart/2005/8/layout/vList2" loCatId="list" qsTypeId="urn:microsoft.com/office/officeart/2005/8/quickstyle/simple1" qsCatId="simple" csTypeId="urn:microsoft.com/office/officeart/2005/8/colors/accent2_4" csCatId="accent2" phldr="1"/>
      <dgm:spPr/>
      <dgm:t>
        <a:bodyPr/>
        <a:lstStyle/>
        <a:p>
          <a:endParaRPr lang="ru-RU"/>
        </a:p>
      </dgm:t>
    </dgm:pt>
    <dgm:pt modelId="{1DB03A4C-8AED-4FD8-B89C-0421239D71FF}">
      <dgm:prSet phldrT="[Текст]" custT="1"/>
      <dgm:spPr/>
      <dgm:t>
        <a:bodyPr/>
        <a:lstStyle/>
        <a:p>
          <a:r>
            <a:rPr lang="en-US" sz="1600" b="1" dirty="0" smtClean="0"/>
            <a:t>Constructor is a method that is automatically called during creation of an instance (object) of a class, and provides necessary actions for initialization of this object.</a:t>
          </a:r>
        </a:p>
      </dgm:t>
    </dgm:pt>
    <dgm:pt modelId="{7B630008-23D8-485E-8BD0-5E6CFF0D8973}" type="parTrans" cxnId="{0C4A1CCA-3A9D-4A86-A5B6-C69B073306FF}">
      <dgm:prSet/>
      <dgm:spPr/>
      <dgm:t>
        <a:bodyPr/>
        <a:lstStyle/>
        <a:p>
          <a:endParaRPr lang="ru-RU"/>
        </a:p>
      </dgm:t>
    </dgm:pt>
    <dgm:pt modelId="{846755E1-A9C8-4BB3-9F8E-622A49B44296}" type="sibTrans" cxnId="{0C4A1CCA-3A9D-4A86-A5B6-C69B073306FF}">
      <dgm:prSet/>
      <dgm:spPr/>
      <dgm:t>
        <a:bodyPr/>
        <a:lstStyle/>
        <a:p>
          <a:endParaRPr lang="ru-RU"/>
        </a:p>
      </dgm:t>
    </dgm:pt>
    <dgm:pt modelId="{EBBD74E0-19E5-417B-85D0-42D0F3DBFA3F}">
      <dgm:prSet phldrT="[Текст]" custT="1"/>
      <dgm:spPr/>
      <dgm:t>
        <a:bodyPr/>
        <a:lstStyle/>
        <a:p>
          <a:r>
            <a:rPr lang="en-US" sz="1600" b="1" dirty="0" smtClean="0"/>
            <a:t>Constructor always has the same name as a class.</a:t>
          </a:r>
          <a:endParaRPr lang="ru-RU" sz="1600" b="1" dirty="0"/>
        </a:p>
      </dgm:t>
    </dgm:pt>
    <dgm:pt modelId="{B1CFE004-F814-42CD-85F6-3C869ED53740}" type="parTrans" cxnId="{545699F6-00D0-4641-B973-766C3291F9CA}">
      <dgm:prSet/>
      <dgm:spPr/>
      <dgm:t>
        <a:bodyPr/>
        <a:lstStyle/>
        <a:p>
          <a:endParaRPr lang="ru-RU"/>
        </a:p>
      </dgm:t>
    </dgm:pt>
    <dgm:pt modelId="{72D9DB59-7A18-4CDA-AEF2-0A36BF5F7770}" type="sibTrans" cxnId="{545699F6-00D0-4641-B973-766C3291F9CA}">
      <dgm:prSet/>
      <dgm:spPr/>
      <dgm:t>
        <a:bodyPr/>
        <a:lstStyle/>
        <a:p>
          <a:endParaRPr lang="ru-RU"/>
        </a:p>
      </dgm:t>
    </dgm:pt>
    <dgm:pt modelId="{5DB499DF-6653-4BD5-B88F-6D981D9CB0A4}">
      <dgm:prSet phldrT="[Текст]" custT="1"/>
      <dgm:spPr/>
      <dgm:t>
        <a:bodyPr/>
        <a:lstStyle/>
        <a:p>
          <a:r>
            <a:rPr lang="en-US" sz="1600" b="1" dirty="0" smtClean="0"/>
            <a:t>Constructor is uses only with a keyword ‘new’ during initialization of an object.</a:t>
          </a:r>
          <a:endParaRPr lang="ru-RU" sz="1600" b="1" dirty="0"/>
        </a:p>
      </dgm:t>
    </dgm:pt>
    <dgm:pt modelId="{3DC806B1-0F9A-4360-A780-C966143F3767}" type="parTrans" cxnId="{1373CBE0-860F-433F-BF5E-F5274156792C}">
      <dgm:prSet/>
      <dgm:spPr/>
      <dgm:t>
        <a:bodyPr/>
        <a:lstStyle/>
        <a:p>
          <a:endParaRPr lang="ru-RU"/>
        </a:p>
      </dgm:t>
    </dgm:pt>
    <dgm:pt modelId="{26C5C983-72BA-42EF-86C4-024A86469446}" type="sibTrans" cxnId="{1373CBE0-860F-433F-BF5E-F5274156792C}">
      <dgm:prSet/>
      <dgm:spPr/>
      <dgm:t>
        <a:bodyPr/>
        <a:lstStyle/>
        <a:p>
          <a:endParaRPr lang="ru-RU"/>
        </a:p>
      </dgm:t>
    </dgm:pt>
    <dgm:pt modelId="{9035FDEB-4481-4BA6-968F-BB8EB16F9F2F}">
      <dgm:prSet phldrT="[Текст]" custT="1"/>
      <dgm:spPr/>
      <dgm:t>
        <a:bodyPr/>
        <a:lstStyle/>
        <a:p>
          <a:r>
            <a:rPr lang="en-US" sz="1600" b="1" dirty="0" smtClean="0"/>
            <a:t>Constructor does not return any value. Constructor may have parameters.</a:t>
          </a:r>
          <a:endParaRPr lang="ru-RU" sz="1600" b="1" dirty="0"/>
        </a:p>
      </dgm:t>
    </dgm:pt>
    <dgm:pt modelId="{B76FE34E-3AD6-4BD2-87D5-349F3038EA11}" type="parTrans" cxnId="{46307A72-BAAA-4E23-93DF-780DCFA42553}">
      <dgm:prSet/>
      <dgm:spPr/>
      <dgm:t>
        <a:bodyPr/>
        <a:lstStyle/>
        <a:p>
          <a:endParaRPr lang="ru-RU"/>
        </a:p>
      </dgm:t>
    </dgm:pt>
    <dgm:pt modelId="{C9A5146B-DFC9-4956-9FD7-E51668BA9615}" type="sibTrans" cxnId="{46307A72-BAAA-4E23-93DF-780DCFA42553}">
      <dgm:prSet/>
      <dgm:spPr/>
      <dgm:t>
        <a:bodyPr/>
        <a:lstStyle/>
        <a:p>
          <a:endParaRPr lang="ru-RU"/>
        </a:p>
      </dgm:t>
    </dgm:pt>
    <dgm:pt modelId="{C0F2F852-B87D-42F5-BB3B-01AD129E7B67}">
      <dgm:prSet phldrT="[Текст]" custT="1"/>
      <dgm:spPr/>
      <dgm:t>
        <a:bodyPr/>
        <a:lstStyle/>
        <a:p>
          <a:r>
            <a:rPr lang="en-US" sz="1600" b="1" dirty="0" smtClean="0"/>
            <a:t>Each class may have any number of constructors.</a:t>
          </a:r>
          <a:endParaRPr lang="ru-RU" sz="1600" b="1" dirty="0"/>
        </a:p>
      </dgm:t>
    </dgm:pt>
    <dgm:pt modelId="{0584280D-5AE2-4550-98F9-1AADBEC405CE}" type="parTrans" cxnId="{0A8CD608-F666-4714-8EA7-D2B8999AD34D}">
      <dgm:prSet/>
      <dgm:spPr/>
      <dgm:t>
        <a:bodyPr/>
        <a:lstStyle/>
        <a:p>
          <a:endParaRPr lang="ru-RU"/>
        </a:p>
      </dgm:t>
    </dgm:pt>
    <dgm:pt modelId="{BA7EAF44-E74C-442E-B8F3-4B39C14343E6}" type="sibTrans" cxnId="{0A8CD608-F666-4714-8EA7-D2B8999AD34D}">
      <dgm:prSet/>
      <dgm:spPr/>
      <dgm:t>
        <a:bodyPr/>
        <a:lstStyle/>
        <a:p>
          <a:endParaRPr lang="ru-RU"/>
        </a:p>
      </dgm:t>
    </dgm:pt>
    <dgm:pt modelId="{A6BA57F8-3A98-46F6-BE70-AFBAA5764F60}" type="pres">
      <dgm:prSet presAssocID="{5E64D9CB-FDD4-4661-BE0A-0EDB744529AB}" presName="linear" presStyleCnt="0">
        <dgm:presLayoutVars>
          <dgm:animLvl val="lvl"/>
          <dgm:resizeHandles val="exact"/>
        </dgm:presLayoutVars>
      </dgm:prSet>
      <dgm:spPr/>
      <dgm:t>
        <a:bodyPr/>
        <a:lstStyle/>
        <a:p>
          <a:endParaRPr lang="en-US"/>
        </a:p>
      </dgm:t>
    </dgm:pt>
    <dgm:pt modelId="{91B5EAE5-4E26-4358-A1C1-78FE3643D849}" type="pres">
      <dgm:prSet presAssocID="{1DB03A4C-8AED-4FD8-B89C-0421239D71FF}" presName="parentText" presStyleLbl="node1" presStyleIdx="0" presStyleCnt="5">
        <dgm:presLayoutVars>
          <dgm:chMax val="0"/>
          <dgm:bulletEnabled val="1"/>
        </dgm:presLayoutVars>
      </dgm:prSet>
      <dgm:spPr/>
      <dgm:t>
        <a:bodyPr/>
        <a:lstStyle/>
        <a:p>
          <a:endParaRPr lang="en-US"/>
        </a:p>
      </dgm:t>
    </dgm:pt>
    <dgm:pt modelId="{7C21FD5A-376E-41F4-9812-E6200F29015F}" type="pres">
      <dgm:prSet presAssocID="{846755E1-A9C8-4BB3-9F8E-622A49B44296}" presName="spacer" presStyleCnt="0"/>
      <dgm:spPr/>
      <dgm:t>
        <a:bodyPr/>
        <a:lstStyle/>
        <a:p>
          <a:endParaRPr lang="en-US"/>
        </a:p>
      </dgm:t>
    </dgm:pt>
    <dgm:pt modelId="{FD104111-E479-46D0-A696-59943861D507}" type="pres">
      <dgm:prSet presAssocID="{EBBD74E0-19E5-417B-85D0-42D0F3DBFA3F}" presName="parentText" presStyleLbl="node1" presStyleIdx="1" presStyleCnt="5">
        <dgm:presLayoutVars>
          <dgm:chMax val="0"/>
          <dgm:bulletEnabled val="1"/>
        </dgm:presLayoutVars>
      </dgm:prSet>
      <dgm:spPr/>
      <dgm:t>
        <a:bodyPr/>
        <a:lstStyle/>
        <a:p>
          <a:endParaRPr lang="en-US"/>
        </a:p>
      </dgm:t>
    </dgm:pt>
    <dgm:pt modelId="{43DAAE74-0564-40FC-BFF1-6ACF8F98628E}" type="pres">
      <dgm:prSet presAssocID="{72D9DB59-7A18-4CDA-AEF2-0A36BF5F7770}" presName="spacer" presStyleCnt="0"/>
      <dgm:spPr/>
      <dgm:t>
        <a:bodyPr/>
        <a:lstStyle/>
        <a:p>
          <a:endParaRPr lang="en-US"/>
        </a:p>
      </dgm:t>
    </dgm:pt>
    <dgm:pt modelId="{7E2702E3-E102-41D5-8C00-8BF90CF72461}" type="pres">
      <dgm:prSet presAssocID="{5DB499DF-6653-4BD5-B88F-6D981D9CB0A4}" presName="parentText" presStyleLbl="node1" presStyleIdx="2" presStyleCnt="5">
        <dgm:presLayoutVars>
          <dgm:chMax val="0"/>
          <dgm:bulletEnabled val="1"/>
        </dgm:presLayoutVars>
      </dgm:prSet>
      <dgm:spPr/>
      <dgm:t>
        <a:bodyPr/>
        <a:lstStyle/>
        <a:p>
          <a:endParaRPr lang="en-US"/>
        </a:p>
      </dgm:t>
    </dgm:pt>
    <dgm:pt modelId="{174A3B1B-9400-4906-AEB2-6EEF33E41E6D}" type="pres">
      <dgm:prSet presAssocID="{26C5C983-72BA-42EF-86C4-024A86469446}" presName="spacer" presStyleCnt="0"/>
      <dgm:spPr/>
      <dgm:t>
        <a:bodyPr/>
        <a:lstStyle/>
        <a:p>
          <a:endParaRPr lang="en-US"/>
        </a:p>
      </dgm:t>
    </dgm:pt>
    <dgm:pt modelId="{2CBCEB76-5CBA-41FB-A8B3-ED3A3524C088}" type="pres">
      <dgm:prSet presAssocID="{9035FDEB-4481-4BA6-968F-BB8EB16F9F2F}" presName="parentText" presStyleLbl="node1" presStyleIdx="3" presStyleCnt="5">
        <dgm:presLayoutVars>
          <dgm:chMax val="0"/>
          <dgm:bulletEnabled val="1"/>
        </dgm:presLayoutVars>
      </dgm:prSet>
      <dgm:spPr/>
      <dgm:t>
        <a:bodyPr/>
        <a:lstStyle/>
        <a:p>
          <a:endParaRPr lang="en-US"/>
        </a:p>
      </dgm:t>
    </dgm:pt>
    <dgm:pt modelId="{C2FD157B-0DD2-4042-95CF-F364C4B9A7F1}" type="pres">
      <dgm:prSet presAssocID="{C9A5146B-DFC9-4956-9FD7-E51668BA9615}" presName="spacer" presStyleCnt="0"/>
      <dgm:spPr/>
      <dgm:t>
        <a:bodyPr/>
        <a:lstStyle/>
        <a:p>
          <a:endParaRPr lang="en-US"/>
        </a:p>
      </dgm:t>
    </dgm:pt>
    <dgm:pt modelId="{D8E9494A-40DD-4E73-91C5-4ED3E99774DB}" type="pres">
      <dgm:prSet presAssocID="{C0F2F852-B87D-42F5-BB3B-01AD129E7B67}" presName="parentText" presStyleLbl="node1" presStyleIdx="4" presStyleCnt="5">
        <dgm:presLayoutVars>
          <dgm:chMax val="0"/>
          <dgm:bulletEnabled val="1"/>
        </dgm:presLayoutVars>
      </dgm:prSet>
      <dgm:spPr/>
      <dgm:t>
        <a:bodyPr/>
        <a:lstStyle/>
        <a:p>
          <a:endParaRPr lang="en-US"/>
        </a:p>
      </dgm:t>
    </dgm:pt>
  </dgm:ptLst>
  <dgm:cxnLst>
    <dgm:cxn modelId="{545699F6-00D0-4641-B973-766C3291F9CA}" srcId="{5E64D9CB-FDD4-4661-BE0A-0EDB744529AB}" destId="{EBBD74E0-19E5-417B-85D0-42D0F3DBFA3F}" srcOrd="1" destOrd="0" parTransId="{B1CFE004-F814-42CD-85F6-3C869ED53740}" sibTransId="{72D9DB59-7A18-4CDA-AEF2-0A36BF5F7770}"/>
    <dgm:cxn modelId="{0C4A1CCA-3A9D-4A86-A5B6-C69B073306FF}" srcId="{5E64D9CB-FDD4-4661-BE0A-0EDB744529AB}" destId="{1DB03A4C-8AED-4FD8-B89C-0421239D71FF}" srcOrd="0" destOrd="0" parTransId="{7B630008-23D8-485E-8BD0-5E6CFF0D8973}" sibTransId="{846755E1-A9C8-4BB3-9F8E-622A49B44296}"/>
    <dgm:cxn modelId="{EBFCA772-196C-4BB9-BDA5-CB828AB37F37}" type="presOf" srcId="{5DB499DF-6653-4BD5-B88F-6D981D9CB0A4}" destId="{7E2702E3-E102-41D5-8C00-8BF90CF72461}" srcOrd="0" destOrd="0" presId="urn:microsoft.com/office/officeart/2005/8/layout/vList2"/>
    <dgm:cxn modelId="{46307A72-BAAA-4E23-93DF-780DCFA42553}" srcId="{5E64D9CB-FDD4-4661-BE0A-0EDB744529AB}" destId="{9035FDEB-4481-4BA6-968F-BB8EB16F9F2F}" srcOrd="3" destOrd="0" parTransId="{B76FE34E-3AD6-4BD2-87D5-349F3038EA11}" sibTransId="{C9A5146B-DFC9-4956-9FD7-E51668BA9615}"/>
    <dgm:cxn modelId="{61CA8EB4-FEE1-4F13-9267-6B09A920DF90}" type="presOf" srcId="{C0F2F852-B87D-42F5-BB3B-01AD129E7B67}" destId="{D8E9494A-40DD-4E73-91C5-4ED3E99774DB}" srcOrd="0" destOrd="0" presId="urn:microsoft.com/office/officeart/2005/8/layout/vList2"/>
    <dgm:cxn modelId="{6B7A889A-A7EC-4827-9379-7C5FB9EB2D9D}" type="presOf" srcId="{9035FDEB-4481-4BA6-968F-BB8EB16F9F2F}" destId="{2CBCEB76-5CBA-41FB-A8B3-ED3A3524C088}" srcOrd="0" destOrd="0" presId="urn:microsoft.com/office/officeart/2005/8/layout/vList2"/>
    <dgm:cxn modelId="{29B50735-E212-46C5-8927-2C9961926C30}" type="presOf" srcId="{1DB03A4C-8AED-4FD8-B89C-0421239D71FF}" destId="{91B5EAE5-4E26-4358-A1C1-78FE3643D849}" srcOrd="0" destOrd="0" presId="urn:microsoft.com/office/officeart/2005/8/layout/vList2"/>
    <dgm:cxn modelId="{12BBD501-C25D-45F3-809E-098DACAE8AB1}" type="presOf" srcId="{EBBD74E0-19E5-417B-85D0-42D0F3DBFA3F}" destId="{FD104111-E479-46D0-A696-59943861D507}" srcOrd="0" destOrd="0" presId="urn:microsoft.com/office/officeart/2005/8/layout/vList2"/>
    <dgm:cxn modelId="{08F16DF6-0168-4ADA-8990-98B3804FCD1D}" type="presOf" srcId="{5E64D9CB-FDD4-4661-BE0A-0EDB744529AB}" destId="{A6BA57F8-3A98-46F6-BE70-AFBAA5764F60}" srcOrd="0" destOrd="0" presId="urn:microsoft.com/office/officeart/2005/8/layout/vList2"/>
    <dgm:cxn modelId="{0A8CD608-F666-4714-8EA7-D2B8999AD34D}" srcId="{5E64D9CB-FDD4-4661-BE0A-0EDB744529AB}" destId="{C0F2F852-B87D-42F5-BB3B-01AD129E7B67}" srcOrd="4" destOrd="0" parTransId="{0584280D-5AE2-4550-98F9-1AADBEC405CE}" sibTransId="{BA7EAF44-E74C-442E-B8F3-4B39C14343E6}"/>
    <dgm:cxn modelId="{1373CBE0-860F-433F-BF5E-F5274156792C}" srcId="{5E64D9CB-FDD4-4661-BE0A-0EDB744529AB}" destId="{5DB499DF-6653-4BD5-B88F-6D981D9CB0A4}" srcOrd="2" destOrd="0" parTransId="{3DC806B1-0F9A-4360-A780-C966143F3767}" sibTransId="{26C5C983-72BA-42EF-86C4-024A86469446}"/>
    <dgm:cxn modelId="{74F8104B-B9B3-4933-A11F-EBAB9F8F8713}" type="presParOf" srcId="{A6BA57F8-3A98-46F6-BE70-AFBAA5764F60}" destId="{91B5EAE5-4E26-4358-A1C1-78FE3643D849}" srcOrd="0" destOrd="0" presId="urn:microsoft.com/office/officeart/2005/8/layout/vList2"/>
    <dgm:cxn modelId="{31AEF61D-169B-4535-A0EB-2DD93CE8C013}" type="presParOf" srcId="{A6BA57F8-3A98-46F6-BE70-AFBAA5764F60}" destId="{7C21FD5A-376E-41F4-9812-E6200F29015F}" srcOrd="1" destOrd="0" presId="urn:microsoft.com/office/officeart/2005/8/layout/vList2"/>
    <dgm:cxn modelId="{14E2F6C6-C540-45A1-AFCB-CB36B554939B}" type="presParOf" srcId="{A6BA57F8-3A98-46F6-BE70-AFBAA5764F60}" destId="{FD104111-E479-46D0-A696-59943861D507}" srcOrd="2" destOrd="0" presId="urn:microsoft.com/office/officeart/2005/8/layout/vList2"/>
    <dgm:cxn modelId="{F5895299-7068-4C49-942A-0CF6700942F8}" type="presParOf" srcId="{A6BA57F8-3A98-46F6-BE70-AFBAA5764F60}" destId="{43DAAE74-0564-40FC-BFF1-6ACF8F98628E}" srcOrd="3" destOrd="0" presId="urn:microsoft.com/office/officeart/2005/8/layout/vList2"/>
    <dgm:cxn modelId="{8B22A350-D63A-4965-A0CA-02B7CE8AC969}" type="presParOf" srcId="{A6BA57F8-3A98-46F6-BE70-AFBAA5764F60}" destId="{7E2702E3-E102-41D5-8C00-8BF90CF72461}" srcOrd="4" destOrd="0" presId="urn:microsoft.com/office/officeart/2005/8/layout/vList2"/>
    <dgm:cxn modelId="{D426602D-5F50-4746-9CDB-EC2C59703B95}" type="presParOf" srcId="{A6BA57F8-3A98-46F6-BE70-AFBAA5764F60}" destId="{174A3B1B-9400-4906-AEB2-6EEF33E41E6D}" srcOrd="5" destOrd="0" presId="urn:microsoft.com/office/officeart/2005/8/layout/vList2"/>
    <dgm:cxn modelId="{384B693A-14D8-4BCE-8AEE-FF11E691E097}" type="presParOf" srcId="{A6BA57F8-3A98-46F6-BE70-AFBAA5764F60}" destId="{2CBCEB76-5CBA-41FB-A8B3-ED3A3524C088}" srcOrd="6" destOrd="0" presId="urn:microsoft.com/office/officeart/2005/8/layout/vList2"/>
    <dgm:cxn modelId="{EB387577-64AB-4805-A607-A4F09CAD386A}" type="presParOf" srcId="{A6BA57F8-3A98-46F6-BE70-AFBAA5764F60}" destId="{C2FD157B-0DD2-4042-95CF-F364C4B9A7F1}" srcOrd="7" destOrd="0" presId="urn:microsoft.com/office/officeart/2005/8/layout/vList2"/>
    <dgm:cxn modelId="{1DEFD82F-F157-4C4B-AA13-2AF884D780E4}" type="presParOf" srcId="{A6BA57F8-3A98-46F6-BE70-AFBAA5764F60}" destId="{D8E9494A-40DD-4E73-91C5-4ED3E99774D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0AFAF6-8C43-4379-9CDB-638C4C6B4D03}"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ru-RU"/>
        </a:p>
      </dgm:t>
    </dgm:pt>
    <dgm:pt modelId="{6EE38C12-EE80-4194-B174-3B2ED59210B5}">
      <dgm:prSet phldrT="[Текст]" custT="1"/>
      <dgm:spPr/>
      <dgm:t>
        <a:bodyPr/>
        <a:lstStyle/>
        <a:p>
          <a:r>
            <a:rPr lang="en-US" sz="2400" b="1" dirty="0" smtClean="0"/>
            <a:t>equals()</a:t>
          </a:r>
          <a:endParaRPr lang="ru-RU" sz="2400" b="1" dirty="0"/>
        </a:p>
      </dgm:t>
    </dgm:pt>
    <dgm:pt modelId="{D4EAB3EF-A679-4242-961A-9B6A513F1720}" type="parTrans" cxnId="{DB66455D-22EF-4B09-A1CA-1E0F6B073F91}">
      <dgm:prSet/>
      <dgm:spPr/>
      <dgm:t>
        <a:bodyPr/>
        <a:lstStyle/>
        <a:p>
          <a:endParaRPr lang="ru-RU" sz="2400" b="1"/>
        </a:p>
      </dgm:t>
    </dgm:pt>
    <dgm:pt modelId="{2AD39AB6-1816-49C5-B1E3-F18C055A2DD8}" type="sibTrans" cxnId="{DB66455D-22EF-4B09-A1CA-1E0F6B073F91}">
      <dgm:prSet/>
      <dgm:spPr/>
      <dgm:t>
        <a:bodyPr/>
        <a:lstStyle/>
        <a:p>
          <a:endParaRPr lang="ru-RU" sz="2400" b="1"/>
        </a:p>
      </dgm:t>
    </dgm:pt>
    <dgm:pt modelId="{A3318099-615A-4BFA-AF2E-BF4169E6F1C5}">
      <dgm:prSet phldrT="[Текст]" custT="1"/>
      <dgm:spPr/>
      <dgm:t>
        <a:bodyPr/>
        <a:lstStyle/>
        <a:p>
          <a:r>
            <a:rPr lang="en-US" sz="2400" b="1" dirty="0" err="1" smtClean="0"/>
            <a:t>toUpperCase</a:t>
          </a:r>
          <a:r>
            <a:rPr lang="en-US" sz="2400" b="1" dirty="0" smtClean="0"/>
            <a:t>()</a:t>
          </a:r>
        </a:p>
        <a:p>
          <a:r>
            <a:rPr lang="en-US" sz="2400" b="1" dirty="0" err="1" smtClean="0"/>
            <a:t>toLowerCase</a:t>
          </a:r>
          <a:r>
            <a:rPr lang="en-US" sz="2400" b="1" dirty="0" smtClean="0"/>
            <a:t>()</a:t>
          </a:r>
          <a:endParaRPr lang="ru-RU" sz="2400" b="1" dirty="0"/>
        </a:p>
      </dgm:t>
    </dgm:pt>
    <dgm:pt modelId="{EBCF6480-75D3-47E8-ADF2-343A021D395F}" type="parTrans" cxnId="{B8D97020-1C55-4D96-9290-921B3D0D04A4}">
      <dgm:prSet/>
      <dgm:spPr/>
      <dgm:t>
        <a:bodyPr/>
        <a:lstStyle/>
        <a:p>
          <a:endParaRPr lang="ru-RU" sz="2400" b="1"/>
        </a:p>
      </dgm:t>
    </dgm:pt>
    <dgm:pt modelId="{6FDD55B3-A3CF-40D8-8B34-B2208DA4C632}" type="sibTrans" cxnId="{B8D97020-1C55-4D96-9290-921B3D0D04A4}">
      <dgm:prSet/>
      <dgm:spPr/>
      <dgm:t>
        <a:bodyPr/>
        <a:lstStyle/>
        <a:p>
          <a:endParaRPr lang="ru-RU" sz="2400" b="1"/>
        </a:p>
      </dgm:t>
    </dgm:pt>
    <dgm:pt modelId="{2C6A8962-CA86-4FEB-8F55-6FAEBA71E841}">
      <dgm:prSet phldrT="[Текст]" custT="1"/>
      <dgm:spPr/>
      <dgm:t>
        <a:bodyPr/>
        <a:lstStyle/>
        <a:p>
          <a:r>
            <a:rPr lang="en-US" sz="2400" b="1" dirty="0" smtClean="0"/>
            <a:t>split(‘separator’);</a:t>
          </a:r>
          <a:endParaRPr lang="ru-RU" sz="2400" b="1" dirty="0"/>
        </a:p>
      </dgm:t>
    </dgm:pt>
    <dgm:pt modelId="{9374C649-DC71-47CA-BC42-2B41654A9573}" type="parTrans" cxnId="{6BD5E259-3B7D-4900-9482-BA08E65024B9}">
      <dgm:prSet/>
      <dgm:spPr/>
      <dgm:t>
        <a:bodyPr/>
        <a:lstStyle/>
        <a:p>
          <a:endParaRPr lang="ru-RU" sz="2400" b="1"/>
        </a:p>
      </dgm:t>
    </dgm:pt>
    <dgm:pt modelId="{653E05CF-46F8-450F-A886-05F7312BE68E}" type="sibTrans" cxnId="{6BD5E259-3B7D-4900-9482-BA08E65024B9}">
      <dgm:prSet/>
      <dgm:spPr/>
      <dgm:t>
        <a:bodyPr/>
        <a:lstStyle/>
        <a:p>
          <a:endParaRPr lang="ru-RU" sz="2400" b="1"/>
        </a:p>
      </dgm:t>
    </dgm:pt>
    <dgm:pt modelId="{21CAEA4E-8A22-4D9C-99DF-58D0137A444F}">
      <dgm:prSet phldrT="[Текст]" custT="1"/>
      <dgm:spPr/>
      <dgm:t>
        <a:bodyPr/>
        <a:lstStyle/>
        <a:p>
          <a:r>
            <a:rPr lang="en-US" sz="2400" b="1" dirty="0" err="1" smtClean="0"/>
            <a:t>concat</a:t>
          </a:r>
          <a:r>
            <a:rPr lang="en-US" sz="2400" b="1" dirty="0" smtClean="0"/>
            <a:t>(“Another String”)</a:t>
          </a:r>
          <a:endParaRPr lang="ru-RU" sz="2400" b="1" dirty="0"/>
        </a:p>
      </dgm:t>
    </dgm:pt>
    <dgm:pt modelId="{71F4BC08-5F76-42D2-B6BD-DBF229F3E435}" type="parTrans" cxnId="{BB8D3367-4035-4EDD-8F4F-DAA57E2CB669}">
      <dgm:prSet/>
      <dgm:spPr/>
      <dgm:t>
        <a:bodyPr/>
        <a:lstStyle/>
        <a:p>
          <a:endParaRPr lang="ru-RU" sz="2400" b="1"/>
        </a:p>
      </dgm:t>
    </dgm:pt>
    <dgm:pt modelId="{94B4F584-C5C4-499F-988A-CE637F69EC7B}" type="sibTrans" cxnId="{BB8D3367-4035-4EDD-8F4F-DAA57E2CB669}">
      <dgm:prSet/>
      <dgm:spPr/>
      <dgm:t>
        <a:bodyPr/>
        <a:lstStyle/>
        <a:p>
          <a:endParaRPr lang="ru-RU" sz="2400" b="1"/>
        </a:p>
      </dgm:t>
    </dgm:pt>
    <dgm:pt modelId="{5F2FF131-E519-4409-8A45-DAEEBEA97B9F}">
      <dgm:prSet phldrT="[Текст]" custT="1"/>
      <dgm:spPr/>
      <dgm:t>
        <a:bodyPr/>
        <a:lstStyle/>
        <a:p>
          <a:r>
            <a:rPr lang="en-US" sz="2400" b="1" dirty="0" smtClean="0"/>
            <a:t>replace(‘r’, ‘R’)</a:t>
          </a:r>
          <a:endParaRPr lang="ru-RU" sz="2400" b="1" dirty="0"/>
        </a:p>
      </dgm:t>
    </dgm:pt>
    <dgm:pt modelId="{2FC7E076-7782-452C-8230-E16320B40ED0}" type="parTrans" cxnId="{070EE431-3B8A-4641-A575-04F692A44B61}">
      <dgm:prSet/>
      <dgm:spPr/>
      <dgm:t>
        <a:bodyPr/>
        <a:lstStyle/>
        <a:p>
          <a:endParaRPr lang="ru-RU" sz="2400" b="1"/>
        </a:p>
      </dgm:t>
    </dgm:pt>
    <dgm:pt modelId="{A70B46C8-C62C-4DC4-924B-EA3C749AEF2D}" type="sibTrans" cxnId="{070EE431-3B8A-4641-A575-04F692A44B61}">
      <dgm:prSet/>
      <dgm:spPr/>
      <dgm:t>
        <a:bodyPr/>
        <a:lstStyle/>
        <a:p>
          <a:endParaRPr lang="ru-RU" sz="2400" b="1"/>
        </a:p>
      </dgm:t>
    </dgm:pt>
    <dgm:pt modelId="{8F1D6869-30DA-4EAF-B2D4-2ED86D5B18A6}" type="pres">
      <dgm:prSet presAssocID="{570AFAF6-8C43-4379-9CDB-638C4C6B4D03}" presName="linear" presStyleCnt="0">
        <dgm:presLayoutVars>
          <dgm:animLvl val="lvl"/>
          <dgm:resizeHandles val="exact"/>
        </dgm:presLayoutVars>
      </dgm:prSet>
      <dgm:spPr/>
      <dgm:t>
        <a:bodyPr/>
        <a:lstStyle/>
        <a:p>
          <a:endParaRPr lang="en-US"/>
        </a:p>
      </dgm:t>
    </dgm:pt>
    <dgm:pt modelId="{B5D9DF4F-55D8-4936-99A4-46587A09786A}" type="pres">
      <dgm:prSet presAssocID="{6EE38C12-EE80-4194-B174-3B2ED59210B5}" presName="parentText" presStyleLbl="node1" presStyleIdx="0" presStyleCnt="5">
        <dgm:presLayoutVars>
          <dgm:chMax val="0"/>
          <dgm:bulletEnabled val="1"/>
        </dgm:presLayoutVars>
      </dgm:prSet>
      <dgm:spPr/>
      <dgm:t>
        <a:bodyPr/>
        <a:lstStyle/>
        <a:p>
          <a:endParaRPr lang="ru-RU"/>
        </a:p>
      </dgm:t>
    </dgm:pt>
    <dgm:pt modelId="{BF32E040-50CD-4F69-9A03-7E13E6AFEB6C}" type="pres">
      <dgm:prSet presAssocID="{2AD39AB6-1816-49C5-B1E3-F18C055A2DD8}" presName="spacer" presStyleCnt="0"/>
      <dgm:spPr/>
      <dgm:t>
        <a:bodyPr/>
        <a:lstStyle/>
        <a:p>
          <a:endParaRPr lang="en-US"/>
        </a:p>
      </dgm:t>
    </dgm:pt>
    <dgm:pt modelId="{06F807F2-0127-42F8-9BB0-14884E3E6F12}" type="pres">
      <dgm:prSet presAssocID="{A3318099-615A-4BFA-AF2E-BF4169E6F1C5}" presName="parentText" presStyleLbl="node1" presStyleIdx="1" presStyleCnt="5">
        <dgm:presLayoutVars>
          <dgm:chMax val="0"/>
          <dgm:bulletEnabled val="1"/>
        </dgm:presLayoutVars>
      </dgm:prSet>
      <dgm:spPr/>
      <dgm:t>
        <a:bodyPr/>
        <a:lstStyle/>
        <a:p>
          <a:endParaRPr lang="en-US"/>
        </a:p>
      </dgm:t>
    </dgm:pt>
    <dgm:pt modelId="{7E0A7FA0-9202-4723-AF83-6A6E733E5F96}" type="pres">
      <dgm:prSet presAssocID="{6FDD55B3-A3CF-40D8-8B34-B2208DA4C632}" presName="spacer" presStyleCnt="0"/>
      <dgm:spPr/>
      <dgm:t>
        <a:bodyPr/>
        <a:lstStyle/>
        <a:p>
          <a:endParaRPr lang="en-US"/>
        </a:p>
      </dgm:t>
    </dgm:pt>
    <dgm:pt modelId="{83741830-87F7-4CA6-A0BC-174E9313F033}" type="pres">
      <dgm:prSet presAssocID="{21CAEA4E-8A22-4D9C-99DF-58D0137A444F}" presName="parentText" presStyleLbl="node1" presStyleIdx="2" presStyleCnt="5">
        <dgm:presLayoutVars>
          <dgm:chMax val="0"/>
          <dgm:bulletEnabled val="1"/>
        </dgm:presLayoutVars>
      </dgm:prSet>
      <dgm:spPr/>
      <dgm:t>
        <a:bodyPr/>
        <a:lstStyle/>
        <a:p>
          <a:endParaRPr lang="ru-RU"/>
        </a:p>
      </dgm:t>
    </dgm:pt>
    <dgm:pt modelId="{62567662-8C2C-4F20-ACA4-2EB68FD105B1}" type="pres">
      <dgm:prSet presAssocID="{94B4F584-C5C4-499F-988A-CE637F69EC7B}" presName="spacer" presStyleCnt="0"/>
      <dgm:spPr/>
      <dgm:t>
        <a:bodyPr/>
        <a:lstStyle/>
        <a:p>
          <a:endParaRPr lang="en-US"/>
        </a:p>
      </dgm:t>
    </dgm:pt>
    <dgm:pt modelId="{AB821814-8E66-4494-8CD0-1D950E28042C}" type="pres">
      <dgm:prSet presAssocID="{5F2FF131-E519-4409-8A45-DAEEBEA97B9F}" presName="parentText" presStyleLbl="node1" presStyleIdx="3" presStyleCnt="5">
        <dgm:presLayoutVars>
          <dgm:chMax val="0"/>
          <dgm:bulletEnabled val="1"/>
        </dgm:presLayoutVars>
      </dgm:prSet>
      <dgm:spPr/>
      <dgm:t>
        <a:bodyPr/>
        <a:lstStyle/>
        <a:p>
          <a:endParaRPr lang="ru-RU"/>
        </a:p>
      </dgm:t>
    </dgm:pt>
    <dgm:pt modelId="{40077DD3-0C82-4C4D-BD02-1B92152A25A8}" type="pres">
      <dgm:prSet presAssocID="{A70B46C8-C62C-4DC4-924B-EA3C749AEF2D}" presName="spacer" presStyleCnt="0"/>
      <dgm:spPr/>
      <dgm:t>
        <a:bodyPr/>
        <a:lstStyle/>
        <a:p>
          <a:endParaRPr lang="en-US"/>
        </a:p>
      </dgm:t>
    </dgm:pt>
    <dgm:pt modelId="{4EB2ACA6-8F67-4484-8F82-E12027C63376}" type="pres">
      <dgm:prSet presAssocID="{2C6A8962-CA86-4FEB-8F55-6FAEBA71E841}" presName="parentText" presStyleLbl="node1" presStyleIdx="4" presStyleCnt="5">
        <dgm:presLayoutVars>
          <dgm:chMax val="0"/>
          <dgm:bulletEnabled val="1"/>
        </dgm:presLayoutVars>
      </dgm:prSet>
      <dgm:spPr/>
      <dgm:t>
        <a:bodyPr/>
        <a:lstStyle/>
        <a:p>
          <a:endParaRPr lang="ru-RU"/>
        </a:p>
      </dgm:t>
    </dgm:pt>
  </dgm:ptLst>
  <dgm:cxnLst>
    <dgm:cxn modelId="{A8B18395-7070-4342-8CED-30F5EA977EFA}" type="presOf" srcId="{A3318099-615A-4BFA-AF2E-BF4169E6F1C5}" destId="{06F807F2-0127-42F8-9BB0-14884E3E6F12}" srcOrd="0" destOrd="0" presId="urn:microsoft.com/office/officeart/2005/8/layout/vList2"/>
    <dgm:cxn modelId="{DB66455D-22EF-4B09-A1CA-1E0F6B073F91}" srcId="{570AFAF6-8C43-4379-9CDB-638C4C6B4D03}" destId="{6EE38C12-EE80-4194-B174-3B2ED59210B5}" srcOrd="0" destOrd="0" parTransId="{D4EAB3EF-A679-4242-961A-9B6A513F1720}" sibTransId="{2AD39AB6-1816-49C5-B1E3-F18C055A2DD8}"/>
    <dgm:cxn modelId="{BB8D3367-4035-4EDD-8F4F-DAA57E2CB669}" srcId="{570AFAF6-8C43-4379-9CDB-638C4C6B4D03}" destId="{21CAEA4E-8A22-4D9C-99DF-58D0137A444F}" srcOrd="2" destOrd="0" parTransId="{71F4BC08-5F76-42D2-B6BD-DBF229F3E435}" sibTransId="{94B4F584-C5C4-499F-988A-CE637F69EC7B}"/>
    <dgm:cxn modelId="{070EE431-3B8A-4641-A575-04F692A44B61}" srcId="{570AFAF6-8C43-4379-9CDB-638C4C6B4D03}" destId="{5F2FF131-E519-4409-8A45-DAEEBEA97B9F}" srcOrd="3" destOrd="0" parTransId="{2FC7E076-7782-452C-8230-E16320B40ED0}" sibTransId="{A70B46C8-C62C-4DC4-924B-EA3C749AEF2D}"/>
    <dgm:cxn modelId="{A2F700A5-FFCD-4F0E-A885-02CF0E61DC79}" type="presOf" srcId="{5F2FF131-E519-4409-8A45-DAEEBEA97B9F}" destId="{AB821814-8E66-4494-8CD0-1D950E28042C}" srcOrd="0" destOrd="0" presId="urn:microsoft.com/office/officeart/2005/8/layout/vList2"/>
    <dgm:cxn modelId="{5CAC9734-C157-4B80-9369-1B9F32C6860E}" type="presOf" srcId="{2C6A8962-CA86-4FEB-8F55-6FAEBA71E841}" destId="{4EB2ACA6-8F67-4484-8F82-E12027C63376}" srcOrd="0" destOrd="0" presId="urn:microsoft.com/office/officeart/2005/8/layout/vList2"/>
    <dgm:cxn modelId="{6BD5E259-3B7D-4900-9482-BA08E65024B9}" srcId="{570AFAF6-8C43-4379-9CDB-638C4C6B4D03}" destId="{2C6A8962-CA86-4FEB-8F55-6FAEBA71E841}" srcOrd="4" destOrd="0" parTransId="{9374C649-DC71-47CA-BC42-2B41654A9573}" sibTransId="{653E05CF-46F8-450F-A886-05F7312BE68E}"/>
    <dgm:cxn modelId="{2C010580-CB80-499C-BD35-68DE184765EF}" type="presOf" srcId="{21CAEA4E-8A22-4D9C-99DF-58D0137A444F}" destId="{83741830-87F7-4CA6-A0BC-174E9313F033}" srcOrd="0" destOrd="0" presId="urn:microsoft.com/office/officeart/2005/8/layout/vList2"/>
    <dgm:cxn modelId="{B8D97020-1C55-4D96-9290-921B3D0D04A4}" srcId="{570AFAF6-8C43-4379-9CDB-638C4C6B4D03}" destId="{A3318099-615A-4BFA-AF2E-BF4169E6F1C5}" srcOrd="1" destOrd="0" parTransId="{EBCF6480-75D3-47E8-ADF2-343A021D395F}" sibTransId="{6FDD55B3-A3CF-40D8-8B34-B2208DA4C632}"/>
    <dgm:cxn modelId="{E1B89945-3D1C-47E4-9D95-4D90F71AC389}" type="presOf" srcId="{6EE38C12-EE80-4194-B174-3B2ED59210B5}" destId="{B5D9DF4F-55D8-4936-99A4-46587A09786A}" srcOrd="0" destOrd="0" presId="urn:microsoft.com/office/officeart/2005/8/layout/vList2"/>
    <dgm:cxn modelId="{C939E71B-A1E6-4E4E-94CD-98082CBB07AB}" type="presOf" srcId="{570AFAF6-8C43-4379-9CDB-638C4C6B4D03}" destId="{8F1D6869-30DA-4EAF-B2D4-2ED86D5B18A6}" srcOrd="0" destOrd="0" presId="urn:microsoft.com/office/officeart/2005/8/layout/vList2"/>
    <dgm:cxn modelId="{75BDB1AD-BC75-408C-B467-62EA7D9415E0}" type="presParOf" srcId="{8F1D6869-30DA-4EAF-B2D4-2ED86D5B18A6}" destId="{B5D9DF4F-55D8-4936-99A4-46587A09786A}" srcOrd="0" destOrd="0" presId="urn:microsoft.com/office/officeart/2005/8/layout/vList2"/>
    <dgm:cxn modelId="{8C183888-AE74-425D-9AC5-B52569DEDF7F}" type="presParOf" srcId="{8F1D6869-30DA-4EAF-B2D4-2ED86D5B18A6}" destId="{BF32E040-50CD-4F69-9A03-7E13E6AFEB6C}" srcOrd="1" destOrd="0" presId="urn:microsoft.com/office/officeart/2005/8/layout/vList2"/>
    <dgm:cxn modelId="{06FF8C3C-26FD-4962-8685-7493A164456C}" type="presParOf" srcId="{8F1D6869-30DA-4EAF-B2D4-2ED86D5B18A6}" destId="{06F807F2-0127-42F8-9BB0-14884E3E6F12}" srcOrd="2" destOrd="0" presId="urn:microsoft.com/office/officeart/2005/8/layout/vList2"/>
    <dgm:cxn modelId="{D963E6C0-E11C-430A-9B60-6EF97D4728B1}" type="presParOf" srcId="{8F1D6869-30DA-4EAF-B2D4-2ED86D5B18A6}" destId="{7E0A7FA0-9202-4723-AF83-6A6E733E5F96}" srcOrd="3" destOrd="0" presId="urn:microsoft.com/office/officeart/2005/8/layout/vList2"/>
    <dgm:cxn modelId="{F4A733AB-9881-4B25-9250-9B8645BAA663}" type="presParOf" srcId="{8F1D6869-30DA-4EAF-B2D4-2ED86D5B18A6}" destId="{83741830-87F7-4CA6-A0BC-174E9313F033}" srcOrd="4" destOrd="0" presId="urn:microsoft.com/office/officeart/2005/8/layout/vList2"/>
    <dgm:cxn modelId="{2EB7AB56-0CB0-4CF5-B60C-5382F0A8E6DF}" type="presParOf" srcId="{8F1D6869-30DA-4EAF-B2D4-2ED86D5B18A6}" destId="{62567662-8C2C-4F20-ACA4-2EB68FD105B1}" srcOrd="5" destOrd="0" presId="urn:microsoft.com/office/officeart/2005/8/layout/vList2"/>
    <dgm:cxn modelId="{D0F3D2D2-796C-407E-9D16-BD70B79EB5CF}" type="presParOf" srcId="{8F1D6869-30DA-4EAF-B2D4-2ED86D5B18A6}" destId="{AB821814-8E66-4494-8CD0-1D950E28042C}" srcOrd="6" destOrd="0" presId="urn:microsoft.com/office/officeart/2005/8/layout/vList2"/>
    <dgm:cxn modelId="{FE0DF499-07F7-4EC5-A689-C48DB0570275}" type="presParOf" srcId="{8F1D6869-30DA-4EAF-B2D4-2ED86D5B18A6}" destId="{40077DD3-0C82-4C4D-BD02-1B92152A25A8}" srcOrd="7" destOrd="0" presId="urn:microsoft.com/office/officeart/2005/8/layout/vList2"/>
    <dgm:cxn modelId="{D11FF3FD-B70F-4B1E-BEEA-A75C451337B5}" type="presParOf" srcId="{8F1D6869-30DA-4EAF-B2D4-2ED86D5B18A6}" destId="{4EB2ACA6-8F67-4484-8F82-E12027C6337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F182DA-F46C-4B16-A297-670AF64B4084}"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ru-RU"/>
        </a:p>
      </dgm:t>
    </dgm:pt>
    <dgm:pt modelId="{6BC57D58-57B7-4F57-8B2C-F81FC1D45705}">
      <dgm:prSet phldrT="[Текст]"/>
      <dgm:spPr/>
      <dgm:t>
        <a:bodyPr/>
        <a:lstStyle/>
        <a:p>
          <a:r>
            <a:rPr lang="en-US" dirty="0" err="1" smtClean="0"/>
            <a:t>System.out</a:t>
          </a:r>
          <a:endParaRPr lang="ru-RU" dirty="0"/>
        </a:p>
      </dgm:t>
    </dgm:pt>
    <dgm:pt modelId="{5EE98018-B51F-4DAA-922B-18366ED23CC3}" type="parTrans" cxnId="{ABF7DDDE-F422-4E16-A4DB-19E7DC021C53}">
      <dgm:prSet/>
      <dgm:spPr/>
      <dgm:t>
        <a:bodyPr/>
        <a:lstStyle/>
        <a:p>
          <a:endParaRPr lang="ru-RU"/>
        </a:p>
      </dgm:t>
    </dgm:pt>
    <dgm:pt modelId="{47DABBB7-5C35-401E-97F8-DE77BB6A4372}" type="sibTrans" cxnId="{ABF7DDDE-F422-4E16-A4DB-19E7DC021C53}">
      <dgm:prSet/>
      <dgm:spPr/>
      <dgm:t>
        <a:bodyPr/>
        <a:lstStyle/>
        <a:p>
          <a:endParaRPr lang="ru-RU"/>
        </a:p>
      </dgm:t>
    </dgm:pt>
    <dgm:pt modelId="{FA2B625D-8E48-4BD2-B27E-750D67D08C7D}">
      <dgm:prSet phldrT="[Текст]"/>
      <dgm:spPr/>
      <dgm:t>
        <a:bodyPr/>
        <a:lstStyle/>
        <a:p>
          <a:r>
            <a:rPr lang="en-US" dirty="0" smtClean="0"/>
            <a:t>Console (by default)</a:t>
          </a:r>
          <a:endParaRPr lang="ru-RU" dirty="0"/>
        </a:p>
      </dgm:t>
    </dgm:pt>
    <dgm:pt modelId="{375A6FCD-6D8A-4436-BBC2-1DD6491E701A}" type="parTrans" cxnId="{58993790-AF54-4AAF-9222-01770DF1421B}">
      <dgm:prSet/>
      <dgm:spPr/>
      <dgm:t>
        <a:bodyPr/>
        <a:lstStyle/>
        <a:p>
          <a:endParaRPr lang="ru-RU"/>
        </a:p>
      </dgm:t>
    </dgm:pt>
    <dgm:pt modelId="{5CC4574C-738A-4621-B9DC-D37B65E04E5E}" type="sibTrans" cxnId="{58993790-AF54-4AAF-9222-01770DF1421B}">
      <dgm:prSet/>
      <dgm:spPr/>
      <dgm:t>
        <a:bodyPr/>
        <a:lstStyle/>
        <a:p>
          <a:endParaRPr lang="ru-RU"/>
        </a:p>
      </dgm:t>
    </dgm:pt>
    <dgm:pt modelId="{816B8228-6324-4251-8056-0763C9CE6800}">
      <dgm:prSet phldrT="[Текст]"/>
      <dgm:spPr/>
      <dgm:t>
        <a:bodyPr/>
        <a:lstStyle/>
        <a:p>
          <a:r>
            <a:rPr lang="en-US" i="1" dirty="0" smtClean="0"/>
            <a:t>print(), </a:t>
          </a:r>
          <a:r>
            <a:rPr lang="en-US" i="1" dirty="0" err="1" smtClean="0"/>
            <a:t>println</a:t>
          </a:r>
          <a:r>
            <a:rPr lang="en-US" i="1" dirty="0" smtClean="0"/>
            <a:t>(), write()</a:t>
          </a:r>
          <a:endParaRPr lang="ru-RU" i="1" dirty="0"/>
        </a:p>
      </dgm:t>
    </dgm:pt>
    <dgm:pt modelId="{B51E69A8-0696-4E27-8D84-DCC21D870F09}" type="parTrans" cxnId="{B86DB0C6-BAD5-42EB-960C-CBD47CEC47DB}">
      <dgm:prSet/>
      <dgm:spPr/>
      <dgm:t>
        <a:bodyPr/>
        <a:lstStyle/>
        <a:p>
          <a:endParaRPr lang="ru-RU"/>
        </a:p>
      </dgm:t>
    </dgm:pt>
    <dgm:pt modelId="{CCCA6A52-6041-4495-8ABE-7AF741550BE5}" type="sibTrans" cxnId="{B86DB0C6-BAD5-42EB-960C-CBD47CEC47DB}">
      <dgm:prSet/>
      <dgm:spPr/>
      <dgm:t>
        <a:bodyPr/>
        <a:lstStyle/>
        <a:p>
          <a:endParaRPr lang="ru-RU"/>
        </a:p>
      </dgm:t>
    </dgm:pt>
    <dgm:pt modelId="{9B2D4BC1-8EDB-4F9D-92E2-FB7E585973AD}">
      <dgm:prSet phldrT="[Текст]"/>
      <dgm:spPr/>
      <dgm:t>
        <a:bodyPr/>
        <a:lstStyle/>
        <a:p>
          <a:r>
            <a:rPr lang="en-US" dirty="0" err="1" smtClean="0"/>
            <a:t>System.in</a:t>
          </a:r>
          <a:endParaRPr lang="ru-RU" dirty="0"/>
        </a:p>
      </dgm:t>
    </dgm:pt>
    <dgm:pt modelId="{BF69B272-33A2-4EC7-81A8-0C9565B56F1B}" type="parTrans" cxnId="{4D7505B7-A1B0-42EA-BDCD-0E35F158885D}">
      <dgm:prSet/>
      <dgm:spPr/>
      <dgm:t>
        <a:bodyPr/>
        <a:lstStyle/>
        <a:p>
          <a:endParaRPr lang="ru-RU"/>
        </a:p>
      </dgm:t>
    </dgm:pt>
    <dgm:pt modelId="{95FDC533-7C79-4552-B62C-428BB5D9DB1D}" type="sibTrans" cxnId="{4D7505B7-A1B0-42EA-BDCD-0E35F158885D}">
      <dgm:prSet/>
      <dgm:spPr/>
      <dgm:t>
        <a:bodyPr/>
        <a:lstStyle/>
        <a:p>
          <a:endParaRPr lang="ru-RU"/>
        </a:p>
      </dgm:t>
    </dgm:pt>
    <dgm:pt modelId="{046D9D2A-868F-4E91-A3AA-66CF40E0DF57}">
      <dgm:prSet phldrT="[Текст]"/>
      <dgm:spPr/>
      <dgm:t>
        <a:bodyPr/>
        <a:lstStyle/>
        <a:p>
          <a:r>
            <a:rPr lang="en-US" dirty="0" smtClean="0"/>
            <a:t>Keyboard </a:t>
          </a:r>
        </a:p>
        <a:p>
          <a:r>
            <a:rPr lang="en-US" dirty="0" smtClean="0"/>
            <a:t>(by default)</a:t>
          </a:r>
          <a:endParaRPr lang="ru-RU" dirty="0"/>
        </a:p>
      </dgm:t>
    </dgm:pt>
    <dgm:pt modelId="{F6EE465A-FE29-47B3-9FA4-DD8F21FC737C}" type="parTrans" cxnId="{716486E1-EA89-4FBA-8766-10851FBD6455}">
      <dgm:prSet/>
      <dgm:spPr/>
      <dgm:t>
        <a:bodyPr/>
        <a:lstStyle/>
        <a:p>
          <a:endParaRPr lang="ru-RU"/>
        </a:p>
      </dgm:t>
    </dgm:pt>
    <dgm:pt modelId="{7CC8FC16-F0DA-43BE-BA9D-BD69ABD9E527}" type="sibTrans" cxnId="{716486E1-EA89-4FBA-8766-10851FBD6455}">
      <dgm:prSet/>
      <dgm:spPr/>
      <dgm:t>
        <a:bodyPr/>
        <a:lstStyle/>
        <a:p>
          <a:endParaRPr lang="ru-RU"/>
        </a:p>
      </dgm:t>
    </dgm:pt>
    <dgm:pt modelId="{B0BCA1F7-C9D9-4A37-9442-9E291A6E6F0E}">
      <dgm:prSet phldrT="[Текст]"/>
      <dgm:spPr/>
      <dgm:t>
        <a:bodyPr/>
        <a:lstStyle/>
        <a:p>
          <a:r>
            <a:rPr lang="en-US" dirty="0" smtClean="0"/>
            <a:t>Scanner,</a:t>
          </a:r>
          <a:endParaRPr lang="ru-RU" dirty="0" smtClean="0"/>
        </a:p>
        <a:p>
          <a:r>
            <a:rPr lang="en-US" dirty="0" err="1" smtClean="0"/>
            <a:t>BufferedReader</a:t>
          </a:r>
          <a:r>
            <a:rPr lang="en-US" dirty="0" smtClean="0"/>
            <a:t>,</a:t>
          </a:r>
          <a:endParaRPr lang="ru-RU" dirty="0" smtClean="0"/>
        </a:p>
        <a:p>
          <a:r>
            <a:rPr lang="en-US" dirty="0" smtClean="0"/>
            <a:t>etc</a:t>
          </a:r>
          <a:endParaRPr lang="ru-RU" dirty="0"/>
        </a:p>
      </dgm:t>
    </dgm:pt>
    <dgm:pt modelId="{FC5C264E-FD68-4AD7-820A-980DC621AABF}" type="parTrans" cxnId="{D4E84809-2492-4C83-B7F8-BB7902487BB9}">
      <dgm:prSet/>
      <dgm:spPr/>
      <dgm:t>
        <a:bodyPr/>
        <a:lstStyle/>
        <a:p>
          <a:endParaRPr lang="ru-RU"/>
        </a:p>
      </dgm:t>
    </dgm:pt>
    <dgm:pt modelId="{0690467F-1082-4198-9BC9-6105653FCA31}" type="sibTrans" cxnId="{D4E84809-2492-4C83-B7F8-BB7902487BB9}">
      <dgm:prSet/>
      <dgm:spPr/>
      <dgm:t>
        <a:bodyPr/>
        <a:lstStyle/>
        <a:p>
          <a:endParaRPr lang="ru-RU"/>
        </a:p>
      </dgm:t>
    </dgm:pt>
    <dgm:pt modelId="{B5307C3C-5117-422D-B610-07EBE506D087}">
      <dgm:prSet phldrT="[Текст]"/>
      <dgm:spPr/>
      <dgm:t>
        <a:bodyPr/>
        <a:lstStyle/>
        <a:p>
          <a:r>
            <a:rPr lang="en-US" dirty="0" smtClean="0"/>
            <a:t>System.err</a:t>
          </a:r>
          <a:endParaRPr lang="ru-RU" dirty="0"/>
        </a:p>
      </dgm:t>
    </dgm:pt>
    <dgm:pt modelId="{5EE137A5-14E6-4A7A-8FFD-B0438A9AD9DF}" type="parTrans" cxnId="{D3313388-1DBE-46E3-9E31-C7A06EDC7E60}">
      <dgm:prSet/>
      <dgm:spPr/>
      <dgm:t>
        <a:bodyPr/>
        <a:lstStyle/>
        <a:p>
          <a:endParaRPr lang="ru-RU"/>
        </a:p>
      </dgm:t>
    </dgm:pt>
    <dgm:pt modelId="{D3D50581-E4EF-45AC-8A65-9998E1055990}" type="sibTrans" cxnId="{D3313388-1DBE-46E3-9E31-C7A06EDC7E60}">
      <dgm:prSet/>
      <dgm:spPr/>
      <dgm:t>
        <a:bodyPr/>
        <a:lstStyle/>
        <a:p>
          <a:endParaRPr lang="ru-RU"/>
        </a:p>
      </dgm:t>
    </dgm:pt>
    <dgm:pt modelId="{EDDCA40E-D664-415A-8EA6-A1F32E0E34E1}">
      <dgm:prSet phldrT="[Текст]"/>
      <dgm:spPr/>
      <dgm:t>
        <a:bodyPr/>
        <a:lstStyle/>
        <a:p>
          <a:r>
            <a:rPr lang="en-US" dirty="0" smtClean="0"/>
            <a:t>Similar to </a:t>
          </a:r>
          <a:r>
            <a:rPr lang="en-US" dirty="0" err="1" smtClean="0"/>
            <a:t>System.out</a:t>
          </a:r>
          <a:endParaRPr lang="ru-RU" dirty="0"/>
        </a:p>
      </dgm:t>
    </dgm:pt>
    <dgm:pt modelId="{E835A8F7-B505-451A-BC2B-BBC12382EAE4}" type="parTrans" cxnId="{2D1EA82B-C618-43D4-BC18-3E0289DBD513}">
      <dgm:prSet/>
      <dgm:spPr/>
      <dgm:t>
        <a:bodyPr/>
        <a:lstStyle/>
        <a:p>
          <a:endParaRPr lang="ru-RU"/>
        </a:p>
      </dgm:t>
    </dgm:pt>
    <dgm:pt modelId="{D7A766E3-5FCE-4BEE-92BE-1A463026984F}" type="sibTrans" cxnId="{2D1EA82B-C618-43D4-BC18-3E0289DBD513}">
      <dgm:prSet/>
      <dgm:spPr/>
      <dgm:t>
        <a:bodyPr/>
        <a:lstStyle/>
        <a:p>
          <a:endParaRPr lang="ru-RU"/>
        </a:p>
      </dgm:t>
    </dgm:pt>
    <dgm:pt modelId="{4D220ABC-E7E4-40E7-A1A3-1A1BEED3E245}" type="pres">
      <dgm:prSet presAssocID="{70F182DA-F46C-4B16-A297-670AF64B4084}" presName="Name0" presStyleCnt="0">
        <dgm:presLayoutVars>
          <dgm:chPref val="3"/>
          <dgm:dir/>
          <dgm:animLvl val="lvl"/>
          <dgm:resizeHandles/>
        </dgm:presLayoutVars>
      </dgm:prSet>
      <dgm:spPr/>
      <dgm:t>
        <a:bodyPr/>
        <a:lstStyle/>
        <a:p>
          <a:endParaRPr lang="en-US"/>
        </a:p>
      </dgm:t>
    </dgm:pt>
    <dgm:pt modelId="{C8AA9E06-B809-446D-AAC6-0C20D2DEFF11}" type="pres">
      <dgm:prSet presAssocID="{6BC57D58-57B7-4F57-8B2C-F81FC1D45705}" presName="horFlow" presStyleCnt="0"/>
      <dgm:spPr/>
      <dgm:t>
        <a:bodyPr/>
        <a:lstStyle/>
        <a:p>
          <a:endParaRPr lang="en-US"/>
        </a:p>
      </dgm:t>
    </dgm:pt>
    <dgm:pt modelId="{84001B40-D56D-4C5D-95D8-D4979F57BD87}" type="pres">
      <dgm:prSet presAssocID="{6BC57D58-57B7-4F57-8B2C-F81FC1D45705}" presName="bigChev" presStyleLbl="node1" presStyleIdx="0" presStyleCnt="3" custScaleX="113493"/>
      <dgm:spPr/>
      <dgm:t>
        <a:bodyPr/>
        <a:lstStyle/>
        <a:p>
          <a:endParaRPr lang="en-US"/>
        </a:p>
      </dgm:t>
    </dgm:pt>
    <dgm:pt modelId="{82C18AD2-9C27-4F3D-9463-882DF01BC09E}" type="pres">
      <dgm:prSet presAssocID="{375A6FCD-6D8A-4436-BBC2-1DD6491E701A}" presName="parTrans" presStyleCnt="0"/>
      <dgm:spPr/>
      <dgm:t>
        <a:bodyPr/>
        <a:lstStyle/>
        <a:p>
          <a:endParaRPr lang="en-US"/>
        </a:p>
      </dgm:t>
    </dgm:pt>
    <dgm:pt modelId="{786D2559-E0CC-4F36-9BEA-D2FE13CDDA0F}" type="pres">
      <dgm:prSet presAssocID="{FA2B625D-8E48-4BD2-B27E-750D67D08C7D}" presName="node" presStyleLbl="alignAccFollowNode1" presStyleIdx="0" presStyleCnt="5" custScaleX="133066">
        <dgm:presLayoutVars>
          <dgm:bulletEnabled val="1"/>
        </dgm:presLayoutVars>
      </dgm:prSet>
      <dgm:spPr/>
      <dgm:t>
        <a:bodyPr/>
        <a:lstStyle/>
        <a:p>
          <a:endParaRPr lang="ru-RU"/>
        </a:p>
      </dgm:t>
    </dgm:pt>
    <dgm:pt modelId="{7D7DE49B-EDBC-4A08-9BDB-500CB5DA932D}" type="pres">
      <dgm:prSet presAssocID="{5CC4574C-738A-4621-B9DC-D37B65E04E5E}" presName="sibTrans" presStyleCnt="0"/>
      <dgm:spPr/>
      <dgm:t>
        <a:bodyPr/>
        <a:lstStyle/>
        <a:p>
          <a:endParaRPr lang="en-US"/>
        </a:p>
      </dgm:t>
    </dgm:pt>
    <dgm:pt modelId="{C7B77E16-E10B-45DA-AB58-1602BCA55854}" type="pres">
      <dgm:prSet presAssocID="{816B8228-6324-4251-8056-0763C9CE6800}" presName="node" presStyleLbl="alignAccFollowNode1" presStyleIdx="1" presStyleCnt="5" custScaleX="134204">
        <dgm:presLayoutVars>
          <dgm:bulletEnabled val="1"/>
        </dgm:presLayoutVars>
      </dgm:prSet>
      <dgm:spPr/>
      <dgm:t>
        <a:bodyPr/>
        <a:lstStyle/>
        <a:p>
          <a:endParaRPr lang="ru-RU"/>
        </a:p>
      </dgm:t>
    </dgm:pt>
    <dgm:pt modelId="{23ED08DF-BDD4-4AEE-884A-F7C5703246EC}" type="pres">
      <dgm:prSet presAssocID="{6BC57D58-57B7-4F57-8B2C-F81FC1D45705}" presName="vSp" presStyleCnt="0"/>
      <dgm:spPr/>
      <dgm:t>
        <a:bodyPr/>
        <a:lstStyle/>
        <a:p>
          <a:endParaRPr lang="en-US"/>
        </a:p>
      </dgm:t>
    </dgm:pt>
    <dgm:pt modelId="{0EF9331B-AD1F-465A-A82A-87A75558D9E6}" type="pres">
      <dgm:prSet presAssocID="{9B2D4BC1-8EDB-4F9D-92E2-FB7E585973AD}" presName="horFlow" presStyleCnt="0"/>
      <dgm:spPr/>
      <dgm:t>
        <a:bodyPr/>
        <a:lstStyle/>
        <a:p>
          <a:endParaRPr lang="en-US"/>
        </a:p>
      </dgm:t>
    </dgm:pt>
    <dgm:pt modelId="{0216979F-8FF8-4760-AF02-55D8EAB8F43A}" type="pres">
      <dgm:prSet presAssocID="{9B2D4BC1-8EDB-4F9D-92E2-FB7E585973AD}" presName="bigChev" presStyleLbl="node1" presStyleIdx="1" presStyleCnt="3" custScaleX="113590"/>
      <dgm:spPr/>
      <dgm:t>
        <a:bodyPr/>
        <a:lstStyle/>
        <a:p>
          <a:endParaRPr lang="en-US"/>
        </a:p>
      </dgm:t>
    </dgm:pt>
    <dgm:pt modelId="{9C3AAD4A-B4F8-433C-8DA0-79C69D2171B5}" type="pres">
      <dgm:prSet presAssocID="{F6EE465A-FE29-47B3-9FA4-DD8F21FC737C}" presName="parTrans" presStyleCnt="0"/>
      <dgm:spPr/>
      <dgm:t>
        <a:bodyPr/>
        <a:lstStyle/>
        <a:p>
          <a:endParaRPr lang="en-US"/>
        </a:p>
      </dgm:t>
    </dgm:pt>
    <dgm:pt modelId="{89D8A36E-E917-4735-9BF7-B82DE534B4D5}" type="pres">
      <dgm:prSet presAssocID="{046D9D2A-868F-4E91-A3AA-66CF40E0DF57}" presName="node" presStyleLbl="alignAccFollowNode1" presStyleIdx="2" presStyleCnt="5" custScaleX="135102">
        <dgm:presLayoutVars>
          <dgm:bulletEnabled val="1"/>
        </dgm:presLayoutVars>
      </dgm:prSet>
      <dgm:spPr/>
      <dgm:t>
        <a:bodyPr/>
        <a:lstStyle/>
        <a:p>
          <a:endParaRPr lang="ru-RU"/>
        </a:p>
      </dgm:t>
    </dgm:pt>
    <dgm:pt modelId="{9806FE33-0EC2-406B-9294-1120876FBAC7}" type="pres">
      <dgm:prSet presAssocID="{7CC8FC16-F0DA-43BE-BA9D-BD69ABD9E527}" presName="sibTrans" presStyleCnt="0"/>
      <dgm:spPr/>
      <dgm:t>
        <a:bodyPr/>
        <a:lstStyle/>
        <a:p>
          <a:endParaRPr lang="en-US"/>
        </a:p>
      </dgm:t>
    </dgm:pt>
    <dgm:pt modelId="{E7119AA7-8A58-4CF0-8B73-1AF6B2AEAED4}" type="pres">
      <dgm:prSet presAssocID="{B0BCA1F7-C9D9-4A37-9442-9E291A6E6F0E}" presName="node" presStyleLbl="alignAccFollowNode1" presStyleIdx="3" presStyleCnt="5" custScaleX="128138">
        <dgm:presLayoutVars>
          <dgm:bulletEnabled val="1"/>
        </dgm:presLayoutVars>
      </dgm:prSet>
      <dgm:spPr/>
      <dgm:t>
        <a:bodyPr/>
        <a:lstStyle/>
        <a:p>
          <a:endParaRPr lang="ru-RU"/>
        </a:p>
      </dgm:t>
    </dgm:pt>
    <dgm:pt modelId="{4DEB0D3C-AD76-4508-B012-421346EFFFEE}" type="pres">
      <dgm:prSet presAssocID="{9B2D4BC1-8EDB-4F9D-92E2-FB7E585973AD}" presName="vSp" presStyleCnt="0"/>
      <dgm:spPr/>
      <dgm:t>
        <a:bodyPr/>
        <a:lstStyle/>
        <a:p>
          <a:endParaRPr lang="en-US"/>
        </a:p>
      </dgm:t>
    </dgm:pt>
    <dgm:pt modelId="{E30CC566-E1FA-49BF-A94C-8844A76CE3D2}" type="pres">
      <dgm:prSet presAssocID="{B5307C3C-5117-422D-B610-07EBE506D087}" presName="horFlow" presStyleCnt="0"/>
      <dgm:spPr/>
      <dgm:t>
        <a:bodyPr/>
        <a:lstStyle/>
        <a:p>
          <a:endParaRPr lang="en-US"/>
        </a:p>
      </dgm:t>
    </dgm:pt>
    <dgm:pt modelId="{41F7DF19-DF90-416D-B357-66800AD150AF}" type="pres">
      <dgm:prSet presAssocID="{B5307C3C-5117-422D-B610-07EBE506D087}" presName="bigChev" presStyleLbl="node1" presStyleIdx="2" presStyleCnt="3" custScaleX="114567"/>
      <dgm:spPr/>
      <dgm:t>
        <a:bodyPr/>
        <a:lstStyle/>
        <a:p>
          <a:endParaRPr lang="en-US"/>
        </a:p>
      </dgm:t>
    </dgm:pt>
    <dgm:pt modelId="{3F96B433-960B-4B89-8644-BAF5B27ACFD3}" type="pres">
      <dgm:prSet presAssocID="{E835A8F7-B505-451A-BC2B-BBC12382EAE4}" presName="parTrans" presStyleCnt="0"/>
      <dgm:spPr/>
      <dgm:t>
        <a:bodyPr/>
        <a:lstStyle/>
        <a:p>
          <a:endParaRPr lang="en-US"/>
        </a:p>
      </dgm:t>
    </dgm:pt>
    <dgm:pt modelId="{F9C2D0E7-00B7-4268-A030-997C341957F0}" type="pres">
      <dgm:prSet presAssocID="{EDDCA40E-D664-415A-8EA6-A1F32E0E34E1}" presName="node" presStyleLbl="alignAccFollowNode1" presStyleIdx="4" presStyleCnt="5" custScaleX="134915">
        <dgm:presLayoutVars>
          <dgm:bulletEnabled val="1"/>
        </dgm:presLayoutVars>
      </dgm:prSet>
      <dgm:spPr/>
      <dgm:t>
        <a:bodyPr/>
        <a:lstStyle/>
        <a:p>
          <a:endParaRPr lang="ru-RU"/>
        </a:p>
      </dgm:t>
    </dgm:pt>
  </dgm:ptLst>
  <dgm:cxnLst>
    <dgm:cxn modelId="{7910AF1F-A5F3-49AB-BF63-8727CCF3E8CA}" type="presOf" srcId="{EDDCA40E-D664-415A-8EA6-A1F32E0E34E1}" destId="{F9C2D0E7-00B7-4268-A030-997C341957F0}" srcOrd="0" destOrd="0" presId="urn:microsoft.com/office/officeart/2005/8/layout/lProcess3"/>
    <dgm:cxn modelId="{716486E1-EA89-4FBA-8766-10851FBD6455}" srcId="{9B2D4BC1-8EDB-4F9D-92E2-FB7E585973AD}" destId="{046D9D2A-868F-4E91-A3AA-66CF40E0DF57}" srcOrd="0" destOrd="0" parTransId="{F6EE465A-FE29-47B3-9FA4-DD8F21FC737C}" sibTransId="{7CC8FC16-F0DA-43BE-BA9D-BD69ABD9E527}"/>
    <dgm:cxn modelId="{ABF7DDDE-F422-4E16-A4DB-19E7DC021C53}" srcId="{70F182DA-F46C-4B16-A297-670AF64B4084}" destId="{6BC57D58-57B7-4F57-8B2C-F81FC1D45705}" srcOrd="0" destOrd="0" parTransId="{5EE98018-B51F-4DAA-922B-18366ED23CC3}" sibTransId="{47DABBB7-5C35-401E-97F8-DE77BB6A4372}"/>
    <dgm:cxn modelId="{CE5F7ADA-9535-431B-89C6-B304101616E7}" type="presOf" srcId="{FA2B625D-8E48-4BD2-B27E-750D67D08C7D}" destId="{786D2559-E0CC-4F36-9BEA-D2FE13CDDA0F}" srcOrd="0" destOrd="0" presId="urn:microsoft.com/office/officeart/2005/8/layout/lProcess3"/>
    <dgm:cxn modelId="{2D1EA82B-C618-43D4-BC18-3E0289DBD513}" srcId="{B5307C3C-5117-422D-B610-07EBE506D087}" destId="{EDDCA40E-D664-415A-8EA6-A1F32E0E34E1}" srcOrd="0" destOrd="0" parTransId="{E835A8F7-B505-451A-BC2B-BBC12382EAE4}" sibTransId="{D7A766E3-5FCE-4BEE-92BE-1A463026984F}"/>
    <dgm:cxn modelId="{B7656C45-B36D-45F6-BAE3-D8EC2A15248A}" type="presOf" srcId="{B5307C3C-5117-422D-B610-07EBE506D087}" destId="{41F7DF19-DF90-416D-B357-66800AD150AF}" srcOrd="0" destOrd="0" presId="urn:microsoft.com/office/officeart/2005/8/layout/lProcess3"/>
    <dgm:cxn modelId="{3ACF0624-82B7-46EF-BE21-16701D115EB3}" type="presOf" srcId="{9B2D4BC1-8EDB-4F9D-92E2-FB7E585973AD}" destId="{0216979F-8FF8-4760-AF02-55D8EAB8F43A}" srcOrd="0" destOrd="0" presId="urn:microsoft.com/office/officeart/2005/8/layout/lProcess3"/>
    <dgm:cxn modelId="{4D7505B7-A1B0-42EA-BDCD-0E35F158885D}" srcId="{70F182DA-F46C-4B16-A297-670AF64B4084}" destId="{9B2D4BC1-8EDB-4F9D-92E2-FB7E585973AD}" srcOrd="1" destOrd="0" parTransId="{BF69B272-33A2-4EC7-81A8-0C9565B56F1B}" sibTransId="{95FDC533-7C79-4552-B62C-428BB5D9DB1D}"/>
    <dgm:cxn modelId="{3F7875E6-ED88-4BE9-B5FE-F1848FCB55CC}" type="presOf" srcId="{816B8228-6324-4251-8056-0763C9CE6800}" destId="{C7B77E16-E10B-45DA-AB58-1602BCA55854}" srcOrd="0" destOrd="0" presId="urn:microsoft.com/office/officeart/2005/8/layout/lProcess3"/>
    <dgm:cxn modelId="{D4E84809-2492-4C83-B7F8-BB7902487BB9}" srcId="{9B2D4BC1-8EDB-4F9D-92E2-FB7E585973AD}" destId="{B0BCA1F7-C9D9-4A37-9442-9E291A6E6F0E}" srcOrd="1" destOrd="0" parTransId="{FC5C264E-FD68-4AD7-820A-980DC621AABF}" sibTransId="{0690467F-1082-4198-9BC9-6105653FCA31}"/>
    <dgm:cxn modelId="{D3313388-1DBE-46E3-9E31-C7A06EDC7E60}" srcId="{70F182DA-F46C-4B16-A297-670AF64B4084}" destId="{B5307C3C-5117-422D-B610-07EBE506D087}" srcOrd="2" destOrd="0" parTransId="{5EE137A5-14E6-4A7A-8FFD-B0438A9AD9DF}" sibTransId="{D3D50581-E4EF-45AC-8A65-9998E1055990}"/>
    <dgm:cxn modelId="{B86DB0C6-BAD5-42EB-960C-CBD47CEC47DB}" srcId="{6BC57D58-57B7-4F57-8B2C-F81FC1D45705}" destId="{816B8228-6324-4251-8056-0763C9CE6800}" srcOrd="1" destOrd="0" parTransId="{B51E69A8-0696-4E27-8D84-DCC21D870F09}" sibTransId="{CCCA6A52-6041-4495-8ABE-7AF741550BE5}"/>
    <dgm:cxn modelId="{3889F437-FC87-480E-A305-16433EB38060}" type="presOf" srcId="{70F182DA-F46C-4B16-A297-670AF64B4084}" destId="{4D220ABC-E7E4-40E7-A1A3-1A1BEED3E245}" srcOrd="0" destOrd="0" presId="urn:microsoft.com/office/officeart/2005/8/layout/lProcess3"/>
    <dgm:cxn modelId="{58993790-AF54-4AAF-9222-01770DF1421B}" srcId="{6BC57D58-57B7-4F57-8B2C-F81FC1D45705}" destId="{FA2B625D-8E48-4BD2-B27E-750D67D08C7D}" srcOrd="0" destOrd="0" parTransId="{375A6FCD-6D8A-4436-BBC2-1DD6491E701A}" sibTransId="{5CC4574C-738A-4621-B9DC-D37B65E04E5E}"/>
    <dgm:cxn modelId="{31F178CC-E215-46C0-BB55-72BB84AB2B69}" type="presOf" srcId="{B0BCA1F7-C9D9-4A37-9442-9E291A6E6F0E}" destId="{E7119AA7-8A58-4CF0-8B73-1AF6B2AEAED4}" srcOrd="0" destOrd="0" presId="urn:microsoft.com/office/officeart/2005/8/layout/lProcess3"/>
    <dgm:cxn modelId="{BD8B724C-BC15-43B3-8639-CF82D0CC43D3}" type="presOf" srcId="{6BC57D58-57B7-4F57-8B2C-F81FC1D45705}" destId="{84001B40-D56D-4C5D-95D8-D4979F57BD87}" srcOrd="0" destOrd="0" presId="urn:microsoft.com/office/officeart/2005/8/layout/lProcess3"/>
    <dgm:cxn modelId="{512B0CE9-C756-4184-ACAE-C80C78CC4EA9}" type="presOf" srcId="{046D9D2A-868F-4E91-A3AA-66CF40E0DF57}" destId="{89D8A36E-E917-4735-9BF7-B82DE534B4D5}" srcOrd="0" destOrd="0" presId="urn:microsoft.com/office/officeart/2005/8/layout/lProcess3"/>
    <dgm:cxn modelId="{870EE6CB-B66C-4165-B824-F5198AF1460D}" type="presParOf" srcId="{4D220ABC-E7E4-40E7-A1A3-1A1BEED3E245}" destId="{C8AA9E06-B809-446D-AAC6-0C20D2DEFF11}" srcOrd="0" destOrd="0" presId="urn:microsoft.com/office/officeart/2005/8/layout/lProcess3"/>
    <dgm:cxn modelId="{DB4D39BC-6980-49F7-B2B5-6855324F1B92}" type="presParOf" srcId="{C8AA9E06-B809-446D-AAC6-0C20D2DEFF11}" destId="{84001B40-D56D-4C5D-95D8-D4979F57BD87}" srcOrd="0" destOrd="0" presId="urn:microsoft.com/office/officeart/2005/8/layout/lProcess3"/>
    <dgm:cxn modelId="{77435DD9-12C9-4407-BAB2-C73467E22C2F}" type="presParOf" srcId="{C8AA9E06-B809-446D-AAC6-0C20D2DEFF11}" destId="{82C18AD2-9C27-4F3D-9463-882DF01BC09E}" srcOrd="1" destOrd="0" presId="urn:microsoft.com/office/officeart/2005/8/layout/lProcess3"/>
    <dgm:cxn modelId="{AD1EBA72-42BD-4C89-97C0-F9C0E119BE6D}" type="presParOf" srcId="{C8AA9E06-B809-446D-AAC6-0C20D2DEFF11}" destId="{786D2559-E0CC-4F36-9BEA-D2FE13CDDA0F}" srcOrd="2" destOrd="0" presId="urn:microsoft.com/office/officeart/2005/8/layout/lProcess3"/>
    <dgm:cxn modelId="{1F5F1ADD-D327-44A9-A062-E023D7C26246}" type="presParOf" srcId="{C8AA9E06-B809-446D-AAC6-0C20D2DEFF11}" destId="{7D7DE49B-EDBC-4A08-9BDB-500CB5DA932D}" srcOrd="3" destOrd="0" presId="urn:microsoft.com/office/officeart/2005/8/layout/lProcess3"/>
    <dgm:cxn modelId="{914697F6-8884-4B65-BC59-BB508F415E43}" type="presParOf" srcId="{C8AA9E06-B809-446D-AAC6-0C20D2DEFF11}" destId="{C7B77E16-E10B-45DA-AB58-1602BCA55854}" srcOrd="4" destOrd="0" presId="urn:microsoft.com/office/officeart/2005/8/layout/lProcess3"/>
    <dgm:cxn modelId="{FBE3E819-1C4D-410D-9349-2F7BAAA7153B}" type="presParOf" srcId="{4D220ABC-E7E4-40E7-A1A3-1A1BEED3E245}" destId="{23ED08DF-BDD4-4AEE-884A-F7C5703246EC}" srcOrd="1" destOrd="0" presId="urn:microsoft.com/office/officeart/2005/8/layout/lProcess3"/>
    <dgm:cxn modelId="{A392153B-B671-40B6-9AEA-8856037B73A9}" type="presParOf" srcId="{4D220ABC-E7E4-40E7-A1A3-1A1BEED3E245}" destId="{0EF9331B-AD1F-465A-A82A-87A75558D9E6}" srcOrd="2" destOrd="0" presId="urn:microsoft.com/office/officeart/2005/8/layout/lProcess3"/>
    <dgm:cxn modelId="{4D830D18-7FF8-4874-BCDA-974B1F62F8ED}" type="presParOf" srcId="{0EF9331B-AD1F-465A-A82A-87A75558D9E6}" destId="{0216979F-8FF8-4760-AF02-55D8EAB8F43A}" srcOrd="0" destOrd="0" presId="urn:microsoft.com/office/officeart/2005/8/layout/lProcess3"/>
    <dgm:cxn modelId="{920AF007-0D79-4830-927B-779A06BB0FF9}" type="presParOf" srcId="{0EF9331B-AD1F-465A-A82A-87A75558D9E6}" destId="{9C3AAD4A-B4F8-433C-8DA0-79C69D2171B5}" srcOrd="1" destOrd="0" presId="urn:microsoft.com/office/officeart/2005/8/layout/lProcess3"/>
    <dgm:cxn modelId="{EF8BD01E-D59B-4210-A402-A231BE7560FA}" type="presParOf" srcId="{0EF9331B-AD1F-465A-A82A-87A75558D9E6}" destId="{89D8A36E-E917-4735-9BF7-B82DE534B4D5}" srcOrd="2" destOrd="0" presId="urn:microsoft.com/office/officeart/2005/8/layout/lProcess3"/>
    <dgm:cxn modelId="{5C45C2BC-7CA9-46ED-AF0E-DCD9CFC6D753}" type="presParOf" srcId="{0EF9331B-AD1F-465A-A82A-87A75558D9E6}" destId="{9806FE33-0EC2-406B-9294-1120876FBAC7}" srcOrd="3" destOrd="0" presId="urn:microsoft.com/office/officeart/2005/8/layout/lProcess3"/>
    <dgm:cxn modelId="{E2020C4C-40FF-423F-991F-A0B4222FB55D}" type="presParOf" srcId="{0EF9331B-AD1F-465A-A82A-87A75558D9E6}" destId="{E7119AA7-8A58-4CF0-8B73-1AF6B2AEAED4}" srcOrd="4" destOrd="0" presId="urn:microsoft.com/office/officeart/2005/8/layout/lProcess3"/>
    <dgm:cxn modelId="{5AF4960F-18F5-40E3-9A87-6B23E5CFC202}" type="presParOf" srcId="{4D220ABC-E7E4-40E7-A1A3-1A1BEED3E245}" destId="{4DEB0D3C-AD76-4508-B012-421346EFFFEE}" srcOrd="3" destOrd="0" presId="urn:microsoft.com/office/officeart/2005/8/layout/lProcess3"/>
    <dgm:cxn modelId="{6F0641CC-E328-43D9-8C8C-7EF7F42AEB90}" type="presParOf" srcId="{4D220ABC-E7E4-40E7-A1A3-1A1BEED3E245}" destId="{E30CC566-E1FA-49BF-A94C-8844A76CE3D2}" srcOrd="4" destOrd="0" presId="urn:microsoft.com/office/officeart/2005/8/layout/lProcess3"/>
    <dgm:cxn modelId="{A1B34370-A24C-4A67-BD15-C49A275B587C}" type="presParOf" srcId="{E30CC566-E1FA-49BF-A94C-8844A76CE3D2}" destId="{41F7DF19-DF90-416D-B357-66800AD150AF}" srcOrd="0" destOrd="0" presId="urn:microsoft.com/office/officeart/2005/8/layout/lProcess3"/>
    <dgm:cxn modelId="{2CCECCBD-B983-4263-B982-EF8B49C4A97C}" type="presParOf" srcId="{E30CC566-E1FA-49BF-A94C-8844A76CE3D2}" destId="{3F96B433-960B-4B89-8644-BAF5B27ACFD3}" srcOrd="1" destOrd="0" presId="urn:microsoft.com/office/officeart/2005/8/layout/lProcess3"/>
    <dgm:cxn modelId="{DB4CBE24-2D68-4188-B9F4-310321724E0F}" type="presParOf" srcId="{E30CC566-E1FA-49BF-A94C-8844A76CE3D2}" destId="{F9C2D0E7-00B7-4268-A030-997C341957F0}"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822F7-2774-4C57-B262-F8CF026BDCEF}">
      <dsp:nvSpPr>
        <dsp:cNvPr id="0" name=""/>
        <dsp:cNvSpPr/>
      </dsp:nvSpPr>
      <dsp:spPr>
        <a:xfrm>
          <a:off x="-3659534" y="-562293"/>
          <a:ext cx="4362340" cy="4362340"/>
        </a:xfrm>
        <a:prstGeom prst="blockArc">
          <a:avLst>
            <a:gd name="adj1" fmla="val 18900000"/>
            <a:gd name="adj2" fmla="val 2700000"/>
            <a:gd name="adj3" fmla="val 495"/>
          </a:avLst>
        </a:pr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CE3F4E-7D84-40E9-A5FF-985C6809344E}">
      <dsp:nvSpPr>
        <dsp:cNvPr id="0" name=""/>
        <dsp:cNvSpPr/>
      </dsp:nvSpPr>
      <dsp:spPr>
        <a:xfrm>
          <a:off x="451944" y="323775"/>
          <a:ext cx="6722506" cy="647550"/>
        </a:xfrm>
        <a:prstGeom prst="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993"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Local variables </a:t>
          </a:r>
          <a:endParaRPr lang="en-US" sz="3500" kern="1200" dirty="0"/>
        </a:p>
      </dsp:txBody>
      <dsp:txXfrm>
        <a:off x="451944" y="323775"/>
        <a:ext cx="6722506" cy="647550"/>
      </dsp:txXfrm>
    </dsp:sp>
    <dsp:sp modelId="{E7123D58-EEBD-44E7-AF31-8A56C5435F9F}">
      <dsp:nvSpPr>
        <dsp:cNvPr id="0" name=""/>
        <dsp:cNvSpPr/>
      </dsp:nvSpPr>
      <dsp:spPr>
        <a:xfrm>
          <a:off x="47225" y="242831"/>
          <a:ext cx="809438" cy="809438"/>
        </a:xfrm>
        <a:prstGeom prst="ellipse">
          <a:avLst/>
        </a:prstGeom>
        <a:solidFill>
          <a:schemeClr val="lt1">
            <a:hueOff val="0"/>
            <a:satOff val="0"/>
            <a:lumOff val="0"/>
            <a:alphaOff val="0"/>
          </a:schemeClr>
        </a:solidFill>
        <a:ln w="254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F2ED23-69BF-4B07-A7DE-3A48BB102D95}">
      <dsp:nvSpPr>
        <dsp:cNvPr id="0" name=""/>
        <dsp:cNvSpPr/>
      </dsp:nvSpPr>
      <dsp:spPr>
        <a:xfrm>
          <a:off x="687328" y="1295101"/>
          <a:ext cx="6487122" cy="647550"/>
        </a:xfrm>
        <a:prstGeom prst="rect">
          <a:avLst/>
        </a:prstGeom>
        <a:solidFill>
          <a:schemeClr val="accent2">
            <a:shade val="50000"/>
            <a:hueOff val="161301"/>
            <a:satOff val="-4177"/>
            <a:lumOff val="313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993"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Instance variables</a:t>
          </a:r>
          <a:endParaRPr lang="en-US" sz="3500" kern="1200" dirty="0"/>
        </a:p>
      </dsp:txBody>
      <dsp:txXfrm>
        <a:off x="687328" y="1295101"/>
        <a:ext cx="6487122" cy="647550"/>
      </dsp:txXfrm>
    </dsp:sp>
    <dsp:sp modelId="{8A9136BC-A210-4E09-8F90-6266A0143E46}">
      <dsp:nvSpPr>
        <dsp:cNvPr id="0" name=""/>
        <dsp:cNvSpPr/>
      </dsp:nvSpPr>
      <dsp:spPr>
        <a:xfrm>
          <a:off x="282609" y="1214157"/>
          <a:ext cx="809438" cy="809438"/>
        </a:xfrm>
        <a:prstGeom prst="ellipse">
          <a:avLst/>
        </a:prstGeom>
        <a:solidFill>
          <a:schemeClr val="lt1">
            <a:hueOff val="0"/>
            <a:satOff val="0"/>
            <a:lumOff val="0"/>
            <a:alphaOff val="0"/>
          </a:schemeClr>
        </a:solidFill>
        <a:ln w="25400" cap="flat" cmpd="sng" algn="ctr">
          <a:solidFill>
            <a:schemeClr val="accent2">
              <a:shade val="50000"/>
              <a:hueOff val="146403"/>
              <a:satOff val="-3359"/>
              <a:lumOff val="28785"/>
              <a:alphaOff val="0"/>
            </a:schemeClr>
          </a:solidFill>
          <a:prstDash val="solid"/>
        </a:ln>
        <a:effectLst/>
      </dsp:spPr>
      <dsp:style>
        <a:lnRef idx="2">
          <a:scrgbClr r="0" g="0" b="0"/>
        </a:lnRef>
        <a:fillRef idx="1">
          <a:scrgbClr r="0" g="0" b="0"/>
        </a:fillRef>
        <a:effectRef idx="0">
          <a:scrgbClr r="0" g="0" b="0"/>
        </a:effectRef>
        <a:fontRef idx="minor"/>
      </dsp:style>
    </dsp:sp>
    <dsp:sp modelId="{90AFE912-1BC1-422D-AB5D-E9E10B86FFE6}">
      <dsp:nvSpPr>
        <dsp:cNvPr id="0" name=""/>
        <dsp:cNvSpPr/>
      </dsp:nvSpPr>
      <dsp:spPr>
        <a:xfrm>
          <a:off x="451944" y="2266427"/>
          <a:ext cx="6722506" cy="647550"/>
        </a:xfrm>
        <a:prstGeom prst="rect">
          <a:avLst/>
        </a:prstGeom>
        <a:solidFill>
          <a:schemeClr val="accent2">
            <a:shade val="50000"/>
            <a:hueOff val="161301"/>
            <a:satOff val="-4177"/>
            <a:lumOff val="313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3993" tIns="88900" rIns="88900" bIns="88900" numCol="1" spcCol="1270" anchor="ctr" anchorCtr="0">
          <a:noAutofit/>
        </a:bodyPr>
        <a:lstStyle/>
        <a:p>
          <a:pPr lvl="0" algn="l" defTabSz="1555750">
            <a:lnSpc>
              <a:spcPct val="90000"/>
            </a:lnSpc>
            <a:spcBef>
              <a:spcPct val="0"/>
            </a:spcBef>
            <a:spcAft>
              <a:spcPct val="35000"/>
            </a:spcAft>
          </a:pPr>
          <a:r>
            <a:rPr lang="en-US" sz="3500" b="0" i="0" kern="1200" dirty="0" smtClean="0"/>
            <a:t>Class/static variables</a:t>
          </a:r>
          <a:endParaRPr lang="en-US" sz="3500" kern="1200" dirty="0"/>
        </a:p>
      </dsp:txBody>
      <dsp:txXfrm>
        <a:off x="451944" y="2266427"/>
        <a:ext cx="6722506" cy="647550"/>
      </dsp:txXfrm>
    </dsp:sp>
    <dsp:sp modelId="{26C55BA0-87A5-472A-9BF9-D1A76767B6EB}">
      <dsp:nvSpPr>
        <dsp:cNvPr id="0" name=""/>
        <dsp:cNvSpPr/>
      </dsp:nvSpPr>
      <dsp:spPr>
        <a:xfrm>
          <a:off x="47225" y="2185483"/>
          <a:ext cx="809438" cy="809438"/>
        </a:xfrm>
        <a:prstGeom prst="ellipse">
          <a:avLst/>
        </a:prstGeom>
        <a:solidFill>
          <a:schemeClr val="lt1">
            <a:hueOff val="0"/>
            <a:satOff val="0"/>
            <a:lumOff val="0"/>
            <a:alphaOff val="0"/>
          </a:schemeClr>
        </a:solidFill>
        <a:ln w="25400" cap="flat" cmpd="sng" algn="ctr">
          <a:solidFill>
            <a:schemeClr val="accent2">
              <a:shade val="50000"/>
              <a:hueOff val="146403"/>
              <a:satOff val="-3359"/>
              <a:lumOff val="2878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FFB4-E16D-4652-BC9E-2E3E42C482F3}">
      <dsp:nvSpPr>
        <dsp:cNvPr id="0" name=""/>
        <dsp:cNvSpPr/>
      </dsp:nvSpPr>
      <dsp:spPr>
        <a:xfrm>
          <a:off x="-1915024" y="-297081"/>
          <a:ext cx="2289987" cy="2289987"/>
        </a:xfrm>
        <a:prstGeom prst="blockArc">
          <a:avLst>
            <a:gd name="adj1" fmla="val 18900000"/>
            <a:gd name="adj2" fmla="val 2700000"/>
            <a:gd name="adj3" fmla="val 943"/>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6890B-E11A-4C9E-AD3F-CE87E7826506}">
      <dsp:nvSpPr>
        <dsp:cNvPr id="0" name=""/>
        <dsp:cNvSpPr/>
      </dsp:nvSpPr>
      <dsp:spPr>
        <a:xfrm>
          <a:off x="240999" y="169582"/>
          <a:ext cx="3434676" cy="33916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212"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static</a:t>
          </a:r>
          <a:endParaRPr lang="en-US" sz="1400" kern="1200" dirty="0"/>
        </a:p>
      </dsp:txBody>
      <dsp:txXfrm>
        <a:off x="240999" y="169582"/>
        <a:ext cx="3434676" cy="339164"/>
      </dsp:txXfrm>
    </dsp:sp>
    <dsp:sp modelId="{5DEEB405-363E-4315-9F99-E5E7747DF1CF}">
      <dsp:nvSpPr>
        <dsp:cNvPr id="0" name=""/>
        <dsp:cNvSpPr/>
      </dsp:nvSpPr>
      <dsp:spPr>
        <a:xfrm>
          <a:off x="29021" y="127186"/>
          <a:ext cx="423956" cy="423956"/>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D5EC40-7944-4562-81A4-AB44BDB87931}">
      <dsp:nvSpPr>
        <dsp:cNvPr id="0" name=""/>
        <dsp:cNvSpPr/>
      </dsp:nvSpPr>
      <dsp:spPr>
        <a:xfrm>
          <a:off x="364285" y="678329"/>
          <a:ext cx="3311389" cy="33916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212"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final</a:t>
          </a:r>
          <a:endParaRPr lang="en-US" sz="1400" kern="1200" dirty="0"/>
        </a:p>
      </dsp:txBody>
      <dsp:txXfrm>
        <a:off x="364285" y="678329"/>
        <a:ext cx="3311389" cy="339164"/>
      </dsp:txXfrm>
    </dsp:sp>
    <dsp:sp modelId="{AEC44953-806E-45B7-81AA-FFEBCCE3A1F5}">
      <dsp:nvSpPr>
        <dsp:cNvPr id="0" name=""/>
        <dsp:cNvSpPr/>
      </dsp:nvSpPr>
      <dsp:spPr>
        <a:xfrm>
          <a:off x="152307" y="635934"/>
          <a:ext cx="423956" cy="423956"/>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2A737E-CEC3-4E23-86F7-4B061F3EE7FD}">
      <dsp:nvSpPr>
        <dsp:cNvPr id="0" name=""/>
        <dsp:cNvSpPr/>
      </dsp:nvSpPr>
      <dsp:spPr>
        <a:xfrm>
          <a:off x="240999" y="1187076"/>
          <a:ext cx="3434676" cy="33916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212"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abstract</a:t>
          </a:r>
          <a:endParaRPr lang="en-US" sz="1400" kern="1200" dirty="0"/>
        </a:p>
      </dsp:txBody>
      <dsp:txXfrm>
        <a:off x="240999" y="1187076"/>
        <a:ext cx="3434676" cy="339164"/>
      </dsp:txXfrm>
    </dsp:sp>
    <dsp:sp modelId="{D5FC9C09-865D-4140-94E6-2E72198FC10F}">
      <dsp:nvSpPr>
        <dsp:cNvPr id="0" name=""/>
        <dsp:cNvSpPr/>
      </dsp:nvSpPr>
      <dsp:spPr>
        <a:xfrm>
          <a:off x="29021" y="1144681"/>
          <a:ext cx="423956" cy="423956"/>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82B37-C2B5-478D-8E74-D1D1BA4DDF91}">
      <dsp:nvSpPr>
        <dsp:cNvPr id="0" name=""/>
        <dsp:cNvSpPr/>
      </dsp:nvSpPr>
      <dsp:spPr>
        <a:xfrm rot="5400000">
          <a:off x="5208310" y="-2040670"/>
          <a:ext cx="1047750" cy="5394997"/>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if-else</a:t>
          </a:r>
          <a:endParaRPr lang="ru-RU" sz="1900" kern="1200" dirty="0"/>
        </a:p>
        <a:p>
          <a:pPr marL="171450" lvl="1" indent="-171450" algn="l" defTabSz="844550">
            <a:lnSpc>
              <a:spcPct val="90000"/>
            </a:lnSpc>
            <a:spcBef>
              <a:spcPct val="0"/>
            </a:spcBef>
            <a:spcAft>
              <a:spcPct val="15000"/>
            </a:spcAft>
            <a:buChar char="••"/>
          </a:pPr>
          <a:r>
            <a:rPr lang="en-US" sz="1900" kern="1200" dirty="0" smtClean="0"/>
            <a:t>switch</a:t>
          </a:r>
          <a:endParaRPr lang="ru-RU" sz="1900" kern="1200" dirty="0"/>
        </a:p>
        <a:p>
          <a:pPr marL="171450" lvl="1" indent="-171450" algn="l" defTabSz="844550">
            <a:lnSpc>
              <a:spcPct val="90000"/>
            </a:lnSpc>
            <a:spcBef>
              <a:spcPct val="0"/>
            </a:spcBef>
            <a:spcAft>
              <a:spcPct val="15000"/>
            </a:spcAft>
            <a:buChar char="••"/>
          </a:pPr>
          <a:r>
            <a:rPr lang="en-US" sz="1900" kern="1200" dirty="0" smtClean="0"/>
            <a:t>The : ? operator</a:t>
          </a:r>
          <a:endParaRPr lang="ru-RU" sz="1900" kern="1200" dirty="0"/>
        </a:p>
      </dsp:txBody>
      <dsp:txXfrm rot="-5400000">
        <a:off x="3034687" y="184100"/>
        <a:ext cx="5343850" cy="945456"/>
      </dsp:txXfrm>
    </dsp:sp>
    <dsp:sp modelId="{58B3A6F6-8E87-4677-B3C7-876776611FE3}">
      <dsp:nvSpPr>
        <dsp:cNvPr id="0" name=""/>
        <dsp:cNvSpPr/>
      </dsp:nvSpPr>
      <dsp:spPr>
        <a:xfrm>
          <a:off x="0" y="1984"/>
          <a:ext cx="3034686"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“Decision Making”</a:t>
          </a:r>
        </a:p>
        <a:p>
          <a:pPr lvl="0" algn="ctr" defTabSz="889000">
            <a:lnSpc>
              <a:spcPct val="90000"/>
            </a:lnSpc>
            <a:spcBef>
              <a:spcPct val="0"/>
            </a:spcBef>
            <a:spcAft>
              <a:spcPct val="35000"/>
            </a:spcAft>
          </a:pPr>
          <a:r>
            <a:rPr lang="en-US" sz="2000" b="1" kern="1200" dirty="0" smtClean="0"/>
            <a:t>operators</a:t>
          </a:r>
          <a:endParaRPr lang="ru-RU" sz="2000" b="1" kern="1200" dirty="0"/>
        </a:p>
      </dsp:txBody>
      <dsp:txXfrm>
        <a:off x="63934" y="65918"/>
        <a:ext cx="2906818" cy="1181819"/>
      </dsp:txXfrm>
    </dsp:sp>
    <dsp:sp modelId="{1B7C7D8B-F733-40DB-ADC0-BF4C4AEBD84E}">
      <dsp:nvSpPr>
        <dsp:cNvPr id="0" name=""/>
        <dsp:cNvSpPr/>
      </dsp:nvSpPr>
      <dsp:spPr>
        <a:xfrm rot="5400000">
          <a:off x="5197389" y="-675323"/>
          <a:ext cx="1047750" cy="5414646"/>
        </a:xfrm>
        <a:prstGeom prst="round2SameRect">
          <a:avLst/>
        </a:prstGeom>
        <a:solidFill>
          <a:schemeClr val="accent2">
            <a:tint val="40000"/>
            <a:alpha val="90000"/>
            <a:hueOff val="107400"/>
            <a:satOff val="-14998"/>
            <a:lumOff val="-1812"/>
            <a:alphaOff val="0"/>
          </a:schemeClr>
        </a:solidFill>
        <a:ln w="25400" cap="flat" cmpd="sng" algn="ctr">
          <a:solidFill>
            <a:schemeClr val="accent2">
              <a:tint val="40000"/>
              <a:alpha val="90000"/>
              <a:hueOff val="107400"/>
              <a:satOff val="-14998"/>
              <a:lumOff val="-18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‘for’ loop</a:t>
          </a:r>
          <a:endParaRPr lang="ru-RU" sz="1900" kern="1200" dirty="0"/>
        </a:p>
        <a:p>
          <a:pPr marL="171450" lvl="1" indent="-171450" algn="l" defTabSz="844550">
            <a:lnSpc>
              <a:spcPct val="90000"/>
            </a:lnSpc>
            <a:spcBef>
              <a:spcPct val="0"/>
            </a:spcBef>
            <a:spcAft>
              <a:spcPct val="15000"/>
            </a:spcAft>
            <a:buChar char="••"/>
          </a:pPr>
          <a:r>
            <a:rPr lang="en-US" sz="1900" kern="1200" dirty="0" smtClean="0"/>
            <a:t>‘while’ loop</a:t>
          </a:r>
          <a:endParaRPr lang="ru-RU" sz="1900" kern="1200" dirty="0"/>
        </a:p>
        <a:p>
          <a:pPr marL="171450" lvl="1" indent="-171450" algn="l" defTabSz="844550">
            <a:lnSpc>
              <a:spcPct val="90000"/>
            </a:lnSpc>
            <a:spcBef>
              <a:spcPct val="0"/>
            </a:spcBef>
            <a:spcAft>
              <a:spcPct val="15000"/>
            </a:spcAft>
            <a:buChar char="••"/>
          </a:pPr>
          <a:r>
            <a:rPr lang="en-US" sz="1900" kern="1200" dirty="0" smtClean="0"/>
            <a:t>‘do…while’ loop</a:t>
          </a:r>
          <a:endParaRPr lang="ru-RU" sz="1900" kern="1200" dirty="0"/>
        </a:p>
      </dsp:txBody>
      <dsp:txXfrm rot="-5400000">
        <a:off x="3013942" y="1559271"/>
        <a:ext cx="5363499" cy="945456"/>
      </dsp:txXfrm>
    </dsp:sp>
    <dsp:sp modelId="{06456320-5460-4E56-A2D1-C34C39367C12}">
      <dsp:nvSpPr>
        <dsp:cNvPr id="0" name=""/>
        <dsp:cNvSpPr/>
      </dsp:nvSpPr>
      <dsp:spPr>
        <a:xfrm>
          <a:off x="0" y="1377156"/>
          <a:ext cx="3013941" cy="1309687"/>
        </a:xfrm>
        <a:prstGeom prst="roundRect">
          <a:avLst/>
        </a:prstGeom>
        <a:solidFill>
          <a:schemeClr val="accent2">
            <a:hueOff val="44972"/>
            <a:satOff val="2368"/>
            <a:lumOff val="-83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“Loop”</a:t>
          </a:r>
        </a:p>
        <a:p>
          <a:pPr lvl="0" algn="ctr" defTabSz="889000">
            <a:lnSpc>
              <a:spcPct val="90000"/>
            </a:lnSpc>
            <a:spcBef>
              <a:spcPct val="0"/>
            </a:spcBef>
            <a:spcAft>
              <a:spcPct val="35000"/>
            </a:spcAft>
          </a:pPr>
          <a:r>
            <a:rPr lang="en-US" sz="2000" b="1" kern="1200" dirty="0" smtClean="0"/>
            <a:t>operators</a:t>
          </a:r>
          <a:endParaRPr lang="ru-RU" sz="2000" b="1" kern="1200" dirty="0"/>
        </a:p>
      </dsp:txBody>
      <dsp:txXfrm>
        <a:off x="63934" y="1441090"/>
        <a:ext cx="2886073" cy="1181819"/>
      </dsp:txXfrm>
    </dsp:sp>
    <dsp:sp modelId="{BEE05723-0D3C-46E0-A3A9-81FCA46D866C}">
      <dsp:nvSpPr>
        <dsp:cNvPr id="0" name=""/>
        <dsp:cNvSpPr/>
      </dsp:nvSpPr>
      <dsp:spPr>
        <a:xfrm rot="5400000">
          <a:off x="5208310" y="709672"/>
          <a:ext cx="1047750" cy="5394997"/>
        </a:xfrm>
        <a:prstGeom prst="round2SameRect">
          <a:avLst/>
        </a:prstGeom>
        <a:solidFill>
          <a:schemeClr val="accent2">
            <a:tint val="40000"/>
            <a:alpha val="90000"/>
            <a:hueOff val="214799"/>
            <a:satOff val="-29996"/>
            <a:lumOff val="-3624"/>
            <a:alphaOff val="0"/>
          </a:schemeClr>
        </a:solidFill>
        <a:ln w="25400" cap="flat" cmpd="sng" algn="ctr">
          <a:solidFill>
            <a:schemeClr val="accent2">
              <a:tint val="40000"/>
              <a:alpha val="90000"/>
              <a:hueOff val="214799"/>
              <a:satOff val="-29996"/>
              <a:lumOff val="-36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return</a:t>
          </a:r>
          <a:endParaRPr lang="ru-RU" sz="1900" kern="1200" dirty="0"/>
        </a:p>
        <a:p>
          <a:pPr marL="171450" lvl="1" indent="-171450" algn="l" defTabSz="844550">
            <a:lnSpc>
              <a:spcPct val="90000"/>
            </a:lnSpc>
            <a:spcBef>
              <a:spcPct val="0"/>
            </a:spcBef>
            <a:spcAft>
              <a:spcPct val="15000"/>
            </a:spcAft>
            <a:buChar char="••"/>
          </a:pPr>
          <a:r>
            <a:rPr lang="en-US" sz="1900" kern="1200" dirty="0" smtClean="0"/>
            <a:t>break</a:t>
          </a:r>
          <a:endParaRPr lang="ru-RU" sz="1900" kern="1200" dirty="0"/>
        </a:p>
        <a:p>
          <a:pPr marL="171450" lvl="1" indent="-171450" algn="l" defTabSz="844550">
            <a:lnSpc>
              <a:spcPct val="90000"/>
            </a:lnSpc>
            <a:spcBef>
              <a:spcPct val="0"/>
            </a:spcBef>
            <a:spcAft>
              <a:spcPct val="15000"/>
            </a:spcAft>
            <a:buChar char="••"/>
          </a:pPr>
          <a:r>
            <a:rPr lang="en-US" sz="1900" kern="1200" dirty="0" smtClean="0"/>
            <a:t>continue</a:t>
          </a:r>
          <a:endParaRPr lang="ru-RU" sz="1900" kern="1200" dirty="0"/>
        </a:p>
      </dsp:txBody>
      <dsp:txXfrm rot="-5400000">
        <a:off x="3034687" y="2934443"/>
        <a:ext cx="5343850" cy="945456"/>
      </dsp:txXfrm>
    </dsp:sp>
    <dsp:sp modelId="{1C161258-4D64-4035-85EE-42F324988449}">
      <dsp:nvSpPr>
        <dsp:cNvPr id="0" name=""/>
        <dsp:cNvSpPr/>
      </dsp:nvSpPr>
      <dsp:spPr>
        <a:xfrm>
          <a:off x="0" y="2752328"/>
          <a:ext cx="3034686" cy="1309687"/>
        </a:xfrm>
        <a:prstGeom prst="roundRect">
          <a:avLst/>
        </a:prstGeom>
        <a:solidFill>
          <a:schemeClr val="accent2">
            <a:hueOff val="89943"/>
            <a:satOff val="473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Loop</a:t>
          </a:r>
        </a:p>
        <a:p>
          <a:pPr lvl="0" algn="ctr" defTabSz="889000">
            <a:lnSpc>
              <a:spcPct val="90000"/>
            </a:lnSpc>
            <a:spcBef>
              <a:spcPct val="0"/>
            </a:spcBef>
            <a:spcAft>
              <a:spcPct val="35000"/>
            </a:spcAft>
          </a:pPr>
          <a:r>
            <a:rPr lang="en-US" sz="2000" b="1" kern="1200" dirty="0" smtClean="0"/>
            <a:t>Control Statements</a:t>
          </a:r>
          <a:endParaRPr lang="ru-RU" sz="2000" b="1" kern="1200" dirty="0"/>
        </a:p>
      </dsp:txBody>
      <dsp:txXfrm>
        <a:off x="63934" y="2816262"/>
        <a:ext cx="2906818" cy="1181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5EAE5-4E26-4358-A1C1-78FE3643D849}">
      <dsp:nvSpPr>
        <dsp:cNvPr id="0" name=""/>
        <dsp:cNvSpPr/>
      </dsp:nvSpPr>
      <dsp:spPr>
        <a:xfrm>
          <a:off x="0" y="16249"/>
          <a:ext cx="8394128" cy="898560"/>
        </a:xfrm>
        <a:prstGeom prst="round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Constructor is a method that is automatically called during creation of an instance (object) of a class, and provides necessary actions for initialization of this object.</a:t>
          </a:r>
        </a:p>
      </dsp:txBody>
      <dsp:txXfrm>
        <a:off x="43864" y="60113"/>
        <a:ext cx="8306400" cy="810832"/>
      </dsp:txXfrm>
    </dsp:sp>
    <dsp:sp modelId="{FD104111-E479-46D0-A696-59943861D507}">
      <dsp:nvSpPr>
        <dsp:cNvPr id="0" name=""/>
        <dsp:cNvSpPr/>
      </dsp:nvSpPr>
      <dsp:spPr>
        <a:xfrm>
          <a:off x="0" y="1053049"/>
          <a:ext cx="8394128" cy="898560"/>
        </a:xfrm>
        <a:prstGeom prst="roundRect">
          <a:avLst/>
        </a:prstGeom>
        <a:solidFill>
          <a:schemeClr val="accent2">
            <a:shade val="50000"/>
            <a:hueOff val="96781"/>
            <a:satOff val="-2506"/>
            <a:lumOff val="188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Constructor always has the same name as a class.</a:t>
          </a:r>
          <a:endParaRPr lang="ru-RU" sz="1600" b="1" kern="1200" dirty="0"/>
        </a:p>
      </dsp:txBody>
      <dsp:txXfrm>
        <a:off x="43864" y="1096913"/>
        <a:ext cx="8306400" cy="810832"/>
      </dsp:txXfrm>
    </dsp:sp>
    <dsp:sp modelId="{7E2702E3-E102-41D5-8C00-8BF90CF72461}">
      <dsp:nvSpPr>
        <dsp:cNvPr id="0" name=""/>
        <dsp:cNvSpPr/>
      </dsp:nvSpPr>
      <dsp:spPr>
        <a:xfrm>
          <a:off x="0" y="2089849"/>
          <a:ext cx="8394128" cy="898560"/>
        </a:xfrm>
        <a:prstGeom prst="roundRect">
          <a:avLst/>
        </a:prstGeom>
        <a:solidFill>
          <a:schemeClr val="accent2">
            <a:shade val="50000"/>
            <a:hueOff val="193562"/>
            <a:satOff val="-5013"/>
            <a:lumOff val="376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Constructor is uses only with a keyword ‘new’ during initialization of an object.</a:t>
          </a:r>
          <a:endParaRPr lang="ru-RU" sz="1600" b="1" kern="1200" dirty="0"/>
        </a:p>
      </dsp:txBody>
      <dsp:txXfrm>
        <a:off x="43864" y="2133713"/>
        <a:ext cx="8306400" cy="810832"/>
      </dsp:txXfrm>
    </dsp:sp>
    <dsp:sp modelId="{2CBCEB76-5CBA-41FB-A8B3-ED3A3524C088}">
      <dsp:nvSpPr>
        <dsp:cNvPr id="0" name=""/>
        <dsp:cNvSpPr/>
      </dsp:nvSpPr>
      <dsp:spPr>
        <a:xfrm>
          <a:off x="0" y="3126649"/>
          <a:ext cx="8394128" cy="898560"/>
        </a:xfrm>
        <a:prstGeom prst="roundRect">
          <a:avLst/>
        </a:prstGeom>
        <a:solidFill>
          <a:schemeClr val="accent2">
            <a:shade val="50000"/>
            <a:hueOff val="193562"/>
            <a:satOff val="-5013"/>
            <a:lumOff val="376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Constructor does not return any value. Constructor may have parameters.</a:t>
          </a:r>
          <a:endParaRPr lang="ru-RU" sz="1600" b="1" kern="1200" dirty="0"/>
        </a:p>
      </dsp:txBody>
      <dsp:txXfrm>
        <a:off x="43864" y="3170513"/>
        <a:ext cx="8306400" cy="810832"/>
      </dsp:txXfrm>
    </dsp:sp>
    <dsp:sp modelId="{D8E9494A-40DD-4E73-91C5-4ED3E99774DB}">
      <dsp:nvSpPr>
        <dsp:cNvPr id="0" name=""/>
        <dsp:cNvSpPr/>
      </dsp:nvSpPr>
      <dsp:spPr>
        <a:xfrm>
          <a:off x="0" y="4163450"/>
          <a:ext cx="8394128" cy="898560"/>
        </a:xfrm>
        <a:prstGeom prst="roundRect">
          <a:avLst/>
        </a:prstGeom>
        <a:solidFill>
          <a:schemeClr val="accent2">
            <a:shade val="50000"/>
            <a:hueOff val="96781"/>
            <a:satOff val="-2506"/>
            <a:lumOff val="188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Each class may have any number of constructors.</a:t>
          </a:r>
          <a:endParaRPr lang="ru-RU" sz="1600" b="1" kern="1200" dirty="0"/>
        </a:p>
      </dsp:txBody>
      <dsp:txXfrm>
        <a:off x="43864" y="4207314"/>
        <a:ext cx="8306400" cy="8108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9DF4F-55D8-4936-99A4-46587A09786A}">
      <dsp:nvSpPr>
        <dsp:cNvPr id="0" name=""/>
        <dsp:cNvSpPr/>
      </dsp:nvSpPr>
      <dsp:spPr>
        <a:xfrm>
          <a:off x="0" y="1233"/>
          <a:ext cx="5286412" cy="8679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equals()</a:t>
          </a:r>
          <a:endParaRPr lang="ru-RU" sz="2400" b="1" kern="1200" dirty="0"/>
        </a:p>
      </dsp:txBody>
      <dsp:txXfrm>
        <a:off x="42367" y="43600"/>
        <a:ext cx="5201678" cy="783168"/>
      </dsp:txXfrm>
    </dsp:sp>
    <dsp:sp modelId="{06F807F2-0127-42F8-9BB0-14884E3E6F12}">
      <dsp:nvSpPr>
        <dsp:cNvPr id="0" name=""/>
        <dsp:cNvSpPr/>
      </dsp:nvSpPr>
      <dsp:spPr>
        <a:xfrm>
          <a:off x="0" y="881004"/>
          <a:ext cx="5286412" cy="8679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err="1" smtClean="0"/>
            <a:t>toUpperCase</a:t>
          </a:r>
          <a:r>
            <a:rPr lang="en-US" sz="2400" b="1" kern="1200" dirty="0" smtClean="0"/>
            <a:t>()</a:t>
          </a:r>
        </a:p>
        <a:p>
          <a:pPr lvl="0" algn="l" defTabSz="1066800">
            <a:lnSpc>
              <a:spcPct val="90000"/>
            </a:lnSpc>
            <a:spcBef>
              <a:spcPct val="0"/>
            </a:spcBef>
            <a:spcAft>
              <a:spcPct val="35000"/>
            </a:spcAft>
          </a:pPr>
          <a:r>
            <a:rPr lang="en-US" sz="2400" b="1" kern="1200" dirty="0" err="1" smtClean="0"/>
            <a:t>toLowerCase</a:t>
          </a:r>
          <a:r>
            <a:rPr lang="en-US" sz="2400" b="1" kern="1200" dirty="0" smtClean="0"/>
            <a:t>()</a:t>
          </a:r>
          <a:endParaRPr lang="ru-RU" sz="2400" b="1" kern="1200" dirty="0"/>
        </a:p>
      </dsp:txBody>
      <dsp:txXfrm>
        <a:off x="42367" y="923371"/>
        <a:ext cx="5201678" cy="783168"/>
      </dsp:txXfrm>
    </dsp:sp>
    <dsp:sp modelId="{83741830-87F7-4CA6-A0BC-174E9313F033}">
      <dsp:nvSpPr>
        <dsp:cNvPr id="0" name=""/>
        <dsp:cNvSpPr/>
      </dsp:nvSpPr>
      <dsp:spPr>
        <a:xfrm>
          <a:off x="0" y="1760775"/>
          <a:ext cx="5286412" cy="8679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err="1" smtClean="0"/>
            <a:t>concat</a:t>
          </a:r>
          <a:r>
            <a:rPr lang="en-US" sz="2400" b="1" kern="1200" dirty="0" smtClean="0"/>
            <a:t>(“Another String”)</a:t>
          </a:r>
          <a:endParaRPr lang="ru-RU" sz="2400" b="1" kern="1200" dirty="0"/>
        </a:p>
      </dsp:txBody>
      <dsp:txXfrm>
        <a:off x="42367" y="1803142"/>
        <a:ext cx="5201678" cy="783168"/>
      </dsp:txXfrm>
    </dsp:sp>
    <dsp:sp modelId="{AB821814-8E66-4494-8CD0-1D950E28042C}">
      <dsp:nvSpPr>
        <dsp:cNvPr id="0" name=""/>
        <dsp:cNvSpPr/>
      </dsp:nvSpPr>
      <dsp:spPr>
        <a:xfrm>
          <a:off x="0" y="2640546"/>
          <a:ext cx="5286412" cy="8679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replace(‘r’, ‘R’)</a:t>
          </a:r>
          <a:endParaRPr lang="ru-RU" sz="2400" b="1" kern="1200" dirty="0"/>
        </a:p>
      </dsp:txBody>
      <dsp:txXfrm>
        <a:off x="42367" y="2682913"/>
        <a:ext cx="5201678" cy="783168"/>
      </dsp:txXfrm>
    </dsp:sp>
    <dsp:sp modelId="{4EB2ACA6-8F67-4484-8F82-E12027C63376}">
      <dsp:nvSpPr>
        <dsp:cNvPr id="0" name=""/>
        <dsp:cNvSpPr/>
      </dsp:nvSpPr>
      <dsp:spPr>
        <a:xfrm>
          <a:off x="0" y="3520318"/>
          <a:ext cx="5286412" cy="8679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split(‘separator’);</a:t>
          </a:r>
          <a:endParaRPr lang="ru-RU" sz="2400" b="1" kern="1200" dirty="0"/>
        </a:p>
      </dsp:txBody>
      <dsp:txXfrm>
        <a:off x="42367" y="3562685"/>
        <a:ext cx="5201678" cy="7831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01B40-D56D-4C5D-95D8-D4979F57BD87}">
      <dsp:nvSpPr>
        <dsp:cNvPr id="0" name=""/>
        <dsp:cNvSpPr/>
      </dsp:nvSpPr>
      <dsp:spPr>
        <a:xfrm>
          <a:off x="942" y="164212"/>
          <a:ext cx="3203962" cy="112921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a:lnSpc>
              <a:spcPct val="90000"/>
            </a:lnSpc>
            <a:spcBef>
              <a:spcPct val="0"/>
            </a:spcBef>
            <a:spcAft>
              <a:spcPct val="35000"/>
            </a:spcAft>
          </a:pPr>
          <a:r>
            <a:rPr lang="en-US" sz="3200" kern="1200" dirty="0" err="1" smtClean="0"/>
            <a:t>System.out</a:t>
          </a:r>
          <a:endParaRPr lang="ru-RU" sz="3200" kern="1200" dirty="0"/>
        </a:p>
      </dsp:txBody>
      <dsp:txXfrm>
        <a:off x="565552" y="164212"/>
        <a:ext cx="2074743" cy="1129219"/>
      </dsp:txXfrm>
    </dsp:sp>
    <dsp:sp modelId="{786D2559-E0CC-4F36-9BEA-D2FE13CDDA0F}">
      <dsp:nvSpPr>
        <dsp:cNvPr id="0" name=""/>
        <dsp:cNvSpPr/>
      </dsp:nvSpPr>
      <dsp:spPr>
        <a:xfrm>
          <a:off x="2837908" y="260196"/>
          <a:ext cx="3117909" cy="937252"/>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Console (by default)</a:t>
          </a:r>
          <a:endParaRPr lang="ru-RU" sz="1800" kern="1200" dirty="0"/>
        </a:p>
      </dsp:txBody>
      <dsp:txXfrm>
        <a:off x="3306534" y="260196"/>
        <a:ext cx="2180657" cy="937252"/>
      </dsp:txXfrm>
    </dsp:sp>
    <dsp:sp modelId="{C7B77E16-E10B-45DA-AB58-1602BCA55854}">
      <dsp:nvSpPr>
        <dsp:cNvPr id="0" name=""/>
        <dsp:cNvSpPr/>
      </dsp:nvSpPr>
      <dsp:spPr>
        <a:xfrm>
          <a:off x="5627779" y="260196"/>
          <a:ext cx="3144574" cy="937252"/>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i="1" kern="1200" dirty="0" smtClean="0"/>
            <a:t>print(), </a:t>
          </a:r>
          <a:r>
            <a:rPr lang="en-US" sz="1800" i="1" kern="1200" dirty="0" err="1" smtClean="0"/>
            <a:t>println</a:t>
          </a:r>
          <a:r>
            <a:rPr lang="en-US" sz="1800" i="1" kern="1200" dirty="0" smtClean="0"/>
            <a:t>(), write()</a:t>
          </a:r>
          <a:endParaRPr lang="ru-RU" sz="1800" i="1" kern="1200" dirty="0"/>
        </a:p>
      </dsp:txBody>
      <dsp:txXfrm>
        <a:off x="6096405" y="260196"/>
        <a:ext cx="2207322" cy="937252"/>
      </dsp:txXfrm>
    </dsp:sp>
    <dsp:sp modelId="{0216979F-8FF8-4760-AF02-55D8EAB8F43A}">
      <dsp:nvSpPr>
        <dsp:cNvPr id="0" name=""/>
        <dsp:cNvSpPr/>
      </dsp:nvSpPr>
      <dsp:spPr>
        <a:xfrm>
          <a:off x="942" y="1451522"/>
          <a:ext cx="3206700" cy="1129219"/>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a:lnSpc>
              <a:spcPct val="90000"/>
            </a:lnSpc>
            <a:spcBef>
              <a:spcPct val="0"/>
            </a:spcBef>
            <a:spcAft>
              <a:spcPct val="35000"/>
            </a:spcAft>
          </a:pPr>
          <a:r>
            <a:rPr lang="en-US" sz="3200" kern="1200" dirty="0" err="1" smtClean="0"/>
            <a:t>System.in</a:t>
          </a:r>
          <a:endParaRPr lang="ru-RU" sz="3200" kern="1200" dirty="0"/>
        </a:p>
      </dsp:txBody>
      <dsp:txXfrm>
        <a:off x="565552" y="1451522"/>
        <a:ext cx="2077481" cy="1129219"/>
      </dsp:txXfrm>
    </dsp:sp>
    <dsp:sp modelId="{89D8A36E-E917-4735-9BF7-B82DE534B4D5}">
      <dsp:nvSpPr>
        <dsp:cNvPr id="0" name=""/>
        <dsp:cNvSpPr/>
      </dsp:nvSpPr>
      <dsp:spPr>
        <a:xfrm>
          <a:off x="2840647" y="1547505"/>
          <a:ext cx="3165615" cy="937252"/>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Keyboard </a:t>
          </a:r>
        </a:p>
        <a:p>
          <a:pPr lvl="0" algn="ctr" defTabSz="800100">
            <a:lnSpc>
              <a:spcPct val="90000"/>
            </a:lnSpc>
            <a:spcBef>
              <a:spcPct val="0"/>
            </a:spcBef>
            <a:spcAft>
              <a:spcPct val="35000"/>
            </a:spcAft>
          </a:pPr>
          <a:r>
            <a:rPr lang="en-US" sz="1800" kern="1200" dirty="0" smtClean="0"/>
            <a:t>(by default)</a:t>
          </a:r>
          <a:endParaRPr lang="ru-RU" sz="1800" kern="1200" dirty="0"/>
        </a:p>
      </dsp:txBody>
      <dsp:txXfrm>
        <a:off x="3309273" y="1547505"/>
        <a:ext cx="2228363" cy="937252"/>
      </dsp:txXfrm>
    </dsp:sp>
    <dsp:sp modelId="{E7119AA7-8A58-4CF0-8B73-1AF6B2AEAED4}">
      <dsp:nvSpPr>
        <dsp:cNvPr id="0" name=""/>
        <dsp:cNvSpPr/>
      </dsp:nvSpPr>
      <dsp:spPr>
        <a:xfrm>
          <a:off x="5678224" y="1547505"/>
          <a:ext cx="3002439" cy="937252"/>
        </a:xfrm>
        <a:prstGeom prst="chevron">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Scanner,</a:t>
          </a:r>
          <a:endParaRPr lang="ru-RU" sz="1800" kern="1200" dirty="0" smtClean="0"/>
        </a:p>
        <a:p>
          <a:pPr lvl="0" algn="ctr" defTabSz="800100">
            <a:lnSpc>
              <a:spcPct val="90000"/>
            </a:lnSpc>
            <a:spcBef>
              <a:spcPct val="0"/>
            </a:spcBef>
            <a:spcAft>
              <a:spcPct val="35000"/>
            </a:spcAft>
          </a:pPr>
          <a:r>
            <a:rPr lang="en-US" sz="1800" kern="1200" dirty="0" err="1" smtClean="0"/>
            <a:t>BufferedReader</a:t>
          </a:r>
          <a:r>
            <a:rPr lang="en-US" sz="1800" kern="1200" dirty="0" smtClean="0"/>
            <a:t>,</a:t>
          </a:r>
          <a:endParaRPr lang="ru-RU" sz="1800" kern="1200" dirty="0" smtClean="0"/>
        </a:p>
        <a:p>
          <a:pPr lvl="0" algn="ctr" defTabSz="800100">
            <a:lnSpc>
              <a:spcPct val="90000"/>
            </a:lnSpc>
            <a:spcBef>
              <a:spcPct val="0"/>
            </a:spcBef>
            <a:spcAft>
              <a:spcPct val="35000"/>
            </a:spcAft>
          </a:pPr>
          <a:r>
            <a:rPr lang="en-US" sz="1800" kern="1200" dirty="0" smtClean="0"/>
            <a:t>etc</a:t>
          </a:r>
          <a:endParaRPr lang="ru-RU" sz="1800" kern="1200" dirty="0"/>
        </a:p>
      </dsp:txBody>
      <dsp:txXfrm>
        <a:off x="6146850" y="1547505"/>
        <a:ext cx="2065187" cy="937252"/>
      </dsp:txXfrm>
    </dsp:sp>
    <dsp:sp modelId="{41F7DF19-DF90-416D-B357-66800AD150AF}">
      <dsp:nvSpPr>
        <dsp:cNvPr id="0" name=""/>
        <dsp:cNvSpPr/>
      </dsp:nvSpPr>
      <dsp:spPr>
        <a:xfrm>
          <a:off x="942" y="2738832"/>
          <a:ext cx="3234281" cy="1129219"/>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a:lnSpc>
              <a:spcPct val="90000"/>
            </a:lnSpc>
            <a:spcBef>
              <a:spcPct val="0"/>
            </a:spcBef>
            <a:spcAft>
              <a:spcPct val="35000"/>
            </a:spcAft>
          </a:pPr>
          <a:r>
            <a:rPr lang="en-US" sz="3200" kern="1200" dirty="0" smtClean="0"/>
            <a:t>System.err</a:t>
          </a:r>
          <a:endParaRPr lang="ru-RU" sz="3200" kern="1200" dirty="0"/>
        </a:p>
      </dsp:txBody>
      <dsp:txXfrm>
        <a:off x="565552" y="2738832"/>
        <a:ext cx="2105062" cy="1129219"/>
      </dsp:txXfrm>
    </dsp:sp>
    <dsp:sp modelId="{F9C2D0E7-00B7-4268-A030-997C341957F0}">
      <dsp:nvSpPr>
        <dsp:cNvPr id="0" name=""/>
        <dsp:cNvSpPr/>
      </dsp:nvSpPr>
      <dsp:spPr>
        <a:xfrm>
          <a:off x="2868228" y="2834815"/>
          <a:ext cx="3161233" cy="937252"/>
        </a:xfrm>
        <a:prstGeom prst="chevron">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Similar to </a:t>
          </a:r>
          <a:r>
            <a:rPr lang="en-US" sz="1800" kern="1200" dirty="0" err="1" smtClean="0"/>
            <a:t>System.out</a:t>
          </a:r>
          <a:endParaRPr lang="ru-RU" sz="1800" kern="1200" dirty="0"/>
        </a:p>
      </dsp:txBody>
      <dsp:txXfrm>
        <a:off x="3336854" y="2834815"/>
        <a:ext cx="2223981" cy="9372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545149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656573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7206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509637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2364474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4333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262094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734198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1740876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4106025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4234349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4037493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4047663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3645453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92082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069885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725568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3171364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61654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3356132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48344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2883958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2318835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38</a:t>
            </a:fld>
            <a:endParaRPr lang="en-US"/>
          </a:p>
        </p:txBody>
      </p:sp>
    </p:spTree>
    <p:extLst>
      <p:ext uri="{BB962C8B-B14F-4D97-AF65-F5344CB8AC3E}">
        <p14:creationId xmlns:p14="http://schemas.microsoft.com/office/powerpoint/2010/main" val="2696601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39</a:t>
            </a:fld>
            <a:endParaRPr lang="en-US"/>
          </a:p>
        </p:txBody>
      </p:sp>
    </p:spTree>
    <p:extLst>
      <p:ext uri="{BB962C8B-B14F-4D97-AF65-F5344CB8AC3E}">
        <p14:creationId xmlns:p14="http://schemas.microsoft.com/office/powerpoint/2010/main" val="2326717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40</a:t>
            </a:fld>
            <a:endParaRPr lang="en-US"/>
          </a:p>
        </p:txBody>
      </p:sp>
    </p:spTree>
    <p:extLst>
      <p:ext uri="{BB962C8B-B14F-4D97-AF65-F5344CB8AC3E}">
        <p14:creationId xmlns:p14="http://schemas.microsoft.com/office/powerpoint/2010/main" val="1455828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41</a:t>
            </a:fld>
            <a:endParaRPr lang="en-US"/>
          </a:p>
        </p:txBody>
      </p:sp>
    </p:spTree>
    <p:extLst>
      <p:ext uri="{BB962C8B-B14F-4D97-AF65-F5344CB8AC3E}">
        <p14:creationId xmlns:p14="http://schemas.microsoft.com/office/powerpoint/2010/main" val="3634004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42</a:t>
            </a:fld>
            <a:endParaRPr lang="en-US"/>
          </a:p>
        </p:txBody>
      </p:sp>
    </p:spTree>
    <p:extLst>
      <p:ext uri="{BB962C8B-B14F-4D97-AF65-F5344CB8AC3E}">
        <p14:creationId xmlns:p14="http://schemas.microsoft.com/office/powerpoint/2010/main" val="1987589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43</a:t>
            </a:fld>
            <a:endParaRPr lang="en-US"/>
          </a:p>
        </p:txBody>
      </p:sp>
    </p:spTree>
    <p:extLst>
      <p:ext uri="{BB962C8B-B14F-4D97-AF65-F5344CB8AC3E}">
        <p14:creationId xmlns:p14="http://schemas.microsoft.com/office/powerpoint/2010/main" val="705060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44</a:t>
            </a:fld>
            <a:endParaRPr lang="en-US"/>
          </a:p>
        </p:txBody>
      </p:sp>
    </p:spTree>
    <p:extLst>
      <p:ext uri="{BB962C8B-B14F-4D97-AF65-F5344CB8AC3E}">
        <p14:creationId xmlns:p14="http://schemas.microsoft.com/office/powerpoint/2010/main" val="3658243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45</a:t>
            </a:fld>
            <a:endParaRPr lang="en-US"/>
          </a:p>
        </p:txBody>
      </p:sp>
    </p:spTree>
    <p:extLst>
      <p:ext uri="{BB962C8B-B14F-4D97-AF65-F5344CB8AC3E}">
        <p14:creationId xmlns:p14="http://schemas.microsoft.com/office/powerpoint/2010/main" val="333947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4140369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47</a:t>
            </a:fld>
            <a:endParaRPr lang="en-US"/>
          </a:p>
        </p:txBody>
      </p:sp>
    </p:spTree>
    <p:extLst>
      <p:ext uri="{BB962C8B-B14F-4D97-AF65-F5344CB8AC3E}">
        <p14:creationId xmlns:p14="http://schemas.microsoft.com/office/powerpoint/2010/main" val="29072111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48</a:t>
            </a:fld>
            <a:endParaRPr lang="en-US"/>
          </a:p>
        </p:txBody>
      </p:sp>
    </p:spTree>
    <p:extLst>
      <p:ext uri="{BB962C8B-B14F-4D97-AF65-F5344CB8AC3E}">
        <p14:creationId xmlns:p14="http://schemas.microsoft.com/office/powerpoint/2010/main" val="16291365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49</a:t>
            </a:fld>
            <a:endParaRPr lang="en-US"/>
          </a:p>
        </p:txBody>
      </p:sp>
    </p:spTree>
    <p:extLst>
      <p:ext uri="{BB962C8B-B14F-4D97-AF65-F5344CB8AC3E}">
        <p14:creationId xmlns:p14="http://schemas.microsoft.com/office/powerpoint/2010/main" val="200673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50</a:t>
            </a:fld>
            <a:endParaRPr lang="en-US"/>
          </a:p>
        </p:txBody>
      </p:sp>
    </p:spTree>
    <p:extLst>
      <p:ext uri="{BB962C8B-B14F-4D97-AF65-F5344CB8AC3E}">
        <p14:creationId xmlns:p14="http://schemas.microsoft.com/office/powerpoint/2010/main" val="112743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51</a:t>
            </a:fld>
            <a:endParaRPr lang="en-US"/>
          </a:p>
        </p:txBody>
      </p:sp>
    </p:spTree>
    <p:extLst>
      <p:ext uri="{BB962C8B-B14F-4D97-AF65-F5344CB8AC3E}">
        <p14:creationId xmlns:p14="http://schemas.microsoft.com/office/powerpoint/2010/main" val="2807522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52</a:t>
            </a:fld>
            <a:endParaRPr lang="en-US"/>
          </a:p>
        </p:txBody>
      </p:sp>
    </p:spTree>
    <p:extLst>
      <p:ext uri="{BB962C8B-B14F-4D97-AF65-F5344CB8AC3E}">
        <p14:creationId xmlns:p14="http://schemas.microsoft.com/office/powerpoint/2010/main" val="35858015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53</a:t>
            </a:fld>
            <a:endParaRPr lang="en-US"/>
          </a:p>
        </p:txBody>
      </p:sp>
    </p:spTree>
    <p:extLst>
      <p:ext uri="{BB962C8B-B14F-4D97-AF65-F5344CB8AC3E}">
        <p14:creationId xmlns:p14="http://schemas.microsoft.com/office/powerpoint/2010/main" val="30788057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55</a:t>
            </a:fld>
            <a:endParaRPr lang="en-US"/>
          </a:p>
        </p:txBody>
      </p:sp>
    </p:spTree>
    <p:extLst>
      <p:ext uri="{BB962C8B-B14F-4D97-AF65-F5344CB8AC3E}">
        <p14:creationId xmlns:p14="http://schemas.microsoft.com/office/powerpoint/2010/main" val="17600621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56</a:t>
            </a:fld>
            <a:endParaRPr lang="en-US"/>
          </a:p>
        </p:txBody>
      </p:sp>
    </p:spTree>
    <p:extLst>
      <p:ext uri="{BB962C8B-B14F-4D97-AF65-F5344CB8AC3E}">
        <p14:creationId xmlns:p14="http://schemas.microsoft.com/office/powerpoint/2010/main" val="69317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046189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P37 – divide into 2 slides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86068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22248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041069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smtClean="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smtClean="0"/>
              <a:t>CASE STUDY IMAGERY</a:t>
            </a:r>
            <a:endParaRPr lang="en-US" dirty="0"/>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smtClean="0"/>
              <a:t>SUBTITLE GOES HERE</a:t>
            </a:r>
            <a:endParaRPr lang="en-US" dirty="0"/>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smtClean="0">
                <a:solidFill>
                  <a:srgbClr val="444444"/>
                </a:solidFill>
                <a:latin typeface="Trebuchet MS"/>
                <a:ea typeface="ＭＳ Ｐゴシック" pitchFamily="34" charset="-128"/>
                <a:cs typeface="Trebuchet MS"/>
              </a:rPr>
              <a:t>Lorem </a:t>
            </a:r>
            <a:r>
              <a:rPr lang="en-US" sz="1400" dirty="0" err="1" smtClean="0">
                <a:solidFill>
                  <a:srgbClr val="444444"/>
                </a:solidFill>
                <a:latin typeface="Trebuchet MS"/>
                <a:cs typeface="Trebuchet MS"/>
              </a:rPr>
              <a:t>ipsum</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dolor sit </a:t>
            </a:r>
            <a:r>
              <a:rPr lang="en-US" sz="1400" dirty="0" err="1">
                <a:solidFill>
                  <a:srgbClr val="444444"/>
                </a:solidFill>
                <a:latin typeface="Trebuchet MS"/>
                <a:cs typeface="Trebuchet MS"/>
              </a:rPr>
              <a:t>amet</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minum</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consec</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tetur</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Mauris</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Aenean</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smtClean="0">
                <a:solidFill>
                  <a:srgbClr val="444444"/>
                </a:solidFill>
                <a:latin typeface="Trebuchet MS"/>
                <a:cs typeface="Trebuchet MS"/>
              </a:rPr>
              <a:t>.</a:t>
            </a:r>
            <a:endParaRPr lang="en-US" sz="1400" dirty="0">
              <a:solidFill>
                <a:srgbClr val="444444"/>
              </a:solidFill>
              <a:latin typeface="Trebuchet MS"/>
              <a:cs typeface="Trebuchet MS"/>
            </a:endParaRP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smtClean="0"/>
              <a:t>Insert logo</a:t>
            </a:r>
            <a:endParaRPr lang="en-US" dirty="0"/>
          </a:p>
        </p:txBody>
      </p:sp>
    </p:spTree>
    <p:extLst>
      <p:ext uri="{BB962C8B-B14F-4D97-AF65-F5344CB8AC3E}">
        <p14:creationId xmlns:p14="http://schemas.microsoft.com/office/powerpoint/2010/main" val="39559581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smtClean="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gridCol w="762000"/>
                <a:gridCol w="762000"/>
                <a:gridCol w="762000"/>
                <a:gridCol w="762000"/>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MONTH </a:t>
            </a:r>
            <a:r>
              <a:rPr lang="en-US" dirty="0" err="1" smtClean="0"/>
              <a:t>DAte</a:t>
            </a:r>
            <a:r>
              <a:rPr lang="en-US" dirty="0" smtClean="0"/>
              <a:t>, YEAR</a:t>
            </a:r>
            <a:endParaRPr lang="en-US" dirty="0"/>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ADD SUBTITLE</a:t>
            </a:r>
            <a:endParaRPr lang="en-US" dirty="0"/>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smtClean="0"/>
          </a:p>
          <a:p>
            <a:r>
              <a:rPr lang="en-US" dirty="0" smtClean="0"/>
              <a:t>Background Image</a:t>
            </a:r>
            <a:endParaRPr lang="en-US" dirty="0"/>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smtClean="0"/>
              <a:t>MONTH DATE, YEAR</a:t>
            </a:r>
            <a:endParaRPr lang="en-US" dirty="0"/>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chemeClr val="bg1"/>
                </a:solidFill>
                <a:latin typeface="Arial Black"/>
                <a:cs typeface="Arial Black"/>
              </a:rPr>
              <a:t>1</a:t>
            </a:r>
            <a:endParaRPr lang="en-US" sz="2000" dirty="0">
              <a:solidFill>
                <a:schemeClr val="bg1"/>
              </a:solidFill>
              <a:latin typeface="Arial Black"/>
              <a:cs typeface="Arial Black"/>
            </a:endParaRP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2</a:t>
            </a:r>
            <a:endParaRPr lang="en-US" sz="2000" b="1" dirty="0">
              <a:solidFill>
                <a:schemeClr val="bg1"/>
              </a:solidFill>
              <a:latin typeface="Arial Black"/>
              <a:cs typeface="Arial Black"/>
            </a:endParaRP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4</a:t>
            </a:r>
            <a:endParaRPr lang="en-US" sz="2000" b="1" dirty="0">
              <a:solidFill>
                <a:schemeClr val="bg1"/>
              </a:solidFill>
              <a:latin typeface="Arial Black"/>
              <a:cs typeface="Arial Black"/>
            </a:endParaRP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3</a:t>
            </a:r>
            <a:endParaRPr lang="en-US" sz="2000" b="1" dirty="0">
              <a:solidFill>
                <a:schemeClr val="bg1"/>
              </a:solidFill>
              <a:latin typeface="Arial Black"/>
              <a:cs typeface="Arial Black"/>
            </a:endParaRP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smtClean="0">
                <a:solidFill>
                  <a:schemeClr val="accent1"/>
                </a:solidFill>
                <a:latin typeface="Trebuchet MS"/>
                <a:cs typeface="Trebuchet MS"/>
              </a:rPr>
              <a:t>CONFIDENTIAL</a:t>
            </a:r>
            <a:endParaRPr lang="en-US" sz="800" b="0" i="0" kern="0" spc="20" dirty="0">
              <a:solidFill>
                <a:schemeClr val="accent1"/>
              </a:solidFill>
              <a:latin typeface="Trebuchet MS"/>
              <a:cs typeface="Trebuchet MS"/>
            </a:endParaRP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timing>
    <p:tnLst>
      <p:par>
        <p:cTn id="1" dur="indefinite" restart="never" nodeType="tmRoot"/>
      </p:par>
    </p:tnLst>
  </p:timing>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www.tutorialspoint.com/java/if_statement_in_java.htm"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hyperlink" Target="http://www.tutorialspoint.com/java/switch_statement_in_java.htm" TargetMode="External"/><Relationship Id="rId5" Type="http://schemas.openxmlformats.org/officeDocument/2006/relationships/hyperlink" Target="http://www.tutorialspoint.com/java/nested_if_statements_in_java.htm" TargetMode="External"/><Relationship Id="rId4" Type="http://schemas.openxmlformats.org/officeDocument/2006/relationships/hyperlink" Target="http://www.tutorialspoint.com/java/if_else_statement_in_java.ht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hyperlink" Target="http://www.tutorialspoint.com/java/java_while_loop.htm"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hyperlink" Target="http://www.tutorialspoint.com/java/java_do_while_loop.htm" TargetMode="External"/><Relationship Id="rId5" Type="http://schemas.openxmlformats.org/officeDocument/2006/relationships/hyperlink" Target="http://www.tutorialspoint.com/java/switch_statement_in_java.htm" TargetMode="External"/><Relationship Id="rId4" Type="http://schemas.openxmlformats.org/officeDocument/2006/relationships/hyperlink" Target="http://www.tutorialspoint.com/java/java_for_loop.ht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hyperlink" Target="http://www.tutorialspoint.com/java/java_break_statement.htm"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hyperlink" Target="http://www.tutorialspoint.com/java/java_continue_statement.h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jcp.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631825" y="2075578"/>
            <a:ext cx="6910388" cy="1495794"/>
          </a:xfrm>
        </p:spPr>
        <p:txBody>
          <a:bodyPr/>
          <a:lstStyle/>
          <a:p>
            <a:r>
              <a:rPr lang="en-US" sz="3200" dirty="0" smtClean="0"/>
              <a:t>Module 3 : Lecture 1</a:t>
            </a:r>
          </a:p>
          <a:p>
            <a:endParaRPr lang="en-US" sz="4100" dirty="0"/>
          </a:p>
          <a:p>
            <a:r>
              <a:rPr lang="en-US" sz="4100" dirty="0" smtClean="0"/>
              <a:t>Java Basics</a:t>
            </a:r>
            <a:endParaRPr lang="en-US" sz="4100" dirty="0"/>
          </a:p>
        </p:txBody>
      </p:sp>
      <p:sp>
        <p:nvSpPr>
          <p:cNvPr id="3" name="Text Placeholder 2"/>
          <p:cNvSpPr>
            <a:spLocks noGrp="1"/>
          </p:cNvSpPr>
          <p:nvPr>
            <p:ph type="body" sz="quarter" idx="16"/>
          </p:nvPr>
        </p:nvSpPr>
        <p:spPr/>
        <p:txBody>
          <a:bodyPr/>
          <a:lstStyle/>
          <a:p>
            <a:r>
              <a:rPr lang="en-US" dirty="0" smtClean="0"/>
              <a:t>Andrei Kliashchonak</a:t>
            </a:r>
            <a:endParaRPr lang="en-US" dirty="0"/>
          </a:p>
        </p:txBody>
      </p:sp>
      <p:sp>
        <p:nvSpPr>
          <p:cNvPr id="4" name="Text Placeholder 3"/>
          <p:cNvSpPr>
            <a:spLocks noGrp="1"/>
          </p:cNvSpPr>
          <p:nvPr>
            <p:ph type="body" sz="quarter" idx="17"/>
          </p:nvPr>
        </p:nvSpPr>
        <p:spPr/>
        <p:txBody>
          <a:bodyPr/>
          <a:lstStyle/>
          <a:p>
            <a:r>
              <a:rPr lang="en-US" dirty="0" smtClean="0"/>
              <a:t>December 17, 2015</a:t>
            </a:r>
            <a:endParaRPr lang="en-US" dirty="0"/>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Java program execution</a:t>
            </a:r>
            <a:endParaRPr lang="en-US" dirty="0"/>
          </a:p>
        </p:txBody>
      </p:sp>
      <p:sp>
        <p:nvSpPr>
          <p:cNvPr id="6" name="Oval 5"/>
          <p:cNvSpPr/>
          <p:nvPr/>
        </p:nvSpPr>
        <p:spPr>
          <a:xfrm>
            <a:off x="279590" y="1050193"/>
            <a:ext cx="411480" cy="408253"/>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7" name="TextBox 6"/>
          <p:cNvSpPr txBox="1"/>
          <p:nvPr/>
        </p:nvSpPr>
        <p:spPr>
          <a:xfrm>
            <a:off x="323087" y="1086636"/>
            <a:ext cx="321522" cy="246221"/>
          </a:xfrm>
          <a:prstGeom prst="rect">
            <a:avLst/>
          </a:prstGeom>
          <a:noFill/>
        </p:spPr>
        <p:txBody>
          <a:bodyPr wrap="none" tIns="91440" bIns="0" rtlCol="0" anchor="ctr" anchorCtr="1">
            <a:noAutofit/>
          </a:bodyPr>
          <a:lstStyle/>
          <a:p>
            <a:pPr algn="ctr"/>
            <a:r>
              <a:rPr lang="ru-RU" sz="1700" dirty="0" smtClean="0">
                <a:solidFill>
                  <a:schemeClr val="bg1"/>
                </a:solidFill>
                <a:latin typeface="Arial Black"/>
                <a:cs typeface="Arial Black"/>
              </a:rPr>
              <a:t>1</a:t>
            </a:r>
            <a:endParaRPr lang="en-US" sz="1700" dirty="0">
              <a:solidFill>
                <a:schemeClr val="bg1"/>
              </a:solidFill>
              <a:latin typeface="Arial Black"/>
              <a:cs typeface="Arial Black"/>
            </a:endParaRPr>
          </a:p>
        </p:txBody>
      </p:sp>
      <p:sp>
        <p:nvSpPr>
          <p:cNvPr id="9" name="Oval 8"/>
          <p:cNvSpPr/>
          <p:nvPr/>
        </p:nvSpPr>
        <p:spPr>
          <a:xfrm>
            <a:off x="323087" y="3952265"/>
            <a:ext cx="411480" cy="408253"/>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10" name="TextBox 9"/>
          <p:cNvSpPr txBox="1"/>
          <p:nvPr/>
        </p:nvSpPr>
        <p:spPr>
          <a:xfrm>
            <a:off x="366584" y="3988708"/>
            <a:ext cx="321522" cy="246221"/>
          </a:xfrm>
          <a:prstGeom prst="rect">
            <a:avLst/>
          </a:prstGeom>
          <a:noFill/>
        </p:spPr>
        <p:txBody>
          <a:bodyPr wrap="none" tIns="91440" bIns="0" rtlCol="0" anchor="ctr" anchorCtr="1">
            <a:noAutofit/>
          </a:bodyPr>
          <a:lstStyle/>
          <a:p>
            <a:pPr algn="ctr"/>
            <a:r>
              <a:rPr lang="ru-RU" sz="1700" dirty="0" smtClean="0">
                <a:solidFill>
                  <a:schemeClr val="bg1"/>
                </a:solidFill>
                <a:latin typeface="Arial Black"/>
                <a:cs typeface="Arial Black"/>
              </a:rPr>
              <a:t>2</a:t>
            </a:r>
            <a:endParaRPr lang="en-US" sz="1700" dirty="0">
              <a:solidFill>
                <a:schemeClr val="bg1"/>
              </a:solidFill>
              <a:latin typeface="Arial Black"/>
              <a:cs typeface="Arial Black"/>
            </a:endParaRPr>
          </a:p>
        </p:txBody>
      </p:sp>
      <p:pic>
        <p:nvPicPr>
          <p:cNvPr id="11" name="Picture 10"/>
          <p:cNvPicPr>
            <a:picLocks noChangeAspect="1"/>
          </p:cNvPicPr>
          <p:nvPr/>
        </p:nvPicPr>
        <p:blipFill>
          <a:blip r:embed="rId3"/>
          <a:stretch>
            <a:fillRect/>
          </a:stretch>
        </p:blipFill>
        <p:spPr>
          <a:xfrm>
            <a:off x="453081" y="1000766"/>
            <a:ext cx="8237838" cy="5504921"/>
          </a:xfrm>
          <a:prstGeom prst="rect">
            <a:avLst/>
          </a:prstGeom>
        </p:spPr>
      </p:pic>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Real world : IDE</a:t>
            </a:r>
            <a:endParaRPr lang="en-US" dirty="0"/>
          </a:p>
        </p:txBody>
      </p:sp>
      <p:sp>
        <p:nvSpPr>
          <p:cNvPr id="7" name="TextBox 6"/>
          <p:cNvSpPr txBox="1"/>
          <p:nvPr/>
        </p:nvSpPr>
        <p:spPr>
          <a:xfrm>
            <a:off x="323087" y="1086636"/>
            <a:ext cx="321522" cy="246221"/>
          </a:xfrm>
          <a:prstGeom prst="rect">
            <a:avLst/>
          </a:prstGeom>
          <a:noFill/>
        </p:spPr>
        <p:txBody>
          <a:bodyPr wrap="none" tIns="91440" bIns="0" rtlCol="0" anchor="ctr" anchorCtr="1">
            <a:noAutofit/>
          </a:bodyPr>
          <a:lstStyle/>
          <a:p>
            <a:pPr algn="ctr"/>
            <a:r>
              <a:rPr lang="ru-RU" sz="1700" dirty="0" smtClean="0">
                <a:solidFill>
                  <a:schemeClr val="bg1"/>
                </a:solidFill>
                <a:latin typeface="Arial Black"/>
                <a:cs typeface="Arial Black"/>
              </a:rPr>
              <a:t>1</a:t>
            </a:r>
            <a:endParaRPr lang="en-US" sz="1700" dirty="0">
              <a:solidFill>
                <a:schemeClr val="bg1"/>
              </a:solidFill>
              <a:latin typeface="Arial Black"/>
              <a:cs typeface="Arial Black"/>
            </a:endParaRPr>
          </a:p>
        </p:txBody>
      </p:sp>
      <p:grpSp>
        <p:nvGrpSpPr>
          <p:cNvPr id="8" name="Group 7"/>
          <p:cNvGrpSpPr/>
          <p:nvPr/>
        </p:nvGrpSpPr>
        <p:grpSpPr>
          <a:xfrm>
            <a:off x="357780" y="1435606"/>
            <a:ext cx="7780439" cy="408253"/>
            <a:chOff x="357780" y="1435606"/>
            <a:chExt cx="7780439" cy="408253"/>
          </a:xfrm>
        </p:grpSpPr>
        <p:sp>
          <p:nvSpPr>
            <p:cNvPr id="12" name="TextBox 11"/>
            <p:cNvSpPr txBox="1"/>
            <p:nvPr/>
          </p:nvSpPr>
          <p:spPr>
            <a:xfrm>
              <a:off x="823019" y="1459785"/>
              <a:ext cx="7315200" cy="338554"/>
            </a:xfrm>
            <a:prstGeom prst="rect">
              <a:avLst/>
            </a:prstGeom>
            <a:noFill/>
          </p:spPr>
          <p:txBody>
            <a:bodyPr wrap="square" rtlCol="0">
              <a:spAutoFit/>
            </a:bodyPr>
            <a:lstStyle/>
            <a:p>
              <a:pPr>
                <a:buClr>
                  <a:schemeClr val="bg1"/>
                </a:buClr>
                <a:buSzPct val="140000"/>
              </a:pPr>
              <a:r>
                <a:rPr lang="en-US" sz="1600" dirty="0" err="1" smtClean="0">
                  <a:solidFill>
                    <a:srgbClr val="444444"/>
                  </a:solidFill>
                  <a:cs typeface="Trebuchet MS"/>
                </a:rPr>
                <a:t>Intellij</a:t>
              </a:r>
              <a:r>
                <a:rPr lang="en-US" sz="1600" dirty="0" smtClean="0">
                  <a:solidFill>
                    <a:srgbClr val="444444"/>
                  </a:solidFill>
                  <a:cs typeface="Trebuchet MS"/>
                </a:rPr>
                <a:t> IDEA</a:t>
              </a:r>
              <a:endParaRPr lang="en-US" sz="1600" dirty="0">
                <a:solidFill>
                  <a:srgbClr val="444444"/>
                </a:solidFill>
                <a:latin typeface="Trebuchet MS"/>
                <a:cs typeface="Trebuchet MS"/>
              </a:endParaRPr>
            </a:p>
          </p:txBody>
        </p:sp>
        <p:grpSp>
          <p:nvGrpSpPr>
            <p:cNvPr id="13" name="Group 12"/>
            <p:cNvGrpSpPr>
              <a:grpSpLocks noChangeAspect="1"/>
            </p:cNvGrpSpPr>
            <p:nvPr/>
          </p:nvGrpSpPr>
          <p:grpSpPr>
            <a:xfrm>
              <a:off x="357780" y="1435606"/>
              <a:ext cx="411480" cy="408253"/>
              <a:chOff x="448467" y="1385718"/>
              <a:chExt cx="464582" cy="464582"/>
            </a:xfrm>
          </p:grpSpPr>
          <p:sp>
            <p:nvSpPr>
              <p:cNvPr id="14" name="Oval 13"/>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15" name="TextBox 14"/>
              <p:cNvSpPr txBox="1"/>
              <p:nvPr/>
            </p:nvSpPr>
            <p:spPr>
              <a:xfrm>
                <a:off x="497577" y="1427189"/>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1</a:t>
                </a:r>
              </a:p>
            </p:txBody>
          </p:sp>
        </p:grpSp>
      </p:grpSp>
      <p:grpSp>
        <p:nvGrpSpPr>
          <p:cNvPr id="16" name="Group 15"/>
          <p:cNvGrpSpPr/>
          <p:nvPr/>
        </p:nvGrpSpPr>
        <p:grpSpPr>
          <a:xfrm>
            <a:off x="355402" y="2010351"/>
            <a:ext cx="7780439" cy="408253"/>
            <a:chOff x="357780" y="2067708"/>
            <a:chExt cx="7780439" cy="408253"/>
          </a:xfrm>
        </p:grpSpPr>
        <p:sp>
          <p:nvSpPr>
            <p:cNvPr id="17" name="TextBox 16"/>
            <p:cNvSpPr txBox="1"/>
            <p:nvPr/>
          </p:nvSpPr>
          <p:spPr>
            <a:xfrm>
              <a:off x="823019" y="2091887"/>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cs typeface="Trebuchet MS"/>
                </a:rPr>
                <a:t>Eclipse</a:t>
              </a:r>
              <a:endParaRPr lang="en-US" sz="1600" dirty="0">
                <a:solidFill>
                  <a:srgbClr val="444444"/>
                </a:solidFill>
                <a:latin typeface="Trebuchet MS"/>
                <a:cs typeface="Trebuchet MS"/>
              </a:endParaRPr>
            </a:p>
          </p:txBody>
        </p:sp>
        <p:grpSp>
          <p:nvGrpSpPr>
            <p:cNvPr id="18" name="Group 17"/>
            <p:cNvGrpSpPr>
              <a:grpSpLocks noChangeAspect="1"/>
            </p:cNvGrpSpPr>
            <p:nvPr/>
          </p:nvGrpSpPr>
          <p:grpSpPr>
            <a:xfrm>
              <a:off x="357780" y="2067708"/>
              <a:ext cx="411480" cy="408253"/>
              <a:chOff x="448467" y="2071851"/>
              <a:chExt cx="464582" cy="464582"/>
            </a:xfrm>
          </p:grpSpPr>
          <p:sp>
            <p:nvSpPr>
              <p:cNvPr id="19" name="Oval 18"/>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20" name="TextBox 19"/>
              <p:cNvSpPr txBox="1"/>
              <p:nvPr/>
            </p:nvSpPr>
            <p:spPr>
              <a:xfrm>
                <a:off x="499647" y="2113322"/>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2</a:t>
                </a:r>
              </a:p>
            </p:txBody>
          </p:sp>
        </p:grpSp>
      </p:grpSp>
      <p:grpSp>
        <p:nvGrpSpPr>
          <p:cNvPr id="21" name="Group 20"/>
          <p:cNvGrpSpPr/>
          <p:nvPr/>
        </p:nvGrpSpPr>
        <p:grpSpPr>
          <a:xfrm>
            <a:off x="355402" y="2582161"/>
            <a:ext cx="7780439" cy="408253"/>
            <a:chOff x="357780" y="2699810"/>
            <a:chExt cx="7780439" cy="408253"/>
          </a:xfrm>
        </p:grpSpPr>
        <p:sp>
          <p:nvSpPr>
            <p:cNvPr id="22" name="TextBox 21"/>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cs typeface="Trebuchet MS"/>
                </a:rPr>
                <a:t>NetBeans</a:t>
              </a:r>
              <a:endParaRPr lang="en-US" sz="1600" dirty="0">
                <a:solidFill>
                  <a:srgbClr val="444444"/>
                </a:solidFill>
                <a:latin typeface="Trebuchet MS"/>
                <a:cs typeface="Trebuchet MS"/>
              </a:endParaRPr>
            </a:p>
          </p:txBody>
        </p:sp>
        <p:grpSp>
          <p:nvGrpSpPr>
            <p:cNvPr id="23" name="Group 22"/>
            <p:cNvGrpSpPr>
              <a:grpSpLocks noChangeAspect="1"/>
            </p:cNvGrpSpPr>
            <p:nvPr/>
          </p:nvGrpSpPr>
          <p:grpSpPr>
            <a:xfrm>
              <a:off x="357780" y="2699810"/>
              <a:ext cx="411480" cy="408253"/>
              <a:chOff x="448467" y="2760563"/>
              <a:chExt cx="464582" cy="464582"/>
            </a:xfrm>
          </p:grpSpPr>
          <p:sp>
            <p:nvSpPr>
              <p:cNvPr id="24" name="Oval 23"/>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25" name="TextBox 24"/>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3</a:t>
                </a:r>
              </a:p>
            </p:txBody>
          </p:sp>
        </p:grpSp>
      </p:grpSp>
      <p:grpSp>
        <p:nvGrpSpPr>
          <p:cNvPr id="26" name="Group 25"/>
          <p:cNvGrpSpPr/>
          <p:nvPr/>
        </p:nvGrpSpPr>
        <p:grpSpPr>
          <a:xfrm>
            <a:off x="355402" y="3153971"/>
            <a:ext cx="7780439" cy="408253"/>
            <a:chOff x="357780" y="3331911"/>
            <a:chExt cx="7780439" cy="408253"/>
          </a:xfrm>
        </p:grpSpPr>
        <p:sp>
          <p:nvSpPr>
            <p:cNvPr id="27" name="TextBox 26"/>
            <p:cNvSpPr txBox="1"/>
            <p:nvPr/>
          </p:nvSpPr>
          <p:spPr>
            <a:xfrm>
              <a:off x="823019" y="3356091"/>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etc.</a:t>
              </a:r>
              <a:endParaRPr lang="en-US" sz="1600" dirty="0">
                <a:solidFill>
                  <a:srgbClr val="444444"/>
                </a:solidFill>
                <a:latin typeface="Trebuchet MS"/>
                <a:cs typeface="Trebuchet MS"/>
              </a:endParaRPr>
            </a:p>
          </p:txBody>
        </p:sp>
        <p:grpSp>
          <p:nvGrpSpPr>
            <p:cNvPr id="28" name="Group 27"/>
            <p:cNvGrpSpPr>
              <a:grpSpLocks noChangeAspect="1"/>
            </p:cNvGrpSpPr>
            <p:nvPr/>
          </p:nvGrpSpPr>
          <p:grpSpPr>
            <a:xfrm>
              <a:off x="357780" y="3331911"/>
              <a:ext cx="411480" cy="408253"/>
              <a:chOff x="448467" y="3449275"/>
              <a:chExt cx="464582" cy="464582"/>
            </a:xfrm>
          </p:grpSpPr>
          <p:sp>
            <p:nvSpPr>
              <p:cNvPr id="29" name="Oval 28"/>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30" name="TextBox 29"/>
              <p:cNvSpPr txBox="1"/>
              <p:nvPr/>
            </p:nvSpPr>
            <p:spPr>
              <a:xfrm>
                <a:off x="499648" y="3490746"/>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a:t>
                </a:r>
                <a:endParaRPr lang="en-US" sz="1700" dirty="0">
                  <a:solidFill>
                    <a:schemeClr val="bg1"/>
                  </a:solidFill>
                  <a:latin typeface="Arial Black"/>
                  <a:cs typeface="Arial Black"/>
                </a:endParaRPr>
              </a:p>
            </p:txBody>
          </p:sp>
        </p:grpSp>
      </p:grpSp>
    </p:spTree>
    <p:extLst>
      <p:ext uri="{BB962C8B-B14F-4D97-AF65-F5344CB8AC3E}">
        <p14:creationId xmlns:p14="http://schemas.microsoft.com/office/powerpoint/2010/main" val="10952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Source file (.java)</a:t>
            </a:r>
            <a:endParaRPr lang="en-US" dirty="0"/>
          </a:p>
        </p:txBody>
      </p:sp>
      <p:sp>
        <p:nvSpPr>
          <p:cNvPr id="2" name="Content Placeholder 1"/>
          <p:cNvSpPr>
            <a:spLocks noGrp="1"/>
          </p:cNvSpPr>
          <p:nvPr>
            <p:ph idx="1"/>
          </p:nvPr>
        </p:nvSpPr>
        <p:spPr>
          <a:xfrm>
            <a:off x="343888" y="1364523"/>
            <a:ext cx="8329612" cy="3271152"/>
          </a:xfrm>
          <a:prstGeom prst="rect">
            <a:avLst/>
          </a:prstGeom>
        </p:spPr>
        <p:txBody>
          <a:bodyPr>
            <a:spAutoFit/>
          </a:bodyPr>
          <a:lstStyle/>
          <a:p>
            <a:pPr>
              <a:lnSpc>
                <a:spcPct val="130000"/>
              </a:lnSpc>
              <a:buClr>
                <a:srgbClr val="2FC2D9"/>
              </a:buClr>
            </a:pPr>
            <a:r>
              <a:rPr lang="en-US" dirty="0" smtClean="0">
                <a:solidFill>
                  <a:srgbClr val="444444"/>
                </a:solidFill>
              </a:rPr>
              <a:t>If </a:t>
            </a:r>
            <a:r>
              <a:rPr lang="en-US" b="1" dirty="0" smtClean="0">
                <a:solidFill>
                  <a:srgbClr val="444444"/>
                </a:solidFill>
              </a:rPr>
              <a:t>“package” </a:t>
            </a:r>
            <a:r>
              <a:rPr lang="en-US" dirty="0" smtClean="0">
                <a:solidFill>
                  <a:srgbClr val="444444"/>
                </a:solidFill>
              </a:rPr>
              <a:t>statement exists, it must be</a:t>
            </a:r>
            <a:r>
              <a:rPr lang="en-US" b="1" dirty="0" smtClean="0">
                <a:solidFill>
                  <a:srgbClr val="444444"/>
                </a:solidFill>
              </a:rPr>
              <a:t> </a:t>
            </a:r>
            <a:r>
              <a:rPr lang="en-US" dirty="0" smtClean="0">
                <a:solidFill>
                  <a:srgbClr val="444444"/>
                </a:solidFill>
              </a:rPr>
              <a:t>first </a:t>
            </a:r>
          </a:p>
          <a:p>
            <a:pPr>
              <a:lnSpc>
                <a:spcPct val="130000"/>
              </a:lnSpc>
              <a:buClr>
                <a:srgbClr val="2FC2D9"/>
              </a:buClr>
            </a:pPr>
            <a:r>
              <a:rPr lang="en-US" dirty="0" smtClean="0">
                <a:solidFill>
                  <a:srgbClr val="444444"/>
                </a:solidFill>
              </a:rPr>
              <a:t>If </a:t>
            </a:r>
            <a:r>
              <a:rPr lang="en-US" b="1" dirty="0" smtClean="0">
                <a:solidFill>
                  <a:srgbClr val="444444"/>
                </a:solidFill>
              </a:rPr>
              <a:t>“import” </a:t>
            </a:r>
            <a:r>
              <a:rPr lang="en-US" dirty="0" smtClean="0">
                <a:solidFill>
                  <a:srgbClr val="444444"/>
                </a:solidFill>
              </a:rPr>
              <a:t>statement exists, it must be </a:t>
            </a:r>
            <a:r>
              <a:rPr lang="en-US" u="sng" dirty="0" smtClean="0">
                <a:solidFill>
                  <a:srgbClr val="444444"/>
                </a:solidFill>
              </a:rPr>
              <a:t>only</a:t>
            </a:r>
            <a:r>
              <a:rPr lang="en-US" dirty="0" smtClean="0">
                <a:solidFill>
                  <a:srgbClr val="444444"/>
                </a:solidFill>
              </a:rPr>
              <a:t> between </a:t>
            </a:r>
            <a:r>
              <a:rPr lang="en-US" b="1" dirty="0" smtClean="0">
                <a:solidFill>
                  <a:srgbClr val="444444"/>
                </a:solidFill>
              </a:rPr>
              <a:t>“package”</a:t>
            </a:r>
            <a:r>
              <a:rPr lang="en-US" dirty="0" smtClean="0">
                <a:solidFill>
                  <a:srgbClr val="444444"/>
                </a:solidFill>
              </a:rPr>
              <a:t> and first </a:t>
            </a:r>
            <a:r>
              <a:rPr lang="en-US" b="1" dirty="0" smtClean="0">
                <a:solidFill>
                  <a:srgbClr val="444444"/>
                </a:solidFill>
              </a:rPr>
              <a:t>class declaration </a:t>
            </a:r>
          </a:p>
          <a:p>
            <a:pPr>
              <a:lnSpc>
                <a:spcPct val="130000"/>
              </a:lnSpc>
              <a:buClr>
                <a:srgbClr val="2FC2D9"/>
              </a:buClr>
            </a:pPr>
            <a:r>
              <a:rPr lang="en-US" dirty="0">
                <a:solidFill>
                  <a:srgbClr val="444444"/>
                </a:solidFill>
              </a:rPr>
              <a:t>Source file should have </a:t>
            </a:r>
            <a:r>
              <a:rPr lang="en-US" b="1" dirty="0">
                <a:solidFill>
                  <a:srgbClr val="444444"/>
                </a:solidFill>
              </a:rPr>
              <a:t>only one public </a:t>
            </a:r>
            <a:r>
              <a:rPr lang="en-US" dirty="0">
                <a:solidFill>
                  <a:srgbClr val="444444"/>
                </a:solidFill>
              </a:rPr>
              <a:t>class</a:t>
            </a:r>
          </a:p>
          <a:p>
            <a:pPr>
              <a:lnSpc>
                <a:spcPct val="130000"/>
              </a:lnSpc>
              <a:buClr>
                <a:srgbClr val="2FC2D9"/>
              </a:buClr>
            </a:pPr>
            <a:r>
              <a:rPr lang="en-US" dirty="0">
                <a:solidFill>
                  <a:srgbClr val="444444"/>
                </a:solidFill>
              </a:rPr>
              <a:t>If file have declaration of </a:t>
            </a:r>
            <a:r>
              <a:rPr lang="en-US" b="1" dirty="0">
                <a:solidFill>
                  <a:srgbClr val="444444"/>
                </a:solidFill>
              </a:rPr>
              <a:t>two or more </a:t>
            </a:r>
            <a:r>
              <a:rPr lang="en-US" dirty="0">
                <a:solidFill>
                  <a:srgbClr val="444444"/>
                </a:solidFill>
              </a:rPr>
              <a:t>classes, file name should have </a:t>
            </a:r>
            <a:r>
              <a:rPr lang="en-US" b="1" dirty="0">
                <a:solidFill>
                  <a:srgbClr val="444444"/>
                </a:solidFill>
              </a:rPr>
              <a:t>same name as public class</a:t>
            </a:r>
          </a:p>
          <a:p>
            <a:pPr>
              <a:lnSpc>
                <a:spcPct val="130000"/>
              </a:lnSpc>
              <a:buClr>
                <a:srgbClr val="2FC2D9"/>
              </a:buClr>
            </a:pPr>
            <a:endParaRPr lang="en-US" b="1" dirty="0" smtClean="0">
              <a:solidFill>
                <a:srgbClr val="444444"/>
              </a:solidFill>
            </a:endParaRPr>
          </a:p>
          <a:p>
            <a:pPr>
              <a:lnSpc>
                <a:spcPct val="130000"/>
              </a:lnSpc>
              <a:buClr>
                <a:srgbClr val="2FC2D9"/>
              </a:buClr>
            </a:pPr>
            <a:endParaRPr lang="en-US" b="1" dirty="0" smtClean="0">
              <a:solidFill>
                <a:srgbClr val="444444"/>
              </a:solidFill>
            </a:endParaRPr>
          </a:p>
        </p:txBody>
      </p:sp>
    </p:spTree>
    <p:extLst>
      <p:ext uri="{BB962C8B-B14F-4D97-AF65-F5344CB8AC3E}">
        <p14:creationId xmlns:p14="http://schemas.microsoft.com/office/powerpoint/2010/main" val="577972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725391"/>
          </a:xfrm>
        </p:spPr>
        <p:txBody>
          <a:bodyPr>
            <a:spAutoFit/>
          </a:bodyPr>
          <a:lstStyle/>
          <a:p>
            <a:r>
              <a:rPr lang="en-US" sz="4800" b="1" dirty="0"/>
              <a:t> </a:t>
            </a:r>
            <a:r>
              <a:rPr lang="en-US" sz="4800" dirty="0"/>
              <a:t> Java syntax</a:t>
            </a:r>
            <a:endParaRPr lang="en-US" sz="4800" b="1" dirty="0"/>
          </a:p>
        </p:txBody>
      </p:sp>
    </p:spTree>
    <p:extLst>
      <p:ext uri="{BB962C8B-B14F-4D97-AF65-F5344CB8AC3E}">
        <p14:creationId xmlns:p14="http://schemas.microsoft.com/office/powerpoint/2010/main" val="1098616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b="1" dirty="0"/>
              <a:t>Lexical </a:t>
            </a:r>
            <a:r>
              <a:rPr lang="en-US" sz="2800" b="1" dirty="0" smtClean="0"/>
              <a:t>Structure</a:t>
            </a:r>
            <a:endParaRPr lang="en-US" dirty="0"/>
          </a:p>
        </p:txBody>
      </p:sp>
      <p:grpSp>
        <p:nvGrpSpPr>
          <p:cNvPr id="6" name="Group 5"/>
          <p:cNvGrpSpPr/>
          <p:nvPr/>
        </p:nvGrpSpPr>
        <p:grpSpPr>
          <a:xfrm>
            <a:off x="357780" y="1435606"/>
            <a:ext cx="7780439" cy="408253"/>
            <a:chOff x="357780" y="1435606"/>
            <a:chExt cx="7780439" cy="408253"/>
          </a:xfrm>
        </p:grpSpPr>
        <p:sp>
          <p:nvSpPr>
            <p:cNvPr id="7" name="TextBox 6"/>
            <p:cNvSpPr txBox="1"/>
            <p:nvPr/>
          </p:nvSpPr>
          <p:spPr>
            <a:xfrm>
              <a:off x="823019" y="1459785"/>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cs typeface="Trebuchet MS"/>
                </a:rPr>
                <a:t>Whitespaces</a:t>
              </a:r>
              <a:endParaRPr lang="en-US" sz="1600" dirty="0">
                <a:solidFill>
                  <a:srgbClr val="444444"/>
                </a:solidFill>
                <a:latin typeface="Trebuchet MS"/>
                <a:cs typeface="Trebuchet MS"/>
              </a:endParaRPr>
            </a:p>
          </p:txBody>
        </p:sp>
        <p:grpSp>
          <p:nvGrpSpPr>
            <p:cNvPr id="8" name="Group 7"/>
            <p:cNvGrpSpPr>
              <a:grpSpLocks noChangeAspect="1"/>
            </p:cNvGrpSpPr>
            <p:nvPr/>
          </p:nvGrpSpPr>
          <p:grpSpPr>
            <a:xfrm>
              <a:off x="357780" y="1435606"/>
              <a:ext cx="411480" cy="408253"/>
              <a:chOff x="448467" y="1385718"/>
              <a:chExt cx="464582" cy="464582"/>
            </a:xfrm>
          </p:grpSpPr>
          <p:sp>
            <p:nvSpPr>
              <p:cNvPr id="9" name="Oval 8"/>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10" name="TextBox 9"/>
              <p:cNvSpPr txBox="1"/>
              <p:nvPr/>
            </p:nvSpPr>
            <p:spPr>
              <a:xfrm>
                <a:off x="497577" y="1427189"/>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1</a:t>
                </a:r>
              </a:p>
            </p:txBody>
          </p:sp>
        </p:grpSp>
      </p:grpSp>
      <p:grpSp>
        <p:nvGrpSpPr>
          <p:cNvPr id="11" name="Group 10"/>
          <p:cNvGrpSpPr/>
          <p:nvPr/>
        </p:nvGrpSpPr>
        <p:grpSpPr>
          <a:xfrm>
            <a:off x="355402" y="2010351"/>
            <a:ext cx="7780439" cy="408253"/>
            <a:chOff x="357780" y="2067708"/>
            <a:chExt cx="7780439" cy="408253"/>
          </a:xfrm>
        </p:grpSpPr>
        <p:sp>
          <p:nvSpPr>
            <p:cNvPr id="12" name="TextBox 11"/>
            <p:cNvSpPr txBox="1"/>
            <p:nvPr/>
          </p:nvSpPr>
          <p:spPr>
            <a:xfrm>
              <a:off x="823019" y="2091887"/>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Comments</a:t>
              </a:r>
              <a:endParaRPr lang="en-US" sz="1600" dirty="0">
                <a:solidFill>
                  <a:srgbClr val="444444"/>
                </a:solidFill>
                <a:latin typeface="Trebuchet MS"/>
                <a:cs typeface="Trebuchet MS"/>
              </a:endParaRPr>
            </a:p>
          </p:txBody>
        </p:sp>
        <p:grpSp>
          <p:nvGrpSpPr>
            <p:cNvPr id="13" name="Group 12"/>
            <p:cNvGrpSpPr>
              <a:grpSpLocks noChangeAspect="1"/>
            </p:cNvGrpSpPr>
            <p:nvPr/>
          </p:nvGrpSpPr>
          <p:grpSpPr>
            <a:xfrm>
              <a:off x="357780" y="2067708"/>
              <a:ext cx="411480" cy="408253"/>
              <a:chOff x="448467" y="2071851"/>
              <a:chExt cx="464582" cy="464582"/>
            </a:xfrm>
          </p:grpSpPr>
          <p:sp>
            <p:nvSpPr>
              <p:cNvPr id="14" name="Oval 13"/>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15" name="TextBox 14"/>
              <p:cNvSpPr txBox="1"/>
              <p:nvPr/>
            </p:nvSpPr>
            <p:spPr>
              <a:xfrm>
                <a:off x="499647" y="2113322"/>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2</a:t>
                </a:r>
              </a:p>
            </p:txBody>
          </p:sp>
        </p:grpSp>
      </p:grpSp>
      <p:grpSp>
        <p:nvGrpSpPr>
          <p:cNvPr id="16" name="Group 15"/>
          <p:cNvGrpSpPr/>
          <p:nvPr/>
        </p:nvGrpSpPr>
        <p:grpSpPr>
          <a:xfrm>
            <a:off x="355402" y="2582161"/>
            <a:ext cx="7780439" cy="408253"/>
            <a:chOff x="357780" y="2699810"/>
            <a:chExt cx="7780439" cy="408253"/>
          </a:xfrm>
        </p:grpSpPr>
        <p:sp>
          <p:nvSpPr>
            <p:cNvPr id="17" name="TextBox 16"/>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Keywords</a:t>
              </a:r>
              <a:endParaRPr lang="en-US" sz="1600" dirty="0">
                <a:solidFill>
                  <a:srgbClr val="444444"/>
                </a:solidFill>
                <a:latin typeface="Trebuchet MS"/>
                <a:cs typeface="Trebuchet MS"/>
              </a:endParaRPr>
            </a:p>
          </p:txBody>
        </p:sp>
        <p:grpSp>
          <p:nvGrpSpPr>
            <p:cNvPr id="18" name="Group 17"/>
            <p:cNvGrpSpPr>
              <a:grpSpLocks noChangeAspect="1"/>
            </p:cNvGrpSpPr>
            <p:nvPr/>
          </p:nvGrpSpPr>
          <p:grpSpPr>
            <a:xfrm>
              <a:off x="357780" y="2699810"/>
              <a:ext cx="411480" cy="408253"/>
              <a:chOff x="448467" y="2760563"/>
              <a:chExt cx="464582" cy="464582"/>
            </a:xfrm>
          </p:grpSpPr>
          <p:sp>
            <p:nvSpPr>
              <p:cNvPr id="19" name="Oval 18"/>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20" name="TextBox 19"/>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3</a:t>
                </a:r>
              </a:p>
            </p:txBody>
          </p:sp>
        </p:grpSp>
      </p:grpSp>
      <p:grpSp>
        <p:nvGrpSpPr>
          <p:cNvPr id="21" name="Group 20"/>
          <p:cNvGrpSpPr/>
          <p:nvPr/>
        </p:nvGrpSpPr>
        <p:grpSpPr>
          <a:xfrm>
            <a:off x="355402" y="4697142"/>
            <a:ext cx="7780439" cy="408253"/>
            <a:chOff x="357780" y="3331911"/>
            <a:chExt cx="7780439" cy="408253"/>
          </a:xfrm>
        </p:grpSpPr>
        <p:sp>
          <p:nvSpPr>
            <p:cNvPr id="22" name="TextBox 21"/>
            <p:cNvSpPr txBox="1"/>
            <p:nvPr/>
          </p:nvSpPr>
          <p:spPr>
            <a:xfrm>
              <a:off x="823019" y="3356091"/>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Delimiters</a:t>
              </a:r>
              <a:endParaRPr lang="en-US" sz="1600" dirty="0">
                <a:solidFill>
                  <a:srgbClr val="444444"/>
                </a:solidFill>
                <a:latin typeface="Trebuchet MS"/>
                <a:cs typeface="Trebuchet MS"/>
              </a:endParaRPr>
            </a:p>
          </p:txBody>
        </p:sp>
        <p:grpSp>
          <p:nvGrpSpPr>
            <p:cNvPr id="23" name="Group 22"/>
            <p:cNvGrpSpPr>
              <a:grpSpLocks noChangeAspect="1"/>
            </p:cNvGrpSpPr>
            <p:nvPr/>
          </p:nvGrpSpPr>
          <p:grpSpPr>
            <a:xfrm>
              <a:off x="357780" y="3331911"/>
              <a:ext cx="411480" cy="408253"/>
              <a:chOff x="448467" y="3449275"/>
              <a:chExt cx="464582" cy="464582"/>
            </a:xfrm>
          </p:grpSpPr>
          <p:sp>
            <p:nvSpPr>
              <p:cNvPr id="24" name="Oval 2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25" name="TextBox 24"/>
              <p:cNvSpPr txBox="1"/>
              <p:nvPr/>
            </p:nvSpPr>
            <p:spPr>
              <a:xfrm>
                <a:off x="499648" y="3490746"/>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7</a:t>
                </a:r>
                <a:endParaRPr lang="en-US" sz="1700" dirty="0">
                  <a:solidFill>
                    <a:schemeClr val="bg1"/>
                  </a:solidFill>
                  <a:latin typeface="Arial Black"/>
                  <a:cs typeface="Arial Black"/>
                </a:endParaRPr>
              </a:p>
            </p:txBody>
          </p:sp>
        </p:grpSp>
      </p:grpSp>
      <p:grpSp>
        <p:nvGrpSpPr>
          <p:cNvPr id="26" name="Group 25"/>
          <p:cNvGrpSpPr/>
          <p:nvPr/>
        </p:nvGrpSpPr>
        <p:grpSpPr>
          <a:xfrm>
            <a:off x="355402" y="3110747"/>
            <a:ext cx="7780439" cy="408253"/>
            <a:chOff x="357780" y="2699810"/>
            <a:chExt cx="7780439" cy="408253"/>
          </a:xfrm>
        </p:grpSpPr>
        <p:sp>
          <p:nvSpPr>
            <p:cNvPr id="27" name="TextBox 26"/>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cs typeface="Trebuchet MS"/>
                </a:rPr>
                <a:t>Identifiers</a:t>
              </a:r>
              <a:endParaRPr lang="en-US" sz="1600" dirty="0">
                <a:solidFill>
                  <a:srgbClr val="444444"/>
                </a:solidFill>
                <a:cs typeface="Trebuchet MS"/>
              </a:endParaRPr>
            </a:p>
          </p:txBody>
        </p:sp>
        <p:grpSp>
          <p:nvGrpSpPr>
            <p:cNvPr id="28" name="Group 27"/>
            <p:cNvGrpSpPr>
              <a:grpSpLocks noChangeAspect="1"/>
            </p:cNvGrpSpPr>
            <p:nvPr/>
          </p:nvGrpSpPr>
          <p:grpSpPr>
            <a:xfrm>
              <a:off x="357780" y="2699810"/>
              <a:ext cx="411480" cy="408253"/>
              <a:chOff x="448467" y="2760563"/>
              <a:chExt cx="464582" cy="464582"/>
            </a:xfrm>
          </p:grpSpPr>
          <p:sp>
            <p:nvSpPr>
              <p:cNvPr id="29" name="Oval 28"/>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30" name="TextBox 29"/>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4</a:t>
                </a:r>
              </a:p>
            </p:txBody>
          </p:sp>
        </p:grpSp>
      </p:grpSp>
      <p:grpSp>
        <p:nvGrpSpPr>
          <p:cNvPr id="31" name="Group 30"/>
          <p:cNvGrpSpPr/>
          <p:nvPr/>
        </p:nvGrpSpPr>
        <p:grpSpPr>
          <a:xfrm>
            <a:off x="355402" y="3636650"/>
            <a:ext cx="7780439" cy="408253"/>
            <a:chOff x="357780" y="2699810"/>
            <a:chExt cx="7780439" cy="408253"/>
          </a:xfrm>
        </p:grpSpPr>
        <p:sp>
          <p:nvSpPr>
            <p:cNvPr id="32" name="TextBox 31"/>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Literals</a:t>
              </a:r>
              <a:endParaRPr lang="en-US" sz="1600" dirty="0">
                <a:solidFill>
                  <a:srgbClr val="444444"/>
                </a:solidFill>
                <a:latin typeface="Trebuchet MS"/>
                <a:cs typeface="Trebuchet MS"/>
              </a:endParaRPr>
            </a:p>
          </p:txBody>
        </p:sp>
        <p:grpSp>
          <p:nvGrpSpPr>
            <p:cNvPr id="33" name="Group 32"/>
            <p:cNvGrpSpPr>
              <a:grpSpLocks noChangeAspect="1"/>
            </p:cNvGrpSpPr>
            <p:nvPr/>
          </p:nvGrpSpPr>
          <p:grpSpPr>
            <a:xfrm>
              <a:off x="357780" y="2699810"/>
              <a:ext cx="411480" cy="408253"/>
              <a:chOff x="448467" y="2760563"/>
              <a:chExt cx="464582" cy="464582"/>
            </a:xfrm>
          </p:grpSpPr>
          <p:sp>
            <p:nvSpPr>
              <p:cNvPr id="34" name="Oval 33"/>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35" name="TextBox 34"/>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5</a:t>
                </a:r>
                <a:endParaRPr lang="en-US" sz="1700" dirty="0">
                  <a:solidFill>
                    <a:schemeClr val="bg1"/>
                  </a:solidFill>
                  <a:latin typeface="Arial Black"/>
                  <a:cs typeface="Arial Black"/>
                </a:endParaRPr>
              </a:p>
            </p:txBody>
          </p:sp>
        </p:grpSp>
      </p:grpSp>
      <p:grpSp>
        <p:nvGrpSpPr>
          <p:cNvPr id="36" name="Group 35"/>
          <p:cNvGrpSpPr/>
          <p:nvPr/>
        </p:nvGrpSpPr>
        <p:grpSpPr>
          <a:xfrm>
            <a:off x="355402" y="4166896"/>
            <a:ext cx="7780439" cy="408253"/>
            <a:chOff x="357780" y="2699810"/>
            <a:chExt cx="7780439" cy="408253"/>
          </a:xfrm>
        </p:grpSpPr>
        <p:sp>
          <p:nvSpPr>
            <p:cNvPr id="37" name="TextBox 36"/>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Operators</a:t>
              </a:r>
              <a:endParaRPr lang="en-US" sz="1600" dirty="0">
                <a:solidFill>
                  <a:srgbClr val="444444"/>
                </a:solidFill>
                <a:latin typeface="Trebuchet MS"/>
                <a:cs typeface="Trebuchet MS"/>
              </a:endParaRPr>
            </a:p>
          </p:txBody>
        </p:sp>
        <p:grpSp>
          <p:nvGrpSpPr>
            <p:cNvPr id="38" name="Group 37"/>
            <p:cNvGrpSpPr>
              <a:grpSpLocks noChangeAspect="1"/>
            </p:cNvGrpSpPr>
            <p:nvPr/>
          </p:nvGrpSpPr>
          <p:grpSpPr>
            <a:xfrm>
              <a:off x="357780" y="2699810"/>
              <a:ext cx="411480" cy="408253"/>
              <a:chOff x="448467" y="2760563"/>
              <a:chExt cx="464582" cy="464582"/>
            </a:xfrm>
          </p:grpSpPr>
          <p:sp>
            <p:nvSpPr>
              <p:cNvPr id="39" name="Oval 38"/>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40" name="TextBox 39"/>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6</a:t>
                </a:r>
              </a:p>
            </p:txBody>
          </p:sp>
        </p:grpSp>
      </p:grpSp>
    </p:spTree>
    <p:extLst>
      <p:ext uri="{BB962C8B-B14F-4D97-AF65-F5344CB8AC3E}">
        <p14:creationId xmlns:p14="http://schemas.microsoft.com/office/powerpoint/2010/main" val="39395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smtClean="0">
                <a:solidFill>
                  <a:srgbClr val="444444"/>
                </a:solidFill>
                <a:cs typeface="Trebuchet MS"/>
              </a:rPr>
              <a:t>Whitespaces / Separators</a:t>
            </a:r>
            <a:endParaRPr lang="en-US" dirty="0"/>
          </a:p>
        </p:txBody>
      </p:sp>
      <p:sp>
        <p:nvSpPr>
          <p:cNvPr id="2" name="Rectangle 1"/>
          <p:cNvSpPr/>
          <p:nvPr/>
        </p:nvSpPr>
        <p:spPr>
          <a:xfrm>
            <a:off x="498388" y="1382063"/>
            <a:ext cx="8233719" cy="3416320"/>
          </a:xfrm>
          <a:prstGeom prst="rect">
            <a:avLst/>
          </a:prstGeom>
        </p:spPr>
        <p:txBody>
          <a:bodyPr wrap="square">
            <a:spAutoFit/>
          </a:bodyPr>
          <a:lstStyle/>
          <a:p>
            <a:pPr marL="285750" indent="-285750">
              <a:lnSpc>
                <a:spcPct val="200000"/>
              </a:lnSpc>
              <a:buFont typeface="Arial" panose="020B0604020202020204" pitchFamily="34" charset="0"/>
              <a:buChar char="•"/>
            </a:pPr>
            <a:r>
              <a:rPr lang="en-US" i="1" dirty="0" smtClean="0"/>
              <a:t>ASCII </a:t>
            </a:r>
            <a:r>
              <a:rPr lang="en-US" b="1" i="1" dirty="0"/>
              <a:t>SP</a:t>
            </a:r>
            <a:r>
              <a:rPr lang="en-US" i="1" dirty="0"/>
              <a:t> character, also known as </a:t>
            </a:r>
            <a:r>
              <a:rPr lang="en-US" b="1" i="1" u="sng" dirty="0"/>
              <a:t>"</a:t>
            </a:r>
            <a:r>
              <a:rPr lang="en-US" b="1" i="1" u="sng" dirty="0" smtClean="0"/>
              <a:t>space“</a:t>
            </a:r>
            <a:endParaRPr lang="en-US" i="1" u="sng" dirty="0"/>
          </a:p>
          <a:p>
            <a:pPr marL="285750" indent="-285750">
              <a:lnSpc>
                <a:spcPct val="200000"/>
              </a:lnSpc>
              <a:buFont typeface="Arial" panose="020B0604020202020204" pitchFamily="34" charset="0"/>
              <a:buChar char="•"/>
            </a:pPr>
            <a:r>
              <a:rPr lang="en-US" i="1" dirty="0" smtClean="0"/>
              <a:t>ASCII </a:t>
            </a:r>
            <a:r>
              <a:rPr lang="en-US" b="1" i="1" dirty="0"/>
              <a:t>HT</a:t>
            </a:r>
            <a:r>
              <a:rPr lang="en-US" i="1" dirty="0"/>
              <a:t> character, also known as </a:t>
            </a:r>
            <a:r>
              <a:rPr lang="en-US" b="1" i="1" u="sng" dirty="0"/>
              <a:t>"horizontal </a:t>
            </a:r>
            <a:r>
              <a:rPr lang="en-US" b="1" i="1" u="sng" dirty="0" smtClean="0"/>
              <a:t>tab“</a:t>
            </a:r>
          </a:p>
          <a:p>
            <a:pPr marL="285750" indent="-285750">
              <a:lnSpc>
                <a:spcPct val="200000"/>
              </a:lnSpc>
              <a:buFont typeface="Arial" panose="020B0604020202020204" pitchFamily="34" charset="0"/>
              <a:buChar char="•"/>
            </a:pPr>
            <a:r>
              <a:rPr lang="en-US" i="1" dirty="0" smtClean="0"/>
              <a:t>ASCII </a:t>
            </a:r>
            <a:r>
              <a:rPr lang="en-US" b="1" i="1" dirty="0"/>
              <a:t>FF</a:t>
            </a:r>
            <a:r>
              <a:rPr lang="en-US" i="1" dirty="0"/>
              <a:t> character, also known as </a:t>
            </a:r>
            <a:r>
              <a:rPr lang="en-US" b="1" i="1" u="sng" dirty="0"/>
              <a:t>"form feed"</a:t>
            </a:r>
            <a:r>
              <a:rPr lang="en-US" i="1" dirty="0"/>
              <a:t>  </a:t>
            </a:r>
            <a:endParaRPr lang="en-US" i="1" dirty="0" smtClean="0"/>
          </a:p>
          <a:p>
            <a:pPr marL="285750" indent="-285750">
              <a:lnSpc>
                <a:spcPct val="200000"/>
              </a:lnSpc>
              <a:buFont typeface="Arial" panose="020B0604020202020204" pitchFamily="34" charset="0"/>
              <a:buChar char="•"/>
            </a:pPr>
            <a:r>
              <a:rPr lang="en-US" i="1" dirty="0" smtClean="0"/>
              <a:t>ASCII </a:t>
            </a:r>
            <a:r>
              <a:rPr lang="en-US" b="1" i="1" dirty="0"/>
              <a:t>LF</a:t>
            </a:r>
            <a:r>
              <a:rPr lang="en-US" i="1" dirty="0"/>
              <a:t> character, also known as </a:t>
            </a:r>
            <a:r>
              <a:rPr lang="en-US" b="1" i="1" u="sng" dirty="0"/>
              <a:t>"newline"</a:t>
            </a:r>
            <a:r>
              <a:rPr lang="en-US" i="1" dirty="0"/>
              <a:t> </a:t>
            </a:r>
            <a:endParaRPr lang="en-US" i="1" dirty="0" smtClean="0"/>
          </a:p>
          <a:p>
            <a:pPr marL="285750" indent="-285750">
              <a:lnSpc>
                <a:spcPct val="200000"/>
              </a:lnSpc>
              <a:buFont typeface="Arial" panose="020B0604020202020204" pitchFamily="34" charset="0"/>
              <a:buChar char="•"/>
            </a:pPr>
            <a:r>
              <a:rPr lang="en-US" i="1" dirty="0" smtClean="0"/>
              <a:t>ASCII </a:t>
            </a:r>
            <a:r>
              <a:rPr lang="en-US" b="1" i="1" dirty="0"/>
              <a:t>CR</a:t>
            </a:r>
            <a:r>
              <a:rPr lang="en-US" i="1" dirty="0"/>
              <a:t> character, also known as </a:t>
            </a:r>
            <a:r>
              <a:rPr lang="en-US" b="1" i="1" u="sng" dirty="0"/>
              <a:t>"</a:t>
            </a:r>
            <a:r>
              <a:rPr lang="en-US" b="1" i="1" u="sng" dirty="0" smtClean="0"/>
              <a:t>return“</a:t>
            </a:r>
          </a:p>
          <a:p>
            <a:pPr marL="285750" indent="-285750">
              <a:lnSpc>
                <a:spcPct val="200000"/>
              </a:lnSpc>
              <a:buFont typeface="Arial" panose="020B0604020202020204" pitchFamily="34" charset="0"/>
              <a:buChar char="•"/>
            </a:pPr>
            <a:r>
              <a:rPr lang="en-US" i="1" dirty="0" smtClean="0"/>
              <a:t>ASCII </a:t>
            </a:r>
            <a:r>
              <a:rPr lang="en-US" b="1" i="1" dirty="0"/>
              <a:t>CR character followed by the ASCII LF character</a:t>
            </a:r>
            <a:endParaRPr lang="en-US" b="1" dirty="0"/>
          </a:p>
        </p:txBody>
      </p:sp>
      <p:pic>
        <p:nvPicPr>
          <p:cNvPr id="3" name="Picture 2"/>
          <p:cNvPicPr>
            <a:picLocks noChangeAspect="1"/>
          </p:cNvPicPr>
          <p:nvPr/>
        </p:nvPicPr>
        <p:blipFill>
          <a:blip r:embed="rId3"/>
          <a:stretch>
            <a:fillRect/>
          </a:stretch>
        </p:blipFill>
        <p:spPr>
          <a:xfrm>
            <a:off x="1829184" y="5247758"/>
            <a:ext cx="5572125" cy="552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120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a:solidFill>
                  <a:srgbClr val="444444"/>
                </a:solidFill>
                <a:latin typeface="Arial Black" panose="020B0A04020102020204" pitchFamily="34" charset="0"/>
                <a:cs typeface="Trebuchet MS"/>
              </a:rPr>
              <a:t>Comments</a:t>
            </a:r>
            <a:endParaRPr lang="en-US" dirty="0">
              <a:latin typeface="Arial Black" panose="020B0A04020102020204" pitchFamily="34" charset="0"/>
            </a:endParaRPr>
          </a:p>
        </p:txBody>
      </p:sp>
      <p:pic>
        <p:nvPicPr>
          <p:cNvPr id="3" name="Picture 2"/>
          <p:cNvPicPr>
            <a:picLocks noChangeAspect="1"/>
          </p:cNvPicPr>
          <p:nvPr/>
        </p:nvPicPr>
        <p:blipFill>
          <a:blip r:embed="rId3"/>
          <a:stretch>
            <a:fillRect/>
          </a:stretch>
        </p:blipFill>
        <p:spPr>
          <a:xfrm>
            <a:off x="3161256" y="2895545"/>
            <a:ext cx="4384614" cy="1197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292042" y="2578586"/>
            <a:ext cx="2523448" cy="646331"/>
          </a:xfrm>
          <a:prstGeom prst="rect">
            <a:avLst/>
          </a:prstGeom>
        </p:spPr>
        <p:txBody>
          <a:bodyPr wrap="none">
            <a:spAutoFit/>
          </a:bodyPr>
          <a:lstStyle/>
          <a:p>
            <a:pPr>
              <a:lnSpc>
                <a:spcPct val="200000"/>
              </a:lnSpc>
            </a:pPr>
            <a:r>
              <a:rPr lang="en-US" b="1" dirty="0" smtClean="0"/>
              <a:t>Multiline comments : </a:t>
            </a:r>
          </a:p>
        </p:txBody>
      </p:sp>
      <p:sp>
        <p:nvSpPr>
          <p:cNvPr id="6" name="Rectangle 5"/>
          <p:cNvSpPr/>
          <p:nvPr/>
        </p:nvSpPr>
        <p:spPr>
          <a:xfrm>
            <a:off x="336125" y="1382063"/>
            <a:ext cx="2435282" cy="646331"/>
          </a:xfrm>
          <a:prstGeom prst="rect">
            <a:avLst/>
          </a:prstGeom>
        </p:spPr>
        <p:txBody>
          <a:bodyPr wrap="none">
            <a:spAutoFit/>
          </a:bodyPr>
          <a:lstStyle/>
          <a:p>
            <a:pPr>
              <a:lnSpc>
                <a:spcPct val="200000"/>
              </a:lnSpc>
            </a:pPr>
            <a:r>
              <a:rPr lang="en-US" b="1" dirty="0" smtClean="0"/>
              <a:t>One-line comments :</a:t>
            </a:r>
          </a:p>
        </p:txBody>
      </p:sp>
      <p:pic>
        <p:nvPicPr>
          <p:cNvPr id="7" name="Picture 6"/>
          <p:cNvPicPr>
            <a:picLocks noChangeAspect="1"/>
          </p:cNvPicPr>
          <p:nvPr/>
        </p:nvPicPr>
        <p:blipFill>
          <a:blip r:embed="rId4"/>
          <a:stretch>
            <a:fillRect/>
          </a:stretch>
        </p:blipFill>
        <p:spPr>
          <a:xfrm>
            <a:off x="3161256" y="1627522"/>
            <a:ext cx="5603219" cy="4509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2438400" y="4524172"/>
            <a:ext cx="6409037" cy="346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1252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a:solidFill>
                  <a:srgbClr val="444444"/>
                </a:solidFill>
                <a:latin typeface="Arial Black" panose="020B0A04020102020204" pitchFamily="34" charset="0"/>
                <a:cs typeface="Trebuchet MS"/>
              </a:rPr>
              <a:t>Keywords</a:t>
            </a:r>
            <a:endParaRPr lang="en-US" dirty="0">
              <a:latin typeface="Arial Black" panose="020B0A04020102020204" pitchFamily="34" charset="0"/>
            </a:endParaRPr>
          </a:p>
        </p:txBody>
      </p:sp>
      <p:pic>
        <p:nvPicPr>
          <p:cNvPr id="17" name="Picture 16"/>
          <p:cNvPicPr>
            <a:picLocks noChangeAspect="1"/>
          </p:cNvPicPr>
          <p:nvPr/>
        </p:nvPicPr>
        <p:blipFill>
          <a:blip r:embed="rId3"/>
          <a:stretch>
            <a:fillRect/>
          </a:stretch>
        </p:blipFill>
        <p:spPr>
          <a:xfrm>
            <a:off x="647700" y="1624012"/>
            <a:ext cx="7848600" cy="3609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64216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a:solidFill>
                  <a:srgbClr val="444444"/>
                </a:solidFill>
                <a:cs typeface="Trebuchet MS"/>
              </a:rPr>
              <a:t>Identifiers</a:t>
            </a:r>
            <a:endParaRPr lang="en-US" dirty="0"/>
          </a:p>
        </p:txBody>
      </p:sp>
      <p:sp>
        <p:nvSpPr>
          <p:cNvPr id="2" name="Rectangle 1"/>
          <p:cNvSpPr/>
          <p:nvPr/>
        </p:nvSpPr>
        <p:spPr>
          <a:xfrm>
            <a:off x="455140" y="1134927"/>
            <a:ext cx="8233719" cy="5078313"/>
          </a:xfrm>
          <a:prstGeom prst="rect">
            <a:avLst/>
          </a:prstGeom>
        </p:spPr>
        <p:txBody>
          <a:bodyPr wrap="square">
            <a:spAutoFit/>
          </a:bodyPr>
          <a:lstStyle/>
          <a:p>
            <a:pPr marL="285750" indent="-285750">
              <a:lnSpc>
                <a:spcPct val="200000"/>
              </a:lnSpc>
              <a:buFont typeface="Arial" panose="020B0604020202020204" pitchFamily="34" charset="0"/>
              <a:buChar char="•"/>
            </a:pPr>
            <a:r>
              <a:rPr lang="en-US" b="1" dirty="0" smtClean="0"/>
              <a:t>A-Z</a:t>
            </a:r>
            <a:r>
              <a:rPr lang="en-US" dirty="0" smtClean="0"/>
              <a:t> </a:t>
            </a:r>
            <a:r>
              <a:rPr lang="en-US" dirty="0"/>
              <a:t>(\u0041-\u005a</a:t>
            </a:r>
            <a:r>
              <a:rPr lang="en-US" dirty="0" smtClean="0"/>
              <a:t>)</a:t>
            </a:r>
          </a:p>
          <a:p>
            <a:pPr marL="285750" indent="-285750">
              <a:lnSpc>
                <a:spcPct val="200000"/>
              </a:lnSpc>
              <a:buFont typeface="Arial" panose="020B0604020202020204" pitchFamily="34" charset="0"/>
              <a:buChar char="•"/>
            </a:pPr>
            <a:r>
              <a:rPr lang="en-US" b="1" dirty="0"/>
              <a:t>a-z</a:t>
            </a:r>
            <a:r>
              <a:rPr lang="en-US" dirty="0"/>
              <a:t> (\u0061-\u007a</a:t>
            </a:r>
            <a:r>
              <a:rPr lang="en-US" dirty="0" smtClean="0"/>
              <a:t>)</a:t>
            </a:r>
          </a:p>
          <a:p>
            <a:pPr marL="285750" indent="-285750">
              <a:lnSpc>
                <a:spcPct val="200000"/>
              </a:lnSpc>
              <a:buFont typeface="Arial" panose="020B0604020202020204" pitchFamily="34" charset="0"/>
              <a:buChar char="•"/>
            </a:pPr>
            <a:r>
              <a:rPr lang="en-US" dirty="0"/>
              <a:t>ASCII underscore (</a:t>
            </a:r>
            <a:r>
              <a:rPr lang="en-US" b="1" dirty="0"/>
              <a:t>_</a:t>
            </a:r>
            <a:r>
              <a:rPr lang="en-US" dirty="0"/>
              <a:t>, or \u005f) and dollar sign (</a:t>
            </a:r>
            <a:r>
              <a:rPr lang="en-US" b="1" dirty="0"/>
              <a:t>$</a:t>
            </a:r>
            <a:r>
              <a:rPr lang="en-US" dirty="0"/>
              <a:t>, or \u0024)</a:t>
            </a:r>
            <a:endParaRPr lang="en-US" b="1" i="1" u="sng" dirty="0" smtClean="0"/>
          </a:p>
          <a:p>
            <a:pPr marL="285750" indent="-285750">
              <a:lnSpc>
                <a:spcPct val="200000"/>
              </a:lnSpc>
              <a:buFont typeface="Arial" panose="020B0604020202020204" pitchFamily="34" charset="0"/>
              <a:buChar char="•"/>
            </a:pPr>
            <a:r>
              <a:rPr lang="es-ES" dirty="0"/>
              <a:t>ASCII </a:t>
            </a:r>
            <a:r>
              <a:rPr lang="es-ES" dirty="0" err="1"/>
              <a:t>digits</a:t>
            </a:r>
            <a:r>
              <a:rPr lang="es-ES" dirty="0"/>
              <a:t> </a:t>
            </a:r>
            <a:r>
              <a:rPr lang="es-ES" b="1" dirty="0"/>
              <a:t>0-9</a:t>
            </a:r>
            <a:r>
              <a:rPr lang="es-ES" dirty="0"/>
              <a:t> (\u0030-\u0039) </a:t>
            </a:r>
            <a:r>
              <a:rPr lang="en-US" i="1" dirty="0" smtClean="0"/>
              <a:t> </a:t>
            </a:r>
          </a:p>
          <a:p>
            <a:pPr marL="285750" indent="-285750">
              <a:lnSpc>
                <a:spcPct val="200000"/>
              </a:lnSpc>
              <a:buFont typeface="Arial" panose="020B0604020202020204" pitchFamily="34" charset="0"/>
              <a:buChar char="•"/>
            </a:pPr>
            <a:endParaRPr lang="en-US" b="1" i="1" u="sng" dirty="0" smtClean="0"/>
          </a:p>
          <a:p>
            <a:pPr marL="285750" indent="-285750">
              <a:lnSpc>
                <a:spcPct val="200000"/>
              </a:lnSpc>
              <a:buFont typeface="Arial" panose="020B0604020202020204" pitchFamily="34" charset="0"/>
              <a:buChar char="•"/>
            </a:pPr>
            <a:r>
              <a:rPr lang="en-US" b="1" i="1" u="sng" dirty="0" smtClean="0"/>
              <a:t>!!! Cannot start from digits !!!</a:t>
            </a:r>
          </a:p>
          <a:p>
            <a:pPr marL="285750" indent="-285750">
              <a:lnSpc>
                <a:spcPct val="200000"/>
              </a:lnSpc>
              <a:buFont typeface="Arial" panose="020B0604020202020204" pitchFamily="34" charset="0"/>
              <a:buChar char="•"/>
            </a:pPr>
            <a:r>
              <a:rPr lang="en-US" b="1" i="1" u="sng" dirty="0" smtClean="0"/>
              <a:t> </a:t>
            </a:r>
            <a:r>
              <a:rPr lang="en-US" b="1" i="1" u="sng" dirty="0"/>
              <a:t>!!! Cannot start from </a:t>
            </a:r>
            <a:r>
              <a:rPr lang="en-US" b="1" i="1" u="sng" dirty="0" err="1" smtClean="0"/>
              <a:t>NullLiteral</a:t>
            </a:r>
            <a:r>
              <a:rPr lang="en-US" b="1" i="1" u="sng" dirty="0" smtClean="0"/>
              <a:t> or </a:t>
            </a:r>
            <a:r>
              <a:rPr lang="en-US" b="1" i="1" u="sng" dirty="0" err="1" smtClean="0"/>
              <a:t>BooleanLiterals</a:t>
            </a:r>
            <a:r>
              <a:rPr lang="en-US" b="1" i="1" u="sng" dirty="0" smtClean="0"/>
              <a:t> !!!</a:t>
            </a:r>
          </a:p>
          <a:p>
            <a:pPr marL="285750" indent="-285750">
              <a:lnSpc>
                <a:spcPct val="200000"/>
              </a:lnSpc>
              <a:buFont typeface="Arial" panose="020B0604020202020204" pitchFamily="34" charset="0"/>
              <a:buChar char="•"/>
            </a:pPr>
            <a:r>
              <a:rPr lang="en-US" b="1" i="1" u="sng" dirty="0" smtClean="0"/>
              <a:t>!!! </a:t>
            </a:r>
            <a:r>
              <a:rPr lang="en-US" b="1" i="1" u="sng" dirty="0"/>
              <a:t>Cannot </a:t>
            </a:r>
            <a:r>
              <a:rPr lang="en-US" b="1" i="1" u="sng" dirty="0" smtClean="0"/>
              <a:t>be any of keywords !!! </a:t>
            </a:r>
          </a:p>
          <a:p>
            <a:pPr marL="285750" indent="-285750">
              <a:lnSpc>
                <a:spcPct val="200000"/>
              </a:lnSpc>
              <a:buFont typeface="Arial" panose="020B0604020202020204" pitchFamily="34" charset="0"/>
              <a:buChar char="•"/>
            </a:pPr>
            <a:r>
              <a:rPr lang="en-US" b="1" i="1" u="sng" dirty="0" smtClean="0"/>
              <a:t>!!! Case Sensitive !!!</a:t>
            </a:r>
            <a:endParaRPr lang="en-US" b="1" i="1" u="sng" dirty="0"/>
          </a:p>
        </p:txBody>
      </p:sp>
    </p:spTree>
    <p:extLst>
      <p:ext uri="{BB962C8B-B14F-4D97-AF65-F5344CB8AC3E}">
        <p14:creationId xmlns:p14="http://schemas.microsoft.com/office/powerpoint/2010/main" val="3034431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smtClean="0">
                <a:solidFill>
                  <a:srgbClr val="444444"/>
                </a:solidFill>
                <a:cs typeface="Trebuchet MS"/>
              </a:rPr>
              <a:t>Literals</a:t>
            </a:r>
            <a:endParaRPr lang="en-US" dirty="0"/>
          </a:p>
        </p:txBody>
      </p:sp>
      <p:sp>
        <p:nvSpPr>
          <p:cNvPr id="24" name="Rectangle 23"/>
          <p:cNvSpPr/>
          <p:nvPr/>
        </p:nvSpPr>
        <p:spPr>
          <a:xfrm>
            <a:off x="391297" y="1260389"/>
            <a:ext cx="8361406" cy="3416320"/>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t>Integer Literal : </a:t>
            </a:r>
            <a:r>
              <a:rPr lang="en-US" dirty="0" smtClean="0">
                <a:solidFill>
                  <a:srgbClr val="00B0F0"/>
                </a:solidFill>
              </a:rPr>
              <a:t>10, 0xC0B0L, 07, 234L, 12l, </a:t>
            </a:r>
            <a:r>
              <a:rPr lang="en-US" dirty="0" smtClean="0">
                <a:solidFill>
                  <a:srgbClr val="999999"/>
                </a:solidFill>
              </a:rPr>
              <a:t>0b1011, 1_000_000</a:t>
            </a:r>
          </a:p>
          <a:p>
            <a:pPr marL="285750" indent="-285750">
              <a:lnSpc>
                <a:spcPct val="200000"/>
              </a:lnSpc>
              <a:buFont typeface="Arial" panose="020B0604020202020204" pitchFamily="34" charset="0"/>
              <a:buChar char="•"/>
            </a:pPr>
            <a:r>
              <a:rPr lang="en-US" dirty="0" err="1" smtClean="0"/>
              <a:t>FloatingPoint</a:t>
            </a:r>
            <a:r>
              <a:rPr lang="en-US" dirty="0" smtClean="0"/>
              <a:t> Literal : </a:t>
            </a:r>
            <a:r>
              <a:rPr lang="en-US" dirty="0" smtClean="0">
                <a:solidFill>
                  <a:srgbClr val="00B0F0"/>
                </a:solidFill>
              </a:rPr>
              <a:t>2.5, .02, 5E10, 2e+4, 4.1F, 2.1D, 6.022137e+23f</a:t>
            </a:r>
          </a:p>
          <a:p>
            <a:pPr marL="285750" indent="-285750">
              <a:lnSpc>
                <a:spcPct val="200000"/>
              </a:lnSpc>
              <a:buFont typeface="Arial" panose="020B0604020202020204" pitchFamily="34" charset="0"/>
              <a:buChar char="•"/>
            </a:pPr>
            <a:r>
              <a:rPr lang="en-US" dirty="0" smtClean="0"/>
              <a:t>Boolean Literal : </a:t>
            </a:r>
            <a:r>
              <a:rPr lang="en-US" dirty="0" smtClean="0">
                <a:solidFill>
                  <a:srgbClr val="00B0F0"/>
                </a:solidFill>
              </a:rPr>
              <a:t>true, false</a:t>
            </a:r>
            <a:r>
              <a:rPr lang="en-US" dirty="0" smtClean="0"/>
              <a:t> </a:t>
            </a:r>
            <a:endParaRPr lang="en-US" dirty="0"/>
          </a:p>
          <a:p>
            <a:pPr marL="285750" indent="-285750">
              <a:lnSpc>
                <a:spcPct val="200000"/>
              </a:lnSpc>
              <a:buFont typeface="Arial" panose="020B0604020202020204" pitchFamily="34" charset="0"/>
              <a:buChar char="•"/>
            </a:pPr>
            <a:r>
              <a:rPr lang="en-US" dirty="0" smtClean="0"/>
              <a:t>Character Literal : </a:t>
            </a:r>
            <a:r>
              <a:rPr lang="en-US" dirty="0" smtClean="0">
                <a:solidFill>
                  <a:srgbClr val="00B0F0"/>
                </a:solidFill>
              </a:rPr>
              <a:t>‘A’, ‘@’, ‘%’, ‘#’, ‘\u1111’, </a:t>
            </a:r>
            <a:r>
              <a:rPr lang="en-US" i="1" dirty="0">
                <a:solidFill>
                  <a:srgbClr val="00B0F0"/>
                </a:solidFill>
              </a:rPr>
              <a:t>'\</a:t>
            </a:r>
            <a:r>
              <a:rPr lang="en-US" i="1" dirty="0" err="1" smtClean="0">
                <a:solidFill>
                  <a:srgbClr val="00B0F0"/>
                </a:solidFill>
              </a:rPr>
              <a:t>uFFFF</a:t>
            </a:r>
            <a:r>
              <a:rPr lang="en-US" i="1" dirty="0" smtClean="0">
                <a:solidFill>
                  <a:srgbClr val="00B0F0"/>
                </a:solidFill>
              </a:rPr>
              <a:t>‘, ‘\’’, ‘\\’, ‘\t’</a:t>
            </a:r>
            <a:endParaRPr lang="en-US" dirty="0">
              <a:solidFill>
                <a:srgbClr val="00B0F0"/>
              </a:solidFill>
            </a:endParaRPr>
          </a:p>
          <a:p>
            <a:pPr marL="285750" indent="-285750">
              <a:lnSpc>
                <a:spcPct val="200000"/>
              </a:lnSpc>
              <a:buFont typeface="Arial" panose="020B0604020202020204" pitchFamily="34" charset="0"/>
              <a:buChar char="•"/>
            </a:pPr>
            <a:r>
              <a:rPr lang="en-US" dirty="0" smtClean="0"/>
              <a:t>String Literal : </a:t>
            </a:r>
            <a:r>
              <a:rPr lang="en-US" dirty="0" smtClean="0">
                <a:solidFill>
                  <a:srgbClr val="00B0F0"/>
                </a:solidFill>
              </a:rPr>
              <a:t>“\”12”, “\n 0_o \n”, “double”, “false”</a:t>
            </a:r>
            <a:endParaRPr lang="en-US" dirty="0">
              <a:solidFill>
                <a:srgbClr val="00B0F0"/>
              </a:solidFill>
            </a:endParaRPr>
          </a:p>
          <a:p>
            <a:pPr marL="285750" indent="-285750">
              <a:lnSpc>
                <a:spcPct val="200000"/>
              </a:lnSpc>
              <a:buFont typeface="Arial" panose="020B0604020202020204" pitchFamily="34" charset="0"/>
              <a:buChar char="•"/>
            </a:pPr>
            <a:r>
              <a:rPr lang="en-US" dirty="0" smtClean="0"/>
              <a:t>Null Literal : </a:t>
            </a:r>
            <a:r>
              <a:rPr lang="en-US" dirty="0" smtClean="0">
                <a:solidFill>
                  <a:srgbClr val="00B0F0"/>
                </a:solidFill>
              </a:rPr>
              <a:t>null</a:t>
            </a:r>
            <a:endParaRPr lang="en-US" dirty="0">
              <a:solidFill>
                <a:srgbClr val="00B0F0"/>
              </a:solidFill>
            </a:endParaRPr>
          </a:p>
        </p:txBody>
      </p:sp>
    </p:spTree>
    <p:extLst>
      <p:ext uri="{BB962C8B-B14F-4D97-AF65-F5344CB8AC3E}">
        <p14:creationId xmlns:p14="http://schemas.microsoft.com/office/powerpoint/2010/main" val="3859075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0"/>
            <a:ext cx="9144000" cy="932688"/>
          </a:xfrm>
        </p:spPr>
        <p:txBody>
          <a:bodyPr>
            <a:normAutofit/>
          </a:bodyPr>
          <a:lstStyle/>
          <a:p>
            <a:r>
              <a:rPr lang="en-US" dirty="0" smtClean="0"/>
              <a:t>Module 3 : Agenda</a:t>
            </a:r>
            <a:endParaRPr lang="en-US" dirty="0"/>
          </a:p>
        </p:txBody>
      </p:sp>
      <p:sp>
        <p:nvSpPr>
          <p:cNvPr id="32" name="Rectangle 31"/>
          <p:cNvSpPr/>
          <p:nvPr/>
        </p:nvSpPr>
        <p:spPr>
          <a:xfrm>
            <a:off x="0" y="967106"/>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3" name="Group 32"/>
          <p:cNvGrpSpPr/>
          <p:nvPr/>
        </p:nvGrpSpPr>
        <p:grpSpPr>
          <a:xfrm>
            <a:off x="2748617" y="932688"/>
            <a:ext cx="2618" cy="5555818"/>
            <a:chOff x="2286000" y="939800"/>
            <a:chExt cx="2618" cy="5555818"/>
          </a:xfrm>
        </p:grpSpPr>
        <p:cxnSp>
          <p:nvCxnSpPr>
            <p:cNvPr id="34" name="Straight Connector 33"/>
            <p:cNvCxnSpPr/>
            <p:nvPr/>
          </p:nvCxnSpPr>
          <p:spPr>
            <a:xfrm flipV="1">
              <a:off x="2286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2286429" y="1310970"/>
              <a:ext cx="2189"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36" name="Oval 35"/>
          <p:cNvSpPr/>
          <p:nvPr/>
        </p:nvSpPr>
        <p:spPr>
          <a:xfrm>
            <a:off x="910709" y="1214873"/>
            <a:ext cx="464582" cy="464582"/>
          </a:xfrm>
          <a:prstGeom prst="ellipse">
            <a:avLst/>
          </a:prstGeom>
          <a:solidFill>
            <a:srgbClr val="A3C644"/>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chemeClr val="bg1"/>
                </a:solidFill>
                <a:latin typeface="Arial Black"/>
                <a:cs typeface="Arial Black"/>
              </a:rPr>
              <a:t>1</a:t>
            </a:r>
            <a:endParaRPr lang="en-US" sz="2000" dirty="0">
              <a:solidFill>
                <a:schemeClr val="bg1"/>
              </a:solidFill>
              <a:latin typeface="Arial Black"/>
              <a:cs typeface="Arial Black"/>
            </a:endParaRPr>
          </a:p>
        </p:txBody>
      </p:sp>
      <p:sp>
        <p:nvSpPr>
          <p:cNvPr id="37" name="TextBox 36"/>
          <p:cNvSpPr txBox="1"/>
          <p:nvPr/>
        </p:nvSpPr>
        <p:spPr>
          <a:xfrm>
            <a:off x="178411" y="1803821"/>
            <a:ext cx="1938256" cy="323165"/>
          </a:xfrm>
          <a:prstGeom prst="rect">
            <a:avLst/>
          </a:prstGeom>
          <a:noFill/>
        </p:spPr>
        <p:txBody>
          <a:bodyPr wrap="square" rtlCol="0">
            <a:spAutoFit/>
          </a:bodyPr>
          <a:lstStyle/>
          <a:p>
            <a:pPr algn="ctr">
              <a:lnSpc>
                <a:spcPts val="1800"/>
              </a:lnSpc>
            </a:pPr>
            <a:r>
              <a:rPr lang="en-US" sz="1600" cap="all" dirty="0" smtClean="0">
                <a:solidFill>
                  <a:srgbClr val="444444"/>
                </a:solidFill>
                <a:latin typeface="Arial Black"/>
                <a:cs typeface="Arial Black"/>
              </a:rPr>
              <a:t>Lecture 1</a:t>
            </a:r>
            <a:endParaRPr lang="en-US" sz="1600" cap="all" dirty="0">
              <a:solidFill>
                <a:srgbClr val="444444"/>
              </a:solidFill>
              <a:latin typeface="Arial Black"/>
              <a:cs typeface="Arial Black"/>
            </a:endParaRPr>
          </a:p>
        </p:txBody>
      </p:sp>
      <p:sp>
        <p:nvSpPr>
          <p:cNvPr id="38" name="TextBox 37"/>
          <p:cNvSpPr txBox="1"/>
          <p:nvPr/>
        </p:nvSpPr>
        <p:spPr>
          <a:xfrm>
            <a:off x="178411" y="2612618"/>
            <a:ext cx="1938256" cy="1990288"/>
          </a:xfrm>
          <a:prstGeom prst="rect">
            <a:avLst/>
          </a:prstGeom>
          <a:noFill/>
        </p:spPr>
        <p:txBody>
          <a:bodyPr wrap="square" rtlCol="0">
            <a:spAutoFit/>
          </a:bodyPr>
          <a:lstStyle/>
          <a:p>
            <a:pPr marL="171450" indent="-171450">
              <a:lnSpc>
                <a:spcPts val="1600"/>
              </a:lnSpc>
              <a:spcAft>
                <a:spcPts val="1300"/>
              </a:spcAft>
              <a:buClr>
                <a:srgbClr val="2FC2D9"/>
              </a:buClr>
              <a:buFont typeface="Arial"/>
              <a:buChar char="•"/>
            </a:pPr>
            <a:r>
              <a:rPr lang="en-US" sz="1400" dirty="0" smtClean="0"/>
              <a:t>Overview </a:t>
            </a:r>
          </a:p>
          <a:p>
            <a:pPr marL="171450" indent="-171450">
              <a:lnSpc>
                <a:spcPts val="1600"/>
              </a:lnSpc>
              <a:spcAft>
                <a:spcPts val="1300"/>
              </a:spcAft>
              <a:buClr>
                <a:srgbClr val="2FC2D9"/>
              </a:buClr>
              <a:buFont typeface="Arial"/>
              <a:buChar char="•"/>
            </a:pPr>
            <a:r>
              <a:rPr lang="en-US" sz="1400" dirty="0"/>
              <a:t>Type of data</a:t>
            </a:r>
            <a:endParaRPr lang="en-US" sz="1400" dirty="0" smtClean="0"/>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Operators and operations</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Classes / structures</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Base API </a:t>
            </a:r>
          </a:p>
        </p:txBody>
      </p:sp>
      <p:grpSp>
        <p:nvGrpSpPr>
          <p:cNvPr id="39" name="Group 38"/>
          <p:cNvGrpSpPr/>
          <p:nvPr/>
        </p:nvGrpSpPr>
        <p:grpSpPr>
          <a:xfrm>
            <a:off x="5913802" y="967106"/>
            <a:ext cx="919" cy="5555816"/>
            <a:chOff x="4572000" y="939800"/>
            <a:chExt cx="919" cy="5555816"/>
          </a:xfrm>
        </p:grpSpPr>
        <p:cxnSp>
          <p:nvCxnSpPr>
            <p:cNvPr id="40" name="Straight Connector 39"/>
            <p:cNvCxnSpPr/>
            <p:nvPr/>
          </p:nvCxnSpPr>
          <p:spPr>
            <a:xfrm flipV="1">
              <a:off x="4572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4572919" y="1310968"/>
              <a:ext cx="0"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42" name="Oval 41"/>
          <p:cNvSpPr/>
          <p:nvPr/>
        </p:nvSpPr>
        <p:spPr>
          <a:xfrm>
            <a:off x="4094722"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2</a:t>
            </a:r>
            <a:endParaRPr lang="en-US" sz="2000" b="1" dirty="0">
              <a:solidFill>
                <a:schemeClr val="bg1"/>
              </a:solidFill>
              <a:latin typeface="Arial Black"/>
              <a:cs typeface="Arial Black"/>
            </a:endParaRPr>
          </a:p>
        </p:txBody>
      </p:sp>
      <p:grpSp>
        <p:nvGrpSpPr>
          <p:cNvPr id="43" name="Group 42"/>
          <p:cNvGrpSpPr/>
          <p:nvPr/>
        </p:nvGrpSpPr>
        <p:grpSpPr>
          <a:xfrm>
            <a:off x="3362424" y="1803821"/>
            <a:ext cx="1938256" cy="1683395"/>
            <a:chOff x="444507" y="1803821"/>
            <a:chExt cx="2476500" cy="1683395"/>
          </a:xfrm>
        </p:grpSpPr>
        <p:sp>
          <p:nvSpPr>
            <p:cNvPr id="44" name="TextBox 43"/>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Lecture </a:t>
              </a:r>
              <a:r>
                <a:rPr lang="en-US" sz="1600" cap="all" dirty="0" smtClean="0">
                  <a:solidFill>
                    <a:srgbClr val="444444"/>
                  </a:solidFill>
                  <a:latin typeface="Arial Black"/>
                  <a:cs typeface="Arial Black"/>
                </a:rPr>
                <a:t>2</a:t>
              </a:r>
              <a:endParaRPr lang="en-US" sz="1600" cap="all" dirty="0">
                <a:solidFill>
                  <a:srgbClr val="444444"/>
                </a:solidFill>
                <a:latin typeface="Arial Black"/>
                <a:cs typeface="Arial Black"/>
              </a:endParaRPr>
            </a:p>
          </p:txBody>
        </p:sp>
        <p:sp>
          <p:nvSpPr>
            <p:cNvPr id="45" name="TextBox 44"/>
            <p:cNvSpPr txBox="1"/>
            <p:nvPr/>
          </p:nvSpPr>
          <p:spPr>
            <a:xfrm>
              <a:off x="444507" y="2612618"/>
              <a:ext cx="2476500" cy="874598"/>
            </a:xfrm>
            <a:prstGeom prst="rect">
              <a:avLst/>
            </a:prstGeom>
            <a:noFill/>
          </p:spPr>
          <p:txBody>
            <a:bodyPr wrap="square" rtlCol="0">
              <a:spAutoFit/>
            </a:bodyPr>
            <a:lstStyle/>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OOP</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Java Collection Framework</a:t>
              </a:r>
            </a:p>
          </p:txBody>
        </p:sp>
      </p:grpSp>
      <p:sp>
        <p:nvSpPr>
          <p:cNvPr id="50" name="Oval 49"/>
          <p:cNvSpPr/>
          <p:nvPr/>
        </p:nvSpPr>
        <p:spPr>
          <a:xfrm>
            <a:off x="7138981"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3</a:t>
            </a:r>
            <a:endParaRPr lang="en-US" sz="2000" b="1" dirty="0">
              <a:solidFill>
                <a:schemeClr val="bg1"/>
              </a:solidFill>
              <a:latin typeface="Arial Black"/>
              <a:cs typeface="Arial Black"/>
            </a:endParaRPr>
          </a:p>
        </p:txBody>
      </p:sp>
      <p:grpSp>
        <p:nvGrpSpPr>
          <p:cNvPr id="54" name="Group 53"/>
          <p:cNvGrpSpPr/>
          <p:nvPr/>
        </p:nvGrpSpPr>
        <p:grpSpPr>
          <a:xfrm>
            <a:off x="6406683" y="1803821"/>
            <a:ext cx="1938256" cy="2055292"/>
            <a:chOff x="444507" y="1803821"/>
            <a:chExt cx="2476500" cy="2055292"/>
          </a:xfrm>
        </p:grpSpPr>
        <p:sp>
          <p:nvSpPr>
            <p:cNvPr id="55" name="TextBox 54"/>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Lecture </a:t>
              </a:r>
              <a:r>
                <a:rPr lang="en-US" sz="1600" cap="all" dirty="0" smtClean="0">
                  <a:solidFill>
                    <a:srgbClr val="444444"/>
                  </a:solidFill>
                  <a:latin typeface="Arial Black"/>
                  <a:cs typeface="Arial Black"/>
                </a:rPr>
                <a:t>3</a:t>
              </a:r>
              <a:endParaRPr lang="en-US" sz="1600" cap="all" dirty="0">
                <a:solidFill>
                  <a:srgbClr val="444444"/>
                </a:solidFill>
                <a:latin typeface="Arial Black"/>
                <a:cs typeface="Arial Black"/>
              </a:endParaRPr>
            </a:p>
          </p:txBody>
        </p:sp>
        <p:sp>
          <p:nvSpPr>
            <p:cNvPr id="56" name="TextBox 55"/>
            <p:cNvSpPr txBox="1"/>
            <p:nvPr/>
          </p:nvSpPr>
          <p:spPr>
            <a:xfrm>
              <a:off x="444507" y="2612618"/>
              <a:ext cx="2476500" cy="1246495"/>
            </a:xfrm>
            <a:prstGeom prst="rect">
              <a:avLst/>
            </a:prstGeom>
            <a:noFill/>
          </p:spPr>
          <p:txBody>
            <a:bodyPr wrap="square" rtlCol="0">
              <a:spAutoFit/>
            </a:bodyPr>
            <a:lstStyle/>
            <a:p>
              <a:pPr marL="171450" indent="-171450">
                <a:lnSpc>
                  <a:spcPts val="1600"/>
                </a:lnSpc>
                <a:spcAft>
                  <a:spcPts val="1300"/>
                </a:spcAft>
                <a:buClr>
                  <a:srgbClr val="2FC2D9"/>
                </a:buClr>
                <a:buFont typeface="Arial"/>
                <a:buChar char="•"/>
              </a:pPr>
              <a:r>
                <a:rPr lang="en-US" sz="1400" dirty="0" err="1" smtClean="0">
                  <a:solidFill>
                    <a:srgbClr val="444444"/>
                  </a:solidFill>
                  <a:latin typeface="Trebuchet MS"/>
                  <a:cs typeface="Trebuchet MS"/>
                </a:rPr>
                <a:t>Input/Output</a:t>
              </a:r>
              <a:r>
                <a:rPr lang="en-US" sz="1400" dirty="0" smtClean="0">
                  <a:solidFill>
                    <a:srgbClr val="444444"/>
                  </a:solidFill>
                  <a:latin typeface="Trebuchet MS"/>
                  <a:cs typeface="Trebuchet MS"/>
                </a:rPr>
                <a:t> streams</a:t>
              </a:r>
            </a:p>
            <a:p>
              <a:pPr marL="171450" indent="-171450">
                <a:lnSpc>
                  <a:spcPts val="1600"/>
                </a:lnSpc>
                <a:spcAft>
                  <a:spcPts val="1300"/>
                </a:spcAft>
                <a:buClr>
                  <a:srgbClr val="2FC2D9"/>
                </a:buClr>
                <a:buFont typeface="Arial"/>
                <a:buChar char="•"/>
              </a:pPr>
              <a:r>
                <a:rPr lang="en-US" sz="1400" dirty="0" smtClean="0">
                  <a:solidFill>
                    <a:srgbClr val="444444"/>
                  </a:solidFill>
                  <a:latin typeface="Trebuchet MS"/>
                  <a:cs typeface="Trebuchet MS"/>
                </a:rPr>
                <a:t>Exceptions</a:t>
              </a:r>
            </a:p>
            <a:p>
              <a:pPr marL="171450" indent="-171450">
                <a:lnSpc>
                  <a:spcPts val="1600"/>
                </a:lnSpc>
                <a:spcAft>
                  <a:spcPts val="1300"/>
                </a:spcAft>
                <a:buClr>
                  <a:srgbClr val="2FC2D9"/>
                </a:buClr>
                <a:buFont typeface="Arial"/>
                <a:buChar char="•"/>
              </a:pPr>
              <a:r>
                <a:rPr lang="en-US" sz="1400" dirty="0" err="1" smtClean="0">
                  <a:solidFill>
                    <a:srgbClr val="444444"/>
                  </a:solidFill>
                  <a:latin typeface="Trebuchet MS"/>
                  <a:cs typeface="Trebuchet MS"/>
                </a:rPr>
                <a:t>Enums</a:t>
              </a:r>
              <a:endParaRPr lang="en-US" sz="1400" dirty="0">
                <a:solidFill>
                  <a:srgbClr val="444444"/>
                </a:solidFill>
                <a:latin typeface="Trebuchet MS"/>
                <a:cs typeface="Trebuchet MS"/>
              </a:endParaRPr>
            </a:p>
          </p:txBody>
        </p:sp>
      </p:grpSp>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smtClean="0">
                <a:solidFill>
                  <a:srgbClr val="444444"/>
                </a:solidFill>
                <a:cs typeface="Trebuchet MS"/>
              </a:rPr>
              <a:t>Operators</a:t>
            </a:r>
            <a:endParaRPr lang="en-US" dirty="0"/>
          </a:p>
        </p:txBody>
      </p:sp>
      <p:pic>
        <p:nvPicPr>
          <p:cNvPr id="2" name="Picture 1"/>
          <p:cNvPicPr>
            <a:picLocks noChangeAspect="1"/>
          </p:cNvPicPr>
          <p:nvPr/>
        </p:nvPicPr>
        <p:blipFill>
          <a:blip r:embed="rId3"/>
          <a:stretch>
            <a:fillRect/>
          </a:stretch>
        </p:blipFill>
        <p:spPr>
          <a:xfrm>
            <a:off x="1674817" y="1760309"/>
            <a:ext cx="5305425" cy="1352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391297" y="3178480"/>
            <a:ext cx="8361406"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a:t>Arithmetic </a:t>
            </a:r>
            <a:r>
              <a:rPr lang="en-US" dirty="0" smtClean="0"/>
              <a:t>Operators</a:t>
            </a:r>
          </a:p>
          <a:p>
            <a:pPr marL="285750" indent="-285750">
              <a:lnSpc>
                <a:spcPct val="200000"/>
              </a:lnSpc>
              <a:buFont typeface="Arial" panose="020B0604020202020204" pitchFamily="34" charset="0"/>
              <a:buChar char="•"/>
            </a:pPr>
            <a:r>
              <a:rPr lang="en-US" dirty="0"/>
              <a:t>Relational </a:t>
            </a:r>
            <a:r>
              <a:rPr lang="en-US" dirty="0" smtClean="0"/>
              <a:t>Operators</a:t>
            </a:r>
          </a:p>
          <a:p>
            <a:pPr marL="285750" indent="-285750">
              <a:lnSpc>
                <a:spcPct val="200000"/>
              </a:lnSpc>
              <a:buFont typeface="Arial" panose="020B0604020202020204" pitchFamily="34" charset="0"/>
              <a:buChar char="•"/>
            </a:pPr>
            <a:r>
              <a:rPr lang="en-US" dirty="0" smtClean="0"/>
              <a:t>Bitwise </a:t>
            </a:r>
            <a:r>
              <a:rPr lang="en-US" dirty="0"/>
              <a:t>Operators</a:t>
            </a:r>
          </a:p>
          <a:p>
            <a:pPr marL="285750" indent="-285750">
              <a:lnSpc>
                <a:spcPct val="200000"/>
              </a:lnSpc>
              <a:buFont typeface="Arial" panose="020B0604020202020204" pitchFamily="34" charset="0"/>
              <a:buChar char="•"/>
            </a:pPr>
            <a:r>
              <a:rPr lang="en-US" dirty="0" smtClean="0"/>
              <a:t>Logical Operators</a:t>
            </a:r>
          </a:p>
          <a:p>
            <a:pPr marL="285750" indent="-285750">
              <a:lnSpc>
                <a:spcPct val="200000"/>
              </a:lnSpc>
              <a:buFont typeface="Arial" panose="020B0604020202020204" pitchFamily="34" charset="0"/>
              <a:buChar char="•"/>
            </a:pPr>
            <a:r>
              <a:rPr lang="en-US" dirty="0" smtClean="0"/>
              <a:t>Assignment </a:t>
            </a:r>
            <a:r>
              <a:rPr lang="en-US" dirty="0"/>
              <a:t>Operators</a:t>
            </a:r>
          </a:p>
        </p:txBody>
      </p:sp>
      <p:sp>
        <p:nvSpPr>
          <p:cNvPr id="3" name="Rectangle 2"/>
          <p:cNvSpPr/>
          <p:nvPr/>
        </p:nvSpPr>
        <p:spPr>
          <a:xfrm>
            <a:off x="391296" y="998309"/>
            <a:ext cx="8654091" cy="646331"/>
          </a:xfrm>
          <a:prstGeom prst="rect">
            <a:avLst/>
          </a:prstGeom>
        </p:spPr>
        <p:txBody>
          <a:bodyPr wrap="square">
            <a:spAutoFit/>
          </a:bodyPr>
          <a:lstStyle/>
          <a:p>
            <a:r>
              <a:rPr lang="en-US" dirty="0"/>
              <a:t>Java provides </a:t>
            </a:r>
            <a:r>
              <a:rPr lang="en-US" dirty="0">
                <a:solidFill>
                  <a:srgbClr val="39C2D7"/>
                </a:solidFill>
              </a:rPr>
              <a:t>a rich set of operators to manipulate variables</a:t>
            </a:r>
            <a:r>
              <a:rPr lang="en-US" dirty="0"/>
              <a:t>. We can divide all the Java operators into the following </a:t>
            </a:r>
            <a:r>
              <a:rPr lang="en-US" dirty="0">
                <a:solidFill>
                  <a:srgbClr val="39C2D7"/>
                </a:solidFill>
              </a:rPr>
              <a:t>groups</a:t>
            </a:r>
            <a:r>
              <a:rPr lang="en-US" dirty="0"/>
              <a:t>:</a:t>
            </a:r>
          </a:p>
        </p:txBody>
      </p:sp>
    </p:spTree>
    <p:extLst>
      <p:ext uri="{BB962C8B-B14F-4D97-AF65-F5344CB8AC3E}">
        <p14:creationId xmlns:p14="http://schemas.microsoft.com/office/powerpoint/2010/main" val="130019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2800" dirty="0"/>
              <a:t>The Arithmetic Operators</a:t>
            </a:r>
          </a:p>
        </p:txBody>
      </p:sp>
      <p:sp>
        <p:nvSpPr>
          <p:cNvPr id="2" name="Rectangle 1"/>
          <p:cNvSpPr/>
          <p:nvPr/>
        </p:nvSpPr>
        <p:spPr>
          <a:xfrm>
            <a:off x="318247" y="1077597"/>
            <a:ext cx="8507506" cy="1200329"/>
          </a:xfrm>
          <a:prstGeom prst="rect">
            <a:avLst/>
          </a:prstGeom>
        </p:spPr>
        <p:txBody>
          <a:bodyPr wrap="square">
            <a:spAutoFit/>
          </a:bodyPr>
          <a:lstStyle/>
          <a:p>
            <a:pPr algn="just"/>
            <a:r>
              <a:rPr lang="en-US" dirty="0"/>
              <a:t>Arithmetic operators are used in </a:t>
            </a:r>
            <a:r>
              <a:rPr lang="en-US" dirty="0">
                <a:solidFill>
                  <a:srgbClr val="39C2D7"/>
                </a:solidFill>
              </a:rPr>
              <a:t>mathematical expressions </a:t>
            </a:r>
            <a:r>
              <a:rPr lang="en-US" dirty="0"/>
              <a:t>in the same way that they are used in algebra. </a:t>
            </a:r>
            <a:endParaRPr lang="en-US" dirty="0" smtClean="0"/>
          </a:p>
          <a:p>
            <a:pPr algn="just"/>
            <a:r>
              <a:rPr lang="en-US" dirty="0" smtClean="0"/>
              <a:t>The </a:t>
            </a:r>
            <a:r>
              <a:rPr lang="en-US" dirty="0"/>
              <a:t>following table lists the arithmetic </a:t>
            </a:r>
            <a:r>
              <a:rPr lang="en-US" dirty="0" smtClean="0"/>
              <a:t>operators.</a:t>
            </a:r>
            <a:endParaRPr lang="en-US" dirty="0"/>
          </a:p>
          <a:p>
            <a:pPr algn="just"/>
            <a:r>
              <a:rPr lang="en-US" dirty="0"/>
              <a:t>Assume integer variable </a:t>
            </a:r>
            <a:r>
              <a:rPr lang="en-US" dirty="0">
                <a:solidFill>
                  <a:srgbClr val="39C2D7"/>
                </a:solidFill>
              </a:rPr>
              <a:t>A holds 10 </a:t>
            </a:r>
            <a:r>
              <a:rPr lang="en-US" dirty="0"/>
              <a:t>and variable </a:t>
            </a:r>
            <a:r>
              <a:rPr lang="en-US" dirty="0">
                <a:solidFill>
                  <a:srgbClr val="39C2D7"/>
                </a:solidFill>
              </a:rPr>
              <a:t>B holds 20</a:t>
            </a:r>
            <a:r>
              <a:rPr lang="en-US" dirty="0"/>
              <a:t>, then</a:t>
            </a:r>
          </a:p>
        </p:txBody>
      </p:sp>
      <p:graphicFrame>
        <p:nvGraphicFramePr>
          <p:cNvPr id="3" name="Table 2"/>
          <p:cNvGraphicFramePr>
            <a:graphicFrameLocks noGrp="1"/>
          </p:cNvGraphicFramePr>
          <p:nvPr>
            <p:extLst>
              <p:ext uri="{D42A27DB-BD31-4B8C-83A1-F6EECF244321}">
                <p14:modId xmlns:p14="http://schemas.microsoft.com/office/powerpoint/2010/main" val="1073115781"/>
              </p:ext>
            </p:extLst>
          </p:nvPr>
        </p:nvGraphicFramePr>
        <p:xfrm>
          <a:off x="318247" y="2277926"/>
          <a:ext cx="8507506" cy="3986927"/>
        </p:xfrm>
        <a:graphic>
          <a:graphicData uri="http://schemas.openxmlformats.org/drawingml/2006/table">
            <a:tbl>
              <a:tblPr firstRow="1" bandRow="1">
                <a:tableStyleId>{21E4AEA4-8DFA-4A89-87EB-49C32662AFE0}</a:tableStyleId>
              </a:tblPr>
              <a:tblGrid>
                <a:gridCol w="1931894"/>
                <a:gridCol w="6575612"/>
              </a:tblGrid>
              <a:tr h="481628">
                <a:tc>
                  <a:txBody>
                    <a:bodyPr/>
                    <a:lstStyle/>
                    <a:p>
                      <a:pPr algn="ctr"/>
                      <a:r>
                        <a:rPr lang="en-US" sz="1800" dirty="0" smtClean="0"/>
                        <a:t>Operator</a:t>
                      </a:r>
                      <a:endParaRPr lang="en-US" sz="1800" dirty="0"/>
                    </a:p>
                  </a:txBody>
                  <a:tcPr/>
                </a:tc>
                <a:tc>
                  <a:txBody>
                    <a:bodyPr/>
                    <a:lstStyle/>
                    <a:p>
                      <a:pPr algn="ctr"/>
                      <a:r>
                        <a:rPr lang="en-US" sz="1800" dirty="0" smtClean="0"/>
                        <a:t>Example</a:t>
                      </a:r>
                      <a:endParaRPr lang="en-US" sz="1800" dirty="0"/>
                    </a:p>
                  </a:txBody>
                  <a:tcPr/>
                </a:tc>
              </a:tr>
              <a:tr h="500757">
                <a:tc>
                  <a:txBody>
                    <a:bodyPr/>
                    <a:lstStyle/>
                    <a:p>
                      <a:r>
                        <a:rPr lang="en-US" sz="1300" kern="1200" dirty="0" smtClean="0">
                          <a:effectLst/>
                        </a:rPr>
                        <a:t>+ ( Addition )</a:t>
                      </a:r>
                      <a:endParaRPr lang="en-US" sz="1300" b="1" i="0" kern="1200" dirty="0">
                        <a:solidFill>
                          <a:schemeClr val="dk1"/>
                        </a:solidFill>
                        <a:effectLst/>
                        <a:latin typeface="+mn-lt"/>
                        <a:ea typeface="+mn-ea"/>
                        <a:cs typeface="+mn-cs"/>
                      </a:endParaRPr>
                    </a:p>
                  </a:txBody>
                  <a:tcPr/>
                </a:tc>
                <a:tc>
                  <a:txBody>
                    <a:bodyPr/>
                    <a:lstStyle/>
                    <a:p>
                      <a:r>
                        <a:rPr lang="en-US" sz="1300" kern="1200" dirty="0" smtClean="0">
                          <a:effectLst/>
                        </a:rPr>
                        <a:t>Adds values on either side of the operator</a:t>
                      </a:r>
                    </a:p>
                    <a:p>
                      <a:r>
                        <a:rPr lang="en-US" sz="1300" b="1" kern="1200" dirty="0" smtClean="0">
                          <a:effectLst/>
                        </a:rPr>
                        <a:t>Example:</a:t>
                      </a:r>
                      <a:r>
                        <a:rPr lang="en-US" sz="1300" kern="1200" dirty="0" smtClean="0">
                          <a:effectLst/>
                        </a:rPr>
                        <a:t> A + B will give 30</a:t>
                      </a:r>
                      <a:endParaRPr lang="en-US" sz="1300" b="0" i="0" kern="1200" dirty="0" smtClean="0">
                        <a:solidFill>
                          <a:schemeClr val="dk1"/>
                        </a:solidFill>
                        <a:effectLst/>
                        <a:latin typeface="+mn-lt"/>
                        <a:ea typeface="+mn-ea"/>
                        <a:cs typeface="+mn-cs"/>
                      </a:endParaRPr>
                    </a:p>
                  </a:txBody>
                  <a:tcPr/>
                </a:tc>
              </a:tr>
              <a:tr h="500757">
                <a:tc>
                  <a:txBody>
                    <a:bodyPr/>
                    <a:lstStyle/>
                    <a:p>
                      <a:r>
                        <a:rPr lang="en-US" sz="1300" kern="1200" dirty="0" smtClean="0">
                          <a:effectLst/>
                        </a:rPr>
                        <a:t>- ( Subtraction )</a:t>
                      </a:r>
                      <a:endParaRPr lang="en-US" sz="1300" dirty="0"/>
                    </a:p>
                  </a:txBody>
                  <a:tcPr/>
                </a:tc>
                <a:tc>
                  <a:txBody>
                    <a:bodyPr/>
                    <a:lstStyle/>
                    <a:p>
                      <a:r>
                        <a:rPr lang="en-US" sz="1300" kern="1200" dirty="0" smtClean="0">
                          <a:effectLst/>
                        </a:rPr>
                        <a:t>Subtracts right hand operand from left hand operand</a:t>
                      </a:r>
                    </a:p>
                    <a:p>
                      <a:r>
                        <a:rPr lang="en-US" sz="1300" b="1" kern="1200" dirty="0" smtClean="0">
                          <a:effectLst/>
                        </a:rPr>
                        <a:t>Example:</a:t>
                      </a:r>
                      <a:r>
                        <a:rPr lang="en-US" sz="1300" kern="1200" dirty="0" smtClean="0">
                          <a:effectLst/>
                        </a:rPr>
                        <a:t> A - B will give -10</a:t>
                      </a:r>
                      <a:endParaRPr lang="en-US" sz="1300" b="0" i="0" kern="1200" dirty="0" smtClean="0">
                        <a:solidFill>
                          <a:schemeClr val="dk1"/>
                        </a:solidFill>
                        <a:effectLst/>
                        <a:latin typeface="+mn-lt"/>
                        <a:ea typeface="+mn-ea"/>
                        <a:cs typeface="+mn-cs"/>
                      </a:endParaRPr>
                    </a:p>
                  </a:txBody>
                  <a:tcPr/>
                </a:tc>
              </a:tr>
              <a:tr h="500757">
                <a:tc>
                  <a:txBody>
                    <a:bodyPr/>
                    <a:lstStyle/>
                    <a:p>
                      <a:r>
                        <a:rPr lang="en-US" sz="1300" kern="1200" dirty="0" smtClean="0">
                          <a:effectLst/>
                        </a:rPr>
                        <a:t>* ( Multiplication )</a:t>
                      </a:r>
                      <a:endParaRPr lang="en-US" sz="1300" dirty="0"/>
                    </a:p>
                  </a:txBody>
                  <a:tcPr/>
                </a:tc>
                <a:tc>
                  <a:txBody>
                    <a:bodyPr/>
                    <a:lstStyle/>
                    <a:p>
                      <a:r>
                        <a:rPr lang="en-US" sz="1300" kern="1200" dirty="0" smtClean="0">
                          <a:effectLst/>
                        </a:rPr>
                        <a:t>Multiplies values on either side of the operator</a:t>
                      </a:r>
                    </a:p>
                    <a:p>
                      <a:r>
                        <a:rPr lang="en-US" sz="1300" b="1" kern="1200" dirty="0" smtClean="0">
                          <a:effectLst/>
                        </a:rPr>
                        <a:t>Example:</a:t>
                      </a:r>
                      <a:r>
                        <a:rPr lang="en-US" sz="1300" kern="1200" dirty="0" smtClean="0">
                          <a:effectLst/>
                        </a:rPr>
                        <a:t> A * B will give 200</a:t>
                      </a:r>
                    </a:p>
                  </a:txBody>
                  <a:tcPr/>
                </a:tc>
              </a:tr>
              <a:tr h="500757">
                <a:tc>
                  <a:txBody>
                    <a:bodyPr/>
                    <a:lstStyle/>
                    <a:p>
                      <a:r>
                        <a:rPr lang="en-US" sz="1300" b="1" i="0" kern="1200" dirty="0" smtClean="0">
                          <a:solidFill>
                            <a:schemeClr val="dk1"/>
                          </a:solidFill>
                          <a:effectLst/>
                          <a:latin typeface="+mn-lt"/>
                          <a:ea typeface="+mn-ea"/>
                          <a:cs typeface="+mn-cs"/>
                        </a:rPr>
                        <a:t>/ (Division)</a:t>
                      </a:r>
                      <a:endParaRPr lang="en-US" sz="1300" dirty="0"/>
                    </a:p>
                  </a:txBody>
                  <a:tcPr/>
                </a:tc>
                <a:tc>
                  <a:txBody>
                    <a:bodyPr/>
                    <a:lstStyle/>
                    <a:p>
                      <a:r>
                        <a:rPr lang="en-US" sz="1300" b="0" i="0" kern="1200" dirty="0" smtClean="0">
                          <a:solidFill>
                            <a:schemeClr val="dk1"/>
                          </a:solidFill>
                          <a:effectLst/>
                          <a:latin typeface="+mn-lt"/>
                          <a:ea typeface="+mn-ea"/>
                          <a:cs typeface="+mn-cs"/>
                        </a:rPr>
                        <a:t>Divides left hand operand by right hand operand</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B / A will give 2</a:t>
                      </a:r>
                    </a:p>
                  </a:txBody>
                  <a:tcPr/>
                </a:tc>
              </a:tr>
              <a:tr h="500757">
                <a:tc>
                  <a:txBody>
                    <a:bodyPr/>
                    <a:lstStyle/>
                    <a:p>
                      <a:r>
                        <a:rPr lang="en-US" sz="1300" b="1" i="0" kern="1200" dirty="0" smtClean="0">
                          <a:solidFill>
                            <a:schemeClr val="dk1"/>
                          </a:solidFill>
                          <a:effectLst/>
                          <a:latin typeface="+mn-lt"/>
                          <a:ea typeface="+mn-ea"/>
                          <a:cs typeface="+mn-cs"/>
                        </a:rPr>
                        <a:t>% (Modulus)</a:t>
                      </a:r>
                      <a:endParaRPr lang="en-US" sz="1300" dirty="0"/>
                    </a:p>
                  </a:txBody>
                  <a:tcPr/>
                </a:tc>
                <a:tc>
                  <a:txBody>
                    <a:bodyPr/>
                    <a:lstStyle/>
                    <a:p>
                      <a:r>
                        <a:rPr lang="en-US" sz="1300" b="0" i="0" kern="1200" dirty="0" smtClean="0">
                          <a:solidFill>
                            <a:schemeClr val="dk1"/>
                          </a:solidFill>
                          <a:effectLst/>
                          <a:latin typeface="+mn-lt"/>
                          <a:ea typeface="+mn-ea"/>
                          <a:cs typeface="+mn-cs"/>
                        </a:rPr>
                        <a:t>Divides left hand operand by right hand operand and returns remainder</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B % A will give 0</a:t>
                      </a:r>
                    </a:p>
                  </a:txBody>
                  <a:tcPr/>
                </a:tc>
              </a:tr>
              <a:tr h="500757">
                <a:tc>
                  <a:txBody>
                    <a:bodyPr/>
                    <a:lstStyle/>
                    <a:p>
                      <a:r>
                        <a:rPr lang="en-US" sz="1300" b="1" i="0" kern="1200" dirty="0" smtClean="0">
                          <a:solidFill>
                            <a:schemeClr val="dk1"/>
                          </a:solidFill>
                          <a:effectLst/>
                          <a:latin typeface="+mn-lt"/>
                          <a:ea typeface="+mn-ea"/>
                          <a:cs typeface="+mn-cs"/>
                        </a:rPr>
                        <a:t>++ (Increment)</a:t>
                      </a:r>
                      <a:endParaRPr lang="en-US" sz="1300" dirty="0"/>
                    </a:p>
                  </a:txBody>
                  <a:tcPr/>
                </a:tc>
                <a:tc>
                  <a:txBody>
                    <a:bodyPr/>
                    <a:lstStyle/>
                    <a:p>
                      <a:r>
                        <a:rPr lang="en-US" sz="1300" b="0" i="0" kern="1200" dirty="0" smtClean="0">
                          <a:solidFill>
                            <a:schemeClr val="dk1"/>
                          </a:solidFill>
                          <a:effectLst/>
                          <a:latin typeface="+mn-lt"/>
                          <a:ea typeface="+mn-ea"/>
                          <a:cs typeface="+mn-cs"/>
                        </a:rPr>
                        <a:t>Increases the value of operand by 1</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B++ gives 21</a:t>
                      </a:r>
                      <a:endParaRPr lang="en-US" sz="1300" kern="1200" dirty="0" smtClean="0">
                        <a:effectLst/>
                      </a:endParaRPr>
                    </a:p>
                  </a:txBody>
                  <a:tcPr/>
                </a:tc>
              </a:tr>
              <a:tr h="500757">
                <a:tc>
                  <a:txBody>
                    <a:bodyPr/>
                    <a:lstStyle/>
                    <a:p>
                      <a:r>
                        <a:rPr lang="en-US" sz="1300" b="1" i="0" kern="1200" dirty="0" smtClean="0">
                          <a:solidFill>
                            <a:schemeClr val="dk1"/>
                          </a:solidFill>
                          <a:effectLst/>
                          <a:latin typeface="+mn-lt"/>
                          <a:ea typeface="+mn-ea"/>
                          <a:cs typeface="+mn-cs"/>
                        </a:rPr>
                        <a:t>-- ( Decrement )</a:t>
                      </a:r>
                      <a:endParaRPr lang="en-US" sz="1300" dirty="0"/>
                    </a:p>
                  </a:txBody>
                  <a:tcPr/>
                </a:tc>
                <a:tc>
                  <a:txBody>
                    <a:bodyPr/>
                    <a:lstStyle/>
                    <a:p>
                      <a:r>
                        <a:rPr lang="en-US" sz="1300" b="0" i="0" kern="1200" dirty="0" smtClean="0">
                          <a:solidFill>
                            <a:schemeClr val="dk1"/>
                          </a:solidFill>
                          <a:effectLst/>
                          <a:latin typeface="+mn-lt"/>
                          <a:ea typeface="+mn-ea"/>
                          <a:cs typeface="+mn-cs"/>
                        </a:rPr>
                        <a:t>Decreases the value of operand by 1</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B-- gives 19</a:t>
                      </a:r>
                      <a:endParaRPr lang="en-US" sz="1300" kern="1200" dirty="0" smtClean="0">
                        <a:effectLst/>
                      </a:endParaRPr>
                    </a:p>
                  </a:txBody>
                  <a:tcPr/>
                </a:tc>
              </a:tr>
            </a:tbl>
          </a:graphicData>
        </a:graphic>
      </p:graphicFrame>
    </p:spTree>
    <p:extLst>
      <p:ext uri="{BB962C8B-B14F-4D97-AF65-F5344CB8AC3E}">
        <p14:creationId xmlns:p14="http://schemas.microsoft.com/office/powerpoint/2010/main" val="588953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2800" dirty="0"/>
              <a:t>The Relational Operators</a:t>
            </a:r>
          </a:p>
        </p:txBody>
      </p:sp>
      <p:sp>
        <p:nvSpPr>
          <p:cNvPr id="2" name="Rectangle 1"/>
          <p:cNvSpPr/>
          <p:nvPr/>
        </p:nvSpPr>
        <p:spPr>
          <a:xfrm>
            <a:off x="116541" y="1063696"/>
            <a:ext cx="8910918" cy="646331"/>
          </a:xfrm>
          <a:prstGeom prst="rect">
            <a:avLst/>
          </a:prstGeom>
        </p:spPr>
        <p:txBody>
          <a:bodyPr wrap="square">
            <a:spAutoFit/>
          </a:bodyPr>
          <a:lstStyle/>
          <a:p>
            <a:pPr algn="just"/>
            <a:r>
              <a:rPr lang="en-US" dirty="0"/>
              <a:t>There are following </a:t>
            </a:r>
            <a:r>
              <a:rPr lang="en-US" dirty="0">
                <a:solidFill>
                  <a:srgbClr val="39C2D7"/>
                </a:solidFill>
              </a:rPr>
              <a:t>relational operators </a:t>
            </a:r>
            <a:r>
              <a:rPr lang="en-US" dirty="0"/>
              <a:t>supported by Java language</a:t>
            </a:r>
          </a:p>
          <a:p>
            <a:pPr algn="just"/>
            <a:r>
              <a:rPr lang="en-US" dirty="0"/>
              <a:t>Assume variable </a:t>
            </a:r>
            <a:r>
              <a:rPr lang="en-US" dirty="0">
                <a:solidFill>
                  <a:srgbClr val="39C2D7"/>
                </a:solidFill>
              </a:rPr>
              <a:t>A holds 10 </a:t>
            </a:r>
            <a:r>
              <a:rPr lang="en-US" dirty="0"/>
              <a:t>and variable </a:t>
            </a:r>
            <a:r>
              <a:rPr lang="en-US" dirty="0">
                <a:solidFill>
                  <a:srgbClr val="39C2D7"/>
                </a:solidFill>
              </a:rPr>
              <a:t>B holds 20</a:t>
            </a:r>
            <a:r>
              <a:rPr lang="en-US" dirty="0"/>
              <a:t>, then:</a:t>
            </a:r>
          </a:p>
        </p:txBody>
      </p:sp>
      <p:graphicFrame>
        <p:nvGraphicFramePr>
          <p:cNvPr id="7" name="Table 6"/>
          <p:cNvGraphicFramePr>
            <a:graphicFrameLocks noGrp="1"/>
          </p:cNvGraphicFramePr>
          <p:nvPr>
            <p:extLst>
              <p:ext uri="{D42A27DB-BD31-4B8C-83A1-F6EECF244321}">
                <p14:modId xmlns:p14="http://schemas.microsoft.com/office/powerpoint/2010/main" val="914498733"/>
              </p:ext>
            </p:extLst>
          </p:nvPr>
        </p:nvGraphicFramePr>
        <p:xfrm>
          <a:off x="318247" y="1841035"/>
          <a:ext cx="8507506" cy="4541676"/>
        </p:xfrm>
        <a:graphic>
          <a:graphicData uri="http://schemas.openxmlformats.org/drawingml/2006/table">
            <a:tbl>
              <a:tblPr firstRow="1" bandRow="1">
                <a:tableStyleId>{21E4AEA4-8DFA-4A89-87EB-49C32662AFE0}</a:tableStyleId>
              </a:tblPr>
              <a:tblGrid>
                <a:gridCol w="1931894"/>
                <a:gridCol w="6575612"/>
              </a:tblGrid>
              <a:tr h="347993">
                <a:tc>
                  <a:txBody>
                    <a:bodyPr/>
                    <a:lstStyle/>
                    <a:p>
                      <a:pPr algn="ctr"/>
                      <a:r>
                        <a:rPr lang="en-US" sz="1800" dirty="0" smtClean="0"/>
                        <a:t>Operator</a:t>
                      </a:r>
                      <a:endParaRPr lang="en-US" sz="1800" dirty="0"/>
                    </a:p>
                  </a:txBody>
                  <a:tcPr/>
                </a:tc>
                <a:tc>
                  <a:txBody>
                    <a:bodyPr/>
                    <a:lstStyle/>
                    <a:p>
                      <a:pPr algn="ctr"/>
                      <a:r>
                        <a:rPr lang="en-US" sz="1800" dirty="0" smtClean="0"/>
                        <a:t>Example</a:t>
                      </a:r>
                      <a:endParaRPr lang="en-US" sz="1800" dirty="0"/>
                    </a:p>
                  </a:txBody>
                  <a:tcPr/>
                </a:tc>
              </a:tr>
              <a:tr h="695986">
                <a:tc>
                  <a:txBody>
                    <a:bodyPr/>
                    <a:lstStyle/>
                    <a:p>
                      <a:r>
                        <a:rPr lang="en-US" sz="1300" b="1" i="0" kern="1200" dirty="0" smtClean="0">
                          <a:solidFill>
                            <a:schemeClr val="dk1"/>
                          </a:solidFill>
                          <a:effectLst/>
                          <a:latin typeface="+mn-lt"/>
                          <a:ea typeface="+mn-ea"/>
                          <a:cs typeface="+mn-cs"/>
                        </a:rPr>
                        <a:t>== (equal to)</a:t>
                      </a:r>
                      <a:endParaRPr lang="en-US" sz="1300" b="1" i="0" kern="1200" dirty="0">
                        <a:solidFill>
                          <a:schemeClr val="dk1"/>
                        </a:solidFill>
                        <a:effectLst/>
                        <a:latin typeface="+mn-lt"/>
                        <a:ea typeface="+mn-ea"/>
                        <a:cs typeface="+mn-cs"/>
                      </a:endParaRPr>
                    </a:p>
                  </a:txBody>
                  <a:tcPr/>
                </a:tc>
                <a:tc>
                  <a:txBody>
                    <a:bodyPr/>
                    <a:lstStyle/>
                    <a:p>
                      <a:r>
                        <a:rPr lang="en-US" sz="1300" b="0" i="0" kern="1200" dirty="0" smtClean="0">
                          <a:solidFill>
                            <a:schemeClr val="dk1"/>
                          </a:solidFill>
                          <a:effectLst/>
                          <a:latin typeface="+mn-lt"/>
                          <a:ea typeface="+mn-ea"/>
                          <a:cs typeface="+mn-cs"/>
                        </a:rPr>
                        <a:t>Checks if the values of two operands are equal or not, if yes then condition becomes true.</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(A == B) is not true.</a:t>
                      </a:r>
                    </a:p>
                  </a:txBody>
                  <a:tcPr/>
                </a:tc>
              </a:tr>
              <a:tr h="695986">
                <a:tc>
                  <a:txBody>
                    <a:bodyPr/>
                    <a:lstStyle/>
                    <a:p>
                      <a:r>
                        <a:rPr lang="en-US" sz="1300" b="1" i="0" kern="1200" dirty="0" smtClean="0">
                          <a:solidFill>
                            <a:schemeClr val="dk1"/>
                          </a:solidFill>
                          <a:effectLst/>
                          <a:latin typeface="+mn-lt"/>
                          <a:ea typeface="+mn-ea"/>
                          <a:cs typeface="+mn-cs"/>
                        </a:rPr>
                        <a:t>!= (not equal to)</a:t>
                      </a:r>
                      <a:endParaRPr lang="en-US" sz="1300" dirty="0"/>
                    </a:p>
                  </a:txBody>
                  <a:tcPr/>
                </a:tc>
                <a:tc>
                  <a:txBody>
                    <a:bodyPr/>
                    <a:lstStyle/>
                    <a:p>
                      <a:r>
                        <a:rPr lang="en-US" sz="1300" b="0" i="0" kern="1200" dirty="0" smtClean="0">
                          <a:solidFill>
                            <a:schemeClr val="dk1"/>
                          </a:solidFill>
                          <a:effectLst/>
                          <a:latin typeface="+mn-lt"/>
                          <a:ea typeface="+mn-ea"/>
                          <a:cs typeface="+mn-cs"/>
                        </a:rPr>
                        <a:t>Checks if the values of two operands are equal or not, if values are not equal then condition becomes true.</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(A != B) is true.</a:t>
                      </a:r>
                    </a:p>
                  </a:txBody>
                  <a:tcPr/>
                </a:tc>
              </a:tr>
              <a:tr h="695986">
                <a:tc>
                  <a:txBody>
                    <a:bodyPr/>
                    <a:lstStyle/>
                    <a:p>
                      <a:r>
                        <a:rPr lang="en-US" sz="1300" b="1" i="0" kern="1200" dirty="0" smtClean="0">
                          <a:solidFill>
                            <a:schemeClr val="dk1"/>
                          </a:solidFill>
                          <a:effectLst/>
                          <a:latin typeface="+mn-lt"/>
                          <a:ea typeface="+mn-ea"/>
                          <a:cs typeface="+mn-cs"/>
                        </a:rPr>
                        <a:t>&gt; (greater than)</a:t>
                      </a:r>
                      <a:endParaRPr lang="en-US" sz="1300" dirty="0"/>
                    </a:p>
                  </a:txBody>
                  <a:tcPr/>
                </a:tc>
                <a:tc>
                  <a:txBody>
                    <a:bodyPr/>
                    <a:lstStyle/>
                    <a:p>
                      <a:r>
                        <a:rPr lang="en-US" sz="1300" b="0" i="0" kern="1200" dirty="0" smtClean="0">
                          <a:solidFill>
                            <a:schemeClr val="dk1"/>
                          </a:solidFill>
                          <a:effectLst/>
                          <a:latin typeface="+mn-lt"/>
                          <a:ea typeface="+mn-ea"/>
                          <a:cs typeface="+mn-cs"/>
                        </a:rPr>
                        <a:t>Checks if the value of left operand is greater than the value of right operand, if yes then condition becomes true.</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(A &gt; B) is not true.</a:t>
                      </a:r>
                      <a:endParaRPr lang="en-US" sz="1300" kern="1200" dirty="0" smtClean="0">
                        <a:effectLst/>
                      </a:endParaRPr>
                    </a:p>
                  </a:txBody>
                  <a:tcPr/>
                </a:tc>
              </a:tr>
              <a:tr h="695986">
                <a:tc>
                  <a:txBody>
                    <a:bodyPr/>
                    <a:lstStyle/>
                    <a:p>
                      <a:r>
                        <a:rPr lang="en-US" sz="1300" b="1" i="0" kern="1200" dirty="0" smtClean="0">
                          <a:solidFill>
                            <a:schemeClr val="dk1"/>
                          </a:solidFill>
                          <a:effectLst/>
                          <a:latin typeface="+mn-lt"/>
                          <a:ea typeface="+mn-ea"/>
                          <a:cs typeface="+mn-cs"/>
                        </a:rPr>
                        <a:t>&lt; (less than)</a:t>
                      </a:r>
                      <a:endParaRPr lang="en-US" sz="1300" dirty="0"/>
                    </a:p>
                  </a:txBody>
                  <a:tcPr/>
                </a:tc>
                <a:tc>
                  <a:txBody>
                    <a:bodyPr/>
                    <a:lstStyle/>
                    <a:p>
                      <a:r>
                        <a:rPr lang="en-US" sz="1300" b="0" i="0" kern="1200" dirty="0" smtClean="0">
                          <a:solidFill>
                            <a:schemeClr val="dk1"/>
                          </a:solidFill>
                          <a:effectLst/>
                          <a:latin typeface="+mn-lt"/>
                          <a:ea typeface="+mn-ea"/>
                          <a:cs typeface="+mn-cs"/>
                        </a:rPr>
                        <a:t>Checks if the value of left operand is less than the value of right operand, if yes then condition becomes true.</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(A &lt; B) is true.</a:t>
                      </a:r>
                    </a:p>
                  </a:txBody>
                  <a:tcPr/>
                </a:tc>
              </a:tr>
              <a:tr h="695986">
                <a:tc>
                  <a:txBody>
                    <a:bodyPr/>
                    <a:lstStyle/>
                    <a:p>
                      <a:r>
                        <a:rPr lang="en-US" sz="1300" b="1" i="0" kern="1200" dirty="0" smtClean="0">
                          <a:solidFill>
                            <a:schemeClr val="dk1"/>
                          </a:solidFill>
                          <a:effectLst/>
                          <a:latin typeface="+mn-lt"/>
                          <a:ea typeface="+mn-ea"/>
                          <a:cs typeface="+mn-cs"/>
                        </a:rPr>
                        <a:t>&gt;= (greater than or equal to)</a:t>
                      </a:r>
                      <a:endParaRPr lang="en-US" sz="1300" dirty="0"/>
                    </a:p>
                  </a:txBody>
                  <a:tcPr/>
                </a:tc>
                <a:tc>
                  <a:txBody>
                    <a:bodyPr/>
                    <a:lstStyle/>
                    <a:p>
                      <a:r>
                        <a:rPr lang="en-US" sz="1300" b="0" i="0" kern="1200" dirty="0" smtClean="0">
                          <a:solidFill>
                            <a:schemeClr val="dk1"/>
                          </a:solidFill>
                          <a:effectLst/>
                          <a:latin typeface="+mn-lt"/>
                          <a:ea typeface="+mn-ea"/>
                          <a:cs typeface="+mn-cs"/>
                        </a:rPr>
                        <a:t>Checks if the value of left operand is greater than or equal to the value of right operand, if yes then condition becomes true.</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 (A &gt;= B) is not true.</a:t>
                      </a:r>
                    </a:p>
                  </a:txBody>
                  <a:tcPr/>
                </a:tc>
              </a:tr>
              <a:tr h="695986">
                <a:tc>
                  <a:txBody>
                    <a:bodyPr/>
                    <a:lstStyle/>
                    <a:p>
                      <a:r>
                        <a:rPr lang="en-US" sz="1300" b="1" i="0" kern="1200" dirty="0" smtClean="0">
                          <a:solidFill>
                            <a:schemeClr val="dk1"/>
                          </a:solidFill>
                          <a:effectLst/>
                          <a:latin typeface="+mn-lt"/>
                          <a:ea typeface="+mn-ea"/>
                          <a:cs typeface="+mn-cs"/>
                        </a:rPr>
                        <a:t>&lt;= (less than or equal to)</a:t>
                      </a:r>
                      <a:endParaRPr lang="en-US" sz="1300" dirty="0"/>
                    </a:p>
                  </a:txBody>
                  <a:tcPr/>
                </a:tc>
                <a:tc>
                  <a:txBody>
                    <a:bodyPr/>
                    <a:lstStyle/>
                    <a:p>
                      <a:r>
                        <a:rPr lang="en-US" sz="1300" b="0" i="0" kern="1200" dirty="0" smtClean="0">
                          <a:solidFill>
                            <a:schemeClr val="dk1"/>
                          </a:solidFill>
                          <a:effectLst/>
                          <a:latin typeface="+mn-lt"/>
                          <a:ea typeface="+mn-ea"/>
                          <a:cs typeface="+mn-cs"/>
                        </a:rPr>
                        <a:t>Checks if the value of left operand is less than or equal to the value of right operand, if yes then condition becomes true.</a:t>
                      </a:r>
                    </a:p>
                    <a:p>
                      <a:r>
                        <a:rPr lang="en-US" sz="1300" b="1" i="0" kern="1200" dirty="0" smtClean="0">
                          <a:solidFill>
                            <a:schemeClr val="dk1"/>
                          </a:solidFill>
                          <a:effectLst/>
                          <a:latin typeface="+mn-lt"/>
                          <a:ea typeface="+mn-ea"/>
                          <a:cs typeface="+mn-cs"/>
                        </a:rPr>
                        <a:t>example</a:t>
                      </a:r>
                      <a:r>
                        <a:rPr lang="en-US" sz="1300" b="0" i="0" kern="1200" dirty="0" smtClean="0">
                          <a:solidFill>
                            <a:schemeClr val="dk1"/>
                          </a:solidFill>
                          <a:effectLst/>
                          <a:latin typeface="+mn-lt"/>
                          <a:ea typeface="+mn-ea"/>
                          <a:cs typeface="+mn-cs"/>
                        </a:rPr>
                        <a:t>(A &lt;= B) is true.</a:t>
                      </a:r>
                      <a:endParaRPr lang="en-US" sz="1300" kern="1200" dirty="0" smtClean="0">
                        <a:effectLst/>
                      </a:endParaRPr>
                    </a:p>
                  </a:txBody>
                  <a:tcPr/>
                </a:tc>
              </a:tr>
            </a:tbl>
          </a:graphicData>
        </a:graphic>
      </p:graphicFrame>
    </p:spTree>
    <p:extLst>
      <p:ext uri="{BB962C8B-B14F-4D97-AF65-F5344CB8AC3E}">
        <p14:creationId xmlns:p14="http://schemas.microsoft.com/office/powerpoint/2010/main" val="1302197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2800" dirty="0"/>
              <a:t>The Bitwise Operators</a:t>
            </a:r>
          </a:p>
        </p:txBody>
      </p:sp>
      <p:sp>
        <p:nvSpPr>
          <p:cNvPr id="2" name="Rectangle 1"/>
          <p:cNvSpPr/>
          <p:nvPr/>
        </p:nvSpPr>
        <p:spPr>
          <a:xfrm>
            <a:off x="197224" y="994955"/>
            <a:ext cx="8910918" cy="1169551"/>
          </a:xfrm>
          <a:prstGeom prst="rect">
            <a:avLst/>
          </a:prstGeom>
        </p:spPr>
        <p:txBody>
          <a:bodyPr wrap="square">
            <a:spAutoFit/>
          </a:bodyPr>
          <a:lstStyle/>
          <a:p>
            <a:r>
              <a:rPr lang="en-US" sz="1400" dirty="0"/>
              <a:t>Java defines several bitwise operators, which can be applied to the integer types, long, </a:t>
            </a:r>
            <a:r>
              <a:rPr lang="en-US" sz="1400" dirty="0" err="1"/>
              <a:t>int</a:t>
            </a:r>
            <a:r>
              <a:rPr lang="en-US" sz="1400" dirty="0"/>
              <a:t>, short, char, and byte.</a:t>
            </a:r>
          </a:p>
          <a:p>
            <a:r>
              <a:rPr lang="en-US" sz="1400" dirty="0"/>
              <a:t>Bitwise operator </a:t>
            </a:r>
            <a:r>
              <a:rPr lang="en-US" sz="1400" dirty="0">
                <a:solidFill>
                  <a:srgbClr val="39C2D7"/>
                </a:solidFill>
              </a:rPr>
              <a:t>works on bits </a:t>
            </a:r>
            <a:r>
              <a:rPr lang="en-US" sz="1400" dirty="0"/>
              <a:t>and </a:t>
            </a:r>
            <a:r>
              <a:rPr lang="en-US" sz="1400" dirty="0">
                <a:solidFill>
                  <a:srgbClr val="39C2D7"/>
                </a:solidFill>
              </a:rPr>
              <a:t>performs bit-by-bit operation</a:t>
            </a:r>
            <a:r>
              <a:rPr lang="en-US" sz="1400" dirty="0"/>
              <a:t>. </a:t>
            </a:r>
            <a:endParaRPr lang="en-US" sz="1400" dirty="0" smtClean="0"/>
          </a:p>
          <a:p>
            <a:r>
              <a:rPr lang="en-US" sz="1400" dirty="0" smtClean="0"/>
              <a:t>Assume </a:t>
            </a:r>
            <a:r>
              <a:rPr lang="en-US" sz="1400" dirty="0"/>
              <a:t>if </a:t>
            </a:r>
            <a:r>
              <a:rPr lang="en-US" sz="1400" dirty="0">
                <a:solidFill>
                  <a:srgbClr val="39C2D7"/>
                </a:solidFill>
              </a:rPr>
              <a:t>A</a:t>
            </a:r>
            <a:r>
              <a:rPr lang="en-US" sz="1400" dirty="0" smtClean="0">
                <a:solidFill>
                  <a:srgbClr val="39C2D7"/>
                </a:solidFill>
              </a:rPr>
              <a:t> </a:t>
            </a:r>
            <a:r>
              <a:rPr lang="en-US" sz="1400" dirty="0">
                <a:solidFill>
                  <a:srgbClr val="39C2D7"/>
                </a:solidFill>
              </a:rPr>
              <a:t>= 60</a:t>
            </a:r>
            <a:r>
              <a:rPr lang="en-US" sz="1400" dirty="0"/>
              <a:t>; and </a:t>
            </a:r>
            <a:r>
              <a:rPr lang="en-US" sz="1400" dirty="0">
                <a:solidFill>
                  <a:srgbClr val="39C2D7"/>
                </a:solidFill>
              </a:rPr>
              <a:t>B</a:t>
            </a:r>
            <a:r>
              <a:rPr lang="en-US" sz="1400" dirty="0" smtClean="0">
                <a:solidFill>
                  <a:srgbClr val="39C2D7"/>
                </a:solidFill>
              </a:rPr>
              <a:t> </a:t>
            </a:r>
            <a:r>
              <a:rPr lang="en-US" sz="1400" dirty="0">
                <a:solidFill>
                  <a:srgbClr val="39C2D7"/>
                </a:solidFill>
              </a:rPr>
              <a:t>= 13</a:t>
            </a:r>
            <a:r>
              <a:rPr lang="en-US" sz="1400" dirty="0"/>
              <a:t>; now in </a:t>
            </a:r>
            <a:r>
              <a:rPr lang="en-US" sz="1400" b="1" dirty="0">
                <a:solidFill>
                  <a:srgbClr val="39C2D7"/>
                </a:solidFill>
              </a:rPr>
              <a:t>binary</a:t>
            </a:r>
            <a:r>
              <a:rPr lang="en-US" sz="1400" dirty="0"/>
              <a:t> format they will be as follows:</a:t>
            </a:r>
          </a:p>
          <a:p>
            <a:r>
              <a:rPr lang="en-US" sz="1400" dirty="0">
                <a:solidFill>
                  <a:srgbClr val="39C2D7"/>
                </a:solidFill>
              </a:rPr>
              <a:t>a = 0011 </a:t>
            </a:r>
            <a:r>
              <a:rPr lang="en-US" sz="1400" dirty="0" smtClean="0">
                <a:solidFill>
                  <a:srgbClr val="39C2D7"/>
                </a:solidFill>
              </a:rPr>
              <a:t>1100</a:t>
            </a:r>
            <a:r>
              <a:rPr lang="en-US" sz="1400" dirty="0" smtClean="0"/>
              <a:t>; and </a:t>
            </a:r>
            <a:r>
              <a:rPr lang="en-US" sz="1400" dirty="0" smtClean="0">
                <a:solidFill>
                  <a:srgbClr val="39C2D7"/>
                </a:solidFill>
              </a:rPr>
              <a:t>b </a:t>
            </a:r>
            <a:r>
              <a:rPr lang="en-US" sz="1400" dirty="0">
                <a:solidFill>
                  <a:srgbClr val="39C2D7"/>
                </a:solidFill>
              </a:rPr>
              <a:t>= 0000 1101</a:t>
            </a:r>
          </a:p>
        </p:txBody>
      </p:sp>
      <p:graphicFrame>
        <p:nvGraphicFramePr>
          <p:cNvPr id="7" name="Table 6"/>
          <p:cNvGraphicFramePr>
            <a:graphicFrameLocks noGrp="1"/>
          </p:cNvGraphicFramePr>
          <p:nvPr>
            <p:extLst>
              <p:ext uri="{D42A27DB-BD31-4B8C-83A1-F6EECF244321}">
                <p14:modId xmlns:p14="http://schemas.microsoft.com/office/powerpoint/2010/main" val="137417068"/>
              </p:ext>
            </p:extLst>
          </p:nvPr>
        </p:nvGraphicFramePr>
        <p:xfrm>
          <a:off x="197224" y="2164506"/>
          <a:ext cx="8507506" cy="4297680"/>
        </p:xfrm>
        <a:graphic>
          <a:graphicData uri="http://schemas.openxmlformats.org/drawingml/2006/table">
            <a:tbl>
              <a:tblPr firstRow="1" bandRow="1">
                <a:tableStyleId>{21E4AEA4-8DFA-4A89-87EB-49C32662AFE0}</a:tableStyleId>
              </a:tblPr>
              <a:tblGrid>
                <a:gridCol w="1931894"/>
                <a:gridCol w="6575612"/>
              </a:tblGrid>
              <a:tr h="317810">
                <a:tc>
                  <a:txBody>
                    <a:bodyPr/>
                    <a:lstStyle/>
                    <a:p>
                      <a:pPr algn="ctr"/>
                      <a:r>
                        <a:rPr lang="en-US" sz="1800" dirty="0" smtClean="0"/>
                        <a:t>Operator</a:t>
                      </a:r>
                      <a:endParaRPr lang="en-US" sz="1800" dirty="0"/>
                    </a:p>
                  </a:txBody>
                  <a:tcPr/>
                </a:tc>
                <a:tc>
                  <a:txBody>
                    <a:bodyPr/>
                    <a:lstStyle/>
                    <a:p>
                      <a:pPr algn="ctr"/>
                      <a:r>
                        <a:rPr lang="en-US" sz="1800" dirty="0" smtClean="0"/>
                        <a:t>Example</a:t>
                      </a:r>
                      <a:endParaRPr lang="en-US" sz="1800" dirty="0"/>
                    </a:p>
                  </a:txBody>
                  <a:tcPr/>
                </a:tc>
              </a:tr>
              <a:tr h="397263">
                <a:tc>
                  <a:txBody>
                    <a:bodyPr/>
                    <a:lstStyle/>
                    <a:p>
                      <a:r>
                        <a:rPr lang="en-US" sz="1200" b="1" i="0" kern="1200" dirty="0" smtClean="0">
                          <a:solidFill>
                            <a:schemeClr val="dk1"/>
                          </a:solidFill>
                          <a:effectLst/>
                          <a:latin typeface="+mn-lt"/>
                          <a:ea typeface="+mn-ea"/>
                          <a:cs typeface="+mn-cs"/>
                        </a:rPr>
                        <a:t>&amp; (bitwise and)</a:t>
                      </a:r>
                      <a:endParaRPr lang="en-US" sz="1200" b="1"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Binary AND Operator copies a bit to the result if it exists in both operands.</a:t>
                      </a:r>
                    </a:p>
                    <a:p>
                      <a:r>
                        <a:rPr lang="en-US" sz="1200" b="1" i="0" kern="1200" dirty="0" smtClean="0">
                          <a:solidFill>
                            <a:schemeClr val="dk1"/>
                          </a:solidFill>
                          <a:effectLst/>
                          <a:latin typeface="+mn-lt"/>
                          <a:ea typeface="+mn-ea"/>
                          <a:cs typeface="+mn-cs"/>
                        </a:rPr>
                        <a:t>Example:</a:t>
                      </a:r>
                      <a:r>
                        <a:rPr lang="en-US" sz="1200" b="0" i="0" kern="1200" dirty="0" smtClean="0">
                          <a:solidFill>
                            <a:schemeClr val="dk1"/>
                          </a:solidFill>
                          <a:effectLst/>
                          <a:latin typeface="+mn-lt"/>
                          <a:ea typeface="+mn-ea"/>
                          <a:cs typeface="+mn-cs"/>
                        </a:rPr>
                        <a:t> (A &amp; B) will give 12 which is 0000 1100</a:t>
                      </a:r>
                    </a:p>
                  </a:txBody>
                  <a:tcPr/>
                </a:tc>
              </a:tr>
              <a:tr h="397263">
                <a:tc>
                  <a:txBody>
                    <a:bodyPr/>
                    <a:lstStyle/>
                    <a:p>
                      <a:r>
                        <a:rPr lang="en-US" sz="1200" b="1" i="0" kern="1200" dirty="0" smtClean="0">
                          <a:solidFill>
                            <a:schemeClr val="dk1"/>
                          </a:solidFill>
                          <a:effectLst/>
                          <a:latin typeface="+mn-lt"/>
                          <a:ea typeface="+mn-ea"/>
                          <a:cs typeface="+mn-cs"/>
                        </a:rPr>
                        <a:t>| (bitwise or)</a:t>
                      </a:r>
                      <a:endParaRPr lang="en-US" sz="1200" dirty="0"/>
                    </a:p>
                  </a:txBody>
                  <a:tcPr/>
                </a:tc>
                <a:tc>
                  <a:txBody>
                    <a:bodyPr/>
                    <a:lstStyle/>
                    <a:p>
                      <a:r>
                        <a:rPr lang="en-US" sz="1200" b="0" i="0" kern="1200" dirty="0" smtClean="0">
                          <a:solidFill>
                            <a:schemeClr val="dk1"/>
                          </a:solidFill>
                          <a:effectLst/>
                          <a:latin typeface="+mn-lt"/>
                          <a:ea typeface="+mn-ea"/>
                          <a:cs typeface="+mn-cs"/>
                        </a:rPr>
                        <a:t>Binary OR Operator copies a bit if it exists in either operand.</a:t>
                      </a:r>
                    </a:p>
                    <a:p>
                      <a:r>
                        <a:rPr lang="en-US" sz="1200" b="1" i="0" kern="1200" dirty="0" smtClean="0">
                          <a:solidFill>
                            <a:schemeClr val="dk1"/>
                          </a:solidFill>
                          <a:effectLst/>
                          <a:latin typeface="+mn-lt"/>
                          <a:ea typeface="+mn-ea"/>
                          <a:cs typeface="+mn-cs"/>
                        </a:rPr>
                        <a:t>Example:</a:t>
                      </a:r>
                      <a:r>
                        <a:rPr lang="en-US" sz="1200" b="0" i="0" kern="1200" dirty="0" smtClean="0">
                          <a:solidFill>
                            <a:schemeClr val="dk1"/>
                          </a:solidFill>
                          <a:effectLst/>
                          <a:latin typeface="+mn-lt"/>
                          <a:ea typeface="+mn-ea"/>
                          <a:cs typeface="+mn-cs"/>
                        </a:rPr>
                        <a:t> (A | B) will give 61 which is 0011 1101</a:t>
                      </a:r>
                    </a:p>
                  </a:txBody>
                  <a:tcPr/>
                </a:tc>
              </a:tr>
              <a:tr h="397263">
                <a:tc>
                  <a:txBody>
                    <a:bodyPr/>
                    <a:lstStyle/>
                    <a:p>
                      <a:r>
                        <a:rPr lang="en-US" sz="1200" b="1" i="0" kern="1200" dirty="0" smtClean="0">
                          <a:solidFill>
                            <a:schemeClr val="dk1"/>
                          </a:solidFill>
                          <a:effectLst/>
                          <a:latin typeface="+mn-lt"/>
                          <a:ea typeface="+mn-ea"/>
                          <a:cs typeface="+mn-cs"/>
                        </a:rPr>
                        <a:t>^ (bitwise XOR)</a:t>
                      </a:r>
                      <a:endParaRPr lang="en-US" sz="1200" dirty="0"/>
                    </a:p>
                  </a:txBody>
                  <a:tcPr/>
                </a:tc>
                <a:tc>
                  <a:txBody>
                    <a:bodyPr/>
                    <a:lstStyle/>
                    <a:p>
                      <a:r>
                        <a:rPr lang="en-US" sz="1200" b="0" i="0" kern="1200" dirty="0" smtClean="0">
                          <a:solidFill>
                            <a:schemeClr val="dk1"/>
                          </a:solidFill>
                          <a:effectLst/>
                          <a:latin typeface="+mn-lt"/>
                          <a:ea typeface="+mn-ea"/>
                          <a:cs typeface="+mn-cs"/>
                        </a:rPr>
                        <a:t>Binary XOR Operator copies the bit if it is set in one operand but not both.</a:t>
                      </a:r>
                    </a:p>
                    <a:p>
                      <a:r>
                        <a:rPr lang="en-US" sz="1200" b="1" i="0" kern="1200" dirty="0" smtClean="0">
                          <a:solidFill>
                            <a:schemeClr val="dk1"/>
                          </a:solidFill>
                          <a:effectLst/>
                          <a:latin typeface="+mn-lt"/>
                          <a:ea typeface="+mn-ea"/>
                          <a:cs typeface="+mn-cs"/>
                        </a:rPr>
                        <a:t>Example:</a:t>
                      </a:r>
                      <a:r>
                        <a:rPr lang="en-US" sz="1200" b="0" i="0" kern="1200" dirty="0" smtClean="0">
                          <a:solidFill>
                            <a:schemeClr val="dk1"/>
                          </a:solidFill>
                          <a:effectLst/>
                          <a:latin typeface="+mn-lt"/>
                          <a:ea typeface="+mn-ea"/>
                          <a:cs typeface="+mn-cs"/>
                        </a:rPr>
                        <a:t> (A ^ B) will give 49 which is 0011 0001</a:t>
                      </a:r>
                      <a:endParaRPr lang="en-US" sz="1200" kern="1200" dirty="0" smtClean="0">
                        <a:effectLst/>
                      </a:endParaRPr>
                    </a:p>
                  </a:txBody>
                  <a:tcPr/>
                </a:tc>
              </a:tr>
              <a:tr h="556168">
                <a:tc>
                  <a:txBody>
                    <a:bodyPr/>
                    <a:lstStyle/>
                    <a:p>
                      <a:r>
                        <a:rPr lang="en-US" sz="1200" b="1" i="0" kern="1200" dirty="0" smtClean="0">
                          <a:solidFill>
                            <a:schemeClr val="dk1"/>
                          </a:solidFill>
                          <a:effectLst/>
                          <a:latin typeface="+mn-lt"/>
                          <a:ea typeface="+mn-ea"/>
                          <a:cs typeface="+mn-cs"/>
                        </a:rPr>
                        <a:t>~ (bitwise compliment)</a:t>
                      </a:r>
                      <a:endParaRPr lang="en-US" sz="1200" dirty="0"/>
                    </a:p>
                  </a:txBody>
                  <a:tcPr/>
                </a:tc>
                <a:tc>
                  <a:txBody>
                    <a:bodyPr/>
                    <a:lstStyle/>
                    <a:p>
                      <a:r>
                        <a:rPr lang="en-US" sz="1200" b="0" i="0" kern="1200" dirty="0" smtClean="0">
                          <a:solidFill>
                            <a:schemeClr val="dk1"/>
                          </a:solidFill>
                          <a:effectLst/>
                          <a:latin typeface="+mn-lt"/>
                          <a:ea typeface="+mn-ea"/>
                          <a:cs typeface="+mn-cs"/>
                        </a:rPr>
                        <a:t>Binary Ones Complement Operator is unary and has the effect of 'flipping' bits.</a:t>
                      </a:r>
                    </a:p>
                    <a:p>
                      <a:r>
                        <a:rPr lang="en-US" sz="1200" b="1" i="0" kern="1200" dirty="0" smtClean="0">
                          <a:solidFill>
                            <a:schemeClr val="dk1"/>
                          </a:solidFill>
                          <a:effectLst/>
                          <a:latin typeface="+mn-lt"/>
                          <a:ea typeface="+mn-ea"/>
                          <a:cs typeface="+mn-cs"/>
                        </a:rPr>
                        <a:t>Example:</a:t>
                      </a:r>
                      <a:r>
                        <a:rPr lang="en-US" sz="1200" b="0" i="0" kern="1200" dirty="0" smtClean="0">
                          <a:solidFill>
                            <a:schemeClr val="dk1"/>
                          </a:solidFill>
                          <a:effectLst/>
                          <a:latin typeface="+mn-lt"/>
                          <a:ea typeface="+mn-ea"/>
                          <a:cs typeface="+mn-cs"/>
                        </a:rPr>
                        <a:t> (~A ) will give -61 which is 1100 0011 in 2's complement form due to a signed binary number.</a:t>
                      </a:r>
                    </a:p>
                  </a:txBody>
                  <a:tcPr/>
                </a:tc>
              </a:tr>
              <a:tr h="556168">
                <a:tc>
                  <a:txBody>
                    <a:bodyPr/>
                    <a:lstStyle/>
                    <a:p>
                      <a:r>
                        <a:rPr lang="en-US" sz="1200" b="1" i="0" kern="1200" dirty="0" smtClean="0">
                          <a:solidFill>
                            <a:schemeClr val="dk1"/>
                          </a:solidFill>
                          <a:effectLst/>
                          <a:latin typeface="+mn-lt"/>
                          <a:ea typeface="+mn-ea"/>
                          <a:cs typeface="+mn-cs"/>
                        </a:rPr>
                        <a:t>&lt;&lt; (left shift)</a:t>
                      </a:r>
                      <a:endParaRPr lang="en-US" sz="1200" dirty="0"/>
                    </a:p>
                  </a:txBody>
                  <a:tcPr/>
                </a:tc>
                <a:tc>
                  <a:txBody>
                    <a:bodyPr/>
                    <a:lstStyle/>
                    <a:p>
                      <a:r>
                        <a:rPr lang="en-US" sz="1200" b="0" i="0" kern="1200" dirty="0" smtClean="0">
                          <a:solidFill>
                            <a:schemeClr val="dk1"/>
                          </a:solidFill>
                          <a:effectLst/>
                          <a:latin typeface="+mn-lt"/>
                          <a:ea typeface="+mn-ea"/>
                          <a:cs typeface="+mn-cs"/>
                        </a:rPr>
                        <a:t>Binary Left Shift Operator. The left operands value is moved left by the number of bits specified by the right operand</a:t>
                      </a:r>
                    </a:p>
                    <a:p>
                      <a:r>
                        <a:rPr lang="en-US" sz="1200" b="1" i="0" kern="1200" dirty="0" smtClean="0">
                          <a:solidFill>
                            <a:schemeClr val="dk1"/>
                          </a:solidFill>
                          <a:effectLst/>
                          <a:latin typeface="+mn-lt"/>
                          <a:ea typeface="+mn-ea"/>
                          <a:cs typeface="+mn-cs"/>
                        </a:rPr>
                        <a:t>Example:</a:t>
                      </a:r>
                      <a:r>
                        <a:rPr lang="en-US" sz="1200" b="0" i="0" kern="1200" dirty="0" smtClean="0">
                          <a:solidFill>
                            <a:schemeClr val="dk1"/>
                          </a:solidFill>
                          <a:effectLst/>
                          <a:latin typeface="+mn-lt"/>
                          <a:ea typeface="+mn-ea"/>
                          <a:cs typeface="+mn-cs"/>
                        </a:rPr>
                        <a:t> A &lt;&lt; 2 will give 240 which is 1111 0000</a:t>
                      </a:r>
                    </a:p>
                  </a:txBody>
                  <a:tcPr/>
                </a:tc>
              </a:tr>
              <a:tr h="556168">
                <a:tc>
                  <a:txBody>
                    <a:bodyPr/>
                    <a:lstStyle/>
                    <a:p>
                      <a:r>
                        <a:rPr lang="en-US" sz="1200" b="1" i="0" kern="1200" dirty="0" smtClean="0">
                          <a:solidFill>
                            <a:schemeClr val="dk1"/>
                          </a:solidFill>
                          <a:effectLst/>
                          <a:latin typeface="+mn-lt"/>
                          <a:ea typeface="+mn-ea"/>
                          <a:cs typeface="+mn-cs"/>
                        </a:rPr>
                        <a:t>&gt;&gt; (right shift)</a:t>
                      </a:r>
                      <a:endParaRPr lang="en-US" sz="1200" dirty="0"/>
                    </a:p>
                  </a:txBody>
                  <a:tcPr/>
                </a:tc>
                <a:tc>
                  <a:txBody>
                    <a:bodyPr/>
                    <a:lstStyle/>
                    <a:p>
                      <a:r>
                        <a:rPr lang="en-US" sz="1200" b="0" i="0" kern="1200" dirty="0" smtClean="0">
                          <a:solidFill>
                            <a:schemeClr val="dk1"/>
                          </a:solidFill>
                          <a:effectLst/>
                          <a:latin typeface="+mn-lt"/>
                          <a:ea typeface="+mn-ea"/>
                          <a:cs typeface="+mn-cs"/>
                        </a:rPr>
                        <a:t>Binary Right Shift Operator. The left operands value is moved right by the number of bits specified by the right operand.</a:t>
                      </a:r>
                    </a:p>
                    <a:p>
                      <a:r>
                        <a:rPr lang="en-US" sz="1200" b="1" i="0" kern="1200" dirty="0" smtClean="0">
                          <a:solidFill>
                            <a:schemeClr val="dk1"/>
                          </a:solidFill>
                          <a:effectLst/>
                          <a:latin typeface="+mn-lt"/>
                          <a:ea typeface="+mn-ea"/>
                          <a:cs typeface="+mn-cs"/>
                        </a:rPr>
                        <a:t>Example:</a:t>
                      </a:r>
                      <a:r>
                        <a:rPr lang="en-US" sz="1200" b="0" i="0" kern="1200" dirty="0" smtClean="0">
                          <a:solidFill>
                            <a:schemeClr val="dk1"/>
                          </a:solidFill>
                          <a:effectLst/>
                          <a:latin typeface="+mn-lt"/>
                          <a:ea typeface="+mn-ea"/>
                          <a:cs typeface="+mn-cs"/>
                        </a:rPr>
                        <a:t> A &gt;&gt; 2 will give 15 which is 1111</a:t>
                      </a:r>
                      <a:endParaRPr lang="en-US" sz="1200" kern="1200" dirty="0" smtClean="0">
                        <a:effectLst/>
                      </a:endParaRPr>
                    </a:p>
                  </a:txBody>
                  <a:tcPr/>
                </a:tc>
              </a:tr>
              <a:tr h="556168">
                <a:tc>
                  <a:txBody>
                    <a:bodyPr/>
                    <a:lstStyle/>
                    <a:p>
                      <a:r>
                        <a:rPr lang="en-US" sz="1200" b="1" i="0" kern="1200" dirty="0" smtClean="0">
                          <a:solidFill>
                            <a:schemeClr val="dk1"/>
                          </a:solidFill>
                          <a:effectLst/>
                          <a:latin typeface="+mn-lt"/>
                          <a:ea typeface="+mn-ea"/>
                          <a:cs typeface="+mn-cs"/>
                        </a:rPr>
                        <a:t>&gt;&gt;&gt; (zero fill right shift)</a:t>
                      </a:r>
                      <a:r>
                        <a:rPr lang="en-US" sz="1200" b="0" i="0" kern="1200" dirty="0" smtClean="0">
                          <a:solidFill>
                            <a:schemeClr val="dk1"/>
                          </a:solidFill>
                          <a:effectLst/>
                          <a:latin typeface="+mn-lt"/>
                          <a:ea typeface="+mn-ea"/>
                          <a:cs typeface="+mn-cs"/>
                        </a:rPr>
                        <a:t> </a:t>
                      </a:r>
                      <a:endParaRPr lang="en-US" sz="1200" dirty="0"/>
                    </a:p>
                  </a:txBody>
                  <a:tcPr/>
                </a:tc>
                <a:tc>
                  <a:txBody>
                    <a:bodyPr/>
                    <a:lstStyle/>
                    <a:p>
                      <a:r>
                        <a:rPr lang="en-US" sz="1200" b="0" i="0" kern="1200" dirty="0" smtClean="0">
                          <a:solidFill>
                            <a:schemeClr val="dk1"/>
                          </a:solidFill>
                          <a:effectLst/>
                          <a:latin typeface="+mn-lt"/>
                          <a:ea typeface="+mn-ea"/>
                          <a:cs typeface="+mn-cs"/>
                        </a:rPr>
                        <a:t>Shift right zero fill operator. The left operands value is moved right by the number of bits specified by the right operand and shifted values are filled up with zeros.</a:t>
                      </a:r>
                    </a:p>
                    <a:p>
                      <a:r>
                        <a:rPr lang="en-US" sz="1200" b="1" i="0" kern="1200" dirty="0" smtClean="0">
                          <a:solidFill>
                            <a:schemeClr val="dk1"/>
                          </a:solidFill>
                          <a:effectLst/>
                          <a:latin typeface="+mn-lt"/>
                          <a:ea typeface="+mn-ea"/>
                          <a:cs typeface="+mn-cs"/>
                        </a:rPr>
                        <a:t>Example:</a:t>
                      </a:r>
                      <a:r>
                        <a:rPr lang="en-US" sz="1200" b="0" i="0" kern="1200" dirty="0" smtClean="0">
                          <a:solidFill>
                            <a:schemeClr val="dk1"/>
                          </a:solidFill>
                          <a:effectLst/>
                          <a:latin typeface="+mn-lt"/>
                          <a:ea typeface="+mn-ea"/>
                          <a:cs typeface="+mn-cs"/>
                        </a:rPr>
                        <a:t> A &gt;&gt;&gt;2 will give 15 which is 0000 1111</a:t>
                      </a:r>
                      <a:endParaRPr lang="en-US" sz="1200" kern="1200" dirty="0" smtClean="0">
                        <a:effectLst/>
                      </a:endParaRPr>
                    </a:p>
                  </a:txBody>
                  <a:tcPr/>
                </a:tc>
              </a:tr>
            </a:tbl>
          </a:graphicData>
        </a:graphic>
      </p:graphicFrame>
    </p:spTree>
    <p:extLst>
      <p:ext uri="{BB962C8B-B14F-4D97-AF65-F5344CB8AC3E}">
        <p14:creationId xmlns:p14="http://schemas.microsoft.com/office/powerpoint/2010/main" val="2682853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2800" dirty="0"/>
              <a:t>The Logical Operators</a:t>
            </a:r>
          </a:p>
        </p:txBody>
      </p:sp>
      <p:graphicFrame>
        <p:nvGraphicFramePr>
          <p:cNvPr id="4" name="Table 3"/>
          <p:cNvGraphicFramePr>
            <a:graphicFrameLocks noGrp="1"/>
          </p:cNvGraphicFramePr>
          <p:nvPr>
            <p:extLst>
              <p:ext uri="{D42A27DB-BD31-4B8C-83A1-F6EECF244321}">
                <p14:modId xmlns:p14="http://schemas.microsoft.com/office/powerpoint/2010/main" val="710569963"/>
              </p:ext>
            </p:extLst>
          </p:nvPr>
        </p:nvGraphicFramePr>
        <p:xfrm>
          <a:off x="318247" y="2899611"/>
          <a:ext cx="8507506" cy="2560320"/>
        </p:xfrm>
        <a:graphic>
          <a:graphicData uri="http://schemas.openxmlformats.org/drawingml/2006/table">
            <a:tbl>
              <a:tblPr firstRow="1" bandRow="1">
                <a:tableStyleId>{21E4AEA4-8DFA-4A89-87EB-49C32662AFE0}</a:tableStyleId>
              </a:tblPr>
              <a:tblGrid>
                <a:gridCol w="1931894"/>
                <a:gridCol w="6575612"/>
              </a:tblGrid>
              <a:tr h="317810">
                <a:tc>
                  <a:txBody>
                    <a:bodyPr/>
                    <a:lstStyle/>
                    <a:p>
                      <a:pPr algn="ctr"/>
                      <a:r>
                        <a:rPr lang="en-US" sz="1800" dirty="0" smtClean="0"/>
                        <a:t>Operator</a:t>
                      </a:r>
                      <a:endParaRPr lang="en-US" sz="1800" dirty="0"/>
                    </a:p>
                  </a:txBody>
                  <a:tcPr/>
                </a:tc>
                <a:tc>
                  <a:txBody>
                    <a:bodyPr/>
                    <a:lstStyle/>
                    <a:p>
                      <a:pPr algn="ctr"/>
                      <a:r>
                        <a:rPr lang="en-US" sz="1800" dirty="0" smtClean="0"/>
                        <a:t>Example</a:t>
                      </a:r>
                      <a:endParaRPr lang="en-US" sz="1800" dirty="0"/>
                    </a:p>
                  </a:txBody>
                  <a:tcPr/>
                </a:tc>
              </a:tr>
              <a:tr h="397263">
                <a:tc>
                  <a:txBody>
                    <a:bodyPr/>
                    <a:lstStyle/>
                    <a:p>
                      <a:r>
                        <a:rPr lang="en-US" sz="1400" b="1" i="0" kern="1200" dirty="0" smtClean="0">
                          <a:solidFill>
                            <a:schemeClr val="dk1"/>
                          </a:solidFill>
                          <a:effectLst/>
                          <a:latin typeface="+mn-lt"/>
                          <a:ea typeface="+mn-ea"/>
                          <a:cs typeface="+mn-cs"/>
                        </a:rPr>
                        <a:t>&amp;&amp; (logical and)</a:t>
                      </a:r>
                      <a:endParaRPr lang="en-US" sz="1400" b="1" i="0" kern="1200" dirty="0">
                        <a:solidFill>
                          <a:schemeClr val="dk1"/>
                        </a:solidFill>
                        <a:effectLst/>
                        <a:latin typeface="+mn-lt"/>
                        <a:ea typeface="+mn-ea"/>
                        <a:cs typeface="+mn-cs"/>
                      </a:endParaRPr>
                    </a:p>
                  </a:txBody>
                  <a:tcPr/>
                </a:tc>
                <a:tc>
                  <a:txBody>
                    <a:bodyPr/>
                    <a:lstStyle/>
                    <a:p>
                      <a:r>
                        <a:rPr lang="en-US" sz="1400" b="0" i="0" kern="1200" dirty="0" smtClean="0">
                          <a:solidFill>
                            <a:schemeClr val="dk1"/>
                          </a:solidFill>
                          <a:effectLst/>
                          <a:latin typeface="+mn-lt"/>
                          <a:ea typeface="+mn-ea"/>
                          <a:cs typeface="+mn-cs"/>
                        </a:rPr>
                        <a:t>Called Logical AND operator. If both the operands are non-zero, then the condition becomes true.</a:t>
                      </a:r>
                    </a:p>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(A &amp;&amp; B) is false.</a:t>
                      </a:r>
                    </a:p>
                  </a:txBody>
                  <a:tcPr/>
                </a:tc>
              </a:tr>
              <a:tr h="397263">
                <a:tc>
                  <a:txBody>
                    <a:bodyPr/>
                    <a:lstStyle/>
                    <a:p>
                      <a:r>
                        <a:rPr lang="en-US" sz="1400" b="1" i="0" kern="1200" dirty="0" smtClean="0">
                          <a:solidFill>
                            <a:schemeClr val="dk1"/>
                          </a:solidFill>
                          <a:effectLst/>
                          <a:latin typeface="+mn-lt"/>
                          <a:ea typeface="+mn-ea"/>
                          <a:cs typeface="+mn-cs"/>
                        </a:rPr>
                        <a:t>|| (logical or)</a:t>
                      </a:r>
                      <a:endParaRPr lang="en-US" sz="1400" dirty="0"/>
                    </a:p>
                  </a:txBody>
                  <a:tcPr/>
                </a:tc>
                <a:tc>
                  <a:txBody>
                    <a:bodyPr/>
                    <a:lstStyle/>
                    <a:p>
                      <a:r>
                        <a:rPr lang="en-US" sz="1400" b="0" i="0" kern="1200" dirty="0" smtClean="0">
                          <a:solidFill>
                            <a:schemeClr val="dk1"/>
                          </a:solidFill>
                          <a:effectLst/>
                          <a:latin typeface="+mn-lt"/>
                          <a:ea typeface="+mn-ea"/>
                          <a:cs typeface="+mn-cs"/>
                        </a:rPr>
                        <a:t>Called Logical OR Operator. If any of the two operands are non-zero, then the condition becomes true.</a:t>
                      </a:r>
                    </a:p>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(A || B) is true.</a:t>
                      </a:r>
                    </a:p>
                  </a:txBody>
                  <a:tcPr/>
                </a:tc>
              </a:tr>
              <a:tr h="397263">
                <a:tc>
                  <a:txBody>
                    <a:bodyPr/>
                    <a:lstStyle/>
                    <a:p>
                      <a:r>
                        <a:rPr lang="en-US" sz="1400" b="1" i="0" kern="1200" dirty="0" smtClean="0">
                          <a:solidFill>
                            <a:schemeClr val="dk1"/>
                          </a:solidFill>
                          <a:effectLst/>
                          <a:latin typeface="+mn-lt"/>
                          <a:ea typeface="+mn-ea"/>
                          <a:cs typeface="+mn-cs"/>
                        </a:rPr>
                        <a:t>! (logical not)</a:t>
                      </a:r>
                      <a:endParaRPr lang="en-US" sz="1400" dirty="0"/>
                    </a:p>
                  </a:txBody>
                  <a:tcPr/>
                </a:tc>
                <a:tc>
                  <a:txBody>
                    <a:bodyPr/>
                    <a:lstStyle/>
                    <a:p>
                      <a:r>
                        <a:rPr lang="en-US" sz="1400" b="0" i="0" kern="1200" dirty="0" smtClean="0">
                          <a:solidFill>
                            <a:schemeClr val="dk1"/>
                          </a:solidFill>
                          <a:effectLst/>
                          <a:latin typeface="+mn-lt"/>
                          <a:ea typeface="+mn-ea"/>
                          <a:cs typeface="+mn-cs"/>
                        </a:rPr>
                        <a:t>Called Logical NOT Operator. Use to reverses the logical state of its operand. If a condition is true then Logical NOT operator will make false.</a:t>
                      </a:r>
                    </a:p>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!(A &amp;&amp; B) is true.</a:t>
                      </a:r>
                      <a:endParaRPr lang="en-US" sz="1400" kern="1200" dirty="0" smtClean="0">
                        <a:effectLst/>
                      </a:endParaRPr>
                    </a:p>
                  </a:txBody>
                  <a:tcPr/>
                </a:tc>
              </a:tr>
            </a:tbl>
          </a:graphicData>
        </a:graphic>
      </p:graphicFrame>
      <p:sp>
        <p:nvSpPr>
          <p:cNvPr id="7" name="Rectangle 6"/>
          <p:cNvSpPr/>
          <p:nvPr/>
        </p:nvSpPr>
        <p:spPr>
          <a:xfrm>
            <a:off x="318247" y="1331374"/>
            <a:ext cx="8709212" cy="646331"/>
          </a:xfrm>
          <a:prstGeom prst="rect">
            <a:avLst/>
          </a:prstGeom>
        </p:spPr>
        <p:txBody>
          <a:bodyPr wrap="square">
            <a:spAutoFit/>
          </a:bodyPr>
          <a:lstStyle/>
          <a:p>
            <a:r>
              <a:rPr lang="en-US" dirty="0"/>
              <a:t>The following table lists the </a:t>
            </a:r>
            <a:r>
              <a:rPr lang="en-US" dirty="0">
                <a:solidFill>
                  <a:srgbClr val="39C2D7"/>
                </a:solidFill>
              </a:rPr>
              <a:t>logical </a:t>
            </a:r>
            <a:r>
              <a:rPr lang="en-US" dirty="0" smtClean="0">
                <a:solidFill>
                  <a:srgbClr val="39C2D7"/>
                </a:solidFill>
              </a:rPr>
              <a:t>operators</a:t>
            </a:r>
            <a:r>
              <a:rPr lang="en-US" dirty="0" smtClean="0"/>
              <a:t>.</a:t>
            </a:r>
            <a:endParaRPr lang="en-US" dirty="0"/>
          </a:p>
          <a:p>
            <a:r>
              <a:rPr lang="en-US" dirty="0"/>
              <a:t>Assume Boolean variables </a:t>
            </a:r>
            <a:r>
              <a:rPr lang="en-US" dirty="0">
                <a:solidFill>
                  <a:srgbClr val="39C2D7"/>
                </a:solidFill>
              </a:rPr>
              <a:t>A holds true </a:t>
            </a:r>
            <a:r>
              <a:rPr lang="en-US" dirty="0"/>
              <a:t>and variable </a:t>
            </a:r>
            <a:r>
              <a:rPr lang="en-US" dirty="0">
                <a:solidFill>
                  <a:srgbClr val="39C2D7"/>
                </a:solidFill>
              </a:rPr>
              <a:t>B holds false</a:t>
            </a:r>
            <a:r>
              <a:rPr lang="en-US" dirty="0"/>
              <a:t>, then:</a:t>
            </a:r>
          </a:p>
        </p:txBody>
      </p:sp>
    </p:spTree>
    <p:extLst>
      <p:ext uri="{BB962C8B-B14F-4D97-AF65-F5344CB8AC3E}">
        <p14:creationId xmlns:p14="http://schemas.microsoft.com/office/powerpoint/2010/main" val="3561283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2800" dirty="0"/>
              <a:t>The Assignment Operators</a:t>
            </a:r>
          </a:p>
        </p:txBody>
      </p:sp>
      <p:graphicFrame>
        <p:nvGraphicFramePr>
          <p:cNvPr id="4" name="Table 3"/>
          <p:cNvGraphicFramePr>
            <a:graphicFrameLocks noGrp="1"/>
          </p:cNvGraphicFramePr>
          <p:nvPr>
            <p:extLst>
              <p:ext uri="{D42A27DB-BD31-4B8C-83A1-F6EECF244321}">
                <p14:modId xmlns:p14="http://schemas.microsoft.com/office/powerpoint/2010/main" val="3386928025"/>
              </p:ext>
            </p:extLst>
          </p:nvPr>
        </p:nvGraphicFramePr>
        <p:xfrm>
          <a:off x="381000" y="1958318"/>
          <a:ext cx="7597588" cy="4175599"/>
        </p:xfrm>
        <a:graphic>
          <a:graphicData uri="http://schemas.openxmlformats.org/drawingml/2006/table">
            <a:tbl>
              <a:tblPr firstRow="1" bandRow="1">
                <a:tableStyleId>{21E4AEA4-8DFA-4A89-87EB-49C32662AFE0}</a:tableStyleId>
              </a:tblPr>
              <a:tblGrid>
                <a:gridCol w="1367118"/>
                <a:gridCol w="6230470"/>
              </a:tblGrid>
              <a:tr h="318883">
                <a:tc>
                  <a:txBody>
                    <a:bodyPr/>
                    <a:lstStyle/>
                    <a:p>
                      <a:pPr algn="ctr"/>
                      <a:r>
                        <a:rPr lang="en-US" sz="1800" dirty="0" smtClean="0"/>
                        <a:t>Operator</a:t>
                      </a:r>
                      <a:endParaRPr lang="en-US" sz="1800" dirty="0"/>
                    </a:p>
                  </a:txBody>
                  <a:tcPr/>
                </a:tc>
                <a:tc>
                  <a:txBody>
                    <a:bodyPr/>
                    <a:lstStyle/>
                    <a:p>
                      <a:pPr algn="ctr"/>
                      <a:r>
                        <a:rPr lang="en-US" sz="1800" dirty="0" smtClean="0"/>
                        <a:t>Example</a:t>
                      </a:r>
                      <a:endParaRPr lang="en-US" sz="1800" dirty="0"/>
                    </a:p>
                  </a:txBody>
                  <a:tcPr/>
                </a:tc>
              </a:tr>
              <a:tr h="346349">
                <a:tc>
                  <a:txBody>
                    <a:bodyPr/>
                    <a:lstStyle/>
                    <a:p>
                      <a:r>
                        <a:rPr lang="en-US" sz="1400" b="1" i="0" kern="1200" dirty="0" smtClean="0">
                          <a:solidFill>
                            <a:schemeClr val="dk1"/>
                          </a:solidFill>
                          <a:effectLst/>
                          <a:latin typeface="+mn-lt"/>
                          <a:ea typeface="+mn-ea"/>
                          <a:cs typeface="+mn-cs"/>
                        </a:rPr>
                        <a:t>=</a:t>
                      </a:r>
                      <a:endParaRPr lang="en-US" sz="1400" b="1" i="0" kern="1200" dirty="0">
                        <a:solidFill>
                          <a:schemeClr val="dk1"/>
                        </a:solidFill>
                        <a:effectLst/>
                        <a:latin typeface="+mn-lt"/>
                        <a:ea typeface="+mn-ea"/>
                        <a:cs typeface="+mn-cs"/>
                      </a:endParaRPr>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 A + B will assign value of A + B into C</a:t>
                      </a:r>
                    </a:p>
                  </a:txBody>
                  <a:tcPr/>
                </a:tc>
              </a:tr>
              <a:tr h="346349">
                <a:tc>
                  <a:txBody>
                    <a:bodyPr/>
                    <a:lstStyle/>
                    <a:p>
                      <a:r>
                        <a:rPr lang="en-US" sz="1400" dirty="0" smtClean="0"/>
                        <a:t>+=</a:t>
                      </a:r>
                      <a:endParaRPr lang="en-US" sz="1400" dirty="0"/>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 A is equivalent to C = C + A</a:t>
                      </a:r>
                    </a:p>
                  </a:txBody>
                  <a:tcPr/>
                </a:tc>
              </a:tr>
              <a:tr h="346349">
                <a:tc>
                  <a:txBody>
                    <a:bodyPr/>
                    <a:lstStyle/>
                    <a:p>
                      <a:r>
                        <a:rPr lang="en-US" sz="1400" dirty="0" smtClean="0"/>
                        <a:t>-=</a:t>
                      </a:r>
                      <a:endParaRPr lang="en-US" sz="1400" dirty="0"/>
                    </a:p>
                  </a:txBody>
                  <a:tcPr/>
                </a:tc>
                <a:tc>
                  <a:txBody>
                    <a:bodyPr/>
                    <a:lstStyle/>
                    <a:p>
                      <a:r>
                        <a:rPr lang="en-US" sz="1400" b="1" i="0" kern="1200" dirty="0" err="1" smtClean="0">
                          <a:solidFill>
                            <a:schemeClr val="dk1"/>
                          </a:solidFill>
                          <a:effectLst/>
                          <a:latin typeface="+mn-lt"/>
                          <a:ea typeface="+mn-ea"/>
                          <a:cs typeface="+mn-cs"/>
                        </a:rPr>
                        <a:t>Example:</a:t>
                      </a:r>
                      <a:r>
                        <a:rPr lang="en-US" sz="1400" b="0" i="0" kern="1200" dirty="0" err="1" smtClean="0">
                          <a:solidFill>
                            <a:schemeClr val="dk1"/>
                          </a:solidFill>
                          <a:effectLst/>
                          <a:latin typeface="+mn-lt"/>
                          <a:ea typeface="+mn-ea"/>
                          <a:cs typeface="+mn-cs"/>
                        </a:rPr>
                        <a:t>C</a:t>
                      </a:r>
                      <a:r>
                        <a:rPr lang="en-US" sz="1400" b="0" i="0" kern="1200" dirty="0" smtClean="0">
                          <a:solidFill>
                            <a:schemeClr val="dk1"/>
                          </a:solidFill>
                          <a:effectLst/>
                          <a:latin typeface="+mn-lt"/>
                          <a:ea typeface="+mn-ea"/>
                          <a:cs typeface="+mn-cs"/>
                        </a:rPr>
                        <a:t> -= A is equivalent to C = C - A</a:t>
                      </a:r>
                      <a:endParaRPr lang="en-US" sz="1400" kern="1200" dirty="0" smtClean="0">
                        <a:effectLst/>
                      </a:endParaRPr>
                    </a:p>
                  </a:txBody>
                  <a:tcPr/>
                </a:tc>
              </a:tr>
              <a:tr h="346349">
                <a:tc>
                  <a:txBody>
                    <a:bodyPr/>
                    <a:lstStyle/>
                    <a:p>
                      <a:r>
                        <a:rPr lang="en-US" sz="1400" b="1" i="0" kern="1200" dirty="0" smtClean="0">
                          <a:solidFill>
                            <a:schemeClr val="dk1"/>
                          </a:solidFill>
                          <a:effectLst/>
                          <a:latin typeface="+mn-lt"/>
                          <a:ea typeface="+mn-ea"/>
                          <a:cs typeface="+mn-cs"/>
                        </a:rPr>
                        <a:t>*=</a:t>
                      </a:r>
                      <a:endParaRPr lang="en-US" sz="1400" dirty="0"/>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 A is equivalent to C = C * A</a:t>
                      </a:r>
                      <a:endParaRPr lang="en-US" sz="1400" kern="1200" dirty="0" smtClean="0">
                        <a:effectLst/>
                      </a:endParaRPr>
                    </a:p>
                  </a:txBody>
                  <a:tcPr/>
                </a:tc>
              </a:tr>
              <a:tr h="346349">
                <a:tc>
                  <a:txBody>
                    <a:bodyPr/>
                    <a:lstStyle/>
                    <a:p>
                      <a:r>
                        <a:rPr lang="en-US" sz="1400" dirty="0" smtClean="0"/>
                        <a:t>/=</a:t>
                      </a:r>
                      <a:endParaRPr lang="en-US" sz="1400" dirty="0"/>
                    </a:p>
                  </a:txBody>
                  <a:tcPr/>
                </a:tc>
                <a:tc>
                  <a:txBody>
                    <a:bodyPr/>
                    <a:lstStyle/>
                    <a:p>
                      <a:r>
                        <a:rPr lang="en-US" sz="1400" b="1" i="0" kern="1200" dirty="0" err="1" smtClean="0">
                          <a:solidFill>
                            <a:schemeClr val="dk1"/>
                          </a:solidFill>
                          <a:effectLst/>
                          <a:latin typeface="+mn-lt"/>
                          <a:ea typeface="+mn-ea"/>
                          <a:cs typeface="+mn-cs"/>
                        </a:rPr>
                        <a:t>Example</a:t>
                      </a:r>
                      <a:r>
                        <a:rPr lang="en-US" sz="1400" b="0" i="0" kern="1200" dirty="0" err="1" smtClean="0">
                          <a:solidFill>
                            <a:schemeClr val="dk1"/>
                          </a:solidFill>
                          <a:effectLst/>
                          <a:latin typeface="+mn-lt"/>
                          <a:ea typeface="+mn-ea"/>
                          <a:cs typeface="+mn-cs"/>
                        </a:rPr>
                        <a:t>C</a:t>
                      </a:r>
                      <a:r>
                        <a:rPr lang="en-US" sz="1400" b="0" i="0" kern="1200" dirty="0" smtClean="0">
                          <a:solidFill>
                            <a:schemeClr val="dk1"/>
                          </a:solidFill>
                          <a:effectLst/>
                          <a:latin typeface="+mn-lt"/>
                          <a:ea typeface="+mn-ea"/>
                          <a:cs typeface="+mn-cs"/>
                        </a:rPr>
                        <a:t> /= A is equivalent to C = C / A</a:t>
                      </a:r>
                      <a:endParaRPr lang="en-US" sz="1400" kern="1200" dirty="0" smtClean="0">
                        <a:effectLst/>
                      </a:endParaRPr>
                    </a:p>
                  </a:txBody>
                  <a:tcPr/>
                </a:tc>
              </a:tr>
              <a:tr h="346349">
                <a:tc>
                  <a:txBody>
                    <a:bodyPr/>
                    <a:lstStyle/>
                    <a:p>
                      <a:r>
                        <a:rPr lang="en-US" sz="1400" dirty="0" smtClean="0"/>
                        <a:t>%=</a:t>
                      </a:r>
                      <a:endParaRPr lang="en-US" sz="1400" dirty="0"/>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 A is equivalent to C = C % A</a:t>
                      </a:r>
                      <a:endParaRPr lang="en-US" sz="1400" kern="1200" dirty="0" smtClean="0">
                        <a:effectLst/>
                      </a:endParaRPr>
                    </a:p>
                  </a:txBody>
                  <a:tcPr/>
                </a:tc>
              </a:tr>
              <a:tr h="346349">
                <a:tc>
                  <a:txBody>
                    <a:bodyPr/>
                    <a:lstStyle/>
                    <a:p>
                      <a:r>
                        <a:rPr lang="en-US" sz="1400" dirty="0" smtClean="0"/>
                        <a:t>&lt;&lt;=</a:t>
                      </a:r>
                      <a:endParaRPr lang="en-US" sz="1400" dirty="0"/>
                    </a:p>
                  </a:txBody>
                  <a:tcPr/>
                </a:tc>
                <a:tc>
                  <a:txBody>
                    <a:bodyPr/>
                    <a:lstStyle/>
                    <a:p>
                      <a:r>
                        <a:rPr lang="en-US" sz="1400" b="1" i="0" kern="1200" dirty="0" err="1" smtClean="0">
                          <a:solidFill>
                            <a:schemeClr val="dk1"/>
                          </a:solidFill>
                          <a:effectLst/>
                          <a:latin typeface="+mn-lt"/>
                          <a:ea typeface="+mn-ea"/>
                          <a:cs typeface="+mn-cs"/>
                        </a:rPr>
                        <a:t>Example</a:t>
                      </a:r>
                      <a:r>
                        <a:rPr lang="en-US" sz="1400" b="0" i="0" kern="1200" dirty="0" err="1" smtClean="0">
                          <a:solidFill>
                            <a:schemeClr val="dk1"/>
                          </a:solidFill>
                          <a:effectLst/>
                          <a:latin typeface="+mn-lt"/>
                          <a:ea typeface="+mn-ea"/>
                          <a:cs typeface="+mn-cs"/>
                        </a:rPr>
                        <a:t>C</a:t>
                      </a:r>
                      <a:r>
                        <a:rPr lang="en-US" sz="1400" b="0" i="0" kern="1200" dirty="0" smtClean="0">
                          <a:solidFill>
                            <a:schemeClr val="dk1"/>
                          </a:solidFill>
                          <a:effectLst/>
                          <a:latin typeface="+mn-lt"/>
                          <a:ea typeface="+mn-ea"/>
                          <a:cs typeface="+mn-cs"/>
                        </a:rPr>
                        <a:t> &lt;&lt;= 2 is same as C = C &lt;&lt; 2</a:t>
                      </a:r>
                      <a:endParaRPr lang="en-US" sz="1400" kern="1200" dirty="0" smtClean="0">
                        <a:effectLst/>
                      </a:endParaRPr>
                    </a:p>
                  </a:txBody>
                  <a:tcPr/>
                </a:tc>
              </a:tr>
              <a:tr h="346349">
                <a:tc>
                  <a:txBody>
                    <a:bodyPr/>
                    <a:lstStyle/>
                    <a:p>
                      <a:r>
                        <a:rPr lang="en-US" sz="1400" dirty="0" smtClean="0"/>
                        <a:t>&gt;&gt;=</a:t>
                      </a:r>
                      <a:endParaRPr lang="en-US" sz="1400" dirty="0"/>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&gt;&gt;= 2 is same as C = C &gt;&gt; 2</a:t>
                      </a:r>
                      <a:endParaRPr lang="en-US" sz="1400" kern="1200" dirty="0" smtClean="0">
                        <a:effectLst/>
                      </a:endParaRPr>
                    </a:p>
                  </a:txBody>
                  <a:tcPr/>
                </a:tc>
              </a:tr>
              <a:tr h="346349">
                <a:tc>
                  <a:txBody>
                    <a:bodyPr/>
                    <a:lstStyle/>
                    <a:p>
                      <a:r>
                        <a:rPr lang="en-US" sz="1400" dirty="0" smtClean="0"/>
                        <a:t>&amp;=</a:t>
                      </a:r>
                      <a:endParaRPr lang="en-US" sz="1400" dirty="0"/>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&amp;= 2 is same as C = C &amp; 2</a:t>
                      </a:r>
                      <a:endParaRPr lang="en-US" sz="1400" kern="1200" dirty="0" smtClean="0">
                        <a:effectLst/>
                      </a:endParaRPr>
                    </a:p>
                  </a:txBody>
                  <a:tcPr/>
                </a:tc>
              </a:tr>
              <a:tr h="346349">
                <a:tc>
                  <a:txBody>
                    <a:bodyPr/>
                    <a:lstStyle/>
                    <a:p>
                      <a:r>
                        <a:rPr lang="en-US" sz="1400" dirty="0" smtClean="0"/>
                        <a:t>^=</a:t>
                      </a:r>
                      <a:endParaRPr lang="en-US" sz="1400" dirty="0"/>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 2 is same as C = C ^ 2</a:t>
                      </a:r>
                      <a:endParaRPr lang="en-US" sz="1400" kern="1200" dirty="0" smtClean="0">
                        <a:effectLst/>
                      </a:endParaRPr>
                    </a:p>
                  </a:txBody>
                  <a:tcPr/>
                </a:tc>
              </a:tr>
              <a:tr h="346349">
                <a:tc>
                  <a:txBody>
                    <a:bodyPr/>
                    <a:lstStyle/>
                    <a:p>
                      <a:r>
                        <a:rPr lang="en-US" sz="1400" dirty="0" smtClean="0"/>
                        <a:t>|=</a:t>
                      </a:r>
                      <a:endParaRPr lang="en-US" sz="1400" dirty="0"/>
                    </a:p>
                  </a:txBody>
                  <a:tcPr/>
                </a:tc>
                <a:tc>
                  <a:txBody>
                    <a:bodyPr/>
                    <a:lstStyle/>
                    <a:p>
                      <a:r>
                        <a:rPr lang="en-US" sz="1400" b="1" i="0" kern="1200" dirty="0" smtClean="0">
                          <a:solidFill>
                            <a:schemeClr val="dk1"/>
                          </a:solidFill>
                          <a:effectLst/>
                          <a:latin typeface="+mn-lt"/>
                          <a:ea typeface="+mn-ea"/>
                          <a:cs typeface="+mn-cs"/>
                        </a:rPr>
                        <a:t>Example:</a:t>
                      </a:r>
                      <a:r>
                        <a:rPr lang="en-US" sz="1400" b="0" i="0" kern="1200" dirty="0" smtClean="0">
                          <a:solidFill>
                            <a:schemeClr val="dk1"/>
                          </a:solidFill>
                          <a:effectLst/>
                          <a:latin typeface="+mn-lt"/>
                          <a:ea typeface="+mn-ea"/>
                          <a:cs typeface="+mn-cs"/>
                        </a:rPr>
                        <a:t> C |= 2 is same as C = C | 2</a:t>
                      </a:r>
                      <a:endParaRPr lang="en-US" sz="1400" kern="1200" dirty="0" smtClean="0">
                        <a:effectLst/>
                      </a:endParaRPr>
                    </a:p>
                  </a:txBody>
                  <a:tcPr/>
                </a:tc>
              </a:tr>
            </a:tbl>
          </a:graphicData>
        </a:graphic>
      </p:graphicFrame>
      <p:sp>
        <p:nvSpPr>
          <p:cNvPr id="7" name="Rectangle 6"/>
          <p:cNvSpPr/>
          <p:nvPr/>
        </p:nvSpPr>
        <p:spPr>
          <a:xfrm>
            <a:off x="318247" y="1331374"/>
            <a:ext cx="8709212" cy="369332"/>
          </a:xfrm>
          <a:prstGeom prst="rect">
            <a:avLst/>
          </a:prstGeom>
        </p:spPr>
        <p:txBody>
          <a:bodyPr wrap="square">
            <a:spAutoFit/>
          </a:bodyPr>
          <a:lstStyle/>
          <a:p>
            <a:r>
              <a:rPr lang="en-US" dirty="0"/>
              <a:t>There are following assignment operators supported by Java language:</a:t>
            </a:r>
          </a:p>
        </p:txBody>
      </p:sp>
    </p:spTree>
    <p:extLst>
      <p:ext uri="{BB962C8B-B14F-4D97-AF65-F5344CB8AC3E}">
        <p14:creationId xmlns:p14="http://schemas.microsoft.com/office/powerpoint/2010/main" val="837765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4018"/>
            <a:ext cx="9144000" cy="932688"/>
          </a:xfrm>
        </p:spPr>
        <p:txBody>
          <a:bodyPr/>
          <a:lstStyle/>
          <a:p>
            <a:r>
              <a:rPr lang="en-US" sz="2800" dirty="0"/>
              <a:t>Precedence of Java Operators</a:t>
            </a:r>
          </a:p>
        </p:txBody>
      </p:sp>
      <p:graphicFrame>
        <p:nvGraphicFramePr>
          <p:cNvPr id="2" name="Table 1"/>
          <p:cNvGraphicFramePr>
            <a:graphicFrameLocks noGrp="1"/>
          </p:cNvGraphicFramePr>
          <p:nvPr>
            <p:extLst>
              <p:ext uri="{D42A27DB-BD31-4B8C-83A1-F6EECF244321}">
                <p14:modId xmlns:p14="http://schemas.microsoft.com/office/powerpoint/2010/main" val="1522800415"/>
              </p:ext>
            </p:extLst>
          </p:nvPr>
        </p:nvGraphicFramePr>
        <p:xfrm>
          <a:off x="4854262" y="1059968"/>
          <a:ext cx="4074586" cy="5247530"/>
        </p:xfrm>
        <a:graphic>
          <a:graphicData uri="http://schemas.openxmlformats.org/drawingml/2006/table">
            <a:tbl>
              <a:tblPr>
                <a:tableStyleId>{08FB837D-C827-4EFA-A057-4D05807E0F7C}</a:tableStyleId>
              </a:tblPr>
              <a:tblGrid>
                <a:gridCol w="1223809"/>
                <a:gridCol w="1506070"/>
                <a:gridCol w="1344707"/>
              </a:tblGrid>
              <a:tr h="319794">
                <a:tc>
                  <a:txBody>
                    <a:bodyPr/>
                    <a:lstStyle/>
                    <a:p>
                      <a:pPr algn="ctr" fontAlgn="t"/>
                      <a:r>
                        <a:rPr lang="en-US" sz="1300" b="1" dirty="0">
                          <a:effectLst/>
                        </a:rPr>
                        <a:t>Category </a:t>
                      </a:r>
                    </a:p>
                  </a:txBody>
                  <a:tcPr marL="24107" marR="24107" marT="24107" marB="24107"/>
                </a:tc>
                <a:tc>
                  <a:txBody>
                    <a:bodyPr/>
                    <a:lstStyle/>
                    <a:p>
                      <a:pPr algn="ctr" fontAlgn="t"/>
                      <a:r>
                        <a:rPr lang="en-US" sz="1300" b="1" dirty="0">
                          <a:effectLst/>
                        </a:rPr>
                        <a:t>Operator </a:t>
                      </a:r>
                    </a:p>
                  </a:txBody>
                  <a:tcPr marL="24107" marR="24107" marT="24107" marB="24107"/>
                </a:tc>
                <a:tc>
                  <a:txBody>
                    <a:bodyPr/>
                    <a:lstStyle/>
                    <a:p>
                      <a:pPr algn="ctr" fontAlgn="t"/>
                      <a:r>
                        <a:rPr lang="en-US" sz="1300" b="1" dirty="0">
                          <a:effectLst/>
                        </a:rPr>
                        <a:t>Associativity </a:t>
                      </a:r>
                    </a:p>
                  </a:txBody>
                  <a:tcPr marL="24107" marR="24107" marT="24107" marB="24107"/>
                </a:tc>
              </a:tr>
              <a:tr h="319794">
                <a:tc>
                  <a:txBody>
                    <a:bodyPr/>
                    <a:lstStyle/>
                    <a:p>
                      <a:pPr fontAlgn="t"/>
                      <a:r>
                        <a:rPr lang="en-US" sz="1200">
                          <a:effectLst/>
                        </a:rPr>
                        <a:t>Postfix </a:t>
                      </a:r>
                    </a:p>
                  </a:txBody>
                  <a:tcPr marL="24107" marR="24107" marT="24107" marB="24107"/>
                </a:tc>
                <a:tc>
                  <a:txBody>
                    <a:bodyPr/>
                    <a:lstStyle/>
                    <a:p>
                      <a:pPr fontAlgn="t"/>
                      <a:r>
                        <a:rPr lang="en-US" sz="1200">
                          <a:effectLst/>
                        </a:rPr>
                        <a:t>() [] . (dot operator)</a:t>
                      </a:r>
                    </a:p>
                  </a:txBody>
                  <a:tcPr marL="24107" marR="24107" marT="24107" marB="24107"/>
                </a:tc>
                <a:tc>
                  <a:txBody>
                    <a:bodyPr/>
                    <a:lstStyle/>
                    <a:p>
                      <a:pPr fontAlgn="t"/>
                      <a:r>
                        <a:rPr lang="en-US" sz="1200">
                          <a:effectLst/>
                        </a:rPr>
                        <a:t>Left toright </a:t>
                      </a:r>
                    </a:p>
                  </a:txBody>
                  <a:tcPr marL="24107" marR="24107" marT="24107" marB="24107"/>
                </a:tc>
              </a:tr>
              <a:tr h="319794">
                <a:tc>
                  <a:txBody>
                    <a:bodyPr/>
                    <a:lstStyle/>
                    <a:p>
                      <a:pPr fontAlgn="t"/>
                      <a:r>
                        <a:rPr lang="en-US" sz="1200">
                          <a:effectLst/>
                        </a:rPr>
                        <a:t>Unary </a:t>
                      </a:r>
                    </a:p>
                  </a:txBody>
                  <a:tcPr marL="24107" marR="24107" marT="24107" marB="24107"/>
                </a:tc>
                <a:tc>
                  <a:txBody>
                    <a:bodyPr/>
                    <a:lstStyle/>
                    <a:p>
                      <a:pPr fontAlgn="t"/>
                      <a:r>
                        <a:rPr lang="en-US" sz="1200" dirty="0">
                          <a:effectLst/>
                        </a:rPr>
                        <a:t>++ </a:t>
                      </a:r>
                      <a:r>
                        <a:rPr lang="en-US" sz="1200" dirty="0" smtClean="0">
                          <a:effectLst/>
                        </a:rPr>
                        <a:t>-- </a:t>
                      </a:r>
                      <a:r>
                        <a:rPr lang="en-US" sz="1200" dirty="0">
                          <a:effectLst/>
                        </a:rPr>
                        <a:t>! ~</a:t>
                      </a:r>
                    </a:p>
                  </a:txBody>
                  <a:tcPr marL="24107" marR="24107" marT="24107" marB="24107"/>
                </a:tc>
                <a:tc>
                  <a:txBody>
                    <a:bodyPr/>
                    <a:lstStyle/>
                    <a:p>
                      <a:pPr fontAlgn="t"/>
                      <a:r>
                        <a:rPr lang="en-US" sz="1200">
                          <a:effectLst/>
                        </a:rPr>
                        <a:t>Right to left </a:t>
                      </a:r>
                    </a:p>
                  </a:txBody>
                  <a:tcPr marL="24107" marR="24107" marT="24107" marB="24107"/>
                </a:tc>
              </a:tr>
              <a:tr h="319794">
                <a:tc>
                  <a:txBody>
                    <a:bodyPr/>
                    <a:lstStyle/>
                    <a:p>
                      <a:pPr fontAlgn="t"/>
                      <a:r>
                        <a:rPr lang="en-US" sz="1200">
                          <a:effectLst/>
                        </a:rPr>
                        <a:t>Multiplicative  </a:t>
                      </a:r>
                    </a:p>
                  </a:txBody>
                  <a:tcPr marL="24107" marR="24107" marT="24107" marB="24107"/>
                </a:tc>
                <a:tc>
                  <a:txBody>
                    <a:bodyPr/>
                    <a:lstStyle/>
                    <a:p>
                      <a:pPr fontAlgn="t"/>
                      <a:r>
                        <a:rPr lang="en-US" sz="1200">
                          <a:effectLst/>
                        </a:rPr>
                        <a:t>* / %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Additive  </a:t>
                      </a:r>
                    </a:p>
                  </a:txBody>
                  <a:tcPr marL="24107" marR="24107" marT="24107" marB="24107"/>
                </a:tc>
                <a:tc>
                  <a:txBody>
                    <a:bodyPr/>
                    <a:lstStyle/>
                    <a:p>
                      <a:pPr fontAlgn="t"/>
                      <a:r>
                        <a:rPr lang="en-US" sz="1200">
                          <a:effectLst/>
                        </a:rPr>
                        <a:t>+ -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Shift  </a:t>
                      </a:r>
                    </a:p>
                  </a:txBody>
                  <a:tcPr marL="24107" marR="24107" marT="24107" marB="24107"/>
                </a:tc>
                <a:tc>
                  <a:txBody>
                    <a:bodyPr/>
                    <a:lstStyle/>
                    <a:p>
                      <a:pPr fontAlgn="t"/>
                      <a:r>
                        <a:rPr lang="en-US" sz="1200">
                          <a:effectLst/>
                        </a:rPr>
                        <a:t>&gt;&gt; &gt;&gt;&gt; &lt;&lt;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Relational  </a:t>
                      </a:r>
                    </a:p>
                  </a:txBody>
                  <a:tcPr marL="24107" marR="24107" marT="24107" marB="24107"/>
                </a:tc>
                <a:tc>
                  <a:txBody>
                    <a:bodyPr/>
                    <a:lstStyle/>
                    <a:p>
                      <a:pPr fontAlgn="t"/>
                      <a:r>
                        <a:rPr lang="en-US" sz="1200">
                          <a:effectLst/>
                        </a:rPr>
                        <a:t>&gt; &gt;= &lt; &lt;=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Equality  </a:t>
                      </a:r>
                    </a:p>
                  </a:txBody>
                  <a:tcPr marL="24107" marR="24107" marT="24107" marB="24107"/>
                </a:tc>
                <a:tc>
                  <a:txBody>
                    <a:bodyPr/>
                    <a:lstStyle/>
                    <a:p>
                      <a:pPr fontAlgn="t"/>
                      <a:r>
                        <a:rPr lang="en-US" sz="1200" dirty="0">
                          <a:effectLst/>
                        </a:rPr>
                        <a:t>== !=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Bitwise AND </a:t>
                      </a:r>
                    </a:p>
                  </a:txBody>
                  <a:tcPr marL="24107" marR="24107" marT="24107" marB="24107"/>
                </a:tc>
                <a:tc>
                  <a:txBody>
                    <a:bodyPr/>
                    <a:lstStyle/>
                    <a:p>
                      <a:pPr fontAlgn="t"/>
                      <a:r>
                        <a:rPr lang="en-US" sz="1200">
                          <a:effectLst/>
                        </a:rPr>
                        <a:t>&amp;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Bitwise XOR </a:t>
                      </a:r>
                    </a:p>
                  </a:txBody>
                  <a:tcPr marL="24107" marR="24107" marT="24107" marB="24107"/>
                </a:tc>
                <a:tc>
                  <a:txBody>
                    <a:bodyPr/>
                    <a:lstStyle/>
                    <a:p>
                      <a:pPr fontAlgn="t"/>
                      <a:r>
                        <a:rPr lang="en-US" sz="1200">
                          <a:effectLst/>
                        </a:rPr>
                        <a:t>^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Bitwise OR </a:t>
                      </a:r>
                    </a:p>
                  </a:txBody>
                  <a:tcPr marL="24107" marR="24107" marT="24107" marB="24107"/>
                </a:tc>
                <a:tc>
                  <a:txBody>
                    <a:bodyPr/>
                    <a:lstStyle/>
                    <a:p>
                      <a:pPr fontAlgn="t"/>
                      <a:r>
                        <a:rPr lang="en-US" sz="1200">
                          <a:effectLst/>
                        </a:rPr>
                        <a:t>|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Logical AND </a:t>
                      </a:r>
                    </a:p>
                  </a:txBody>
                  <a:tcPr marL="24107" marR="24107" marT="24107" marB="24107"/>
                </a:tc>
                <a:tc>
                  <a:txBody>
                    <a:bodyPr/>
                    <a:lstStyle/>
                    <a:p>
                      <a:pPr fontAlgn="t"/>
                      <a:r>
                        <a:rPr lang="en-US" sz="1200">
                          <a:effectLst/>
                        </a:rPr>
                        <a:t>&amp;&amp;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Logical OR </a:t>
                      </a:r>
                    </a:p>
                  </a:txBody>
                  <a:tcPr marL="24107" marR="24107" marT="24107" marB="24107"/>
                </a:tc>
                <a:tc>
                  <a:txBody>
                    <a:bodyPr/>
                    <a:lstStyle/>
                    <a:p>
                      <a:pPr fontAlgn="t"/>
                      <a:r>
                        <a:rPr lang="en-US" sz="1200">
                          <a:effectLst/>
                        </a:rPr>
                        <a:t>|| </a:t>
                      </a:r>
                    </a:p>
                  </a:txBody>
                  <a:tcPr marL="24107" marR="24107" marT="24107" marB="24107"/>
                </a:tc>
                <a:tc>
                  <a:txBody>
                    <a:bodyPr/>
                    <a:lstStyle/>
                    <a:p>
                      <a:pPr fontAlgn="t"/>
                      <a:r>
                        <a:rPr lang="en-US" sz="1200">
                          <a:effectLst/>
                        </a:rPr>
                        <a:t>Left to right </a:t>
                      </a:r>
                    </a:p>
                  </a:txBody>
                  <a:tcPr marL="24107" marR="24107" marT="24107" marB="24107"/>
                </a:tc>
              </a:tr>
              <a:tr h="319794">
                <a:tc>
                  <a:txBody>
                    <a:bodyPr/>
                    <a:lstStyle/>
                    <a:p>
                      <a:pPr fontAlgn="t"/>
                      <a:r>
                        <a:rPr lang="en-US" sz="1200">
                          <a:effectLst/>
                        </a:rPr>
                        <a:t>Conditional </a:t>
                      </a:r>
                    </a:p>
                  </a:txBody>
                  <a:tcPr marL="24107" marR="24107" marT="24107" marB="24107"/>
                </a:tc>
                <a:tc>
                  <a:txBody>
                    <a:bodyPr/>
                    <a:lstStyle/>
                    <a:p>
                      <a:pPr fontAlgn="t"/>
                      <a:r>
                        <a:rPr lang="en-US" sz="1200">
                          <a:effectLst/>
                        </a:rPr>
                        <a:t>?: </a:t>
                      </a:r>
                    </a:p>
                  </a:txBody>
                  <a:tcPr marL="24107" marR="24107" marT="24107" marB="24107"/>
                </a:tc>
                <a:tc>
                  <a:txBody>
                    <a:bodyPr/>
                    <a:lstStyle/>
                    <a:p>
                      <a:pPr fontAlgn="t"/>
                      <a:r>
                        <a:rPr lang="en-US" sz="1200">
                          <a:effectLst/>
                        </a:rPr>
                        <a:t>Right to left </a:t>
                      </a:r>
                    </a:p>
                  </a:txBody>
                  <a:tcPr marL="24107" marR="24107" marT="24107" marB="24107"/>
                </a:tc>
              </a:tr>
              <a:tr h="450620">
                <a:tc>
                  <a:txBody>
                    <a:bodyPr/>
                    <a:lstStyle/>
                    <a:p>
                      <a:pPr fontAlgn="t"/>
                      <a:r>
                        <a:rPr lang="en-US" sz="1200">
                          <a:effectLst/>
                        </a:rPr>
                        <a:t>Assignment </a:t>
                      </a:r>
                    </a:p>
                  </a:txBody>
                  <a:tcPr marL="24107" marR="24107" marT="24107" marB="24107"/>
                </a:tc>
                <a:tc>
                  <a:txBody>
                    <a:bodyPr/>
                    <a:lstStyle/>
                    <a:p>
                      <a:pPr fontAlgn="t"/>
                      <a:r>
                        <a:rPr lang="en-US" sz="1200">
                          <a:effectLst/>
                        </a:rPr>
                        <a:t>= += -= *= /= %= &gt;&gt;= &lt;&lt;= &amp;= ^= |= </a:t>
                      </a:r>
                    </a:p>
                  </a:txBody>
                  <a:tcPr marL="24107" marR="24107" marT="24107" marB="24107"/>
                </a:tc>
                <a:tc>
                  <a:txBody>
                    <a:bodyPr/>
                    <a:lstStyle/>
                    <a:p>
                      <a:pPr fontAlgn="t"/>
                      <a:r>
                        <a:rPr lang="en-US" sz="1200">
                          <a:effectLst/>
                        </a:rPr>
                        <a:t>Right to left </a:t>
                      </a:r>
                    </a:p>
                  </a:txBody>
                  <a:tcPr marL="24107" marR="24107" marT="24107" marB="24107"/>
                </a:tc>
              </a:tr>
              <a:tr h="319794">
                <a:tc>
                  <a:txBody>
                    <a:bodyPr/>
                    <a:lstStyle/>
                    <a:p>
                      <a:pPr fontAlgn="t"/>
                      <a:r>
                        <a:rPr lang="en-US" sz="1200">
                          <a:effectLst/>
                        </a:rPr>
                        <a:t>Comma </a:t>
                      </a:r>
                    </a:p>
                  </a:txBody>
                  <a:tcPr marL="24107" marR="24107" marT="24107" marB="24107"/>
                </a:tc>
                <a:tc>
                  <a:txBody>
                    <a:bodyPr/>
                    <a:lstStyle/>
                    <a:p>
                      <a:pPr fontAlgn="t"/>
                      <a:r>
                        <a:rPr lang="en-US" sz="1200">
                          <a:effectLst/>
                        </a:rPr>
                        <a:t>, </a:t>
                      </a:r>
                    </a:p>
                  </a:txBody>
                  <a:tcPr marL="24107" marR="24107" marT="24107" marB="24107"/>
                </a:tc>
                <a:tc>
                  <a:txBody>
                    <a:bodyPr/>
                    <a:lstStyle/>
                    <a:p>
                      <a:pPr fontAlgn="t"/>
                      <a:r>
                        <a:rPr lang="en-US" sz="1200" dirty="0">
                          <a:effectLst/>
                        </a:rPr>
                        <a:t>Left to right </a:t>
                      </a:r>
                    </a:p>
                  </a:txBody>
                  <a:tcPr marL="24107" marR="24107" marT="24107" marB="24107"/>
                </a:tc>
              </a:tr>
            </a:tbl>
          </a:graphicData>
        </a:graphic>
      </p:graphicFrame>
      <p:sp>
        <p:nvSpPr>
          <p:cNvPr id="3" name="Rectangle 2"/>
          <p:cNvSpPr/>
          <p:nvPr/>
        </p:nvSpPr>
        <p:spPr>
          <a:xfrm>
            <a:off x="94003" y="1059968"/>
            <a:ext cx="4572000" cy="4801314"/>
          </a:xfrm>
          <a:prstGeom prst="rect">
            <a:avLst/>
          </a:prstGeom>
        </p:spPr>
        <p:txBody>
          <a:bodyPr>
            <a:spAutoFit/>
          </a:bodyPr>
          <a:lstStyle/>
          <a:p>
            <a:pPr algn="just"/>
            <a:r>
              <a:rPr lang="en-US" dirty="0" smtClean="0"/>
              <a:t>	Operator </a:t>
            </a:r>
            <a:r>
              <a:rPr lang="en-US" dirty="0"/>
              <a:t>precedence determines the </a:t>
            </a:r>
            <a:r>
              <a:rPr lang="en-US" dirty="0">
                <a:solidFill>
                  <a:srgbClr val="39C2D7"/>
                </a:solidFill>
              </a:rPr>
              <a:t>grouping of terms in an expression</a:t>
            </a:r>
            <a:r>
              <a:rPr lang="en-US" dirty="0"/>
              <a:t>. This affects how an expression is evaluated. </a:t>
            </a:r>
            <a:endParaRPr lang="en-US" dirty="0" smtClean="0"/>
          </a:p>
          <a:p>
            <a:pPr algn="just"/>
            <a:endParaRPr lang="en-US" dirty="0"/>
          </a:p>
          <a:p>
            <a:pPr algn="just"/>
            <a:r>
              <a:rPr lang="en-US" dirty="0" smtClean="0"/>
              <a:t>	</a:t>
            </a:r>
            <a:r>
              <a:rPr lang="en-US" dirty="0" smtClean="0">
                <a:solidFill>
                  <a:srgbClr val="39C2D7"/>
                </a:solidFill>
              </a:rPr>
              <a:t>Certain </a:t>
            </a:r>
            <a:r>
              <a:rPr lang="en-US" dirty="0">
                <a:solidFill>
                  <a:srgbClr val="39C2D7"/>
                </a:solidFill>
              </a:rPr>
              <a:t>operators have higher precedence </a:t>
            </a:r>
            <a:r>
              <a:rPr lang="en-US" dirty="0"/>
              <a:t>than others; for example, the multiplication operator has higher precedence than the addition operator:</a:t>
            </a:r>
          </a:p>
          <a:p>
            <a:pPr algn="just"/>
            <a:r>
              <a:rPr lang="en-US" dirty="0"/>
              <a:t>For example, </a:t>
            </a:r>
            <a:r>
              <a:rPr lang="en-US" dirty="0">
                <a:solidFill>
                  <a:srgbClr val="39C2D7"/>
                </a:solidFill>
              </a:rPr>
              <a:t>x = 7 + 3 * 2</a:t>
            </a:r>
            <a:r>
              <a:rPr lang="en-US" dirty="0"/>
              <a:t>; here x is assigned </a:t>
            </a:r>
            <a:r>
              <a:rPr lang="en-US" dirty="0" smtClean="0"/>
              <a:t>13.</a:t>
            </a:r>
            <a:endParaRPr lang="en-US" dirty="0"/>
          </a:p>
          <a:p>
            <a:pPr algn="just"/>
            <a:r>
              <a:rPr lang="en-US" dirty="0" smtClean="0"/>
              <a:t>	</a:t>
            </a:r>
          </a:p>
          <a:p>
            <a:pPr algn="just"/>
            <a:r>
              <a:rPr lang="en-US" dirty="0"/>
              <a:t>	O</a:t>
            </a:r>
            <a:r>
              <a:rPr lang="en-US" dirty="0" smtClean="0"/>
              <a:t>perators </a:t>
            </a:r>
            <a:r>
              <a:rPr lang="en-US" dirty="0"/>
              <a:t>with the highest precedence appear at the top of the table, those with the lowest appear at the bottom. Within an expression, higher precedence operators will be evaluated first.</a:t>
            </a:r>
          </a:p>
        </p:txBody>
      </p:sp>
    </p:spTree>
    <p:extLst>
      <p:ext uri="{BB962C8B-B14F-4D97-AF65-F5344CB8AC3E}">
        <p14:creationId xmlns:p14="http://schemas.microsoft.com/office/powerpoint/2010/main" val="2278795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1348061"/>
          </a:xfrm>
        </p:spPr>
        <p:txBody>
          <a:bodyPr>
            <a:spAutoFit/>
          </a:bodyPr>
          <a:lstStyle/>
          <a:p>
            <a:r>
              <a:rPr lang="en-US" sz="4800" dirty="0"/>
              <a:t>Java </a:t>
            </a:r>
            <a:r>
              <a:rPr lang="en-US" sz="4800" dirty="0" smtClean="0"/>
              <a:t>data-types,</a:t>
            </a:r>
          </a:p>
          <a:p>
            <a:r>
              <a:rPr lang="en-US" sz="4800" dirty="0" smtClean="0"/>
              <a:t>Variables</a:t>
            </a:r>
            <a:endParaRPr lang="en-US" sz="4800" dirty="0"/>
          </a:p>
        </p:txBody>
      </p:sp>
    </p:spTree>
    <p:extLst>
      <p:ext uri="{BB962C8B-B14F-4D97-AF65-F5344CB8AC3E}">
        <p14:creationId xmlns:p14="http://schemas.microsoft.com/office/powerpoint/2010/main" val="1378431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smtClean="0">
                <a:solidFill>
                  <a:srgbClr val="444444"/>
                </a:solidFill>
              </a:rPr>
              <a:t>Data Types</a:t>
            </a:r>
            <a:endParaRPr lang="en-US" dirty="0"/>
          </a:p>
        </p:txBody>
      </p:sp>
      <p:sp>
        <p:nvSpPr>
          <p:cNvPr id="7" name="Rectangle 6"/>
          <p:cNvSpPr/>
          <p:nvPr/>
        </p:nvSpPr>
        <p:spPr>
          <a:xfrm>
            <a:off x="967944" y="1794040"/>
            <a:ext cx="2759675"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Primitive (basic) data types</a:t>
            </a:r>
            <a:endParaRPr lang="en-US" dirty="0"/>
          </a:p>
        </p:txBody>
      </p:sp>
      <p:sp>
        <p:nvSpPr>
          <p:cNvPr id="8" name="Rectangle 7"/>
          <p:cNvSpPr/>
          <p:nvPr/>
        </p:nvSpPr>
        <p:spPr>
          <a:xfrm>
            <a:off x="5498757" y="1794040"/>
            <a:ext cx="2759675"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Reference data types</a:t>
            </a:r>
            <a:endParaRPr lang="en-US" dirty="0"/>
          </a:p>
        </p:txBody>
      </p:sp>
      <p:sp>
        <p:nvSpPr>
          <p:cNvPr id="9" name="Rectangle 8"/>
          <p:cNvSpPr/>
          <p:nvPr/>
        </p:nvSpPr>
        <p:spPr>
          <a:xfrm>
            <a:off x="3192162" y="3794024"/>
            <a:ext cx="2759675"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null</a:t>
            </a:r>
            <a:endParaRPr lang="en-US" dirty="0"/>
          </a:p>
        </p:txBody>
      </p:sp>
    </p:spTree>
    <p:extLst>
      <p:ext uri="{BB962C8B-B14F-4D97-AF65-F5344CB8AC3E}">
        <p14:creationId xmlns:p14="http://schemas.microsoft.com/office/powerpoint/2010/main" val="34567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smtClean="0">
                <a:solidFill>
                  <a:srgbClr val="444444"/>
                </a:solidFill>
              </a:rPr>
              <a:t>Primitive Types</a:t>
            </a:r>
            <a:endParaRPr lang="en-US" dirty="0"/>
          </a:p>
        </p:txBody>
      </p:sp>
      <p:grpSp>
        <p:nvGrpSpPr>
          <p:cNvPr id="10" name="Группа 22"/>
          <p:cNvGrpSpPr/>
          <p:nvPr/>
        </p:nvGrpSpPr>
        <p:grpSpPr>
          <a:xfrm>
            <a:off x="469916" y="1848996"/>
            <a:ext cx="785818" cy="1710593"/>
            <a:chOff x="642910" y="1857364"/>
            <a:chExt cx="785818" cy="1710593"/>
          </a:xfrm>
        </p:grpSpPr>
        <p:pic>
          <p:nvPicPr>
            <p:cNvPr id="11" name="Picture 2"/>
            <p:cNvPicPr>
              <a:picLocks noChangeAspect="1" noChangeArrowheads="1"/>
            </p:cNvPicPr>
            <p:nvPr/>
          </p:nvPicPr>
          <p:blipFill>
            <a:blip r:embed="rId3"/>
            <a:srcRect/>
            <a:stretch>
              <a:fillRect/>
            </a:stretch>
          </p:blipFill>
          <p:spPr bwMode="auto">
            <a:xfrm>
              <a:off x="642910" y="1857364"/>
              <a:ext cx="768295" cy="1071570"/>
            </a:xfrm>
            <a:prstGeom prst="rect">
              <a:avLst/>
            </a:prstGeom>
            <a:noFill/>
            <a:ln w="9525">
              <a:noFill/>
              <a:miter lim="800000"/>
              <a:headEnd/>
              <a:tailEnd/>
            </a:ln>
            <a:effectLst/>
          </p:spPr>
        </p:pic>
        <p:sp>
          <p:nvSpPr>
            <p:cNvPr id="12" name="TextBox 11"/>
            <p:cNvSpPr txBox="1"/>
            <p:nvPr/>
          </p:nvSpPr>
          <p:spPr>
            <a:xfrm>
              <a:off x="642910" y="2921626"/>
              <a:ext cx="785818" cy="646331"/>
            </a:xfrm>
            <a:prstGeom prst="rect">
              <a:avLst/>
            </a:prstGeom>
            <a:noFill/>
          </p:spPr>
          <p:txBody>
            <a:bodyPr wrap="square" rtlCol="0">
              <a:spAutoFit/>
            </a:bodyPr>
            <a:lstStyle/>
            <a:p>
              <a:pPr algn="ctr"/>
              <a:r>
                <a:rPr lang="en-US" b="1" dirty="0" smtClean="0">
                  <a:latin typeface="Arial Black" panose="020B0A04020102020204" pitchFamily="34" charset="0"/>
                </a:rPr>
                <a:t>byte</a:t>
              </a:r>
            </a:p>
            <a:p>
              <a:pPr algn="ctr"/>
              <a:r>
                <a:rPr lang="en-US" b="1" dirty="0" smtClean="0">
                  <a:latin typeface="Arial Black" panose="020B0A04020102020204" pitchFamily="34" charset="0"/>
                </a:rPr>
                <a:t>8</a:t>
              </a:r>
              <a:endParaRPr lang="ru-RU" b="1" dirty="0">
                <a:latin typeface="Arial Black" panose="020B0A04020102020204" pitchFamily="34" charset="0"/>
              </a:endParaRPr>
            </a:p>
          </p:txBody>
        </p:sp>
      </p:grpSp>
      <p:grpSp>
        <p:nvGrpSpPr>
          <p:cNvPr id="13" name="Группа 23"/>
          <p:cNvGrpSpPr/>
          <p:nvPr/>
        </p:nvGrpSpPr>
        <p:grpSpPr>
          <a:xfrm>
            <a:off x="1398610" y="1563244"/>
            <a:ext cx="973174" cy="1996345"/>
            <a:chOff x="1571604" y="1571612"/>
            <a:chExt cx="973174" cy="1996345"/>
          </a:xfrm>
        </p:grpSpPr>
        <p:pic>
          <p:nvPicPr>
            <p:cNvPr id="14" name="Picture 3"/>
            <p:cNvPicPr>
              <a:picLocks noChangeAspect="1" noChangeArrowheads="1"/>
            </p:cNvPicPr>
            <p:nvPr/>
          </p:nvPicPr>
          <p:blipFill>
            <a:blip r:embed="rId3"/>
            <a:srcRect/>
            <a:stretch>
              <a:fillRect/>
            </a:stretch>
          </p:blipFill>
          <p:spPr bwMode="auto">
            <a:xfrm>
              <a:off x="1571604" y="1571612"/>
              <a:ext cx="973174" cy="1357322"/>
            </a:xfrm>
            <a:prstGeom prst="rect">
              <a:avLst/>
            </a:prstGeom>
            <a:noFill/>
            <a:ln w="9525">
              <a:noFill/>
              <a:miter lim="800000"/>
              <a:headEnd/>
              <a:tailEnd/>
            </a:ln>
            <a:effectLst/>
          </p:spPr>
        </p:pic>
        <p:sp>
          <p:nvSpPr>
            <p:cNvPr id="15" name="TextBox 14"/>
            <p:cNvSpPr txBox="1"/>
            <p:nvPr/>
          </p:nvSpPr>
          <p:spPr>
            <a:xfrm>
              <a:off x="1643042" y="2921626"/>
              <a:ext cx="873431" cy="646331"/>
            </a:xfrm>
            <a:prstGeom prst="rect">
              <a:avLst/>
            </a:prstGeom>
            <a:noFill/>
          </p:spPr>
          <p:txBody>
            <a:bodyPr wrap="square" rtlCol="0">
              <a:spAutoFit/>
            </a:bodyPr>
            <a:lstStyle/>
            <a:p>
              <a:pPr algn="ctr"/>
              <a:r>
                <a:rPr lang="en-US" b="1" dirty="0" smtClean="0">
                  <a:latin typeface="Arial Black" panose="020B0A04020102020204" pitchFamily="34" charset="0"/>
                </a:rPr>
                <a:t>short</a:t>
              </a:r>
            </a:p>
            <a:p>
              <a:pPr algn="ctr"/>
              <a:r>
                <a:rPr lang="en-US" b="1" dirty="0" smtClean="0">
                  <a:latin typeface="Arial Black" panose="020B0A04020102020204" pitchFamily="34" charset="0"/>
                </a:rPr>
                <a:t>16</a:t>
              </a:r>
              <a:endParaRPr lang="ru-RU" b="1" dirty="0">
                <a:latin typeface="Arial Black" panose="020B0A04020102020204" pitchFamily="34" charset="0"/>
              </a:endParaRPr>
            </a:p>
          </p:txBody>
        </p:sp>
      </p:grpSp>
      <p:grpSp>
        <p:nvGrpSpPr>
          <p:cNvPr id="16" name="Группа 24"/>
          <p:cNvGrpSpPr/>
          <p:nvPr/>
        </p:nvGrpSpPr>
        <p:grpSpPr>
          <a:xfrm>
            <a:off x="2470180" y="1348930"/>
            <a:ext cx="1126833" cy="2210659"/>
            <a:chOff x="2643174" y="1357298"/>
            <a:chExt cx="1126833" cy="2210659"/>
          </a:xfrm>
        </p:grpSpPr>
        <p:pic>
          <p:nvPicPr>
            <p:cNvPr id="17" name="Picture 4"/>
            <p:cNvPicPr>
              <a:picLocks noChangeAspect="1" noChangeArrowheads="1"/>
            </p:cNvPicPr>
            <p:nvPr/>
          </p:nvPicPr>
          <p:blipFill>
            <a:blip r:embed="rId3"/>
            <a:srcRect/>
            <a:stretch>
              <a:fillRect/>
            </a:stretch>
          </p:blipFill>
          <p:spPr bwMode="auto">
            <a:xfrm>
              <a:off x="2643174" y="1357298"/>
              <a:ext cx="1126833" cy="1571636"/>
            </a:xfrm>
            <a:prstGeom prst="rect">
              <a:avLst/>
            </a:prstGeom>
            <a:noFill/>
            <a:ln w="9525">
              <a:noFill/>
              <a:miter lim="800000"/>
              <a:headEnd/>
              <a:tailEnd/>
            </a:ln>
            <a:effectLst/>
          </p:spPr>
        </p:pic>
        <p:sp>
          <p:nvSpPr>
            <p:cNvPr id="18" name="TextBox 17"/>
            <p:cNvSpPr txBox="1"/>
            <p:nvPr/>
          </p:nvSpPr>
          <p:spPr>
            <a:xfrm>
              <a:off x="2847379" y="2921626"/>
              <a:ext cx="785818" cy="646331"/>
            </a:xfrm>
            <a:prstGeom prst="rect">
              <a:avLst/>
            </a:prstGeom>
            <a:noFill/>
          </p:spPr>
          <p:txBody>
            <a:bodyPr wrap="square" rtlCol="0">
              <a:spAutoFit/>
            </a:bodyPr>
            <a:lstStyle/>
            <a:p>
              <a:pPr algn="ctr"/>
              <a:r>
                <a:rPr lang="en-US" b="1" dirty="0" err="1" smtClean="0">
                  <a:latin typeface="Arial Black" panose="020B0A04020102020204" pitchFamily="34" charset="0"/>
                </a:rPr>
                <a:t>int</a:t>
              </a:r>
              <a:endParaRPr lang="en-US" b="1" dirty="0" smtClean="0">
                <a:latin typeface="Arial Black" panose="020B0A04020102020204" pitchFamily="34" charset="0"/>
              </a:endParaRPr>
            </a:p>
            <a:p>
              <a:pPr algn="ctr"/>
              <a:r>
                <a:rPr lang="en-US" b="1" dirty="0" smtClean="0">
                  <a:latin typeface="Arial Black" panose="020B0A04020102020204" pitchFamily="34" charset="0"/>
                </a:rPr>
                <a:t>32</a:t>
              </a:r>
              <a:endParaRPr lang="ru-RU" b="1" dirty="0">
                <a:latin typeface="Arial Black" panose="020B0A04020102020204" pitchFamily="34" charset="0"/>
              </a:endParaRPr>
            </a:p>
          </p:txBody>
        </p:sp>
      </p:grpSp>
      <p:grpSp>
        <p:nvGrpSpPr>
          <p:cNvPr id="19" name="Группа 25"/>
          <p:cNvGrpSpPr/>
          <p:nvPr/>
        </p:nvGrpSpPr>
        <p:grpSpPr>
          <a:xfrm>
            <a:off x="3684626" y="1134616"/>
            <a:ext cx="1306102" cy="2432281"/>
            <a:chOff x="3857620" y="1142984"/>
            <a:chExt cx="1306102" cy="2432281"/>
          </a:xfrm>
        </p:grpSpPr>
        <p:pic>
          <p:nvPicPr>
            <p:cNvPr id="20" name="Picture 5"/>
            <p:cNvPicPr>
              <a:picLocks noChangeAspect="1" noChangeArrowheads="1"/>
            </p:cNvPicPr>
            <p:nvPr/>
          </p:nvPicPr>
          <p:blipFill>
            <a:blip r:embed="rId3"/>
            <a:srcRect/>
            <a:stretch>
              <a:fillRect/>
            </a:stretch>
          </p:blipFill>
          <p:spPr bwMode="auto">
            <a:xfrm>
              <a:off x="3857620" y="1142984"/>
              <a:ext cx="1306102" cy="1821669"/>
            </a:xfrm>
            <a:prstGeom prst="rect">
              <a:avLst/>
            </a:prstGeom>
            <a:noFill/>
            <a:ln w="9525">
              <a:noFill/>
              <a:miter lim="800000"/>
              <a:headEnd/>
              <a:tailEnd/>
            </a:ln>
            <a:effectLst/>
          </p:spPr>
        </p:pic>
        <p:sp>
          <p:nvSpPr>
            <p:cNvPr id="21" name="TextBox 20"/>
            <p:cNvSpPr txBox="1"/>
            <p:nvPr/>
          </p:nvSpPr>
          <p:spPr>
            <a:xfrm>
              <a:off x="4143372" y="2928934"/>
              <a:ext cx="785818" cy="646331"/>
            </a:xfrm>
            <a:prstGeom prst="rect">
              <a:avLst/>
            </a:prstGeom>
            <a:noFill/>
          </p:spPr>
          <p:txBody>
            <a:bodyPr wrap="square" rtlCol="0">
              <a:spAutoFit/>
            </a:bodyPr>
            <a:lstStyle/>
            <a:p>
              <a:pPr algn="ctr"/>
              <a:r>
                <a:rPr lang="en-US" b="1" dirty="0" smtClean="0">
                  <a:latin typeface="Arial Black" panose="020B0A04020102020204" pitchFamily="34" charset="0"/>
                </a:rPr>
                <a:t>long</a:t>
              </a:r>
            </a:p>
            <a:p>
              <a:pPr algn="ctr"/>
              <a:r>
                <a:rPr lang="en-US" b="1" dirty="0" smtClean="0">
                  <a:latin typeface="Arial Black" panose="020B0A04020102020204" pitchFamily="34" charset="0"/>
                </a:rPr>
                <a:t>64</a:t>
              </a:r>
              <a:endParaRPr lang="ru-RU" b="1" dirty="0">
                <a:latin typeface="Arial Black" panose="020B0A04020102020204" pitchFamily="34" charset="0"/>
              </a:endParaRPr>
            </a:p>
          </p:txBody>
        </p:sp>
      </p:grpSp>
      <p:grpSp>
        <p:nvGrpSpPr>
          <p:cNvPr id="22" name="Группа 26"/>
          <p:cNvGrpSpPr/>
          <p:nvPr/>
        </p:nvGrpSpPr>
        <p:grpSpPr>
          <a:xfrm>
            <a:off x="6113518" y="1420368"/>
            <a:ext cx="1126833" cy="2178859"/>
            <a:chOff x="6215074" y="1357298"/>
            <a:chExt cx="1126833" cy="2178859"/>
          </a:xfrm>
        </p:grpSpPr>
        <p:pic>
          <p:nvPicPr>
            <p:cNvPr id="23" name="Picture 4"/>
            <p:cNvPicPr>
              <a:picLocks noChangeAspect="1" noChangeArrowheads="1"/>
            </p:cNvPicPr>
            <p:nvPr/>
          </p:nvPicPr>
          <p:blipFill>
            <a:blip r:embed="rId3"/>
            <a:srcRect/>
            <a:stretch>
              <a:fillRect/>
            </a:stretch>
          </p:blipFill>
          <p:spPr bwMode="auto">
            <a:xfrm>
              <a:off x="6215074" y="1357298"/>
              <a:ext cx="1126833" cy="1571636"/>
            </a:xfrm>
            <a:prstGeom prst="rect">
              <a:avLst/>
            </a:prstGeom>
            <a:noFill/>
            <a:ln w="9525">
              <a:noFill/>
              <a:miter lim="800000"/>
              <a:headEnd/>
              <a:tailEnd/>
            </a:ln>
            <a:effectLst/>
          </p:spPr>
        </p:pic>
        <p:sp>
          <p:nvSpPr>
            <p:cNvPr id="24" name="TextBox 23"/>
            <p:cNvSpPr txBox="1"/>
            <p:nvPr/>
          </p:nvSpPr>
          <p:spPr>
            <a:xfrm>
              <a:off x="6409170" y="2889826"/>
              <a:ext cx="785818" cy="646331"/>
            </a:xfrm>
            <a:prstGeom prst="rect">
              <a:avLst/>
            </a:prstGeom>
            <a:noFill/>
          </p:spPr>
          <p:txBody>
            <a:bodyPr wrap="square" rtlCol="0">
              <a:spAutoFit/>
            </a:bodyPr>
            <a:lstStyle/>
            <a:p>
              <a:pPr algn="ctr"/>
              <a:r>
                <a:rPr lang="en-US" b="1" dirty="0" smtClean="0">
                  <a:latin typeface="Arial Black" panose="020B0A04020102020204" pitchFamily="34" charset="0"/>
                </a:rPr>
                <a:t>float</a:t>
              </a:r>
            </a:p>
            <a:p>
              <a:pPr algn="ctr"/>
              <a:r>
                <a:rPr lang="en-US" b="1" dirty="0" smtClean="0">
                  <a:latin typeface="Arial Black" panose="020B0A04020102020204" pitchFamily="34" charset="0"/>
                </a:rPr>
                <a:t>32</a:t>
              </a:r>
              <a:endParaRPr lang="ru-RU" b="1" dirty="0">
                <a:latin typeface="Arial Black" panose="020B0A04020102020204" pitchFamily="34" charset="0"/>
              </a:endParaRPr>
            </a:p>
          </p:txBody>
        </p:sp>
      </p:grpSp>
      <p:grpSp>
        <p:nvGrpSpPr>
          <p:cNvPr id="25" name="Группа 27"/>
          <p:cNvGrpSpPr/>
          <p:nvPr/>
        </p:nvGrpSpPr>
        <p:grpSpPr>
          <a:xfrm>
            <a:off x="7327964" y="1134616"/>
            <a:ext cx="1357322" cy="2468000"/>
            <a:chOff x="7429520" y="1071546"/>
            <a:chExt cx="1357322" cy="2468000"/>
          </a:xfrm>
        </p:grpSpPr>
        <p:pic>
          <p:nvPicPr>
            <p:cNvPr id="26" name="Picture 5"/>
            <p:cNvPicPr>
              <a:picLocks noChangeAspect="1" noChangeArrowheads="1"/>
            </p:cNvPicPr>
            <p:nvPr/>
          </p:nvPicPr>
          <p:blipFill>
            <a:blip r:embed="rId3"/>
            <a:srcRect/>
            <a:stretch>
              <a:fillRect/>
            </a:stretch>
          </p:blipFill>
          <p:spPr bwMode="auto">
            <a:xfrm>
              <a:off x="7429520" y="1071546"/>
              <a:ext cx="1357322" cy="1893107"/>
            </a:xfrm>
            <a:prstGeom prst="rect">
              <a:avLst/>
            </a:prstGeom>
            <a:noFill/>
            <a:ln w="9525">
              <a:noFill/>
              <a:miter lim="800000"/>
              <a:headEnd/>
              <a:tailEnd/>
            </a:ln>
            <a:effectLst/>
          </p:spPr>
        </p:pic>
        <p:sp>
          <p:nvSpPr>
            <p:cNvPr id="27" name="TextBox 26"/>
            <p:cNvSpPr txBox="1"/>
            <p:nvPr/>
          </p:nvSpPr>
          <p:spPr>
            <a:xfrm>
              <a:off x="7627659" y="2893215"/>
              <a:ext cx="1055396" cy="646331"/>
            </a:xfrm>
            <a:prstGeom prst="rect">
              <a:avLst/>
            </a:prstGeom>
            <a:noFill/>
          </p:spPr>
          <p:txBody>
            <a:bodyPr wrap="square" rtlCol="0">
              <a:spAutoFit/>
            </a:bodyPr>
            <a:lstStyle/>
            <a:p>
              <a:pPr algn="ctr"/>
              <a:r>
                <a:rPr lang="en-US" b="1" dirty="0" smtClean="0">
                  <a:latin typeface="Arial Black" panose="020B0A04020102020204" pitchFamily="34" charset="0"/>
                </a:rPr>
                <a:t>double</a:t>
              </a:r>
            </a:p>
            <a:p>
              <a:pPr algn="ctr"/>
              <a:r>
                <a:rPr lang="en-US" b="1" dirty="0" smtClean="0">
                  <a:latin typeface="Arial Black" panose="020B0A04020102020204" pitchFamily="34" charset="0"/>
                </a:rPr>
                <a:t>64</a:t>
              </a:r>
              <a:endParaRPr lang="ru-RU" b="1" dirty="0">
                <a:latin typeface="Arial Black" panose="020B0A04020102020204" pitchFamily="34" charset="0"/>
              </a:endParaRPr>
            </a:p>
          </p:txBody>
        </p:sp>
      </p:grpSp>
      <p:grpSp>
        <p:nvGrpSpPr>
          <p:cNvPr id="28" name="Группа 28"/>
          <p:cNvGrpSpPr/>
          <p:nvPr/>
        </p:nvGrpSpPr>
        <p:grpSpPr>
          <a:xfrm>
            <a:off x="5421833" y="4345138"/>
            <a:ext cx="1240494" cy="1684663"/>
            <a:chOff x="558448" y="1857364"/>
            <a:chExt cx="1240494" cy="1684663"/>
          </a:xfrm>
        </p:grpSpPr>
        <p:pic>
          <p:nvPicPr>
            <p:cNvPr id="29" name="Picture 2"/>
            <p:cNvPicPr>
              <a:picLocks noChangeAspect="1" noChangeArrowheads="1"/>
            </p:cNvPicPr>
            <p:nvPr/>
          </p:nvPicPr>
          <p:blipFill>
            <a:blip r:embed="rId3"/>
            <a:srcRect/>
            <a:stretch>
              <a:fillRect/>
            </a:stretch>
          </p:blipFill>
          <p:spPr bwMode="auto">
            <a:xfrm>
              <a:off x="785786" y="1857364"/>
              <a:ext cx="768295" cy="1071570"/>
            </a:xfrm>
            <a:prstGeom prst="rect">
              <a:avLst/>
            </a:prstGeom>
            <a:noFill/>
            <a:ln w="9525">
              <a:noFill/>
              <a:miter lim="800000"/>
              <a:headEnd/>
              <a:tailEnd/>
            </a:ln>
            <a:effectLst/>
          </p:spPr>
        </p:pic>
        <p:sp>
          <p:nvSpPr>
            <p:cNvPr id="30" name="TextBox 29"/>
            <p:cNvSpPr txBox="1"/>
            <p:nvPr/>
          </p:nvSpPr>
          <p:spPr>
            <a:xfrm>
              <a:off x="558448" y="2895696"/>
              <a:ext cx="1240494" cy="646331"/>
            </a:xfrm>
            <a:prstGeom prst="rect">
              <a:avLst/>
            </a:prstGeom>
            <a:noFill/>
          </p:spPr>
          <p:txBody>
            <a:bodyPr wrap="square" rtlCol="0">
              <a:spAutoFit/>
            </a:bodyPr>
            <a:lstStyle/>
            <a:p>
              <a:pPr algn="ctr"/>
              <a:r>
                <a:rPr lang="en-US" dirty="0" err="1" smtClean="0">
                  <a:latin typeface="Arial Black" panose="020B0A04020102020204" pitchFamily="34" charset="0"/>
                </a:rPr>
                <a:t>boolean</a:t>
              </a:r>
              <a:endParaRPr lang="en-US" dirty="0" smtClean="0">
                <a:latin typeface="Arial Black" panose="020B0A04020102020204" pitchFamily="34" charset="0"/>
              </a:endParaRPr>
            </a:p>
            <a:p>
              <a:pPr algn="ctr"/>
              <a:r>
                <a:rPr lang="en-US" dirty="0" smtClean="0">
                  <a:latin typeface="Arial Black" panose="020B0A04020102020204" pitchFamily="34" charset="0"/>
                </a:rPr>
                <a:t>8</a:t>
              </a:r>
              <a:endParaRPr lang="ru-RU" dirty="0">
                <a:latin typeface="Arial Black" panose="020B0A04020102020204" pitchFamily="34" charset="0"/>
              </a:endParaRPr>
            </a:p>
          </p:txBody>
        </p:sp>
      </p:grpSp>
      <p:grpSp>
        <p:nvGrpSpPr>
          <p:cNvPr id="31" name="Группа 42"/>
          <p:cNvGrpSpPr/>
          <p:nvPr/>
        </p:nvGrpSpPr>
        <p:grpSpPr>
          <a:xfrm>
            <a:off x="3233758" y="4083830"/>
            <a:ext cx="973174" cy="1929912"/>
            <a:chOff x="3357554" y="3857628"/>
            <a:chExt cx="973174" cy="1929912"/>
          </a:xfrm>
        </p:grpSpPr>
        <p:pic>
          <p:nvPicPr>
            <p:cNvPr id="32" name="Picture 3"/>
            <p:cNvPicPr>
              <a:picLocks noChangeAspect="1" noChangeArrowheads="1"/>
            </p:cNvPicPr>
            <p:nvPr/>
          </p:nvPicPr>
          <p:blipFill>
            <a:blip r:embed="rId3"/>
            <a:srcRect/>
            <a:stretch>
              <a:fillRect/>
            </a:stretch>
          </p:blipFill>
          <p:spPr bwMode="auto">
            <a:xfrm>
              <a:off x="3357554" y="3857628"/>
              <a:ext cx="973174" cy="1357322"/>
            </a:xfrm>
            <a:prstGeom prst="rect">
              <a:avLst/>
            </a:prstGeom>
            <a:noFill/>
            <a:ln w="9525">
              <a:noFill/>
              <a:miter lim="800000"/>
              <a:headEnd/>
              <a:tailEnd/>
            </a:ln>
            <a:effectLst/>
          </p:spPr>
        </p:pic>
        <p:sp>
          <p:nvSpPr>
            <p:cNvPr id="33" name="TextBox 32"/>
            <p:cNvSpPr txBox="1"/>
            <p:nvPr/>
          </p:nvSpPr>
          <p:spPr>
            <a:xfrm>
              <a:off x="3464711" y="5141209"/>
              <a:ext cx="758860" cy="646331"/>
            </a:xfrm>
            <a:prstGeom prst="rect">
              <a:avLst/>
            </a:prstGeom>
            <a:noFill/>
          </p:spPr>
          <p:txBody>
            <a:bodyPr wrap="square" rtlCol="0">
              <a:spAutoFit/>
            </a:bodyPr>
            <a:lstStyle/>
            <a:p>
              <a:pPr algn="ctr"/>
              <a:r>
                <a:rPr lang="en-US" dirty="0" smtClean="0">
                  <a:latin typeface="Arial Black" panose="020B0A04020102020204" pitchFamily="34" charset="0"/>
                </a:rPr>
                <a:t>char</a:t>
              </a:r>
            </a:p>
            <a:p>
              <a:pPr algn="ctr"/>
              <a:r>
                <a:rPr lang="en-US" dirty="0" smtClean="0">
                  <a:latin typeface="Arial Black" panose="020B0A04020102020204" pitchFamily="34" charset="0"/>
                </a:rPr>
                <a:t>16</a:t>
              </a:r>
              <a:endParaRPr lang="ru-RU" dirty="0">
                <a:latin typeface="Arial Black" panose="020B0A04020102020204" pitchFamily="34" charset="0"/>
              </a:endParaRPr>
            </a:p>
          </p:txBody>
        </p:sp>
      </p:grpSp>
      <p:grpSp>
        <p:nvGrpSpPr>
          <p:cNvPr id="34" name="Группа 43"/>
          <p:cNvGrpSpPr/>
          <p:nvPr/>
        </p:nvGrpSpPr>
        <p:grpSpPr>
          <a:xfrm>
            <a:off x="255602" y="3634946"/>
            <a:ext cx="4643470" cy="400110"/>
            <a:chOff x="428596" y="3429000"/>
            <a:chExt cx="4643470" cy="400110"/>
          </a:xfrm>
        </p:grpSpPr>
        <p:cxnSp>
          <p:nvCxnSpPr>
            <p:cNvPr id="35" name="Прямая соединительная линия 33"/>
            <p:cNvCxnSpPr/>
            <p:nvPr/>
          </p:nvCxnSpPr>
          <p:spPr>
            <a:xfrm>
              <a:off x="428596" y="3429000"/>
              <a:ext cx="4643470"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77926" y="3429000"/>
              <a:ext cx="2544810" cy="400110"/>
            </a:xfrm>
            <a:prstGeom prst="rect">
              <a:avLst/>
            </a:prstGeom>
            <a:noFill/>
          </p:spPr>
          <p:txBody>
            <a:bodyPr wrap="square" rtlCol="0">
              <a:spAutoFit/>
            </a:bodyPr>
            <a:lstStyle/>
            <a:p>
              <a:pPr algn="ctr"/>
              <a:r>
                <a:rPr lang="en-US" sz="2000" b="1" dirty="0" smtClean="0">
                  <a:solidFill>
                    <a:schemeClr val="accent6"/>
                  </a:solidFill>
                  <a:latin typeface="Arial Black" panose="020B0A04020102020204" pitchFamily="34" charset="0"/>
                </a:rPr>
                <a:t>number</a:t>
              </a:r>
              <a:endParaRPr lang="ru-RU" sz="2000" b="1" dirty="0">
                <a:solidFill>
                  <a:schemeClr val="accent6"/>
                </a:solidFill>
                <a:latin typeface="Arial Black" panose="020B0A04020102020204" pitchFamily="34" charset="0"/>
              </a:endParaRPr>
            </a:p>
          </p:txBody>
        </p:sp>
      </p:grpSp>
      <p:grpSp>
        <p:nvGrpSpPr>
          <p:cNvPr id="37" name="Группа 44"/>
          <p:cNvGrpSpPr/>
          <p:nvPr/>
        </p:nvGrpSpPr>
        <p:grpSpPr>
          <a:xfrm>
            <a:off x="5685834" y="3634946"/>
            <a:ext cx="3336324" cy="400110"/>
            <a:chOff x="5856142" y="3429000"/>
            <a:chExt cx="3218194" cy="400110"/>
          </a:xfrm>
        </p:grpSpPr>
        <p:cxnSp>
          <p:nvCxnSpPr>
            <p:cNvPr id="38" name="Прямая соединительная линия 35"/>
            <p:cNvCxnSpPr/>
            <p:nvPr/>
          </p:nvCxnSpPr>
          <p:spPr>
            <a:xfrm>
              <a:off x="5929322" y="3429000"/>
              <a:ext cx="3071834"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56142" y="3429000"/>
              <a:ext cx="3218194" cy="400110"/>
            </a:xfrm>
            <a:prstGeom prst="rect">
              <a:avLst/>
            </a:prstGeom>
            <a:noFill/>
          </p:spPr>
          <p:txBody>
            <a:bodyPr wrap="square" rtlCol="0">
              <a:spAutoFit/>
            </a:bodyPr>
            <a:lstStyle/>
            <a:p>
              <a:pPr algn="ctr"/>
              <a:r>
                <a:rPr lang="en-US" sz="2000" b="1" dirty="0" smtClean="0">
                  <a:solidFill>
                    <a:schemeClr val="accent6"/>
                  </a:solidFill>
                  <a:latin typeface="Arial Black" panose="020B0A04020102020204" pitchFamily="34" charset="0"/>
                </a:rPr>
                <a:t>decimal</a:t>
              </a:r>
              <a:endParaRPr lang="ru-RU" sz="2000" b="1" dirty="0">
                <a:solidFill>
                  <a:schemeClr val="accent6"/>
                </a:solidFill>
                <a:latin typeface="Arial Black" panose="020B0A04020102020204" pitchFamily="34" charset="0"/>
              </a:endParaRPr>
            </a:p>
          </p:txBody>
        </p:sp>
      </p:grpSp>
      <p:grpSp>
        <p:nvGrpSpPr>
          <p:cNvPr id="40" name="Группа 45"/>
          <p:cNvGrpSpPr/>
          <p:nvPr/>
        </p:nvGrpSpPr>
        <p:grpSpPr>
          <a:xfrm>
            <a:off x="2684494" y="5991601"/>
            <a:ext cx="2071702" cy="400110"/>
            <a:chOff x="6715140" y="3429000"/>
            <a:chExt cx="1857388" cy="707886"/>
          </a:xfrm>
        </p:grpSpPr>
        <p:cxnSp>
          <p:nvCxnSpPr>
            <p:cNvPr id="41" name="Прямая соединительная линия 46"/>
            <p:cNvCxnSpPr/>
            <p:nvPr/>
          </p:nvCxnSpPr>
          <p:spPr>
            <a:xfrm>
              <a:off x="6715140" y="3429000"/>
              <a:ext cx="1857388"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15140" y="3429000"/>
              <a:ext cx="1857388" cy="707886"/>
            </a:xfrm>
            <a:prstGeom prst="rect">
              <a:avLst/>
            </a:prstGeom>
            <a:noFill/>
          </p:spPr>
          <p:txBody>
            <a:bodyPr wrap="square" rtlCol="0">
              <a:spAutoFit/>
            </a:bodyPr>
            <a:lstStyle/>
            <a:p>
              <a:pPr algn="ctr"/>
              <a:r>
                <a:rPr lang="en-US" sz="2000" b="1" dirty="0" smtClean="0">
                  <a:solidFill>
                    <a:schemeClr val="accent6"/>
                  </a:solidFill>
                  <a:latin typeface="Arial Black" panose="020B0A04020102020204" pitchFamily="34" charset="0"/>
                </a:rPr>
                <a:t>character</a:t>
              </a:r>
              <a:endParaRPr lang="ru-RU" sz="2000" b="1" dirty="0">
                <a:solidFill>
                  <a:schemeClr val="accent6"/>
                </a:solidFill>
                <a:latin typeface="Arial Black" panose="020B0A04020102020204" pitchFamily="34" charset="0"/>
              </a:endParaRPr>
            </a:p>
          </p:txBody>
        </p:sp>
      </p:grpSp>
      <p:grpSp>
        <p:nvGrpSpPr>
          <p:cNvPr id="43" name="Группа 50"/>
          <p:cNvGrpSpPr/>
          <p:nvPr/>
        </p:nvGrpSpPr>
        <p:grpSpPr>
          <a:xfrm>
            <a:off x="5041948" y="5992400"/>
            <a:ext cx="2000264" cy="400110"/>
            <a:chOff x="6715140" y="3429000"/>
            <a:chExt cx="1857388" cy="400110"/>
          </a:xfrm>
        </p:grpSpPr>
        <p:cxnSp>
          <p:nvCxnSpPr>
            <p:cNvPr id="44" name="Прямая соединительная линия 51"/>
            <p:cNvCxnSpPr/>
            <p:nvPr/>
          </p:nvCxnSpPr>
          <p:spPr>
            <a:xfrm>
              <a:off x="6715140" y="3429000"/>
              <a:ext cx="1857388"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715140" y="3429000"/>
              <a:ext cx="1857388" cy="400110"/>
            </a:xfrm>
            <a:prstGeom prst="rect">
              <a:avLst/>
            </a:prstGeom>
            <a:noFill/>
          </p:spPr>
          <p:txBody>
            <a:bodyPr wrap="square" rtlCol="0">
              <a:spAutoFit/>
            </a:bodyPr>
            <a:lstStyle/>
            <a:p>
              <a:pPr algn="ctr"/>
              <a:r>
                <a:rPr lang="en-US" sz="2000" b="1" dirty="0" smtClean="0">
                  <a:solidFill>
                    <a:schemeClr val="accent6"/>
                  </a:solidFill>
                  <a:latin typeface="Arial Black" panose="020B0A04020102020204" pitchFamily="34" charset="0"/>
                </a:rPr>
                <a:t>logical</a:t>
              </a:r>
              <a:endParaRPr lang="ru-RU" sz="2000" b="1" dirty="0">
                <a:solidFill>
                  <a:schemeClr val="accent6"/>
                </a:solidFill>
                <a:latin typeface="Arial Black" panose="020B0A04020102020204" pitchFamily="34" charset="0"/>
              </a:endParaRPr>
            </a:p>
          </p:txBody>
        </p:sp>
      </p:grpSp>
    </p:spTree>
    <p:extLst>
      <p:ext uri="{BB962C8B-B14F-4D97-AF65-F5344CB8AC3E}">
        <p14:creationId xmlns:p14="http://schemas.microsoft.com/office/powerpoint/2010/main" val="170010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down)">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down)">
                                      <p:cBhvr>
                                        <p:cTn id="53" dur="500"/>
                                        <p:tgtEl>
                                          <p:spTgt spid="4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ppt_x"/>
                                          </p:val>
                                        </p:tav>
                                        <p:tav tm="100000">
                                          <p:val>
                                            <p:strVal val="#ppt_x"/>
                                          </p:val>
                                        </p:tav>
                                      </p:tavLst>
                                    </p:anim>
                                    <p:anim calcmode="lin" valueType="num">
                                      <p:cBhvr additive="base">
                                        <p:cTn id="5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wipe(down)">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685829"/>
          </a:xfrm>
        </p:spPr>
        <p:txBody>
          <a:bodyPr>
            <a:spAutoFit/>
          </a:bodyPr>
          <a:lstStyle/>
          <a:p>
            <a:r>
              <a:rPr lang="en-US" sz="4500" dirty="0"/>
              <a:t>Java overview</a:t>
            </a:r>
          </a:p>
        </p:txBody>
      </p:sp>
    </p:spTree>
    <p:extLst>
      <p:ext uri="{BB962C8B-B14F-4D97-AF65-F5344CB8AC3E}">
        <p14:creationId xmlns:p14="http://schemas.microsoft.com/office/powerpoint/2010/main" val="4756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smtClean="0">
                <a:solidFill>
                  <a:srgbClr val="444444"/>
                </a:solidFill>
              </a:rPr>
              <a:t>Primitive Types</a:t>
            </a:r>
            <a:endParaRPr lang="en-US" dirty="0"/>
          </a:p>
        </p:txBody>
      </p:sp>
      <p:graphicFrame>
        <p:nvGraphicFramePr>
          <p:cNvPr id="46" name="Таблица 6"/>
          <p:cNvGraphicFramePr>
            <a:graphicFrameLocks noGrp="1"/>
          </p:cNvGraphicFramePr>
          <p:nvPr>
            <p:extLst>
              <p:ext uri="{D42A27DB-BD31-4B8C-83A1-F6EECF244321}">
                <p14:modId xmlns:p14="http://schemas.microsoft.com/office/powerpoint/2010/main" val="668512272"/>
              </p:ext>
            </p:extLst>
          </p:nvPr>
        </p:nvGraphicFramePr>
        <p:xfrm>
          <a:off x="392876" y="1652373"/>
          <a:ext cx="8358248" cy="3606800"/>
        </p:xfrm>
        <a:graphic>
          <a:graphicData uri="http://schemas.openxmlformats.org/drawingml/2006/table">
            <a:tbl>
              <a:tblPr firstRow="1" bandRow="1">
                <a:tableStyleId>{85BE263C-DBD7-4A20-BB59-AAB30ACAA65A}</a:tableStyleId>
              </a:tblPr>
              <a:tblGrid>
                <a:gridCol w="1214448"/>
                <a:gridCol w="1214446"/>
                <a:gridCol w="1857388"/>
                <a:gridCol w="4071966"/>
              </a:tblGrid>
              <a:tr h="370840">
                <a:tc>
                  <a:txBody>
                    <a:bodyPr/>
                    <a:lstStyle/>
                    <a:p>
                      <a:pPr algn="ctr"/>
                      <a:r>
                        <a:rPr lang="en-US" dirty="0" smtClean="0"/>
                        <a:t>Type</a:t>
                      </a:r>
                      <a:endParaRPr lang="ru-RU" dirty="0"/>
                    </a:p>
                  </a:txBody>
                  <a:tcPr/>
                </a:tc>
                <a:tc>
                  <a:txBody>
                    <a:bodyPr/>
                    <a:lstStyle/>
                    <a:p>
                      <a:pPr algn="ctr"/>
                      <a:r>
                        <a:rPr lang="en-US" dirty="0" smtClean="0"/>
                        <a:t>Size (bits)</a:t>
                      </a:r>
                      <a:endParaRPr lang="ru-RU" dirty="0"/>
                    </a:p>
                  </a:txBody>
                  <a:tcPr/>
                </a:tc>
                <a:tc>
                  <a:txBody>
                    <a:bodyPr/>
                    <a:lstStyle/>
                    <a:p>
                      <a:pPr algn="ctr"/>
                      <a:r>
                        <a:rPr lang="en-US" dirty="0" smtClean="0"/>
                        <a:t>Default value</a:t>
                      </a:r>
                      <a:endParaRPr lang="ru-RU" dirty="0"/>
                    </a:p>
                  </a:txBody>
                  <a:tcPr/>
                </a:tc>
                <a:tc>
                  <a:txBody>
                    <a:bodyPr/>
                    <a:lstStyle/>
                    <a:p>
                      <a:pPr algn="ctr"/>
                      <a:r>
                        <a:rPr lang="en-US" dirty="0" smtClean="0"/>
                        <a:t>Values range</a:t>
                      </a:r>
                      <a:endParaRPr lang="ru-RU" dirty="0"/>
                    </a:p>
                  </a:txBody>
                  <a:tcPr/>
                </a:tc>
              </a:tr>
              <a:tr h="370840">
                <a:tc>
                  <a:txBody>
                    <a:bodyPr/>
                    <a:lstStyle/>
                    <a:p>
                      <a:r>
                        <a:rPr lang="en-US" dirty="0" err="1" smtClean="0"/>
                        <a:t>boolean</a:t>
                      </a:r>
                      <a:endParaRPr lang="ru-RU" b="1" dirty="0"/>
                    </a:p>
                  </a:txBody>
                  <a:tcPr/>
                </a:tc>
                <a:tc>
                  <a:txBody>
                    <a:bodyPr/>
                    <a:lstStyle/>
                    <a:p>
                      <a:pPr algn="ctr"/>
                      <a:r>
                        <a:rPr lang="en-US" dirty="0" smtClean="0"/>
                        <a:t>8</a:t>
                      </a:r>
                      <a:endParaRPr lang="ru-RU" b="1" dirty="0"/>
                    </a:p>
                  </a:txBody>
                  <a:tcPr/>
                </a:tc>
                <a:tc>
                  <a:txBody>
                    <a:bodyPr/>
                    <a:lstStyle/>
                    <a:p>
                      <a:r>
                        <a:rPr lang="en-US" dirty="0" smtClean="0"/>
                        <a:t>false</a:t>
                      </a:r>
                      <a:endParaRPr lang="ru-RU" b="1" dirty="0"/>
                    </a:p>
                  </a:txBody>
                  <a:tcPr/>
                </a:tc>
                <a:tc>
                  <a:txBody>
                    <a:bodyPr/>
                    <a:lstStyle/>
                    <a:p>
                      <a:r>
                        <a:rPr lang="en-US" dirty="0" smtClean="0"/>
                        <a:t>true, false</a:t>
                      </a:r>
                      <a:endParaRPr lang="ru-RU" dirty="0"/>
                    </a:p>
                  </a:txBody>
                  <a:tcPr/>
                </a:tc>
              </a:tr>
              <a:tr h="370840">
                <a:tc>
                  <a:txBody>
                    <a:bodyPr/>
                    <a:lstStyle/>
                    <a:p>
                      <a:r>
                        <a:rPr lang="en-US" dirty="0" smtClean="0"/>
                        <a:t>byte</a:t>
                      </a:r>
                      <a:endParaRPr lang="ru-RU" b="1" dirty="0"/>
                    </a:p>
                  </a:txBody>
                  <a:tcPr/>
                </a:tc>
                <a:tc>
                  <a:txBody>
                    <a:bodyPr/>
                    <a:lstStyle/>
                    <a:p>
                      <a:pPr algn="ctr"/>
                      <a:r>
                        <a:rPr lang="en-US" dirty="0" smtClean="0"/>
                        <a:t>8</a:t>
                      </a:r>
                      <a:endParaRPr lang="ru-RU" b="1" dirty="0"/>
                    </a:p>
                  </a:txBody>
                  <a:tcPr/>
                </a:tc>
                <a:tc>
                  <a:txBody>
                    <a:bodyPr/>
                    <a:lstStyle/>
                    <a:p>
                      <a:r>
                        <a:rPr lang="en-US" dirty="0" smtClean="0"/>
                        <a:t>0</a:t>
                      </a:r>
                      <a:endParaRPr lang="ru-RU" b="1" dirty="0"/>
                    </a:p>
                  </a:txBody>
                  <a:tcPr/>
                </a:tc>
                <a:tc>
                  <a:txBody>
                    <a:bodyPr/>
                    <a:lstStyle/>
                    <a:p>
                      <a:r>
                        <a:rPr lang="en-US" dirty="0" smtClean="0"/>
                        <a:t>-128 … 127</a:t>
                      </a:r>
                      <a:endParaRPr lang="ru-RU" dirty="0"/>
                    </a:p>
                  </a:txBody>
                  <a:tcPr/>
                </a:tc>
              </a:tr>
              <a:tr h="370840">
                <a:tc>
                  <a:txBody>
                    <a:bodyPr/>
                    <a:lstStyle/>
                    <a:p>
                      <a:r>
                        <a:rPr lang="en-US" dirty="0" smtClean="0"/>
                        <a:t>char</a:t>
                      </a:r>
                      <a:endParaRPr lang="ru-RU" b="1" dirty="0"/>
                    </a:p>
                  </a:txBody>
                  <a:tcPr/>
                </a:tc>
                <a:tc>
                  <a:txBody>
                    <a:bodyPr/>
                    <a:lstStyle/>
                    <a:p>
                      <a:pPr algn="ctr"/>
                      <a:r>
                        <a:rPr lang="en-US" dirty="0" smtClean="0"/>
                        <a:t>16,</a:t>
                      </a:r>
                      <a:r>
                        <a:rPr lang="en-US" baseline="0" dirty="0" smtClean="0"/>
                        <a:t> 32</a:t>
                      </a:r>
                      <a:endParaRPr lang="ru-RU" b="1" dirty="0"/>
                    </a:p>
                  </a:txBody>
                  <a:tcPr/>
                </a:tc>
                <a:tc>
                  <a:txBody>
                    <a:bodyPr/>
                    <a:lstStyle/>
                    <a:p>
                      <a:r>
                        <a:rPr lang="en-US" dirty="0" smtClean="0"/>
                        <a:t>‘\u0000’</a:t>
                      </a:r>
                      <a:endParaRPr lang="ru-RU" b="1" dirty="0"/>
                    </a:p>
                  </a:txBody>
                  <a:tcPr/>
                </a:tc>
                <a:tc>
                  <a:txBody>
                    <a:bodyPr/>
                    <a:lstStyle/>
                    <a:p>
                      <a:r>
                        <a:rPr lang="en-US" dirty="0" smtClean="0"/>
                        <a:t>0 … 65535</a:t>
                      </a:r>
                      <a:endParaRPr lang="ru-RU" dirty="0"/>
                    </a:p>
                  </a:txBody>
                  <a:tcPr/>
                </a:tc>
              </a:tr>
              <a:tr h="370840">
                <a:tc>
                  <a:txBody>
                    <a:bodyPr/>
                    <a:lstStyle/>
                    <a:p>
                      <a:r>
                        <a:rPr lang="en-US" dirty="0" smtClean="0"/>
                        <a:t>short</a:t>
                      </a:r>
                      <a:endParaRPr lang="ru-RU" b="1" dirty="0"/>
                    </a:p>
                  </a:txBody>
                  <a:tcPr/>
                </a:tc>
                <a:tc>
                  <a:txBody>
                    <a:bodyPr/>
                    <a:lstStyle/>
                    <a:p>
                      <a:pPr algn="ctr"/>
                      <a:r>
                        <a:rPr lang="en-US" dirty="0" smtClean="0"/>
                        <a:t>16</a:t>
                      </a:r>
                      <a:endParaRPr lang="ru-RU" b="1" dirty="0"/>
                    </a:p>
                  </a:txBody>
                  <a:tcPr/>
                </a:tc>
                <a:tc>
                  <a:txBody>
                    <a:bodyPr/>
                    <a:lstStyle/>
                    <a:p>
                      <a:r>
                        <a:rPr lang="en-US" dirty="0" smtClean="0"/>
                        <a:t>0</a:t>
                      </a:r>
                      <a:endParaRPr lang="ru-RU" b="1" dirty="0"/>
                    </a:p>
                  </a:txBody>
                  <a:tcPr/>
                </a:tc>
                <a:tc>
                  <a:txBody>
                    <a:bodyPr/>
                    <a:lstStyle/>
                    <a:p>
                      <a:r>
                        <a:rPr lang="en-US" dirty="0" smtClean="0"/>
                        <a:t>-32768 … 32767</a:t>
                      </a:r>
                      <a:endParaRPr lang="ru-RU" dirty="0"/>
                    </a:p>
                  </a:txBody>
                  <a:tcPr/>
                </a:tc>
              </a:tr>
              <a:tr h="370840">
                <a:tc>
                  <a:txBody>
                    <a:bodyPr/>
                    <a:lstStyle/>
                    <a:p>
                      <a:r>
                        <a:rPr lang="en-US" dirty="0" err="1" smtClean="0"/>
                        <a:t>int</a:t>
                      </a:r>
                      <a:endParaRPr lang="ru-RU" b="1" dirty="0"/>
                    </a:p>
                  </a:txBody>
                  <a:tcPr/>
                </a:tc>
                <a:tc>
                  <a:txBody>
                    <a:bodyPr/>
                    <a:lstStyle/>
                    <a:p>
                      <a:pPr algn="ctr"/>
                      <a:r>
                        <a:rPr lang="en-US" dirty="0" smtClean="0"/>
                        <a:t>32</a:t>
                      </a:r>
                      <a:endParaRPr lang="ru-RU" b="1" dirty="0"/>
                    </a:p>
                  </a:txBody>
                  <a:tcPr/>
                </a:tc>
                <a:tc>
                  <a:txBody>
                    <a:bodyPr/>
                    <a:lstStyle/>
                    <a:p>
                      <a:r>
                        <a:rPr lang="en-US" dirty="0" smtClean="0"/>
                        <a:t>0</a:t>
                      </a:r>
                      <a:endParaRPr lang="ru-RU" b="1" dirty="0"/>
                    </a:p>
                  </a:txBody>
                  <a:tcPr/>
                </a:tc>
                <a:tc>
                  <a:txBody>
                    <a:bodyPr/>
                    <a:lstStyle/>
                    <a:p>
                      <a:r>
                        <a:rPr lang="en-US" dirty="0" smtClean="0"/>
                        <a:t>-2147483648 … 2147483647</a:t>
                      </a:r>
                      <a:endParaRPr lang="ru-RU" dirty="0"/>
                    </a:p>
                  </a:txBody>
                  <a:tcPr/>
                </a:tc>
              </a:tr>
              <a:tr h="370840">
                <a:tc>
                  <a:txBody>
                    <a:bodyPr/>
                    <a:lstStyle/>
                    <a:p>
                      <a:r>
                        <a:rPr lang="en-US" dirty="0" smtClean="0"/>
                        <a:t>long</a:t>
                      </a:r>
                      <a:endParaRPr lang="ru-RU" b="1" dirty="0"/>
                    </a:p>
                  </a:txBody>
                  <a:tcPr/>
                </a:tc>
                <a:tc>
                  <a:txBody>
                    <a:bodyPr/>
                    <a:lstStyle/>
                    <a:p>
                      <a:pPr algn="ctr"/>
                      <a:r>
                        <a:rPr lang="en-US" dirty="0" smtClean="0"/>
                        <a:t>64</a:t>
                      </a:r>
                      <a:endParaRPr lang="ru-RU" b="1" dirty="0"/>
                    </a:p>
                  </a:txBody>
                  <a:tcPr/>
                </a:tc>
                <a:tc>
                  <a:txBody>
                    <a:bodyPr/>
                    <a:lstStyle/>
                    <a:p>
                      <a:r>
                        <a:rPr lang="en-US" dirty="0" smtClean="0"/>
                        <a:t>0L</a:t>
                      </a:r>
                      <a:endParaRPr lang="ru-RU" b="1" dirty="0"/>
                    </a:p>
                  </a:txBody>
                  <a:tcPr/>
                </a:tc>
                <a:tc>
                  <a:txBody>
                    <a:bodyPr/>
                    <a:lstStyle/>
                    <a:p>
                      <a:r>
                        <a:rPr lang="en-US" dirty="0" smtClean="0"/>
                        <a:t>922372036854775807L</a:t>
                      </a:r>
                      <a:endParaRPr lang="ru-RU" dirty="0"/>
                    </a:p>
                  </a:txBody>
                  <a:tcPr/>
                </a:tc>
              </a:tr>
              <a:tr h="370840">
                <a:tc>
                  <a:txBody>
                    <a:bodyPr/>
                    <a:lstStyle/>
                    <a:p>
                      <a:r>
                        <a:rPr lang="en-US" dirty="0" smtClean="0"/>
                        <a:t>float</a:t>
                      </a:r>
                      <a:endParaRPr lang="ru-RU" b="1" dirty="0"/>
                    </a:p>
                  </a:txBody>
                  <a:tcPr/>
                </a:tc>
                <a:tc>
                  <a:txBody>
                    <a:bodyPr/>
                    <a:lstStyle/>
                    <a:p>
                      <a:pPr algn="ctr"/>
                      <a:r>
                        <a:rPr lang="en-US" dirty="0" smtClean="0"/>
                        <a:t>32</a:t>
                      </a:r>
                      <a:endParaRPr lang="ru-RU" b="1" dirty="0"/>
                    </a:p>
                  </a:txBody>
                  <a:tcPr/>
                </a:tc>
                <a:tc>
                  <a:txBody>
                    <a:bodyPr/>
                    <a:lstStyle/>
                    <a:p>
                      <a:r>
                        <a:rPr lang="en-US" dirty="0" smtClean="0"/>
                        <a:t>0.0</a:t>
                      </a:r>
                      <a:endParaRPr lang="ru-RU" b="1" dirty="0"/>
                    </a:p>
                  </a:txBody>
                  <a:tcPr/>
                </a:tc>
                <a:tc>
                  <a:txBody>
                    <a:bodyPr/>
                    <a:lstStyle/>
                    <a:p>
                      <a:r>
                        <a:rPr lang="en-US" dirty="0" smtClean="0"/>
                        <a:t>3.40282347E+38</a:t>
                      </a:r>
                      <a:endParaRPr lang="ru-RU" dirty="0"/>
                    </a:p>
                  </a:txBody>
                  <a:tcPr/>
                </a:tc>
              </a:tr>
              <a:tr h="370840">
                <a:tc>
                  <a:txBody>
                    <a:bodyPr/>
                    <a:lstStyle/>
                    <a:p>
                      <a:r>
                        <a:rPr lang="en-US" dirty="0" smtClean="0"/>
                        <a:t>double</a:t>
                      </a:r>
                      <a:endParaRPr lang="ru-RU" b="1" dirty="0"/>
                    </a:p>
                  </a:txBody>
                  <a:tcPr/>
                </a:tc>
                <a:tc>
                  <a:txBody>
                    <a:bodyPr/>
                    <a:lstStyle/>
                    <a:p>
                      <a:pPr algn="ctr"/>
                      <a:r>
                        <a:rPr lang="en-US" dirty="0" smtClean="0"/>
                        <a:t>64</a:t>
                      </a:r>
                      <a:endParaRPr lang="ru-RU" b="1" dirty="0"/>
                    </a:p>
                  </a:txBody>
                  <a:tcPr/>
                </a:tc>
                <a:tc>
                  <a:txBody>
                    <a:bodyPr/>
                    <a:lstStyle/>
                    <a:p>
                      <a:r>
                        <a:rPr lang="en-US" dirty="0" smtClean="0"/>
                        <a:t>0.0</a:t>
                      </a:r>
                      <a:endParaRPr lang="ru-RU" b="1" dirty="0"/>
                    </a:p>
                  </a:txBody>
                  <a:tcPr/>
                </a:tc>
                <a:tc>
                  <a:txBody>
                    <a:bodyPr/>
                    <a:lstStyle/>
                    <a:p>
                      <a:r>
                        <a:rPr lang="en-US" dirty="0" smtClean="0"/>
                        <a:t>1.797693134486231570E+308</a:t>
                      </a:r>
                      <a:endParaRPr lang="ru-RU" dirty="0"/>
                    </a:p>
                  </a:txBody>
                  <a:tcPr/>
                </a:tc>
              </a:tr>
            </a:tbl>
          </a:graphicData>
        </a:graphic>
      </p:graphicFrame>
    </p:spTree>
    <p:extLst>
      <p:ext uri="{BB962C8B-B14F-4D97-AF65-F5344CB8AC3E}">
        <p14:creationId xmlns:p14="http://schemas.microsoft.com/office/powerpoint/2010/main" val="218388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2800" dirty="0" smtClean="0">
                <a:solidFill>
                  <a:srgbClr val="444444"/>
                </a:solidFill>
              </a:rPr>
              <a:t>Variables</a:t>
            </a:r>
            <a:r>
              <a:rPr lang="en-US" sz="2800" dirty="0">
                <a:solidFill>
                  <a:srgbClr val="444444"/>
                </a:solidFill>
              </a:rPr>
              <a:t> </a:t>
            </a:r>
            <a:r>
              <a:rPr lang="en-US" sz="2800" dirty="0" smtClean="0">
                <a:solidFill>
                  <a:srgbClr val="444444"/>
                </a:solidFill>
              </a:rPr>
              <a:t>/ </a:t>
            </a:r>
            <a:r>
              <a:rPr lang="en-US" sz="2800" dirty="0">
                <a:solidFill>
                  <a:srgbClr val="444444"/>
                </a:solidFill>
              </a:rPr>
              <a:t>V</a:t>
            </a:r>
            <a:r>
              <a:rPr lang="en-US" sz="2800" dirty="0" smtClean="0">
                <a:solidFill>
                  <a:srgbClr val="444444"/>
                </a:solidFill>
              </a:rPr>
              <a:t>ariables assignment </a:t>
            </a:r>
            <a:endParaRPr lang="en-US" dirty="0"/>
          </a:p>
        </p:txBody>
      </p:sp>
      <p:sp>
        <p:nvSpPr>
          <p:cNvPr id="4" name="TextBox 3"/>
          <p:cNvSpPr txBox="1"/>
          <p:nvPr/>
        </p:nvSpPr>
        <p:spPr>
          <a:xfrm>
            <a:off x="317142" y="1314281"/>
            <a:ext cx="8477234" cy="1015663"/>
          </a:xfrm>
          <a:prstGeom prst="rect">
            <a:avLst/>
          </a:prstGeom>
          <a:noFill/>
        </p:spPr>
        <p:txBody>
          <a:bodyPr wrap="square" rtlCol="0">
            <a:spAutoFit/>
          </a:bodyPr>
          <a:lstStyle/>
          <a:p>
            <a:r>
              <a:rPr lang="en-US" sz="2000" dirty="0"/>
              <a:t>You must </a:t>
            </a:r>
            <a:r>
              <a:rPr lang="en-US" sz="2000" dirty="0">
                <a:solidFill>
                  <a:srgbClr val="39C2D7"/>
                </a:solidFill>
              </a:rPr>
              <a:t>declare</a:t>
            </a:r>
            <a:r>
              <a:rPr lang="en-US" sz="2000" dirty="0"/>
              <a:t> all variables </a:t>
            </a:r>
            <a:r>
              <a:rPr lang="en-US" sz="2000" dirty="0">
                <a:solidFill>
                  <a:srgbClr val="39C2D7"/>
                </a:solidFill>
              </a:rPr>
              <a:t>before they can be used</a:t>
            </a:r>
            <a:r>
              <a:rPr lang="en-US" sz="2000" dirty="0"/>
              <a:t>. The basic form of a variable declaration is shown here:</a:t>
            </a:r>
            <a:endParaRPr lang="ru-RU" sz="2000" b="1" i="1" dirty="0" smtClean="0">
              <a:solidFill>
                <a:schemeClr val="accent2">
                  <a:lumMod val="75000"/>
                </a:schemeClr>
              </a:solidFill>
            </a:endParaRPr>
          </a:p>
          <a:p>
            <a:r>
              <a:rPr lang="en-US" sz="2000" b="1" i="1" dirty="0" smtClean="0">
                <a:solidFill>
                  <a:schemeClr val="accent6"/>
                </a:solidFill>
              </a:rPr>
              <a:t>type identifier [=value] [, identifier [=value] … ];</a:t>
            </a:r>
            <a:endParaRPr lang="ru-RU" sz="2000" b="1" i="1" dirty="0">
              <a:solidFill>
                <a:schemeClr val="accent6"/>
              </a:solidFill>
            </a:endParaRPr>
          </a:p>
        </p:txBody>
      </p:sp>
      <p:pic>
        <p:nvPicPr>
          <p:cNvPr id="2" name="Picture 1"/>
          <p:cNvPicPr>
            <a:picLocks noChangeAspect="1"/>
          </p:cNvPicPr>
          <p:nvPr/>
        </p:nvPicPr>
        <p:blipFill>
          <a:blip r:embed="rId3"/>
          <a:stretch>
            <a:fillRect/>
          </a:stretch>
        </p:blipFill>
        <p:spPr>
          <a:xfrm>
            <a:off x="317142" y="3439644"/>
            <a:ext cx="7046209" cy="1051673"/>
          </a:xfrm>
          <a:prstGeom prst="rect">
            <a:avLst/>
          </a:prstGeom>
        </p:spPr>
      </p:pic>
      <p:sp>
        <p:nvSpPr>
          <p:cNvPr id="3" name="Rectangle 2"/>
          <p:cNvSpPr/>
          <p:nvPr/>
        </p:nvSpPr>
        <p:spPr>
          <a:xfrm>
            <a:off x="224117" y="2711537"/>
            <a:ext cx="8570259" cy="707886"/>
          </a:xfrm>
          <a:prstGeom prst="rect">
            <a:avLst/>
          </a:prstGeom>
        </p:spPr>
        <p:txBody>
          <a:bodyPr wrap="square">
            <a:spAutoFit/>
          </a:bodyPr>
          <a:lstStyle/>
          <a:p>
            <a:r>
              <a:rPr lang="en-US" sz="2000" dirty="0"/>
              <a:t>Following are valid examples of variable declaration and initialization in Java:</a:t>
            </a:r>
          </a:p>
        </p:txBody>
      </p:sp>
    </p:spTree>
    <p:extLst>
      <p:ext uri="{BB962C8B-B14F-4D97-AF65-F5344CB8AC3E}">
        <p14:creationId xmlns:p14="http://schemas.microsoft.com/office/powerpoint/2010/main" val="32659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pPr algn="just"/>
            <a:r>
              <a:rPr lang="en-US" sz="2400" dirty="0"/>
              <a:t> </a:t>
            </a:r>
            <a:r>
              <a:rPr lang="en-US" sz="2400" dirty="0" smtClean="0"/>
              <a:t>Kinds </a:t>
            </a:r>
            <a:r>
              <a:rPr lang="en-US" sz="2400" dirty="0"/>
              <a:t>of </a:t>
            </a:r>
            <a:r>
              <a:rPr lang="en-US" sz="2400" dirty="0" smtClean="0"/>
              <a:t>Variables </a:t>
            </a:r>
            <a:r>
              <a:rPr lang="en-US" sz="2400" dirty="0"/>
              <a:t>in Java</a:t>
            </a:r>
          </a:p>
        </p:txBody>
      </p:sp>
      <p:graphicFrame>
        <p:nvGraphicFramePr>
          <p:cNvPr id="2" name="Diagram 1"/>
          <p:cNvGraphicFramePr/>
          <p:nvPr>
            <p:extLst>
              <p:ext uri="{D42A27DB-BD31-4B8C-83A1-F6EECF244321}">
                <p14:modId xmlns:p14="http://schemas.microsoft.com/office/powerpoint/2010/main" val="4009944222"/>
              </p:ext>
            </p:extLst>
          </p:nvPr>
        </p:nvGraphicFramePr>
        <p:xfrm>
          <a:off x="963706" y="1648012"/>
          <a:ext cx="7216588" cy="3237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8570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rmAutofit/>
          </a:bodyPr>
          <a:lstStyle/>
          <a:p>
            <a:pPr algn="just"/>
            <a:r>
              <a:rPr lang="en-US" sz="2800" dirty="0" smtClean="0">
                <a:solidFill>
                  <a:srgbClr val="444444"/>
                </a:solidFill>
              </a:rPr>
              <a:t>Modifiers </a:t>
            </a:r>
            <a:endParaRPr lang="en-US" sz="2400" dirty="0"/>
          </a:p>
        </p:txBody>
      </p:sp>
      <p:pic>
        <p:nvPicPr>
          <p:cNvPr id="6" name="Picture 5"/>
          <p:cNvPicPr>
            <a:picLocks noChangeAspect="1"/>
          </p:cNvPicPr>
          <p:nvPr/>
        </p:nvPicPr>
        <p:blipFill>
          <a:blip r:embed="rId3"/>
          <a:stretch>
            <a:fillRect/>
          </a:stretch>
        </p:blipFill>
        <p:spPr>
          <a:xfrm>
            <a:off x="519952" y="1468994"/>
            <a:ext cx="5981140" cy="26788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p:cNvSpPr txBox="1"/>
          <p:nvPr/>
        </p:nvSpPr>
        <p:spPr>
          <a:xfrm>
            <a:off x="421340" y="1074334"/>
            <a:ext cx="4078942" cy="394660"/>
          </a:xfrm>
          <a:prstGeom prst="rect">
            <a:avLst/>
          </a:prstGeom>
          <a:noFill/>
        </p:spPr>
        <p:txBody>
          <a:bodyPr wrap="square" rtlCol="0">
            <a:spAutoFit/>
          </a:bodyPr>
          <a:lstStyle/>
          <a:p>
            <a:pPr>
              <a:lnSpc>
                <a:spcPct val="120000"/>
              </a:lnSpc>
            </a:pPr>
            <a:r>
              <a:rPr lang="en-US" b="1" dirty="0" smtClean="0">
                <a:solidFill>
                  <a:srgbClr val="39C2D7"/>
                </a:solidFill>
                <a:latin typeface="Trebuchet MS"/>
                <a:cs typeface="Trebuchet MS"/>
              </a:rPr>
              <a:t>Access Control Modifiers:</a:t>
            </a:r>
            <a:endParaRPr lang="en-US" b="1" dirty="0">
              <a:solidFill>
                <a:srgbClr val="39C2D7"/>
              </a:solidFill>
              <a:latin typeface="Trebuchet MS"/>
              <a:cs typeface="Trebuchet MS"/>
            </a:endParaRPr>
          </a:p>
        </p:txBody>
      </p:sp>
      <p:sp>
        <p:nvSpPr>
          <p:cNvPr id="7" name="TextBox 6"/>
          <p:cNvSpPr txBox="1"/>
          <p:nvPr/>
        </p:nvSpPr>
        <p:spPr>
          <a:xfrm>
            <a:off x="421340" y="4345222"/>
            <a:ext cx="4078942" cy="424732"/>
          </a:xfrm>
          <a:prstGeom prst="rect">
            <a:avLst/>
          </a:prstGeom>
          <a:noFill/>
        </p:spPr>
        <p:txBody>
          <a:bodyPr wrap="square" rtlCol="0">
            <a:spAutoFit/>
          </a:bodyPr>
          <a:lstStyle/>
          <a:p>
            <a:pPr>
              <a:lnSpc>
                <a:spcPct val="120000"/>
              </a:lnSpc>
            </a:pPr>
            <a:r>
              <a:rPr lang="en-US" b="1" dirty="0" smtClean="0">
                <a:solidFill>
                  <a:srgbClr val="39C2D7"/>
                </a:solidFill>
                <a:latin typeface="Trebuchet MS"/>
                <a:cs typeface="Trebuchet MS"/>
              </a:rPr>
              <a:t>Non-Access Modifiers:</a:t>
            </a:r>
            <a:endParaRPr lang="en-US" b="1" dirty="0">
              <a:solidFill>
                <a:srgbClr val="39C2D7"/>
              </a:solidFill>
              <a:latin typeface="Trebuchet MS"/>
              <a:cs typeface="Trebuchet MS"/>
            </a:endParaRPr>
          </a:p>
        </p:txBody>
      </p:sp>
      <p:graphicFrame>
        <p:nvGraphicFramePr>
          <p:cNvPr id="3" name="Diagram 2"/>
          <p:cNvGraphicFramePr/>
          <p:nvPr>
            <p:extLst>
              <p:ext uri="{D42A27DB-BD31-4B8C-83A1-F6EECF244321}">
                <p14:modId xmlns:p14="http://schemas.microsoft.com/office/powerpoint/2010/main" val="1996006141"/>
              </p:ext>
            </p:extLst>
          </p:nvPr>
        </p:nvGraphicFramePr>
        <p:xfrm>
          <a:off x="806823" y="4684198"/>
          <a:ext cx="3693459" cy="16958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7861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1353256"/>
          </a:xfrm>
        </p:spPr>
        <p:txBody>
          <a:bodyPr>
            <a:spAutoFit/>
          </a:bodyPr>
          <a:lstStyle/>
          <a:p>
            <a:pPr lvl="0"/>
            <a:r>
              <a:rPr lang="en-US" sz="4800" dirty="0" smtClean="0"/>
              <a:t>Control</a:t>
            </a:r>
          </a:p>
          <a:p>
            <a:pPr lvl="0"/>
            <a:r>
              <a:rPr lang="en-US" sz="4800" dirty="0" smtClean="0"/>
              <a:t>Operators</a:t>
            </a:r>
            <a:endParaRPr lang="en-US" sz="4800" dirty="0"/>
          </a:p>
        </p:txBody>
      </p:sp>
    </p:spTree>
    <p:extLst>
      <p:ext uri="{BB962C8B-B14F-4D97-AF65-F5344CB8AC3E}">
        <p14:creationId xmlns:p14="http://schemas.microsoft.com/office/powerpoint/2010/main" val="2573874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sz="2800" dirty="0" smtClean="0"/>
              <a:t>Control Operators and Statements in Java</a:t>
            </a:r>
            <a:endParaRPr lang="en-US" sz="2800" dirty="0"/>
          </a:p>
        </p:txBody>
      </p:sp>
      <p:graphicFrame>
        <p:nvGraphicFramePr>
          <p:cNvPr id="4" name="Схема 6"/>
          <p:cNvGraphicFramePr/>
          <p:nvPr>
            <p:extLst>
              <p:ext uri="{D42A27DB-BD31-4B8C-83A1-F6EECF244321}">
                <p14:modId xmlns:p14="http://schemas.microsoft.com/office/powerpoint/2010/main" val="2838484239"/>
              </p:ext>
            </p:extLst>
          </p:nvPr>
        </p:nvGraphicFramePr>
        <p:xfrm>
          <a:off x="357158" y="1405238"/>
          <a:ext cx="842968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920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sz="2800" dirty="0" smtClean="0"/>
              <a:t>“Decision Making” operators</a:t>
            </a:r>
            <a:endParaRPr lang="en-US" sz="2800" dirty="0"/>
          </a:p>
        </p:txBody>
      </p:sp>
      <p:grpSp>
        <p:nvGrpSpPr>
          <p:cNvPr id="23" name="Group 22"/>
          <p:cNvGrpSpPr/>
          <p:nvPr/>
        </p:nvGrpSpPr>
        <p:grpSpPr>
          <a:xfrm>
            <a:off x="277846" y="2104796"/>
            <a:ext cx="4294154" cy="4016557"/>
            <a:chOff x="1036297" y="1371231"/>
            <a:chExt cx="5265891" cy="4971298"/>
          </a:xfrm>
        </p:grpSpPr>
        <p:sp>
          <p:nvSpPr>
            <p:cNvPr id="4" name="Flowchart: Decision 3"/>
            <p:cNvSpPr/>
            <p:nvPr/>
          </p:nvSpPr>
          <p:spPr>
            <a:xfrm>
              <a:off x="1201270" y="2451846"/>
              <a:ext cx="2456328" cy="797858"/>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smtClean="0"/>
                <a:t>condition</a:t>
              </a:r>
              <a:endParaRPr lang="en-US" sz="1300" dirty="0"/>
            </a:p>
          </p:txBody>
        </p:sp>
        <p:sp>
          <p:nvSpPr>
            <p:cNvPr id="6" name="Rectangle 5"/>
            <p:cNvSpPr/>
            <p:nvPr/>
          </p:nvSpPr>
          <p:spPr>
            <a:xfrm>
              <a:off x="1313328" y="4123764"/>
              <a:ext cx="2232212"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smtClean="0"/>
                <a:t>Conditional Code</a:t>
              </a:r>
            </a:p>
          </p:txBody>
        </p:sp>
        <p:sp>
          <p:nvSpPr>
            <p:cNvPr id="7" name="Oval 6"/>
            <p:cNvSpPr/>
            <p:nvPr/>
          </p:nvSpPr>
          <p:spPr>
            <a:xfrm>
              <a:off x="2227728" y="1371231"/>
              <a:ext cx="403412" cy="36755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00"/>
            </a:p>
          </p:txBody>
        </p:sp>
        <p:sp>
          <p:nvSpPr>
            <p:cNvPr id="8" name="Oval 7"/>
            <p:cNvSpPr/>
            <p:nvPr/>
          </p:nvSpPr>
          <p:spPr>
            <a:xfrm>
              <a:off x="2115669" y="5759824"/>
              <a:ext cx="627529" cy="5827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00"/>
            </a:p>
          </p:txBody>
        </p:sp>
        <p:sp>
          <p:nvSpPr>
            <p:cNvPr id="9" name="Rectangle 8"/>
            <p:cNvSpPr/>
            <p:nvPr/>
          </p:nvSpPr>
          <p:spPr>
            <a:xfrm>
              <a:off x="4204447" y="4105834"/>
              <a:ext cx="2097741" cy="779930"/>
            </a:xfrm>
            <a:prstGeom prst="rect">
              <a:avLst/>
            </a:prstGeom>
            <a:solidFill>
              <a:schemeClr val="accent2"/>
            </a:solidFill>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smtClean="0"/>
                <a:t>Non-conditional code</a:t>
              </a:r>
              <a:endParaRPr lang="en-US" sz="1300" dirty="0"/>
            </a:p>
          </p:txBody>
        </p:sp>
        <p:cxnSp>
          <p:nvCxnSpPr>
            <p:cNvPr id="11" name="Straight Arrow Connector 10"/>
            <p:cNvCxnSpPr>
              <a:stCxn id="4" idx="2"/>
              <a:endCxn id="6" idx="0"/>
            </p:cNvCxnSpPr>
            <p:nvPr/>
          </p:nvCxnSpPr>
          <p:spPr>
            <a:xfrm>
              <a:off x="2429434" y="3249704"/>
              <a:ext cx="0" cy="87406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3" name="Straight Arrow Connector 12"/>
            <p:cNvCxnSpPr>
              <a:stCxn id="7" idx="4"/>
              <a:endCxn id="4" idx="0"/>
            </p:cNvCxnSpPr>
            <p:nvPr/>
          </p:nvCxnSpPr>
          <p:spPr>
            <a:xfrm>
              <a:off x="2429434" y="1738784"/>
              <a:ext cx="0" cy="713062"/>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5" name="Elbow Connector 14"/>
            <p:cNvCxnSpPr>
              <a:stCxn id="4" idx="3"/>
              <a:endCxn id="9" idx="0"/>
            </p:cNvCxnSpPr>
            <p:nvPr/>
          </p:nvCxnSpPr>
          <p:spPr>
            <a:xfrm>
              <a:off x="3657598" y="2850775"/>
              <a:ext cx="1595720" cy="1255059"/>
            </a:xfrm>
            <a:prstGeom prst="bentConnector2">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7" name="Straight Arrow Connector 16"/>
            <p:cNvCxnSpPr>
              <a:stCxn id="6" idx="2"/>
            </p:cNvCxnSpPr>
            <p:nvPr/>
          </p:nvCxnSpPr>
          <p:spPr>
            <a:xfrm>
              <a:off x="2429434" y="4885764"/>
              <a:ext cx="0" cy="87406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9" name="Elbow Connector 18"/>
            <p:cNvCxnSpPr>
              <a:stCxn id="9" idx="2"/>
            </p:cNvCxnSpPr>
            <p:nvPr/>
          </p:nvCxnSpPr>
          <p:spPr>
            <a:xfrm rot="5400000">
              <a:off x="3622861" y="3692337"/>
              <a:ext cx="437030" cy="2823885"/>
            </a:xfrm>
            <a:prstGeom prst="bentConnector2">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0" name="TextBox 19"/>
            <p:cNvSpPr txBox="1"/>
            <p:nvPr/>
          </p:nvSpPr>
          <p:spPr>
            <a:xfrm>
              <a:off x="3837415" y="3294673"/>
              <a:ext cx="1676400" cy="708539"/>
            </a:xfrm>
            <a:prstGeom prst="rect">
              <a:avLst/>
            </a:prstGeom>
            <a:noFill/>
          </p:spPr>
          <p:txBody>
            <a:bodyPr wrap="square" rtlCol="0">
              <a:spAutoFit/>
            </a:bodyPr>
            <a:lstStyle/>
            <a:p>
              <a:pPr>
                <a:lnSpc>
                  <a:spcPct val="120000"/>
                </a:lnSpc>
              </a:pPr>
              <a:r>
                <a:rPr lang="en-US" sz="1300" dirty="0" smtClean="0">
                  <a:solidFill>
                    <a:srgbClr val="444444"/>
                  </a:solidFill>
                  <a:latin typeface="Trebuchet MS"/>
                  <a:cs typeface="Trebuchet MS"/>
                </a:rPr>
                <a:t>If condition is FALSE</a:t>
              </a:r>
              <a:endParaRPr lang="en-US" sz="1300" dirty="0">
                <a:solidFill>
                  <a:srgbClr val="444444"/>
                </a:solidFill>
                <a:latin typeface="Trebuchet MS"/>
                <a:cs typeface="Trebuchet MS"/>
              </a:endParaRPr>
            </a:p>
          </p:txBody>
        </p:sp>
        <p:sp>
          <p:nvSpPr>
            <p:cNvPr id="21" name="Oval 20"/>
            <p:cNvSpPr/>
            <p:nvPr/>
          </p:nvSpPr>
          <p:spPr>
            <a:xfrm>
              <a:off x="2227727" y="5867399"/>
              <a:ext cx="403412" cy="3675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00"/>
            </a:p>
          </p:txBody>
        </p:sp>
        <p:sp>
          <p:nvSpPr>
            <p:cNvPr id="22" name="TextBox 21"/>
            <p:cNvSpPr txBox="1"/>
            <p:nvPr/>
          </p:nvSpPr>
          <p:spPr>
            <a:xfrm>
              <a:off x="1036297" y="3294205"/>
              <a:ext cx="1676400" cy="708539"/>
            </a:xfrm>
            <a:prstGeom prst="rect">
              <a:avLst/>
            </a:prstGeom>
            <a:noFill/>
          </p:spPr>
          <p:txBody>
            <a:bodyPr wrap="square" rtlCol="0">
              <a:spAutoFit/>
            </a:bodyPr>
            <a:lstStyle/>
            <a:p>
              <a:pPr>
                <a:lnSpc>
                  <a:spcPct val="120000"/>
                </a:lnSpc>
              </a:pPr>
              <a:r>
                <a:rPr lang="en-US" sz="1300" dirty="0" smtClean="0">
                  <a:solidFill>
                    <a:srgbClr val="444444"/>
                  </a:solidFill>
                  <a:latin typeface="Trebuchet MS"/>
                  <a:cs typeface="Trebuchet MS"/>
                </a:rPr>
                <a:t>If condition is TRUE</a:t>
              </a:r>
              <a:endParaRPr lang="en-US" sz="1300" dirty="0">
                <a:solidFill>
                  <a:srgbClr val="444444"/>
                </a:solidFill>
                <a:latin typeface="Trebuchet MS"/>
                <a:cs typeface="Trebuchet MS"/>
              </a:endParaRPr>
            </a:p>
          </p:txBody>
        </p:sp>
      </p:grpSp>
      <p:sp>
        <p:nvSpPr>
          <p:cNvPr id="24" name="Rectangle 23"/>
          <p:cNvSpPr/>
          <p:nvPr/>
        </p:nvSpPr>
        <p:spPr>
          <a:xfrm>
            <a:off x="233083" y="1061196"/>
            <a:ext cx="4258235" cy="923330"/>
          </a:xfrm>
          <a:prstGeom prst="rect">
            <a:avLst/>
          </a:prstGeom>
        </p:spPr>
        <p:txBody>
          <a:bodyPr wrap="square">
            <a:spAutoFit/>
          </a:bodyPr>
          <a:lstStyle/>
          <a:p>
            <a:r>
              <a:rPr lang="en-US" dirty="0"/>
              <a:t>Following is the general form of a typical decision making structure found in most of the programming languages:</a:t>
            </a:r>
          </a:p>
        </p:txBody>
      </p:sp>
      <p:sp>
        <p:nvSpPr>
          <p:cNvPr id="25" name="Rectangle 24"/>
          <p:cNvSpPr/>
          <p:nvPr/>
        </p:nvSpPr>
        <p:spPr>
          <a:xfrm>
            <a:off x="4718206" y="1061196"/>
            <a:ext cx="4345112" cy="923330"/>
          </a:xfrm>
          <a:prstGeom prst="rect">
            <a:avLst/>
          </a:prstGeom>
        </p:spPr>
        <p:txBody>
          <a:bodyPr wrap="square">
            <a:spAutoFit/>
          </a:bodyPr>
          <a:lstStyle/>
          <a:p>
            <a:r>
              <a:rPr lang="en-US" dirty="0"/>
              <a:t>Java programming language provides following types of decision making statements. </a:t>
            </a:r>
          </a:p>
        </p:txBody>
      </p:sp>
      <p:graphicFrame>
        <p:nvGraphicFramePr>
          <p:cNvPr id="26" name="Table 25"/>
          <p:cNvGraphicFramePr>
            <a:graphicFrameLocks noGrp="1"/>
          </p:cNvGraphicFramePr>
          <p:nvPr>
            <p:extLst>
              <p:ext uri="{D42A27DB-BD31-4B8C-83A1-F6EECF244321}">
                <p14:modId xmlns:p14="http://schemas.microsoft.com/office/powerpoint/2010/main" val="4082317390"/>
              </p:ext>
            </p:extLst>
          </p:nvPr>
        </p:nvGraphicFramePr>
        <p:xfrm>
          <a:off x="4718205" y="1984526"/>
          <a:ext cx="4345111" cy="4351338"/>
        </p:xfrm>
        <a:graphic>
          <a:graphicData uri="http://schemas.openxmlformats.org/drawingml/2006/table">
            <a:tbl>
              <a:tblPr/>
              <a:tblGrid>
                <a:gridCol w="1517912"/>
                <a:gridCol w="2827199"/>
              </a:tblGrid>
              <a:tr h="310810">
                <a:tc>
                  <a:txBody>
                    <a:bodyPr/>
                    <a:lstStyle/>
                    <a:p>
                      <a:pPr algn="ctr" fontAlgn="t"/>
                      <a:r>
                        <a:rPr lang="en-US" sz="1400" b="1" dirty="0">
                          <a:effectLst/>
                        </a:rPr>
                        <a:t>Statement</a:t>
                      </a: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Description</a:t>
                      </a: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956338">
                <a:tc>
                  <a:txBody>
                    <a:bodyPr/>
                    <a:lstStyle/>
                    <a:p>
                      <a:pPr algn="just" fontAlgn="t"/>
                      <a:r>
                        <a:rPr lang="en-US" sz="1400" b="1" u="none" strike="noStrike" dirty="0">
                          <a:solidFill>
                            <a:srgbClr val="313131"/>
                          </a:solidFill>
                          <a:effectLst/>
                          <a:hlinkClick r:id="rId3" tooltip="if statement in java"/>
                        </a:rPr>
                        <a:t>if </a:t>
                      </a:r>
                      <a:endParaRPr lang="en-US" sz="1400" b="1" u="none" strike="noStrike" dirty="0" smtClean="0">
                        <a:solidFill>
                          <a:srgbClr val="313131"/>
                        </a:solidFill>
                        <a:effectLst/>
                        <a:hlinkClick r:id="rId3" tooltip="if statement in java"/>
                      </a:endParaRPr>
                    </a:p>
                    <a:p>
                      <a:pPr algn="just" fontAlgn="t"/>
                      <a:r>
                        <a:rPr lang="en-US" sz="1400" b="1" u="none" strike="noStrike" dirty="0" smtClean="0">
                          <a:solidFill>
                            <a:srgbClr val="313131"/>
                          </a:solidFill>
                          <a:effectLst/>
                          <a:hlinkClick r:id="rId3" tooltip="if statement in java"/>
                        </a:rPr>
                        <a:t>statement</a:t>
                      </a:r>
                      <a:endParaRPr lang="en-US" sz="1400" dirty="0">
                        <a:solidFill>
                          <a:srgbClr val="000000"/>
                        </a:solidFill>
                        <a:effectLst/>
                      </a:endParaRP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An </a:t>
                      </a:r>
                      <a:r>
                        <a:rPr lang="en-US" sz="1400" b="1">
                          <a:effectLst/>
                        </a:rPr>
                        <a:t>if statement</a:t>
                      </a:r>
                      <a:r>
                        <a:rPr lang="en-US" sz="1400">
                          <a:effectLst/>
                        </a:rPr>
                        <a:t> consists of a boolean expression followed by one or more statements.</a:t>
                      </a: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71514">
                <a:tc>
                  <a:txBody>
                    <a:bodyPr/>
                    <a:lstStyle/>
                    <a:p>
                      <a:pPr algn="just" fontAlgn="t"/>
                      <a:r>
                        <a:rPr lang="en-US" sz="1400" b="1" u="none" strike="noStrike">
                          <a:solidFill>
                            <a:srgbClr val="313131"/>
                          </a:solidFill>
                          <a:effectLst/>
                          <a:hlinkClick r:id="rId4" tooltip="if...else statement in java"/>
                        </a:rPr>
                        <a:t>if...else statement</a:t>
                      </a:r>
                      <a:endParaRPr lang="en-US" sz="1400">
                        <a:solidFill>
                          <a:srgbClr val="000000"/>
                        </a:solidFill>
                        <a:effectLst/>
                      </a:endParaRP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An </a:t>
                      </a:r>
                      <a:r>
                        <a:rPr lang="en-US" sz="1400" b="1">
                          <a:effectLst/>
                        </a:rPr>
                        <a:t>if statement</a:t>
                      </a:r>
                      <a:r>
                        <a:rPr lang="en-US" sz="1400">
                          <a:effectLst/>
                        </a:rPr>
                        <a:t> can be followed by an optional </a:t>
                      </a:r>
                      <a:r>
                        <a:rPr lang="en-US" sz="1400" b="1">
                          <a:effectLst/>
                        </a:rPr>
                        <a:t>else statement</a:t>
                      </a:r>
                      <a:r>
                        <a:rPr lang="en-US" sz="1400">
                          <a:effectLst/>
                        </a:rPr>
                        <a:t>, which executes when the boolean expression is false.</a:t>
                      </a: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56338">
                <a:tc>
                  <a:txBody>
                    <a:bodyPr/>
                    <a:lstStyle/>
                    <a:p>
                      <a:pPr algn="l" fontAlgn="t"/>
                      <a:r>
                        <a:rPr lang="en-US" sz="1400" b="1" u="none" strike="noStrike" dirty="0">
                          <a:solidFill>
                            <a:srgbClr val="313131"/>
                          </a:solidFill>
                          <a:effectLst/>
                          <a:hlinkClick r:id="rId5" tooltip="nested if statements in java"/>
                        </a:rPr>
                        <a:t>nested if statements</a:t>
                      </a:r>
                      <a:endParaRPr lang="en-US" sz="1400" dirty="0">
                        <a:solidFill>
                          <a:srgbClr val="000000"/>
                        </a:solidFill>
                        <a:effectLst/>
                      </a:endParaRP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You can use one </a:t>
                      </a:r>
                      <a:r>
                        <a:rPr lang="en-US" sz="1400" b="1">
                          <a:effectLst/>
                        </a:rPr>
                        <a:t>if</a:t>
                      </a:r>
                      <a:r>
                        <a:rPr lang="en-US" sz="1400">
                          <a:effectLst/>
                        </a:rPr>
                        <a:t> or </a:t>
                      </a:r>
                      <a:r>
                        <a:rPr lang="en-US" sz="1400" b="1">
                          <a:effectLst/>
                        </a:rPr>
                        <a:t>else if</a:t>
                      </a:r>
                      <a:r>
                        <a:rPr lang="en-US" sz="1400">
                          <a:effectLst/>
                        </a:rPr>
                        <a:t> statement inside another </a:t>
                      </a:r>
                      <a:r>
                        <a:rPr lang="en-US" sz="1400" b="1">
                          <a:effectLst/>
                        </a:rPr>
                        <a:t>if</a:t>
                      </a:r>
                      <a:r>
                        <a:rPr lang="en-US" sz="1400">
                          <a:effectLst/>
                        </a:rPr>
                        <a:t> or </a:t>
                      </a:r>
                      <a:r>
                        <a:rPr lang="en-US" sz="1400" b="1">
                          <a:effectLst/>
                        </a:rPr>
                        <a:t>else if</a:t>
                      </a:r>
                      <a:r>
                        <a:rPr lang="en-US" sz="1400">
                          <a:effectLst/>
                        </a:rPr>
                        <a:t> statement(s).</a:t>
                      </a: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56338">
                <a:tc>
                  <a:txBody>
                    <a:bodyPr/>
                    <a:lstStyle/>
                    <a:p>
                      <a:pPr algn="just" fontAlgn="t"/>
                      <a:r>
                        <a:rPr lang="en-US" sz="1400" b="1" u="none" strike="noStrike">
                          <a:solidFill>
                            <a:srgbClr val="313131"/>
                          </a:solidFill>
                          <a:effectLst/>
                          <a:hlinkClick r:id="rId6" tooltip="switch statement in java"/>
                        </a:rPr>
                        <a:t>switch statement</a:t>
                      </a:r>
                      <a:endParaRPr lang="en-US" sz="1400">
                        <a:solidFill>
                          <a:srgbClr val="000000"/>
                        </a:solidFill>
                        <a:effectLst/>
                      </a:endParaRP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A </a:t>
                      </a:r>
                      <a:r>
                        <a:rPr lang="en-US" sz="1400" b="1" dirty="0">
                          <a:effectLst/>
                        </a:rPr>
                        <a:t>switch</a:t>
                      </a:r>
                      <a:r>
                        <a:rPr lang="en-US" sz="1400" dirty="0">
                          <a:effectLst/>
                        </a:rPr>
                        <a:t> statement allows a variable to be tested for equality against a list of values.</a:t>
                      </a: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47892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sz="2800" dirty="0" smtClean="0"/>
              <a:t>“Decision Making” operators: if</a:t>
            </a:r>
            <a:endParaRPr lang="en-US" sz="2800" dirty="0"/>
          </a:p>
        </p:txBody>
      </p:sp>
      <p:sp>
        <p:nvSpPr>
          <p:cNvPr id="2" name="Rectangle 1"/>
          <p:cNvSpPr/>
          <p:nvPr/>
        </p:nvSpPr>
        <p:spPr>
          <a:xfrm>
            <a:off x="134470" y="1137285"/>
            <a:ext cx="4572000" cy="400110"/>
          </a:xfrm>
          <a:prstGeom prst="rect">
            <a:avLst/>
          </a:prstGeom>
        </p:spPr>
        <p:txBody>
          <a:bodyPr>
            <a:spAutoFit/>
          </a:bodyPr>
          <a:lstStyle/>
          <a:p>
            <a:pPr algn="just" fontAlgn="t"/>
            <a:r>
              <a:rPr lang="en-US" sz="2000" b="1" i="1" dirty="0">
                <a:solidFill>
                  <a:srgbClr val="39C2D7"/>
                </a:solidFill>
              </a:rPr>
              <a:t>i</a:t>
            </a:r>
            <a:r>
              <a:rPr lang="en-US" sz="2000" b="1" i="1" dirty="0" smtClean="0">
                <a:solidFill>
                  <a:srgbClr val="39C2D7"/>
                </a:solidFill>
              </a:rPr>
              <a:t>f</a:t>
            </a:r>
            <a:r>
              <a:rPr lang="en-US" sz="2000" b="1" dirty="0" smtClean="0">
                <a:solidFill>
                  <a:srgbClr val="39C2D7"/>
                </a:solidFill>
              </a:rPr>
              <a:t> statement</a:t>
            </a:r>
            <a:endParaRPr lang="en-US" sz="2000" dirty="0">
              <a:solidFill>
                <a:srgbClr val="39C2D7"/>
              </a:solidFill>
            </a:endParaRPr>
          </a:p>
        </p:txBody>
      </p:sp>
      <p:sp>
        <p:nvSpPr>
          <p:cNvPr id="3" name="Rectangle 2"/>
          <p:cNvSpPr/>
          <p:nvPr/>
        </p:nvSpPr>
        <p:spPr>
          <a:xfrm>
            <a:off x="506505" y="1458006"/>
            <a:ext cx="8130989" cy="646331"/>
          </a:xfrm>
          <a:prstGeom prst="rect">
            <a:avLst/>
          </a:prstGeom>
        </p:spPr>
        <p:txBody>
          <a:bodyPr wrap="square">
            <a:spAutoFit/>
          </a:bodyPr>
          <a:lstStyle/>
          <a:p>
            <a:r>
              <a:rPr lang="en-US" dirty="0"/>
              <a:t>An if statement consists of a Boolean expression followed by one or more statements.</a:t>
            </a:r>
          </a:p>
        </p:txBody>
      </p:sp>
      <p:pic>
        <p:nvPicPr>
          <p:cNvPr id="10" name="Picture 9"/>
          <p:cNvPicPr>
            <a:picLocks noChangeAspect="1"/>
          </p:cNvPicPr>
          <p:nvPr/>
        </p:nvPicPr>
        <p:blipFill>
          <a:blip r:embed="rId3"/>
          <a:stretch>
            <a:fillRect/>
          </a:stretch>
        </p:blipFill>
        <p:spPr>
          <a:xfrm>
            <a:off x="506505" y="2532779"/>
            <a:ext cx="5676900" cy="657225"/>
          </a:xfrm>
          <a:prstGeom prst="rect">
            <a:avLst/>
          </a:prstGeom>
        </p:spPr>
      </p:pic>
      <p:sp>
        <p:nvSpPr>
          <p:cNvPr id="27" name="Rectangle 26"/>
          <p:cNvSpPr/>
          <p:nvPr/>
        </p:nvSpPr>
        <p:spPr>
          <a:xfrm>
            <a:off x="506505" y="2104337"/>
            <a:ext cx="4572000" cy="369332"/>
          </a:xfrm>
          <a:prstGeom prst="rect">
            <a:avLst/>
          </a:prstGeom>
        </p:spPr>
        <p:txBody>
          <a:bodyPr>
            <a:spAutoFit/>
          </a:bodyPr>
          <a:lstStyle/>
          <a:p>
            <a:pPr algn="just" fontAlgn="t"/>
            <a:r>
              <a:rPr lang="en-US" b="1" dirty="0" smtClean="0">
                <a:solidFill>
                  <a:srgbClr val="313131"/>
                </a:solidFill>
              </a:rPr>
              <a:t>Syntax:</a:t>
            </a:r>
            <a:endParaRPr lang="en-US" dirty="0">
              <a:solidFill>
                <a:srgbClr val="000000"/>
              </a:solidFill>
            </a:endParaRPr>
          </a:p>
        </p:txBody>
      </p:sp>
      <p:pic>
        <p:nvPicPr>
          <p:cNvPr id="12" name="Picture 11"/>
          <p:cNvPicPr>
            <a:picLocks noChangeAspect="1"/>
          </p:cNvPicPr>
          <p:nvPr/>
        </p:nvPicPr>
        <p:blipFill>
          <a:blip r:embed="rId4"/>
          <a:stretch>
            <a:fillRect/>
          </a:stretch>
        </p:blipFill>
        <p:spPr>
          <a:xfrm>
            <a:off x="506505" y="3677556"/>
            <a:ext cx="5372100" cy="1600200"/>
          </a:xfrm>
          <a:prstGeom prst="rect">
            <a:avLst/>
          </a:prstGeom>
        </p:spPr>
      </p:pic>
      <p:sp>
        <p:nvSpPr>
          <p:cNvPr id="28" name="Rectangle 27"/>
          <p:cNvSpPr/>
          <p:nvPr/>
        </p:nvSpPr>
        <p:spPr>
          <a:xfrm>
            <a:off x="506505" y="3308224"/>
            <a:ext cx="4572000" cy="369332"/>
          </a:xfrm>
          <a:prstGeom prst="rect">
            <a:avLst/>
          </a:prstGeom>
        </p:spPr>
        <p:txBody>
          <a:bodyPr>
            <a:spAutoFit/>
          </a:bodyPr>
          <a:lstStyle/>
          <a:p>
            <a:pPr algn="just" fontAlgn="t"/>
            <a:r>
              <a:rPr lang="en-US" b="1" dirty="0" smtClean="0">
                <a:solidFill>
                  <a:srgbClr val="313131"/>
                </a:solidFill>
              </a:rPr>
              <a:t>A sample:</a:t>
            </a:r>
            <a:endParaRPr lang="en-US" dirty="0">
              <a:solidFill>
                <a:srgbClr val="000000"/>
              </a:solidFill>
            </a:endParaRPr>
          </a:p>
        </p:txBody>
      </p:sp>
      <p:pic>
        <p:nvPicPr>
          <p:cNvPr id="14" name="Picture 13"/>
          <p:cNvPicPr>
            <a:picLocks noChangeAspect="1"/>
          </p:cNvPicPr>
          <p:nvPr/>
        </p:nvPicPr>
        <p:blipFill>
          <a:blip r:embed="rId5"/>
          <a:stretch>
            <a:fillRect/>
          </a:stretch>
        </p:blipFill>
        <p:spPr>
          <a:xfrm>
            <a:off x="6246719" y="2532779"/>
            <a:ext cx="2800350" cy="3343275"/>
          </a:xfrm>
          <a:prstGeom prst="rect">
            <a:avLst/>
          </a:prstGeom>
        </p:spPr>
      </p:pic>
      <p:sp>
        <p:nvSpPr>
          <p:cNvPr id="29" name="Rectangle 28"/>
          <p:cNvSpPr/>
          <p:nvPr/>
        </p:nvSpPr>
        <p:spPr>
          <a:xfrm>
            <a:off x="6288180" y="2170043"/>
            <a:ext cx="2349314" cy="369332"/>
          </a:xfrm>
          <a:prstGeom prst="rect">
            <a:avLst/>
          </a:prstGeom>
        </p:spPr>
        <p:txBody>
          <a:bodyPr wrap="square">
            <a:spAutoFit/>
          </a:bodyPr>
          <a:lstStyle/>
          <a:p>
            <a:pPr algn="just" fontAlgn="t"/>
            <a:r>
              <a:rPr lang="en-US" b="1" dirty="0" smtClean="0">
                <a:solidFill>
                  <a:srgbClr val="313131"/>
                </a:solidFill>
              </a:rPr>
              <a:t>Flow diagram:</a:t>
            </a:r>
            <a:endParaRPr lang="en-US" dirty="0">
              <a:solidFill>
                <a:srgbClr val="000000"/>
              </a:solidFill>
            </a:endParaRPr>
          </a:p>
        </p:txBody>
      </p:sp>
    </p:spTree>
    <p:extLst>
      <p:ext uri="{BB962C8B-B14F-4D97-AF65-F5344CB8AC3E}">
        <p14:creationId xmlns:p14="http://schemas.microsoft.com/office/powerpoint/2010/main" val="29679401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sz="2800" dirty="0" smtClean="0"/>
              <a:t>“Decision Making” operators: if…else</a:t>
            </a:r>
            <a:endParaRPr lang="en-US" sz="2800" dirty="0"/>
          </a:p>
        </p:txBody>
      </p:sp>
      <p:sp>
        <p:nvSpPr>
          <p:cNvPr id="2" name="Rectangle 1"/>
          <p:cNvSpPr/>
          <p:nvPr/>
        </p:nvSpPr>
        <p:spPr>
          <a:xfrm>
            <a:off x="134470" y="1137285"/>
            <a:ext cx="4572000" cy="400110"/>
          </a:xfrm>
          <a:prstGeom prst="rect">
            <a:avLst/>
          </a:prstGeom>
        </p:spPr>
        <p:txBody>
          <a:bodyPr>
            <a:spAutoFit/>
          </a:bodyPr>
          <a:lstStyle/>
          <a:p>
            <a:pPr algn="just" fontAlgn="t"/>
            <a:r>
              <a:rPr lang="en-US" sz="2000" b="1" i="1" dirty="0">
                <a:solidFill>
                  <a:srgbClr val="39C2D7"/>
                </a:solidFill>
              </a:rPr>
              <a:t>i</a:t>
            </a:r>
            <a:r>
              <a:rPr lang="en-US" sz="2000" b="1" i="1" dirty="0" smtClean="0">
                <a:solidFill>
                  <a:srgbClr val="39C2D7"/>
                </a:solidFill>
              </a:rPr>
              <a:t>f…else</a:t>
            </a:r>
            <a:r>
              <a:rPr lang="en-US" sz="2000" b="1" dirty="0" smtClean="0">
                <a:solidFill>
                  <a:srgbClr val="39C2D7"/>
                </a:solidFill>
              </a:rPr>
              <a:t> statement</a:t>
            </a:r>
            <a:endParaRPr lang="en-US" sz="2000" dirty="0">
              <a:solidFill>
                <a:srgbClr val="39C2D7"/>
              </a:solidFill>
            </a:endParaRPr>
          </a:p>
        </p:txBody>
      </p:sp>
      <p:sp>
        <p:nvSpPr>
          <p:cNvPr id="3" name="Rectangle 2"/>
          <p:cNvSpPr/>
          <p:nvPr/>
        </p:nvSpPr>
        <p:spPr>
          <a:xfrm>
            <a:off x="506505" y="1458006"/>
            <a:ext cx="8130989" cy="646331"/>
          </a:xfrm>
          <a:prstGeom prst="rect">
            <a:avLst/>
          </a:prstGeom>
        </p:spPr>
        <p:txBody>
          <a:bodyPr wrap="square">
            <a:spAutoFit/>
          </a:bodyPr>
          <a:lstStyle/>
          <a:p>
            <a:r>
              <a:rPr lang="en-US" dirty="0"/>
              <a:t>An </a:t>
            </a:r>
            <a:r>
              <a:rPr lang="en-US" b="1" dirty="0"/>
              <a:t>if</a:t>
            </a:r>
            <a:r>
              <a:rPr lang="en-US" dirty="0"/>
              <a:t> statement can be followed by an optional </a:t>
            </a:r>
            <a:r>
              <a:rPr lang="en-US" b="1" dirty="0"/>
              <a:t>else</a:t>
            </a:r>
            <a:r>
              <a:rPr lang="en-US" dirty="0"/>
              <a:t> statement, which executes when the Boolean expression is false.</a:t>
            </a:r>
          </a:p>
        </p:txBody>
      </p:sp>
      <p:sp>
        <p:nvSpPr>
          <p:cNvPr id="27" name="Rectangle 26"/>
          <p:cNvSpPr/>
          <p:nvPr/>
        </p:nvSpPr>
        <p:spPr>
          <a:xfrm>
            <a:off x="506505" y="2104337"/>
            <a:ext cx="4572000" cy="369332"/>
          </a:xfrm>
          <a:prstGeom prst="rect">
            <a:avLst/>
          </a:prstGeom>
        </p:spPr>
        <p:txBody>
          <a:bodyPr>
            <a:spAutoFit/>
          </a:bodyPr>
          <a:lstStyle/>
          <a:p>
            <a:pPr algn="just" fontAlgn="t"/>
            <a:r>
              <a:rPr lang="en-US" b="1" dirty="0" smtClean="0">
                <a:solidFill>
                  <a:srgbClr val="313131"/>
                </a:solidFill>
              </a:rPr>
              <a:t>Syntax:</a:t>
            </a:r>
            <a:endParaRPr lang="en-US" dirty="0">
              <a:solidFill>
                <a:srgbClr val="000000"/>
              </a:solidFill>
            </a:endParaRPr>
          </a:p>
        </p:txBody>
      </p:sp>
      <p:sp>
        <p:nvSpPr>
          <p:cNvPr id="28" name="Rectangle 27"/>
          <p:cNvSpPr/>
          <p:nvPr/>
        </p:nvSpPr>
        <p:spPr>
          <a:xfrm>
            <a:off x="506505" y="3308224"/>
            <a:ext cx="4572000" cy="369332"/>
          </a:xfrm>
          <a:prstGeom prst="rect">
            <a:avLst/>
          </a:prstGeom>
        </p:spPr>
        <p:txBody>
          <a:bodyPr>
            <a:spAutoFit/>
          </a:bodyPr>
          <a:lstStyle/>
          <a:p>
            <a:pPr algn="just" fontAlgn="t"/>
            <a:r>
              <a:rPr lang="en-US" b="1" dirty="0" smtClean="0">
                <a:solidFill>
                  <a:srgbClr val="313131"/>
                </a:solidFill>
              </a:rPr>
              <a:t>A sample:</a:t>
            </a:r>
            <a:endParaRPr lang="en-US" dirty="0">
              <a:solidFill>
                <a:srgbClr val="000000"/>
              </a:solidFill>
            </a:endParaRPr>
          </a:p>
        </p:txBody>
      </p:sp>
      <p:sp>
        <p:nvSpPr>
          <p:cNvPr id="29" name="Rectangle 28"/>
          <p:cNvSpPr/>
          <p:nvPr/>
        </p:nvSpPr>
        <p:spPr>
          <a:xfrm>
            <a:off x="6288180" y="2170043"/>
            <a:ext cx="2349314" cy="369332"/>
          </a:xfrm>
          <a:prstGeom prst="rect">
            <a:avLst/>
          </a:prstGeom>
        </p:spPr>
        <p:txBody>
          <a:bodyPr wrap="square">
            <a:spAutoFit/>
          </a:bodyPr>
          <a:lstStyle/>
          <a:p>
            <a:pPr algn="just" fontAlgn="t"/>
            <a:r>
              <a:rPr lang="en-US" b="1" dirty="0" smtClean="0">
                <a:solidFill>
                  <a:srgbClr val="313131"/>
                </a:solidFill>
              </a:rPr>
              <a:t>Flow diagram:</a:t>
            </a:r>
            <a:endParaRPr lang="en-US" dirty="0">
              <a:solidFill>
                <a:srgbClr val="000000"/>
              </a:solidFill>
            </a:endParaRPr>
          </a:p>
        </p:txBody>
      </p:sp>
      <p:pic>
        <p:nvPicPr>
          <p:cNvPr id="4" name="Picture 3"/>
          <p:cNvPicPr>
            <a:picLocks noChangeAspect="1"/>
          </p:cNvPicPr>
          <p:nvPr/>
        </p:nvPicPr>
        <p:blipFill>
          <a:blip r:embed="rId3"/>
          <a:stretch>
            <a:fillRect/>
          </a:stretch>
        </p:blipFill>
        <p:spPr>
          <a:xfrm>
            <a:off x="506505" y="2473669"/>
            <a:ext cx="5667375" cy="819150"/>
          </a:xfrm>
          <a:prstGeom prst="rect">
            <a:avLst/>
          </a:prstGeom>
        </p:spPr>
      </p:pic>
      <p:pic>
        <p:nvPicPr>
          <p:cNvPr id="6" name="Picture 5"/>
          <p:cNvPicPr>
            <a:picLocks noChangeAspect="1"/>
          </p:cNvPicPr>
          <p:nvPr/>
        </p:nvPicPr>
        <p:blipFill>
          <a:blip r:embed="rId4"/>
          <a:stretch>
            <a:fillRect/>
          </a:stretch>
        </p:blipFill>
        <p:spPr>
          <a:xfrm>
            <a:off x="506505" y="3692961"/>
            <a:ext cx="5353050" cy="1857375"/>
          </a:xfrm>
          <a:prstGeom prst="rect">
            <a:avLst/>
          </a:prstGeom>
        </p:spPr>
      </p:pic>
      <p:pic>
        <p:nvPicPr>
          <p:cNvPr id="7" name="Picture 6"/>
          <p:cNvPicPr>
            <a:picLocks noChangeAspect="1"/>
          </p:cNvPicPr>
          <p:nvPr/>
        </p:nvPicPr>
        <p:blipFill>
          <a:blip r:embed="rId5"/>
          <a:stretch>
            <a:fillRect/>
          </a:stretch>
        </p:blipFill>
        <p:spPr>
          <a:xfrm>
            <a:off x="6288180" y="2494370"/>
            <a:ext cx="2733675" cy="3333750"/>
          </a:xfrm>
          <a:prstGeom prst="rect">
            <a:avLst/>
          </a:prstGeom>
        </p:spPr>
      </p:pic>
    </p:spTree>
    <p:extLst>
      <p:ext uri="{BB962C8B-B14F-4D97-AF65-F5344CB8AC3E}">
        <p14:creationId xmlns:p14="http://schemas.microsoft.com/office/powerpoint/2010/main" val="2197504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dirty="0"/>
              <a:t>“Decision Making” operators: nested if/if…else</a:t>
            </a:r>
          </a:p>
        </p:txBody>
      </p:sp>
      <p:sp>
        <p:nvSpPr>
          <p:cNvPr id="2" name="Rectangle 1"/>
          <p:cNvSpPr/>
          <p:nvPr/>
        </p:nvSpPr>
        <p:spPr>
          <a:xfrm>
            <a:off x="134470" y="1137285"/>
            <a:ext cx="4572000" cy="400110"/>
          </a:xfrm>
          <a:prstGeom prst="rect">
            <a:avLst/>
          </a:prstGeom>
        </p:spPr>
        <p:txBody>
          <a:bodyPr>
            <a:spAutoFit/>
          </a:bodyPr>
          <a:lstStyle/>
          <a:p>
            <a:pPr algn="just" fontAlgn="t"/>
            <a:r>
              <a:rPr lang="en-US" sz="2000" b="1" i="1" dirty="0">
                <a:solidFill>
                  <a:srgbClr val="39C2D7"/>
                </a:solidFill>
              </a:rPr>
              <a:t>nested if / if…else </a:t>
            </a:r>
            <a:r>
              <a:rPr lang="en-US" sz="2000" b="1" dirty="0">
                <a:solidFill>
                  <a:srgbClr val="39C2D7"/>
                </a:solidFill>
              </a:rPr>
              <a:t>statement</a:t>
            </a:r>
            <a:endParaRPr lang="en-US" sz="2000" dirty="0">
              <a:solidFill>
                <a:srgbClr val="39C2D7"/>
              </a:solidFill>
            </a:endParaRPr>
          </a:p>
        </p:txBody>
      </p:sp>
      <p:sp>
        <p:nvSpPr>
          <p:cNvPr id="3" name="Rectangle 2"/>
          <p:cNvSpPr/>
          <p:nvPr/>
        </p:nvSpPr>
        <p:spPr>
          <a:xfrm>
            <a:off x="506505" y="1458006"/>
            <a:ext cx="8130989" cy="646331"/>
          </a:xfrm>
          <a:prstGeom prst="rect">
            <a:avLst/>
          </a:prstGeom>
        </p:spPr>
        <p:txBody>
          <a:bodyPr wrap="square">
            <a:spAutoFit/>
          </a:bodyPr>
          <a:lstStyle/>
          <a:p>
            <a:r>
              <a:rPr lang="en-US" dirty="0"/>
              <a:t>It is always legal to nest if-else statements which means you can use one if or else if statement inside another if or else if statement.</a:t>
            </a:r>
          </a:p>
        </p:txBody>
      </p:sp>
      <p:sp>
        <p:nvSpPr>
          <p:cNvPr id="27" name="Rectangle 26"/>
          <p:cNvSpPr/>
          <p:nvPr/>
        </p:nvSpPr>
        <p:spPr>
          <a:xfrm>
            <a:off x="506505" y="2104337"/>
            <a:ext cx="4572000" cy="369332"/>
          </a:xfrm>
          <a:prstGeom prst="rect">
            <a:avLst/>
          </a:prstGeom>
        </p:spPr>
        <p:txBody>
          <a:bodyPr>
            <a:spAutoFit/>
          </a:bodyPr>
          <a:lstStyle/>
          <a:p>
            <a:pPr algn="just" fontAlgn="t"/>
            <a:r>
              <a:rPr lang="en-US" b="1" dirty="0" smtClean="0">
                <a:solidFill>
                  <a:srgbClr val="313131"/>
                </a:solidFill>
              </a:rPr>
              <a:t>Syntax:</a:t>
            </a:r>
            <a:endParaRPr lang="en-US" dirty="0">
              <a:solidFill>
                <a:srgbClr val="000000"/>
              </a:solidFill>
            </a:endParaRPr>
          </a:p>
        </p:txBody>
      </p:sp>
      <p:sp>
        <p:nvSpPr>
          <p:cNvPr id="28" name="Rectangle 27"/>
          <p:cNvSpPr/>
          <p:nvPr/>
        </p:nvSpPr>
        <p:spPr>
          <a:xfrm>
            <a:off x="506505" y="3444767"/>
            <a:ext cx="4572000" cy="369332"/>
          </a:xfrm>
          <a:prstGeom prst="rect">
            <a:avLst/>
          </a:prstGeom>
        </p:spPr>
        <p:txBody>
          <a:bodyPr>
            <a:spAutoFit/>
          </a:bodyPr>
          <a:lstStyle/>
          <a:p>
            <a:pPr algn="just" fontAlgn="t"/>
            <a:r>
              <a:rPr lang="en-US" b="1" dirty="0" smtClean="0">
                <a:solidFill>
                  <a:srgbClr val="313131"/>
                </a:solidFill>
              </a:rPr>
              <a:t>A sample:</a:t>
            </a:r>
            <a:endParaRPr lang="en-US" dirty="0">
              <a:solidFill>
                <a:srgbClr val="000000"/>
              </a:solidFill>
            </a:endParaRPr>
          </a:p>
        </p:txBody>
      </p:sp>
      <p:pic>
        <p:nvPicPr>
          <p:cNvPr id="8" name="Picture 7"/>
          <p:cNvPicPr>
            <a:picLocks noChangeAspect="1"/>
          </p:cNvPicPr>
          <p:nvPr/>
        </p:nvPicPr>
        <p:blipFill>
          <a:blip r:embed="rId3"/>
          <a:stretch>
            <a:fillRect/>
          </a:stretch>
        </p:blipFill>
        <p:spPr>
          <a:xfrm>
            <a:off x="506505" y="2425058"/>
            <a:ext cx="5657850" cy="923925"/>
          </a:xfrm>
          <a:prstGeom prst="rect">
            <a:avLst/>
          </a:prstGeom>
        </p:spPr>
      </p:pic>
      <p:pic>
        <p:nvPicPr>
          <p:cNvPr id="9" name="Picture 8"/>
          <p:cNvPicPr>
            <a:picLocks noChangeAspect="1"/>
          </p:cNvPicPr>
          <p:nvPr/>
        </p:nvPicPr>
        <p:blipFill>
          <a:blip r:embed="rId4"/>
          <a:stretch>
            <a:fillRect/>
          </a:stretch>
        </p:blipFill>
        <p:spPr>
          <a:xfrm>
            <a:off x="506505" y="3827870"/>
            <a:ext cx="5372100" cy="2000250"/>
          </a:xfrm>
          <a:prstGeom prst="rect">
            <a:avLst/>
          </a:prstGeom>
        </p:spPr>
      </p:pic>
    </p:spTree>
    <p:extLst>
      <p:ext uri="{BB962C8B-B14F-4D97-AF65-F5344CB8AC3E}">
        <p14:creationId xmlns:p14="http://schemas.microsoft.com/office/powerpoint/2010/main" val="207188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JAVA</a:t>
            </a:r>
            <a:endParaRPr lang="en-US" dirty="0"/>
          </a:p>
        </p:txBody>
      </p:sp>
      <p:grpSp>
        <p:nvGrpSpPr>
          <p:cNvPr id="25" name="Group 24"/>
          <p:cNvGrpSpPr/>
          <p:nvPr/>
        </p:nvGrpSpPr>
        <p:grpSpPr>
          <a:xfrm>
            <a:off x="357780" y="1435606"/>
            <a:ext cx="7780439" cy="408253"/>
            <a:chOff x="357780" y="1435606"/>
            <a:chExt cx="7780439" cy="408253"/>
          </a:xfrm>
        </p:grpSpPr>
        <p:sp>
          <p:nvSpPr>
            <p:cNvPr id="35" name="TextBox 34"/>
            <p:cNvSpPr txBox="1"/>
            <p:nvPr/>
          </p:nvSpPr>
          <p:spPr>
            <a:xfrm>
              <a:off x="823019" y="1459785"/>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Language</a:t>
              </a:r>
              <a:endParaRPr lang="en-US" sz="1600" dirty="0">
                <a:solidFill>
                  <a:srgbClr val="444444"/>
                </a:solidFill>
                <a:latin typeface="Trebuchet MS"/>
                <a:cs typeface="Trebuchet MS"/>
              </a:endParaRP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1</a:t>
                </a:r>
              </a:p>
            </p:txBody>
          </p:sp>
        </p:grpSp>
      </p:grpSp>
      <p:grpSp>
        <p:nvGrpSpPr>
          <p:cNvPr id="24" name="Group 23"/>
          <p:cNvGrpSpPr/>
          <p:nvPr/>
        </p:nvGrpSpPr>
        <p:grpSpPr>
          <a:xfrm>
            <a:off x="357780" y="2067708"/>
            <a:ext cx="7780439" cy="408253"/>
            <a:chOff x="357780" y="2067708"/>
            <a:chExt cx="7780439" cy="408253"/>
          </a:xfrm>
        </p:grpSpPr>
        <p:sp>
          <p:nvSpPr>
            <p:cNvPr id="50" name="TextBox 49"/>
            <p:cNvSpPr txBox="1"/>
            <p:nvPr/>
          </p:nvSpPr>
          <p:spPr>
            <a:xfrm>
              <a:off x="823019" y="2091887"/>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Platform</a:t>
              </a:r>
              <a:endParaRPr lang="en-US" sz="1600" dirty="0">
                <a:solidFill>
                  <a:srgbClr val="444444"/>
                </a:solidFill>
                <a:latin typeface="Trebuchet MS"/>
                <a:cs typeface="Trebuchet MS"/>
              </a:endParaRPr>
            </a:p>
          </p:txBody>
        </p:sp>
        <p:grpSp>
          <p:nvGrpSpPr>
            <p:cNvPr id="51" name="Group 50"/>
            <p:cNvGrpSpPr>
              <a:grpSpLocks noChangeAspect="1"/>
            </p:cNvGrpSpPr>
            <p:nvPr/>
          </p:nvGrpSpPr>
          <p:grpSpPr>
            <a:xfrm>
              <a:off x="357780" y="2067708"/>
              <a:ext cx="411480" cy="408253"/>
              <a:chOff x="448467" y="2071851"/>
              <a:chExt cx="464582" cy="464582"/>
            </a:xfrm>
          </p:grpSpPr>
          <p:sp>
            <p:nvSpPr>
              <p:cNvPr id="52" name="Oval 5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53" name="TextBox 52"/>
              <p:cNvSpPr txBox="1"/>
              <p:nvPr/>
            </p:nvSpPr>
            <p:spPr>
              <a:xfrm>
                <a:off x="499647" y="2113322"/>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2</a:t>
                </a:r>
              </a:p>
            </p:txBody>
          </p:sp>
        </p:grpSp>
      </p:grpSp>
      <p:grpSp>
        <p:nvGrpSpPr>
          <p:cNvPr id="23" name="Group 22"/>
          <p:cNvGrpSpPr/>
          <p:nvPr/>
        </p:nvGrpSpPr>
        <p:grpSpPr>
          <a:xfrm>
            <a:off x="357780" y="2699810"/>
            <a:ext cx="7780439" cy="408253"/>
            <a:chOff x="357780" y="2699810"/>
            <a:chExt cx="7780439" cy="408253"/>
          </a:xfrm>
        </p:grpSpPr>
        <p:sp>
          <p:nvSpPr>
            <p:cNvPr id="55" name="TextBox 54"/>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Technology / Technology Stack</a:t>
              </a:r>
              <a:endParaRPr lang="en-US" sz="1600" dirty="0">
                <a:solidFill>
                  <a:srgbClr val="444444"/>
                </a:solidFill>
                <a:latin typeface="Trebuchet MS"/>
                <a:cs typeface="Trebuchet MS"/>
              </a:endParaRPr>
            </a:p>
          </p:txBody>
        </p:sp>
        <p:grpSp>
          <p:nvGrpSpPr>
            <p:cNvPr id="56" name="Group 55"/>
            <p:cNvGrpSpPr>
              <a:grpSpLocks noChangeAspect="1"/>
            </p:cNvGrpSpPr>
            <p:nvPr/>
          </p:nvGrpSpPr>
          <p:grpSpPr>
            <a:xfrm>
              <a:off x="357780" y="2699810"/>
              <a:ext cx="411480" cy="408253"/>
              <a:chOff x="448467" y="2760563"/>
              <a:chExt cx="464582" cy="464582"/>
            </a:xfrm>
          </p:grpSpPr>
          <p:sp>
            <p:nvSpPr>
              <p:cNvPr id="57" name="Oval 56"/>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58" name="TextBox 57"/>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3</a:t>
                </a:r>
              </a:p>
            </p:txBody>
          </p:sp>
        </p:grpSp>
      </p:grpSp>
      <p:grpSp>
        <p:nvGrpSpPr>
          <p:cNvPr id="22" name="Group 21"/>
          <p:cNvGrpSpPr/>
          <p:nvPr/>
        </p:nvGrpSpPr>
        <p:grpSpPr>
          <a:xfrm>
            <a:off x="357780" y="3331912"/>
            <a:ext cx="7780439" cy="408253"/>
            <a:chOff x="357780" y="3331911"/>
            <a:chExt cx="7780439" cy="408253"/>
          </a:xfrm>
        </p:grpSpPr>
        <p:sp>
          <p:nvSpPr>
            <p:cNvPr id="60" name="TextBox 59"/>
            <p:cNvSpPr txBox="1"/>
            <p:nvPr/>
          </p:nvSpPr>
          <p:spPr>
            <a:xfrm>
              <a:off x="823019" y="3356091"/>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etc.</a:t>
              </a:r>
              <a:endParaRPr lang="en-US" sz="1600" dirty="0">
                <a:solidFill>
                  <a:srgbClr val="444444"/>
                </a:solidFill>
                <a:latin typeface="Trebuchet MS"/>
                <a:cs typeface="Trebuchet MS"/>
              </a:endParaRPr>
            </a:p>
          </p:txBody>
        </p:sp>
        <p:grpSp>
          <p:nvGrpSpPr>
            <p:cNvPr id="61" name="Group 60"/>
            <p:cNvGrpSpPr>
              <a:grpSpLocks noChangeAspect="1"/>
            </p:cNvGrpSpPr>
            <p:nvPr/>
          </p:nvGrpSpPr>
          <p:grpSpPr>
            <a:xfrm>
              <a:off x="357780" y="3331911"/>
              <a:ext cx="411480" cy="408253"/>
              <a:chOff x="448467" y="3449275"/>
              <a:chExt cx="464582" cy="464582"/>
            </a:xfrm>
          </p:grpSpPr>
          <p:sp>
            <p:nvSpPr>
              <p:cNvPr id="62" name="Oval 61"/>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63" name="TextBox 62"/>
              <p:cNvSpPr txBox="1"/>
              <p:nvPr/>
            </p:nvSpPr>
            <p:spPr>
              <a:xfrm>
                <a:off x="499648" y="3490746"/>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a:t>
                </a:r>
                <a:endParaRPr lang="en-US" sz="1700" dirty="0">
                  <a:solidFill>
                    <a:schemeClr val="bg1"/>
                  </a:solidFill>
                  <a:latin typeface="Arial Black"/>
                  <a:cs typeface="Arial Black"/>
                </a:endParaRP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dirty="0" smtClean="0"/>
              <a:t>“Decision Making” operators: switch</a:t>
            </a:r>
            <a:endParaRPr lang="en-US" dirty="0"/>
          </a:p>
        </p:txBody>
      </p:sp>
      <p:sp>
        <p:nvSpPr>
          <p:cNvPr id="2" name="Rectangle 1"/>
          <p:cNvSpPr/>
          <p:nvPr/>
        </p:nvSpPr>
        <p:spPr>
          <a:xfrm>
            <a:off x="134470" y="1137285"/>
            <a:ext cx="4572000" cy="400110"/>
          </a:xfrm>
          <a:prstGeom prst="rect">
            <a:avLst/>
          </a:prstGeom>
        </p:spPr>
        <p:txBody>
          <a:bodyPr>
            <a:spAutoFit/>
          </a:bodyPr>
          <a:lstStyle/>
          <a:p>
            <a:pPr algn="just" fontAlgn="t"/>
            <a:r>
              <a:rPr lang="en-US" sz="2000" b="1" i="1" dirty="0">
                <a:solidFill>
                  <a:srgbClr val="39C2D7"/>
                </a:solidFill>
              </a:rPr>
              <a:t>s</a:t>
            </a:r>
            <a:r>
              <a:rPr lang="en-US" sz="2000" b="1" i="1" dirty="0" smtClean="0">
                <a:solidFill>
                  <a:srgbClr val="39C2D7"/>
                </a:solidFill>
              </a:rPr>
              <a:t>witch </a:t>
            </a:r>
            <a:r>
              <a:rPr lang="en-US" sz="2000" b="1" dirty="0" smtClean="0">
                <a:solidFill>
                  <a:srgbClr val="39C2D7"/>
                </a:solidFill>
              </a:rPr>
              <a:t>statement</a:t>
            </a:r>
            <a:endParaRPr lang="en-US" sz="2000" dirty="0">
              <a:solidFill>
                <a:srgbClr val="39C2D7"/>
              </a:solidFill>
            </a:endParaRPr>
          </a:p>
        </p:txBody>
      </p:sp>
      <p:sp>
        <p:nvSpPr>
          <p:cNvPr id="3" name="Rectangle 2"/>
          <p:cNvSpPr/>
          <p:nvPr/>
        </p:nvSpPr>
        <p:spPr>
          <a:xfrm>
            <a:off x="506505" y="1458006"/>
            <a:ext cx="8130989" cy="923330"/>
          </a:xfrm>
          <a:prstGeom prst="rect">
            <a:avLst/>
          </a:prstGeom>
        </p:spPr>
        <p:txBody>
          <a:bodyPr wrap="square">
            <a:spAutoFit/>
          </a:bodyPr>
          <a:lstStyle/>
          <a:p>
            <a:r>
              <a:rPr lang="en-US" dirty="0"/>
              <a:t>A </a:t>
            </a:r>
            <a:r>
              <a:rPr lang="en-US" b="1" dirty="0"/>
              <a:t>switch</a:t>
            </a:r>
            <a:r>
              <a:rPr lang="en-US" dirty="0"/>
              <a:t> statement allows a variable to be tested for equality against a list of values. Each value is called a case, and the variable being switched on is checked for each case.</a:t>
            </a:r>
          </a:p>
        </p:txBody>
      </p:sp>
      <p:sp>
        <p:nvSpPr>
          <p:cNvPr id="27" name="Rectangle 26"/>
          <p:cNvSpPr/>
          <p:nvPr/>
        </p:nvSpPr>
        <p:spPr>
          <a:xfrm>
            <a:off x="506505" y="2494783"/>
            <a:ext cx="2693895" cy="369332"/>
          </a:xfrm>
          <a:prstGeom prst="rect">
            <a:avLst/>
          </a:prstGeom>
        </p:spPr>
        <p:txBody>
          <a:bodyPr wrap="square">
            <a:spAutoFit/>
          </a:bodyPr>
          <a:lstStyle/>
          <a:p>
            <a:pPr algn="just" fontAlgn="t"/>
            <a:r>
              <a:rPr lang="en-US" b="1" dirty="0" smtClean="0">
                <a:solidFill>
                  <a:srgbClr val="313131"/>
                </a:solidFill>
              </a:rPr>
              <a:t>Syntax:</a:t>
            </a:r>
            <a:endParaRPr lang="en-US" dirty="0">
              <a:solidFill>
                <a:srgbClr val="000000"/>
              </a:solidFill>
            </a:endParaRPr>
          </a:p>
        </p:txBody>
      </p:sp>
      <p:sp>
        <p:nvSpPr>
          <p:cNvPr id="28" name="Rectangle 27"/>
          <p:cNvSpPr/>
          <p:nvPr/>
        </p:nvSpPr>
        <p:spPr>
          <a:xfrm>
            <a:off x="5038163" y="2517391"/>
            <a:ext cx="2904566" cy="369332"/>
          </a:xfrm>
          <a:prstGeom prst="rect">
            <a:avLst/>
          </a:prstGeom>
        </p:spPr>
        <p:txBody>
          <a:bodyPr wrap="square">
            <a:spAutoFit/>
          </a:bodyPr>
          <a:lstStyle/>
          <a:p>
            <a:pPr algn="just" fontAlgn="t"/>
            <a:r>
              <a:rPr lang="en-US" b="1" dirty="0" smtClean="0">
                <a:solidFill>
                  <a:srgbClr val="313131"/>
                </a:solidFill>
              </a:rPr>
              <a:t>A sample:</a:t>
            </a:r>
            <a:endParaRPr lang="en-US" dirty="0">
              <a:solidFill>
                <a:srgbClr val="000000"/>
              </a:solidFill>
            </a:endParaRPr>
          </a:p>
        </p:txBody>
      </p:sp>
      <p:pic>
        <p:nvPicPr>
          <p:cNvPr id="4" name="Picture 3"/>
          <p:cNvPicPr>
            <a:picLocks noChangeAspect="1"/>
          </p:cNvPicPr>
          <p:nvPr/>
        </p:nvPicPr>
        <p:blipFill>
          <a:blip r:embed="rId3"/>
          <a:stretch>
            <a:fillRect/>
          </a:stretch>
        </p:blipFill>
        <p:spPr>
          <a:xfrm>
            <a:off x="572620" y="2977562"/>
            <a:ext cx="4035239" cy="1655006"/>
          </a:xfrm>
          <a:prstGeom prst="rect">
            <a:avLst/>
          </a:prstGeom>
        </p:spPr>
      </p:pic>
      <p:pic>
        <p:nvPicPr>
          <p:cNvPr id="6" name="Picture 5"/>
          <p:cNvPicPr>
            <a:picLocks noChangeAspect="1"/>
          </p:cNvPicPr>
          <p:nvPr/>
        </p:nvPicPr>
        <p:blipFill>
          <a:blip r:embed="rId4"/>
          <a:stretch>
            <a:fillRect/>
          </a:stretch>
        </p:blipFill>
        <p:spPr>
          <a:xfrm>
            <a:off x="5038163" y="2954348"/>
            <a:ext cx="4034119" cy="3479117"/>
          </a:xfrm>
          <a:prstGeom prst="rect">
            <a:avLst/>
          </a:prstGeom>
        </p:spPr>
      </p:pic>
    </p:spTree>
    <p:extLst>
      <p:ext uri="{BB962C8B-B14F-4D97-AF65-F5344CB8AC3E}">
        <p14:creationId xmlns:p14="http://schemas.microsoft.com/office/powerpoint/2010/main" val="3203626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4372" y="-15463"/>
            <a:ext cx="9144000" cy="932688"/>
          </a:xfrm>
        </p:spPr>
        <p:txBody>
          <a:bodyPr>
            <a:normAutofit/>
          </a:bodyPr>
          <a:lstStyle/>
          <a:p>
            <a:pPr lvl="0" algn="just"/>
            <a:r>
              <a:rPr lang="en-US" sz="2800" dirty="0" smtClean="0"/>
              <a:t>“Loop” Operators </a:t>
            </a:r>
            <a:endParaRPr lang="en-US" sz="2800" dirty="0"/>
          </a:p>
        </p:txBody>
      </p:sp>
      <p:sp>
        <p:nvSpPr>
          <p:cNvPr id="4" name="Flowchart: Decision 3"/>
          <p:cNvSpPr/>
          <p:nvPr/>
        </p:nvSpPr>
        <p:spPr>
          <a:xfrm>
            <a:off x="383636" y="4317841"/>
            <a:ext cx="2003051" cy="644629"/>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smtClean="0"/>
              <a:t>condition</a:t>
            </a:r>
            <a:endParaRPr lang="en-US" sz="1300" dirty="0"/>
          </a:p>
        </p:txBody>
      </p:sp>
      <p:sp>
        <p:nvSpPr>
          <p:cNvPr id="6" name="Rectangle 5"/>
          <p:cNvSpPr/>
          <p:nvPr/>
        </p:nvSpPr>
        <p:spPr>
          <a:xfrm>
            <a:off x="2415689" y="3442493"/>
            <a:ext cx="1820293" cy="6156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dirty="0" smtClean="0"/>
              <a:t>Conditional Code</a:t>
            </a:r>
          </a:p>
        </p:txBody>
      </p:sp>
      <p:sp>
        <p:nvSpPr>
          <p:cNvPr id="7" name="Oval 6"/>
          <p:cNvSpPr/>
          <p:nvPr/>
        </p:nvSpPr>
        <p:spPr>
          <a:xfrm>
            <a:off x="1220675" y="2497641"/>
            <a:ext cx="328969" cy="2969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00"/>
          </a:p>
        </p:txBody>
      </p:sp>
      <p:sp>
        <p:nvSpPr>
          <p:cNvPr id="8" name="Oval 7"/>
          <p:cNvSpPr/>
          <p:nvPr/>
        </p:nvSpPr>
        <p:spPr>
          <a:xfrm>
            <a:off x="1129296" y="5639808"/>
            <a:ext cx="511728" cy="4707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00"/>
          </a:p>
        </p:txBody>
      </p:sp>
      <p:cxnSp>
        <p:nvCxnSpPr>
          <p:cNvPr id="13" name="Straight Arrow Connector 12"/>
          <p:cNvCxnSpPr>
            <a:stCxn id="7" idx="4"/>
            <a:endCxn id="4" idx="0"/>
          </p:cNvCxnSpPr>
          <p:nvPr/>
        </p:nvCxnSpPr>
        <p:spPr>
          <a:xfrm>
            <a:off x="1385160" y="2794605"/>
            <a:ext cx="2" cy="1523236"/>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0" name="TextBox 19"/>
          <p:cNvSpPr txBox="1"/>
          <p:nvPr/>
        </p:nvSpPr>
        <p:spPr>
          <a:xfrm>
            <a:off x="1385159" y="5068605"/>
            <a:ext cx="1367047" cy="572464"/>
          </a:xfrm>
          <a:prstGeom prst="rect">
            <a:avLst/>
          </a:prstGeom>
          <a:noFill/>
        </p:spPr>
        <p:txBody>
          <a:bodyPr wrap="square" rtlCol="0">
            <a:spAutoFit/>
          </a:bodyPr>
          <a:lstStyle/>
          <a:p>
            <a:pPr>
              <a:lnSpc>
                <a:spcPct val="120000"/>
              </a:lnSpc>
            </a:pPr>
            <a:r>
              <a:rPr lang="en-US" sz="1300" dirty="0" smtClean="0">
                <a:solidFill>
                  <a:srgbClr val="444444"/>
                </a:solidFill>
                <a:latin typeface="Trebuchet MS"/>
                <a:cs typeface="Trebuchet MS"/>
              </a:rPr>
              <a:t>If condition is FALSE</a:t>
            </a:r>
            <a:endParaRPr lang="en-US" sz="1300" dirty="0">
              <a:solidFill>
                <a:srgbClr val="444444"/>
              </a:solidFill>
              <a:latin typeface="Trebuchet MS"/>
              <a:cs typeface="Trebuchet MS"/>
            </a:endParaRPr>
          </a:p>
        </p:txBody>
      </p:sp>
      <p:sp>
        <p:nvSpPr>
          <p:cNvPr id="21" name="Oval 20"/>
          <p:cNvSpPr/>
          <p:nvPr/>
        </p:nvSpPr>
        <p:spPr>
          <a:xfrm>
            <a:off x="1220675" y="5726723"/>
            <a:ext cx="328969" cy="2969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00"/>
          </a:p>
        </p:txBody>
      </p:sp>
      <p:sp>
        <p:nvSpPr>
          <p:cNvPr id="22" name="TextBox 21"/>
          <p:cNvSpPr txBox="1"/>
          <p:nvPr/>
        </p:nvSpPr>
        <p:spPr>
          <a:xfrm>
            <a:off x="2175130" y="4071594"/>
            <a:ext cx="1367047" cy="572464"/>
          </a:xfrm>
          <a:prstGeom prst="rect">
            <a:avLst/>
          </a:prstGeom>
          <a:noFill/>
        </p:spPr>
        <p:txBody>
          <a:bodyPr wrap="square" rtlCol="0">
            <a:spAutoFit/>
          </a:bodyPr>
          <a:lstStyle/>
          <a:p>
            <a:pPr>
              <a:lnSpc>
                <a:spcPct val="120000"/>
              </a:lnSpc>
            </a:pPr>
            <a:r>
              <a:rPr lang="en-US" sz="1300" dirty="0" smtClean="0">
                <a:solidFill>
                  <a:srgbClr val="444444"/>
                </a:solidFill>
                <a:latin typeface="Trebuchet MS"/>
                <a:cs typeface="Trebuchet MS"/>
              </a:rPr>
              <a:t>If condition is TRUE</a:t>
            </a:r>
            <a:endParaRPr lang="en-US" sz="1300" dirty="0">
              <a:solidFill>
                <a:srgbClr val="444444"/>
              </a:solidFill>
              <a:latin typeface="Trebuchet MS"/>
              <a:cs typeface="Trebuchet MS"/>
            </a:endParaRPr>
          </a:p>
        </p:txBody>
      </p:sp>
      <p:sp>
        <p:nvSpPr>
          <p:cNvPr id="24" name="Rectangle 23"/>
          <p:cNvSpPr/>
          <p:nvPr/>
        </p:nvSpPr>
        <p:spPr>
          <a:xfrm>
            <a:off x="218858" y="955642"/>
            <a:ext cx="4258235" cy="1477328"/>
          </a:xfrm>
          <a:prstGeom prst="rect">
            <a:avLst/>
          </a:prstGeom>
        </p:spPr>
        <p:txBody>
          <a:bodyPr wrap="square">
            <a:spAutoFit/>
          </a:bodyPr>
          <a:lstStyle/>
          <a:p>
            <a:r>
              <a:rPr lang="en-US" dirty="0"/>
              <a:t>A </a:t>
            </a:r>
            <a:r>
              <a:rPr lang="en-US" b="1" dirty="0">
                <a:solidFill>
                  <a:srgbClr val="39C2D7"/>
                </a:solidFill>
              </a:rPr>
              <a:t>loop</a:t>
            </a:r>
            <a:r>
              <a:rPr lang="en-US" dirty="0"/>
              <a:t> statement allows us to execute a statement or group of statements multiple times and following is the general form of a loop statement in most of the programming languages:</a:t>
            </a:r>
          </a:p>
        </p:txBody>
      </p:sp>
      <p:sp>
        <p:nvSpPr>
          <p:cNvPr id="25" name="Rectangle 24"/>
          <p:cNvSpPr/>
          <p:nvPr/>
        </p:nvSpPr>
        <p:spPr>
          <a:xfrm>
            <a:off x="4596372" y="996942"/>
            <a:ext cx="4345112" cy="923330"/>
          </a:xfrm>
          <a:prstGeom prst="rect">
            <a:avLst/>
          </a:prstGeom>
        </p:spPr>
        <p:txBody>
          <a:bodyPr wrap="square">
            <a:spAutoFit/>
          </a:bodyPr>
          <a:lstStyle/>
          <a:p>
            <a:r>
              <a:rPr lang="en-US" dirty="0"/>
              <a:t>Java programming language provides the following types of loop to handle looping requirements </a:t>
            </a:r>
          </a:p>
        </p:txBody>
      </p:sp>
      <p:graphicFrame>
        <p:nvGraphicFramePr>
          <p:cNvPr id="26" name="Table 25"/>
          <p:cNvGraphicFramePr>
            <a:graphicFrameLocks noGrp="1"/>
          </p:cNvGraphicFramePr>
          <p:nvPr>
            <p:extLst>
              <p:ext uri="{D42A27DB-BD31-4B8C-83A1-F6EECF244321}">
                <p14:modId xmlns:p14="http://schemas.microsoft.com/office/powerpoint/2010/main" val="2632417812"/>
              </p:ext>
            </p:extLst>
          </p:nvPr>
        </p:nvGraphicFramePr>
        <p:xfrm>
          <a:off x="4718205" y="1984526"/>
          <a:ext cx="4345111" cy="4412036"/>
        </p:xfrm>
        <a:graphic>
          <a:graphicData uri="http://schemas.openxmlformats.org/drawingml/2006/table">
            <a:tbl>
              <a:tblPr/>
              <a:tblGrid>
                <a:gridCol w="1517912"/>
                <a:gridCol w="2827199"/>
              </a:tblGrid>
              <a:tr h="310810">
                <a:tc>
                  <a:txBody>
                    <a:bodyPr/>
                    <a:lstStyle/>
                    <a:p>
                      <a:pPr algn="ctr" fontAlgn="t"/>
                      <a:r>
                        <a:rPr lang="en-US" sz="1400" b="1" dirty="0">
                          <a:effectLst/>
                        </a:rPr>
                        <a:t>Loop Type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1171514">
                <a:tc>
                  <a:txBody>
                    <a:bodyPr/>
                    <a:lstStyle/>
                    <a:p>
                      <a:pPr algn="just" fontAlgn="t"/>
                      <a:r>
                        <a:rPr lang="en-US" sz="1400" b="1" u="none" strike="noStrike" dirty="0">
                          <a:solidFill>
                            <a:srgbClr val="313131"/>
                          </a:solidFill>
                          <a:effectLst/>
                          <a:hlinkClick r:id="rId3" tooltip="while loop in java"/>
                        </a:rPr>
                        <a:t>while loop</a:t>
                      </a:r>
                      <a:endParaRPr lang="en-US" sz="1400"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Repeats a statement or group of statements while a given condition is true. It tests the condition before executing the loop body.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56338">
                <a:tc>
                  <a:txBody>
                    <a:bodyPr/>
                    <a:lstStyle/>
                    <a:p>
                      <a:pPr algn="just" fontAlgn="t"/>
                      <a:r>
                        <a:rPr lang="en-US" sz="1400" b="1" u="none" strike="noStrike">
                          <a:solidFill>
                            <a:srgbClr val="313131"/>
                          </a:solidFill>
                          <a:effectLst/>
                          <a:hlinkClick r:id="rId4" tooltip="for loop in java"/>
                        </a:rPr>
                        <a:t>for loop</a:t>
                      </a:r>
                      <a:endParaRPr lang="en-US" sz="140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Execute a sequence of statements multiple times and abbreviates the code that manages the loop variable.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56338">
                <a:tc>
                  <a:txBody>
                    <a:bodyPr/>
                    <a:lstStyle/>
                    <a:p>
                      <a:pPr algn="just" fontAlgn="t"/>
                      <a:r>
                        <a:rPr lang="en-US" sz="1400" b="1" u="none" strike="noStrike" dirty="0">
                          <a:solidFill>
                            <a:srgbClr val="313131"/>
                          </a:solidFill>
                          <a:effectLst/>
                          <a:hlinkClick r:id="rId5" tooltip="switch statement in java"/>
                        </a:rPr>
                        <a:t>switch statement</a:t>
                      </a:r>
                      <a:endParaRPr lang="en-US" sz="1400" dirty="0">
                        <a:solidFill>
                          <a:srgbClr val="000000"/>
                        </a:solidFill>
                        <a:effectLst/>
                      </a:endParaRP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A </a:t>
                      </a:r>
                      <a:r>
                        <a:rPr lang="en-US" sz="1400" b="1" dirty="0">
                          <a:effectLst/>
                        </a:rPr>
                        <a:t>switch</a:t>
                      </a:r>
                      <a:r>
                        <a:rPr lang="en-US" sz="1400" dirty="0">
                          <a:effectLst/>
                        </a:rPr>
                        <a:t> statement allows a variable to be tested for equality against a list of values.</a:t>
                      </a:r>
                    </a:p>
                  </a:txBody>
                  <a:tcPr marL="47817" marR="47817" marT="47817" marB="478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56338">
                <a:tc>
                  <a:txBody>
                    <a:bodyPr/>
                    <a:lstStyle/>
                    <a:p>
                      <a:pPr algn="just" fontAlgn="t"/>
                      <a:r>
                        <a:rPr lang="en-US" sz="1400" b="1" u="none" strike="noStrike" dirty="0">
                          <a:solidFill>
                            <a:srgbClr val="313131"/>
                          </a:solidFill>
                          <a:effectLst/>
                          <a:hlinkClick r:id="rId6" tooltip="do...while loop in java"/>
                        </a:rPr>
                        <a:t>do...while loop</a:t>
                      </a:r>
                      <a:endParaRPr lang="en-US" sz="1400"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Like a while statement, except that it tests the condition at the end of the loop body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cxnSp>
        <p:nvCxnSpPr>
          <p:cNvPr id="12" name="Elbow Connector 11"/>
          <p:cNvCxnSpPr>
            <a:stCxn id="4" idx="3"/>
            <a:endCxn id="6" idx="2"/>
          </p:cNvCxnSpPr>
          <p:nvPr/>
        </p:nvCxnSpPr>
        <p:spPr>
          <a:xfrm flipV="1">
            <a:off x="2386687" y="4058150"/>
            <a:ext cx="939149" cy="582006"/>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Elbow Connector 15"/>
          <p:cNvCxnSpPr>
            <a:stCxn id="6" idx="0"/>
          </p:cNvCxnSpPr>
          <p:nvPr/>
        </p:nvCxnSpPr>
        <p:spPr>
          <a:xfrm rot="16200000" flipV="1">
            <a:off x="2126647" y="2243304"/>
            <a:ext cx="457701" cy="1940678"/>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4" idx="2"/>
            <a:endCxn id="8" idx="0"/>
          </p:cNvCxnSpPr>
          <p:nvPr/>
        </p:nvCxnSpPr>
        <p:spPr>
          <a:xfrm flipH="1">
            <a:off x="1385160" y="4962470"/>
            <a:ext cx="2" cy="677338"/>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3158226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sz="2800" dirty="0"/>
              <a:t>“Loop” Operators </a:t>
            </a:r>
            <a:r>
              <a:rPr lang="en-US" sz="2800" dirty="0" smtClean="0"/>
              <a:t>: ‘for’ loop</a:t>
            </a:r>
            <a:endParaRPr lang="en-US" sz="2800" dirty="0"/>
          </a:p>
        </p:txBody>
      </p:sp>
      <p:sp>
        <p:nvSpPr>
          <p:cNvPr id="2" name="Rectangle 1"/>
          <p:cNvSpPr/>
          <p:nvPr/>
        </p:nvSpPr>
        <p:spPr>
          <a:xfrm>
            <a:off x="134470" y="1137285"/>
            <a:ext cx="4572000" cy="400110"/>
          </a:xfrm>
          <a:prstGeom prst="rect">
            <a:avLst/>
          </a:prstGeom>
        </p:spPr>
        <p:txBody>
          <a:bodyPr>
            <a:spAutoFit/>
          </a:bodyPr>
          <a:lstStyle/>
          <a:p>
            <a:pPr algn="just" fontAlgn="t"/>
            <a:r>
              <a:rPr lang="en-US" sz="2000" b="1" i="1" dirty="0" smtClean="0">
                <a:solidFill>
                  <a:srgbClr val="39C2D7"/>
                </a:solidFill>
              </a:rPr>
              <a:t>‘for’ loop</a:t>
            </a:r>
            <a:endParaRPr lang="en-US" sz="2000" dirty="0">
              <a:solidFill>
                <a:srgbClr val="39C2D7"/>
              </a:solidFill>
            </a:endParaRPr>
          </a:p>
        </p:txBody>
      </p:sp>
      <p:sp>
        <p:nvSpPr>
          <p:cNvPr id="3" name="Rectangle 2"/>
          <p:cNvSpPr/>
          <p:nvPr/>
        </p:nvSpPr>
        <p:spPr>
          <a:xfrm>
            <a:off x="506505" y="1446735"/>
            <a:ext cx="8130989" cy="923330"/>
          </a:xfrm>
          <a:prstGeom prst="rect">
            <a:avLst/>
          </a:prstGeom>
        </p:spPr>
        <p:txBody>
          <a:bodyPr wrap="square">
            <a:spAutoFit/>
          </a:bodyPr>
          <a:lstStyle/>
          <a:p>
            <a:r>
              <a:rPr lang="en-US" dirty="0"/>
              <a:t>A </a:t>
            </a:r>
            <a:r>
              <a:rPr lang="en-US" b="1" dirty="0"/>
              <a:t>for</a:t>
            </a:r>
            <a:r>
              <a:rPr lang="en-US" dirty="0"/>
              <a:t> loop is a repetition control structure that allows you to efficiently write a loop that needs to execute a specific number of times.</a:t>
            </a:r>
          </a:p>
          <a:p>
            <a:r>
              <a:rPr lang="en-US" dirty="0"/>
              <a:t>A for loop is useful when you know how many times a task is to be repeated.</a:t>
            </a:r>
          </a:p>
        </p:txBody>
      </p:sp>
      <p:sp>
        <p:nvSpPr>
          <p:cNvPr id="27" name="Rectangle 26"/>
          <p:cNvSpPr/>
          <p:nvPr/>
        </p:nvSpPr>
        <p:spPr>
          <a:xfrm>
            <a:off x="506505" y="2265769"/>
            <a:ext cx="4572000" cy="369332"/>
          </a:xfrm>
          <a:prstGeom prst="rect">
            <a:avLst/>
          </a:prstGeom>
        </p:spPr>
        <p:txBody>
          <a:bodyPr>
            <a:spAutoFit/>
          </a:bodyPr>
          <a:lstStyle/>
          <a:p>
            <a:pPr algn="just" fontAlgn="t"/>
            <a:r>
              <a:rPr lang="en-US" b="1" dirty="0" smtClean="0">
                <a:solidFill>
                  <a:srgbClr val="313131"/>
                </a:solidFill>
              </a:rPr>
              <a:t>Syntax:</a:t>
            </a:r>
            <a:endParaRPr lang="en-US" dirty="0">
              <a:solidFill>
                <a:srgbClr val="000000"/>
              </a:solidFill>
            </a:endParaRPr>
          </a:p>
        </p:txBody>
      </p:sp>
      <p:sp>
        <p:nvSpPr>
          <p:cNvPr id="28" name="Rectangle 27"/>
          <p:cNvSpPr/>
          <p:nvPr/>
        </p:nvSpPr>
        <p:spPr>
          <a:xfrm>
            <a:off x="506505" y="3454135"/>
            <a:ext cx="4572000" cy="369332"/>
          </a:xfrm>
          <a:prstGeom prst="rect">
            <a:avLst/>
          </a:prstGeom>
        </p:spPr>
        <p:txBody>
          <a:bodyPr>
            <a:spAutoFit/>
          </a:bodyPr>
          <a:lstStyle/>
          <a:p>
            <a:pPr algn="just" fontAlgn="t"/>
            <a:r>
              <a:rPr lang="en-US" b="1" dirty="0" smtClean="0">
                <a:solidFill>
                  <a:srgbClr val="313131"/>
                </a:solidFill>
              </a:rPr>
              <a:t>A sample:</a:t>
            </a:r>
            <a:endParaRPr lang="en-US" dirty="0">
              <a:solidFill>
                <a:srgbClr val="000000"/>
              </a:solidFill>
            </a:endParaRPr>
          </a:p>
        </p:txBody>
      </p:sp>
      <p:sp>
        <p:nvSpPr>
          <p:cNvPr id="29" name="Rectangle 28"/>
          <p:cNvSpPr/>
          <p:nvPr/>
        </p:nvSpPr>
        <p:spPr>
          <a:xfrm>
            <a:off x="6288180" y="2265769"/>
            <a:ext cx="2349314" cy="369332"/>
          </a:xfrm>
          <a:prstGeom prst="rect">
            <a:avLst/>
          </a:prstGeom>
        </p:spPr>
        <p:txBody>
          <a:bodyPr wrap="square">
            <a:spAutoFit/>
          </a:bodyPr>
          <a:lstStyle/>
          <a:p>
            <a:pPr algn="just" fontAlgn="t"/>
            <a:r>
              <a:rPr lang="en-US" b="1" dirty="0" smtClean="0">
                <a:solidFill>
                  <a:srgbClr val="313131"/>
                </a:solidFill>
              </a:rPr>
              <a:t>Flow diagram:</a:t>
            </a:r>
            <a:endParaRPr lang="en-US" dirty="0">
              <a:solidFill>
                <a:srgbClr val="000000"/>
              </a:solidFill>
            </a:endParaRPr>
          </a:p>
        </p:txBody>
      </p:sp>
      <p:pic>
        <p:nvPicPr>
          <p:cNvPr id="8" name="Picture 7"/>
          <p:cNvPicPr>
            <a:picLocks noChangeAspect="1"/>
          </p:cNvPicPr>
          <p:nvPr/>
        </p:nvPicPr>
        <p:blipFill>
          <a:blip r:embed="rId3"/>
          <a:stretch>
            <a:fillRect/>
          </a:stretch>
        </p:blipFill>
        <p:spPr>
          <a:xfrm>
            <a:off x="506505" y="2584494"/>
            <a:ext cx="5648325" cy="666750"/>
          </a:xfrm>
          <a:prstGeom prst="rect">
            <a:avLst/>
          </a:prstGeom>
        </p:spPr>
      </p:pic>
      <p:pic>
        <p:nvPicPr>
          <p:cNvPr id="9" name="Picture 8"/>
          <p:cNvPicPr>
            <a:picLocks noChangeAspect="1"/>
          </p:cNvPicPr>
          <p:nvPr/>
        </p:nvPicPr>
        <p:blipFill>
          <a:blip r:embed="rId4"/>
          <a:stretch>
            <a:fillRect/>
          </a:stretch>
        </p:blipFill>
        <p:spPr>
          <a:xfrm>
            <a:off x="506505" y="3848660"/>
            <a:ext cx="5362575" cy="1581150"/>
          </a:xfrm>
          <a:prstGeom prst="rect">
            <a:avLst/>
          </a:prstGeom>
        </p:spPr>
      </p:pic>
      <p:pic>
        <p:nvPicPr>
          <p:cNvPr id="10" name="Picture 9"/>
          <p:cNvPicPr>
            <a:picLocks noChangeAspect="1"/>
          </p:cNvPicPr>
          <p:nvPr/>
        </p:nvPicPr>
        <p:blipFill>
          <a:blip r:embed="rId5"/>
          <a:stretch>
            <a:fillRect/>
          </a:stretch>
        </p:blipFill>
        <p:spPr>
          <a:xfrm>
            <a:off x="6154830" y="2584494"/>
            <a:ext cx="2804964" cy="3845753"/>
          </a:xfrm>
          <a:prstGeom prst="rect">
            <a:avLst/>
          </a:prstGeom>
        </p:spPr>
      </p:pic>
    </p:spTree>
    <p:extLst>
      <p:ext uri="{BB962C8B-B14F-4D97-AF65-F5344CB8AC3E}">
        <p14:creationId xmlns:p14="http://schemas.microsoft.com/office/powerpoint/2010/main" val="3308879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sz="2800" dirty="0"/>
              <a:t>“Loop” Operators : </a:t>
            </a:r>
            <a:r>
              <a:rPr lang="en-US" sz="2800" dirty="0" smtClean="0"/>
              <a:t>‘while’ </a:t>
            </a:r>
            <a:r>
              <a:rPr lang="en-US" sz="2800" dirty="0"/>
              <a:t>loop</a:t>
            </a:r>
          </a:p>
        </p:txBody>
      </p:sp>
      <p:sp>
        <p:nvSpPr>
          <p:cNvPr id="2" name="Rectangle 1"/>
          <p:cNvSpPr/>
          <p:nvPr/>
        </p:nvSpPr>
        <p:spPr>
          <a:xfrm>
            <a:off x="134470" y="1137285"/>
            <a:ext cx="4572000" cy="400110"/>
          </a:xfrm>
          <a:prstGeom prst="rect">
            <a:avLst/>
          </a:prstGeom>
        </p:spPr>
        <p:txBody>
          <a:bodyPr>
            <a:spAutoFit/>
          </a:bodyPr>
          <a:lstStyle/>
          <a:p>
            <a:pPr algn="just" fontAlgn="t"/>
            <a:r>
              <a:rPr lang="en-US" sz="2000" b="1" i="1" dirty="0" smtClean="0">
                <a:solidFill>
                  <a:srgbClr val="39C2D7"/>
                </a:solidFill>
              </a:rPr>
              <a:t>‘while’ loop</a:t>
            </a:r>
            <a:endParaRPr lang="en-US" sz="2000" dirty="0">
              <a:solidFill>
                <a:srgbClr val="39C2D7"/>
              </a:solidFill>
            </a:endParaRPr>
          </a:p>
        </p:txBody>
      </p:sp>
      <p:sp>
        <p:nvSpPr>
          <p:cNvPr id="3" name="Rectangle 2"/>
          <p:cNvSpPr/>
          <p:nvPr/>
        </p:nvSpPr>
        <p:spPr>
          <a:xfrm>
            <a:off x="506505" y="1458006"/>
            <a:ext cx="8130989" cy="646331"/>
          </a:xfrm>
          <a:prstGeom prst="rect">
            <a:avLst/>
          </a:prstGeom>
        </p:spPr>
        <p:txBody>
          <a:bodyPr wrap="square">
            <a:spAutoFit/>
          </a:bodyPr>
          <a:lstStyle/>
          <a:p>
            <a:r>
              <a:rPr lang="en-US" dirty="0"/>
              <a:t>A </a:t>
            </a:r>
            <a:r>
              <a:rPr lang="en-US" b="1" dirty="0"/>
              <a:t>while</a:t>
            </a:r>
            <a:r>
              <a:rPr lang="en-US" dirty="0"/>
              <a:t> loop statement in java programming language repeatedly executes a target statement as long as a given condition is true.</a:t>
            </a:r>
          </a:p>
        </p:txBody>
      </p:sp>
      <p:sp>
        <p:nvSpPr>
          <p:cNvPr id="27" name="Rectangle 26"/>
          <p:cNvSpPr/>
          <p:nvPr/>
        </p:nvSpPr>
        <p:spPr>
          <a:xfrm>
            <a:off x="506505" y="2104337"/>
            <a:ext cx="4572000" cy="369332"/>
          </a:xfrm>
          <a:prstGeom prst="rect">
            <a:avLst/>
          </a:prstGeom>
        </p:spPr>
        <p:txBody>
          <a:bodyPr>
            <a:spAutoFit/>
          </a:bodyPr>
          <a:lstStyle/>
          <a:p>
            <a:pPr algn="just" fontAlgn="t"/>
            <a:r>
              <a:rPr lang="en-US" b="1" dirty="0" smtClean="0">
                <a:solidFill>
                  <a:srgbClr val="313131"/>
                </a:solidFill>
              </a:rPr>
              <a:t>Syntax:</a:t>
            </a:r>
            <a:endParaRPr lang="en-US" dirty="0">
              <a:solidFill>
                <a:srgbClr val="000000"/>
              </a:solidFill>
            </a:endParaRPr>
          </a:p>
        </p:txBody>
      </p:sp>
      <p:sp>
        <p:nvSpPr>
          <p:cNvPr id="28" name="Rectangle 27"/>
          <p:cNvSpPr/>
          <p:nvPr/>
        </p:nvSpPr>
        <p:spPr>
          <a:xfrm>
            <a:off x="506505" y="3308224"/>
            <a:ext cx="4572000" cy="369332"/>
          </a:xfrm>
          <a:prstGeom prst="rect">
            <a:avLst/>
          </a:prstGeom>
        </p:spPr>
        <p:txBody>
          <a:bodyPr>
            <a:spAutoFit/>
          </a:bodyPr>
          <a:lstStyle/>
          <a:p>
            <a:pPr algn="just" fontAlgn="t"/>
            <a:r>
              <a:rPr lang="en-US" b="1" dirty="0" smtClean="0">
                <a:solidFill>
                  <a:srgbClr val="313131"/>
                </a:solidFill>
              </a:rPr>
              <a:t>A sample:</a:t>
            </a:r>
            <a:endParaRPr lang="en-US" dirty="0">
              <a:solidFill>
                <a:srgbClr val="000000"/>
              </a:solidFill>
            </a:endParaRPr>
          </a:p>
        </p:txBody>
      </p:sp>
      <p:sp>
        <p:nvSpPr>
          <p:cNvPr id="29" name="Rectangle 28"/>
          <p:cNvSpPr/>
          <p:nvPr/>
        </p:nvSpPr>
        <p:spPr>
          <a:xfrm>
            <a:off x="6288180" y="2170043"/>
            <a:ext cx="2349314" cy="369332"/>
          </a:xfrm>
          <a:prstGeom prst="rect">
            <a:avLst/>
          </a:prstGeom>
        </p:spPr>
        <p:txBody>
          <a:bodyPr wrap="square">
            <a:spAutoFit/>
          </a:bodyPr>
          <a:lstStyle/>
          <a:p>
            <a:pPr algn="just" fontAlgn="t"/>
            <a:r>
              <a:rPr lang="en-US" b="1" dirty="0" smtClean="0">
                <a:solidFill>
                  <a:srgbClr val="313131"/>
                </a:solidFill>
              </a:rPr>
              <a:t>Flow diagram:</a:t>
            </a:r>
            <a:endParaRPr lang="en-US" dirty="0">
              <a:solidFill>
                <a:srgbClr val="000000"/>
              </a:solidFill>
            </a:endParaRPr>
          </a:p>
        </p:txBody>
      </p:sp>
      <p:pic>
        <p:nvPicPr>
          <p:cNvPr id="8" name="Picture 7"/>
          <p:cNvPicPr>
            <a:picLocks noChangeAspect="1"/>
          </p:cNvPicPr>
          <p:nvPr/>
        </p:nvPicPr>
        <p:blipFill>
          <a:blip r:embed="rId3"/>
          <a:stretch>
            <a:fillRect/>
          </a:stretch>
        </p:blipFill>
        <p:spPr>
          <a:xfrm>
            <a:off x="506505" y="2473669"/>
            <a:ext cx="5686425" cy="685800"/>
          </a:xfrm>
          <a:prstGeom prst="rect">
            <a:avLst/>
          </a:prstGeom>
        </p:spPr>
      </p:pic>
      <p:pic>
        <p:nvPicPr>
          <p:cNvPr id="9" name="Picture 8"/>
          <p:cNvPicPr>
            <a:picLocks noChangeAspect="1"/>
          </p:cNvPicPr>
          <p:nvPr/>
        </p:nvPicPr>
        <p:blipFill>
          <a:blip r:embed="rId4"/>
          <a:stretch>
            <a:fillRect/>
          </a:stretch>
        </p:blipFill>
        <p:spPr>
          <a:xfrm>
            <a:off x="506505" y="3677556"/>
            <a:ext cx="5372100" cy="1905000"/>
          </a:xfrm>
          <a:prstGeom prst="rect">
            <a:avLst/>
          </a:prstGeom>
        </p:spPr>
      </p:pic>
      <p:pic>
        <p:nvPicPr>
          <p:cNvPr id="10" name="Picture 9"/>
          <p:cNvPicPr>
            <a:picLocks noChangeAspect="1"/>
          </p:cNvPicPr>
          <p:nvPr/>
        </p:nvPicPr>
        <p:blipFill>
          <a:blip r:embed="rId5"/>
          <a:stretch>
            <a:fillRect/>
          </a:stretch>
        </p:blipFill>
        <p:spPr>
          <a:xfrm>
            <a:off x="6288180" y="2506183"/>
            <a:ext cx="2803733" cy="3652570"/>
          </a:xfrm>
          <a:prstGeom prst="rect">
            <a:avLst/>
          </a:prstGeom>
        </p:spPr>
      </p:pic>
    </p:spTree>
    <p:extLst>
      <p:ext uri="{BB962C8B-B14F-4D97-AF65-F5344CB8AC3E}">
        <p14:creationId xmlns:p14="http://schemas.microsoft.com/office/powerpoint/2010/main" val="1025988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8238"/>
            <a:ext cx="9144000" cy="932688"/>
          </a:xfrm>
        </p:spPr>
        <p:txBody>
          <a:bodyPr>
            <a:normAutofit/>
          </a:bodyPr>
          <a:lstStyle/>
          <a:p>
            <a:pPr lvl="0" algn="just"/>
            <a:r>
              <a:rPr lang="en-US" sz="2800" dirty="0"/>
              <a:t>“Loop” Operators : </a:t>
            </a:r>
            <a:r>
              <a:rPr lang="en-US" sz="2800" dirty="0" smtClean="0"/>
              <a:t>‘do…while</a:t>
            </a:r>
            <a:r>
              <a:rPr lang="en-US" sz="2800" dirty="0"/>
              <a:t>’ loop</a:t>
            </a:r>
          </a:p>
        </p:txBody>
      </p:sp>
      <p:sp>
        <p:nvSpPr>
          <p:cNvPr id="2" name="Rectangle 1"/>
          <p:cNvSpPr/>
          <p:nvPr/>
        </p:nvSpPr>
        <p:spPr>
          <a:xfrm>
            <a:off x="134470" y="1137285"/>
            <a:ext cx="4572000" cy="400110"/>
          </a:xfrm>
          <a:prstGeom prst="rect">
            <a:avLst/>
          </a:prstGeom>
        </p:spPr>
        <p:txBody>
          <a:bodyPr>
            <a:spAutoFit/>
          </a:bodyPr>
          <a:lstStyle/>
          <a:p>
            <a:pPr algn="just" fontAlgn="t"/>
            <a:r>
              <a:rPr lang="en-US" sz="2000" b="1" i="1" dirty="0" smtClean="0">
                <a:solidFill>
                  <a:srgbClr val="39C2D7"/>
                </a:solidFill>
              </a:rPr>
              <a:t>‘do…while’ loop</a:t>
            </a:r>
            <a:endParaRPr lang="en-US" sz="2000" dirty="0">
              <a:solidFill>
                <a:srgbClr val="39C2D7"/>
              </a:solidFill>
            </a:endParaRPr>
          </a:p>
        </p:txBody>
      </p:sp>
      <p:sp>
        <p:nvSpPr>
          <p:cNvPr id="3" name="Rectangle 2"/>
          <p:cNvSpPr/>
          <p:nvPr/>
        </p:nvSpPr>
        <p:spPr>
          <a:xfrm>
            <a:off x="506505" y="1458006"/>
            <a:ext cx="8130989" cy="646331"/>
          </a:xfrm>
          <a:prstGeom prst="rect">
            <a:avLst/>
          </a:prstGeom>
        </p:spPr>
        <p:txBody>
          <a:bodyPr wrap="square">
            <a:spAutoFit/>
          </a:bodyPr>
          <a:lstStyle/>
          <a:p>
            <a:r>
              <a:rPr lang="en-US" dirty="0"/>
              <a:t>A </a:t>
            </a:r>
            <a:r>
              <a:rPr lang="en-US" b="1" dirty="0"/>
              <a:t>do...while</a:t>
            </a:r>
            <a:r>
              <a:rPr lang="en-US" dirty="0"/>
              <a:t> loop is similar to a while loop, except that a do...while loop is guaranteed to execute at least one time.</a:t>
            </a:r>
          </a:p>
        </p:txBody>
      </p:sp>
      <p:sp>
        <p:nvSpPr>
          <p:cNvPr id="27" name="Rectangle 26"/>
          <p:cNvSpPr/>
          <p:nvPr/>
        </p:nvSpPr>
        <p:spPr>
          <a:xfrm>
            <a:off x="506505" y="2104337"/>
            <a:ext cx="4572000" cy="369332"/>
          </a:xfrm>
          <a:prstGeom prst="rect">
            <a:avLst/>
          </a:prstGeom>
        </p:spPr>
        <p:txBody>
          <a:bodyPr>
            <a:spAutoFit/>
          </a:bodyPr>
          <a:lstStyle/>
          <a:p>
            <a:pPr algn="just" fontAlgn="t"/>
            <a:r>
              <a:rPr lang="en-US" b="1" dirty="0" smtClean="0">
                <a:solidFill>
                  <a:srgbClr val="313131"/>
                </a:solidFill>
              </a:rPr>
              <a:t>Syntax:</a:t>
            </a:r>
            <a:endParaRPr lang="en-US" dirty="0">
              <a:solidFill>
                <a:srgbClr val="000000"/>
              </a:solidFill>
            </a:endParaRPr>
          </a:p>
        </p:txBody>
      </p:sp>
      <p:sp>
        <p:nvSpPr>
          <p:cNvPr id="28" name="Rectangle 27"/>
          <p:cNvSpPr/>
          <p:nvPr/>
        </p:nvSpPr>
        <p:spPr>
          <a:xfrm>
            <a:off x="506505" y="3308224"/>
            <a:ext cx="4572000" cy="369332"/>
          </a:xfrm>
          <a:prstGeom prst="rect">
            <a:avLst/>
          </a:prstGeom>
        </p:spPr>
        <p:txBody>
          <a:bodyPr>
            <a:spAutoFit/>
          </a:bodyPr>
          <a:lstStyle/>
          <a:p>
            <a:pPr algn="just" fontAlgn="t"/>
            <a:r>
              <a:rPr lang="en-US" b="1" dirty="0" smtClean="0">
                <a:solidFill>
                  <a:srgbClr val="313131"/>
                </a:solidFill>
              </a:rPr>
              <a:t>A sample:</a:t>
            </a:r>
            <a:endParaRPr lang="en-US" dirty="0">
              <a:solidFill>
                <a:srgbClr val="000000"/>
              </a:solidFill>
            </a:endParaRPr>
          </a:p>
        </p:txBody>
      </p:sp>
      <p:sp>
        <p:nvSpPr>
          <p:cNvPr id="29" name="Rectangle 28"/>
          <p:cNvSpPr/>
          <p:nvPr/>
        </p:nvSpPr>
        <p:spPr>
          <a:xfrm>
            <a:off x="6288180" y="2170043"/>
            <a:ext cx="2349314" cy="369332"/>
          </a:xfrm>
          <a:prstGeom prst="rect">
            <a:avLst/>
          </a:prstGeom>
        </p:spPr>
        <p:txBody>
          <a:bodyPr wrap="square">
            <a:spAutoFit/>
          </a:bodyPr>
          <a:lstStyle/>
          <a:p>
            <a:pPr algn="just" fontAlgn="t"/>
            <a:r>
              <a:rPr lang="en-US" b="1" dirty="0" smtClean="0">
                <a:solidFill>
                  <a:srgbClr val="313131"/>
                </a:solidFill>
              </a:rPr>
              <a:t>Flow diagram:</a:t>
            </a:r>
            <a:endParaRPr lang="en-US" dirty="0">
              <a:solidFill>
                <a:srgbClr val="000000"/>
              </a:solidFill>
            </a:endParaRPr>
          </a:p>
        </p:txBody>
      </p:sp>
      <p:pic>
        <p:nvPicPr>
          <p:cNvPr id="8" name="Picture 7"/>
          <p:cNvPicPr>
            <a:picLocks noChangeAspect="1"/>
          </p:cNvPicPr>
          <p:nvPr/>
        </p:nvPicPr>
        <p:blipFill>
          <a:blip r:embed="rId3"/>
          <a:stretch>
            <a:fillRect/>
          </a:stretch>
        </p:blipFill>
        <p:spPr>
          <a:xfrm>
            <a:off x="506505" y="2423312"/>
            <a:ext cx="5657850" cy="666750"/>
          </a:xfrm>
          <a:prstGeom prst="rect">
            <a:avLst/>
          </a:prstGeom>
        </p:spPr>
      </p:pic>
      <p:pic>
        <p:nvPicPr>
          <p:cNvPr id="9" name="Picture 8"/>
          <p:cNvPicPr>
            <a:picLocks noChangeAspect="1"/>
          </p:cNvPicPr>
          <p:nvPr/>
        </p:nvPicPr>
        <p:blipFill>
          <a:blip r:embed="rId4"/>
          <a:stretch>
            <a:fillRect/>
          </a:stretch>
        </p:blipFill>
        <p:spPr>
          <a:xfrm>
            <a:off x="6288181" y="2621417"/>
            <a:ext cx="2792684" cy="3044277"/>
          </a:xfrm>
          <a:prstGeom prst="rect">
            <a:avLst/>
          </a:prstGeom>
        </p:spPr>
      </p:pic>
      <p:pic>
        <p:nvPicPr>
          <p:cNvPr id="10" name="Picture 9"/>
          <p:cNvPicPr>
            <a:picLocks noChangeAspect="1"/>
          </p:cNvPicPr>
          <p:nvPr/>
        </p:nvPicPr>
        <p:blipFill>
          <a:blip r:embed="rId5"/>
          <a:stretch>
            <a:fillRect/>
          </a:stretch>
        </p:blipFill>
        <p:spPr>
          <a:xfrm>
            <a:off x="506505" y="3677556"/>
            <a:ext cx="5381625" cy="1914525"/>
          </a:xfrm>
          <a:prstGeom prst="rect">
            <a:avLst/>
          </a:prstGeom>
        </p:spPr>
      </p:pic>
    </p:spTree>
    <p:extLst>
      <p:ext uri="{BB962C8B-B14F-4D97-AF65-F5344CB8AC3E}">
        <p14:creationId xmlns:p14="http://schemas.microsoft.com/office/powerpoint/2010/main" val="222804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Loop Control Statements</a:t>
            </a:r>
            <a:endParaRPr lang="en-US" sz="2800" dirty="0"/>
          </a:p>
        </p:txBody>
      </p:sp>
      <p:sp>
        <p:nvSpPr>
          <p:cNvPr id="2" name="Rectangle 1"/>
          <p:cNvSpPr/>
          <p:nvPr/>
        </p:nvSpPr>
        <p:spPr>
          <a:xfrm>
            <a:off x="357158" y="932688"/>
            <a:ext cx="8429684" cy="1200329"/>
          </a:xfrm>
          <a:prstGeom prst="rect">
            <a:avLst/>
          </a:prstGeom>
        </p:spPr>
        <p:txBody>
          <a:bodyPr wrap="square">
            <a:spAutoFit/>
          </a:bodyPr>
          <a:lstStyle/>
          <a:p>
            <a:pPr algn="just"/>
            <a:r>
              <a:rPr lang="en-US" dirty="0"/>
              <a:t>Loop control statements </a:t>
            </a:r>
            <a:r>
              <a:rPr lang="en-US" dirty="0">
                <a:solidFill>
                  <a:srgbClr val="39C2D7"/>
                </a:solidFill>
              </a:rPr>
              <a:t>change execution from its normal sequence</a:t>
            </a:r>
            <a:r>
              <a:rPr lang="en-US" dirty="0"/>
              <a:t>. When execution leaves a scope, all automatic objects that were created in that scope are destroyed.</a:t>
            </a:r>
          </a:p>
          <a:p>
            <a:pPr algn="just"/>
            <a:r>
              <a:rPr lang="en-US" dirty="0"/>
              <a:t>Java supports the following control statements.</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20636218"/>
              </p:ext>
            </p:extLst>
          </p:nvPr>
        </p:nvGraphicFramePr>
        <p:xfrm>
          <a:off x="601980" y="2677207"/>
          <a:ext cx="7940040" cy="2286000"/>
        </p:xfrm>
        <a:graphic>
          <a:graphicData uri="http://schemas.openxmlformats.org/drawingml/2006/table">
            <a:tbl>
              <a:tblPr/>
              <a:tblGrid>
                <a:gridCol w="2366237"/>
                <a:gridCol w="5573803"/>
              </a:tblGrid>
              <a:tr h="0">
                <a:tc>
                  <a:txBody>
                    <a:bodyPr/>
                    <a:lstStyle/>
                    <a:p>
                      <a:pPr algn="ctr" fontAlgn="t"/>
                      <a:r>
                        <a:rPr lang="en-US" b="1">
                          <a:effectLst/>
                        </a:rPr>
                        <a:t>Control Statement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algn="just" fontAlgn="t"/>
                      <a:r>
                        <a:rPr lang="en-US" b="1" u="none" strike="noStrike">
                          <a:solidFill>
                            <a:srgbClr val="313131"/>
                          </a:solidFill>
                          <a:effectLst/>
                          <a:hlinkClick r:id="rId3" tooltip="break statement in java"/>
                        </a:rPr>
                        <a:t>break statement</a:t>
                      </a:r>
                      <a:endParaRPr lang="en-US">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Terminates the </a:t>
                      </a:r>
                      <a:r>
                        <a:rPr lang="en-US" b="1">
                          <a:effectLst/>
                        </a:rPr>
                        <a:t>loop</a:t>
                      </a:r>
                      <a:r>
                        <a:rPr lang="en-US">
                          <a:effectLst/>
                        </a:rPr>
                        <a:t> or </a:t>
                      </a:r>
                      <a:r>
                        <a:rPr lang="en-US" b="1">
                          <a:effectLst/>
                        </a:rPr>
                        <a:t>switch</a:t>
                      </a:r>
                      <a:r>
                        <a:rPr lang="en-US">
                          <a:effectLst/>
                        </a:rPr>
                        <a:t> statement and transfers execution to the statement immediately following the loop or switch.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algn="just" fontAlgn="t"/>
                      <a:r>
                        <a:rPr lang="en-US" b="1" u="none" strike="noStrike">
                          <a:solidFill>
                            <a:srgbClr val="313131"/>
                          </a:solidFill>
                          <a:effectLst/>
                          <a:hlinkClick r:id="rId4" tooltip="continue statement in java"/>
                        </a:rPr>
                        <a:t>continue statement</a:t>
                      </a:r>
                      <a:endParaRPr lang="en-US">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Causes the loop to skip the remainder of its body and immediately retest its condition prior to reiterating.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751600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725391"/>
          </a:xfrm>
        </p:spPr>
        <p:txBody>
          <a:bodyPr>
            <a:spAutoFit/>
          </a:bodyPr>
          <a:lstStyle/>
          <a:p>
            <a:pPr lvl="0"/>
            <a:r>
              <a:rPr lang="en-US" sz="4800" dirty="0" smtClean="0"/>
              <a:t>Classes</a:t>
            </a:r>
            <a:endParaRPr lang="en-US" sz="4800" dirty="0"/>
          </a:p>
        </p:txBody>
      </p:sp>
    </p:spTree>
    <p:extLst>
      <p:ext uri="{BB962C8B-B14F-4D97-AF65-F5344CB8AC3E}">
        <p14:creationId xmlns:p14="http://schemas.microsoft.com/office/powerpoint/2010/main" val="3880731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Classes &amp; Objects</a:t>
            </a:r>
            <a:endParaRPr lang="en-US" sz="2800" dirty="0"/>
          </a:p>
        </p:txBody>
      </p:sp>
      <p:sp>
        <p:nvSpPr>
          <p:cNvPr id="2" name="Rectangle 1"/>
          <p:cNvSpPr/>
          <p:nvPr/>
        </p:nvSpPr>
        <p:spPr>
          <a:xfrm>
            <a:off x="322244" y="1305212"/>
            <a:ext cx="8669355" cy="4524315"/>
          </a:xfrm>
          <a:prstGeom prst="rect">
            <a:avLst/>
          </a:prstGeom>
        </p:spPr>
        <p:txBody>
          <a:bodyPr wrap="square">
            <a:spAutoFit/>
          </a:bodyPr>
          <a:lstStyle/>
          <a:p>
            <a:r>
              <a:rPr lang="en-US" b="1" dirty="0">
                <a:solidFill>
                  <a:srgbClr val="00B0F0"/>
                </a:solidFill>
              </a:rPr>
              <a:t>■ Class </a:t>
            </a:r>
            <a:r>
              <a:rPr lang="en-US" b="1" dirty="0" smtClean="0">
                <a:solidFill>
                  <a:srgbClr val="00B0F0"/>
                </a:solidFill>
              </a:rPr>
              <a:t>: </a:t>
            </a:r>
            <a:r>
              <a:rPr lang="en-US" dirty="0" smtClean="0"/>
              <a:t>A </a:t>
            </a:r>
            <a:r>
              <a:rPr lang="en-US" dirty="0"/>
              <a:t>template that describes the kinds of state and behavior that objects of its type support. </a:t>
            </a:r>
            <a:endParaRPr lang="en-US" dirty="0" smtClean="0"/>
          </a:p>
          <a:p>
            <a:endParaRPr lang="en-US" dirty="0" smtClean="0"/>
          </a:p>
          <a:p>
            <a:r>
              <a:rPr lang="en-US" b="1" dirty="0" smtClean="0">
                <a:solidFill>
                  <a:srgbClr val="00B0F0"/>
                </a:solidFill>
              </a:rPr>
              <a:t>■ Object : </a:t>
            </a:r>
            <a:r>
              <a:rPr lang="en-US" dirty="0"/>
              <a:t>At runtime, when the Java Virtual Machine (JVM) encounters the </a:t>
            </a:r>
            <a:r>
              <a:rPr lang="en-US" b="1" dirty="0"/>
              <a:t>new</a:t>
            </a:r>
            <a:r>
              <a:rPr lang="en-US" dirty="0"/>
              <a:t> keyword, it will use the appropriate class to make an object which is an instance of that class. That object will have its own state, and access to all of the behaviors defined by its class</a:t>
            </a:r>
            <a:r>
              <a:rPr lang="en-US" dirty="0" smtClean="0"/>
              <a:t>.</a:t>
            </a:r>
          </a:p>
          <a:p>
            <a:r>
              <a:rPr lang="en-US" dirty="0" smtClean="0"/>
              <a:t> </a:t>
            </a:r>
          </a:p>
          <a:p>
            <a:r>
              <a:rPr lang="en-US" b="1" dirty="0" smtClean="0">
                <a:solidFill>
                  <a:srgbClr val="00B0F0"/>
                </a:solidFill>
              </a:rPr>
              <a:t>■ </a:t>
            </a:r>
            <a:r>
              <a:rPr lang="en-US" b="1" dirty="0">
                <a:solidFill>
                  <a:srgbClr val="00B0F0"/>
                </a:solidFill>
              </a:rPr>
              <a:t>State (instance variables</a:t>
            </a:r>
            <a:r>
              <a:rPr lang="en-US" b="1" dirty="0" smtClean="0">
                <a:solidFill>
                  <a:srgbClr val="00B0F0"/>
                </a:solidFill>
              </a:rPr>
              <a:t>) : </a:t>
            </a:r>
            <a:r>
              <a:rPr lang="en-US" dirty="0"/>
              <a:t>Each object (instance of a class) will have its own unique set of instance variables as defined in the class. Collectively, the values assigned to an object's instance variables make up the object's state. </a:t>
            </a:r>
            <a:endParaRPr lang="en-US" dirty="0" smtClean="0"/>
          </a:p>
          <a:p>
            <a:endParaRPr lang="en-US" dirty="0" smtClean="0"/>
          </a:p>
          <a:p>
            <a:r>
              <a:rPr lang="en-US" b="1" dirty="0" smtClean="0">
                <a:solidFill>
                  <a:srgbClr val="00B0F0"/>
                </a:solidFill>
              </a:rPr>
              <a:t>■ </a:t>
            </a:r>
            <a:r>
              <a:rPr lang="en-US" b="1" dirty="0">
                <a:solidFill>
                  <a:srgbClr val="00B0F0"/>
                </a:solidFill>
              </a:rPr>
              <a:t>Behavior (methods</a:t>
            </a:r>
            <a:r>
              <a:rPr lang="en-US" b="1" dirty="0" smtClean="0">
                <a:solidFill>
                  <a:srgbClr val="00B0F0"/>
                </a:solidFill>
              </a:rPr>
              <a:t>) : </a:t>
            </a:r>
            <a:r>
              <a:rPr lang="en-US" dirty="0"/>
              <a:t>When a programmer creates a class, she creates methods for that class. Methods are where the class' logic is stored. Methods are where the real work gets done. They are where algorithms get executed, and data gets manipulated.</a:t>
            </a:r>
          </a:p>
        </p:txBody>
      </p:sp>
    </p:spTree>
    <p:extLst>
      <p:ext uri="{BB962C8B-B14F-4D97-AF65-F5344CB8AC3E}">
        <p14:creationId xmlns:p14="http://schemas.microsoft.com/office/powerpoint/2010/main" val="3698711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Classes</a:t>
            </a:r>
            <a:endParaRPr lang="en-US" sz="2800" dirty="0"/>
          </a:p>
        </p:txBody>
      </p:sp>
      <p:sp>
        <p:nvSpPr>
          <p:cNvPr id="3" name="Rectangle 2"/>
          <p:cNvSpPr/>
          <p:nvPr/>
        </p:nvSpPr>
        <p:spPr>
          <a:xfrm>
            <a:off x="551935" y="1293341"/>
            <a:ext cx="6306065" cy="5078313"/>
          </a:xfrm>
          <a:prstGeom prst="rect">
            <a:avLst/>
          </a:prstGeom>
        </p:spPr>
        <p:txBody>
          <a:bodyPr wrap="square">
            <a:spAutoFit/>
          </a:bodyPr>
          <a:lstStyle/>
          <a:p>
            <a:r>
              <a:rPr lang="en-US" b="1" dirty="0">
                <a:solidFill>
                  <a:schemeClr val="accent2">
                    <a:lumMod val="50000"/>
                  </a:schemeClr>
                </a:solidFill>
              </a:rPr>
              <a:t>class</a:t>
            </a:r>
            <a:r>
              <a:rPr lang="en-US" b="1" dirty="0"/>
              <a:t> </a:t>
            </a:r>
            <a:r>
              <a:rPr lang="en-US" b="1" dirty="0" err="1"/>
              <a:t>ClassName</a:t>
            </a:r>
            <a:r>
              <a:rPr lang="en-US" b="1" dirty="0"/>
              <a:t> { </a:t>
            </a:r>
          </a:p>
          <a:p>
            <a:pPr lvl="1"/>
            <a:endParaRPr lang="ru-RU" dirty="0">
              <a:solidFill>
                <a:srgbClr val="00B0F0"/>
              </a:solidFill>
            </a:endParaRPr>
          </a:p>
          <a:p>
            <a:pPr lvl="1"/>
            <a:r>
              <a:rPr lang="en-US" b="1" dirty="0">
                <a:solidFill>
                  <a:srgbClr val="00B0F0"/>
                </a:solidFill>
              </a:rPr>
              <a:t>type instance_variable1; </a:t>
            </a:r>
          </a:p>
          <a:p>
            <a:pPr lvl="1"/>
            <a:r>
              <a:rPr lang="en-US" b="1" dirty="0">
                <a:solidFill>
                  <a:srgbClr val="00B0F0"/>
                </a:solidFill>
              </a:rPr>
              <a:t>type instance _variable2; </a:t>
            </a:r>
          </a:p>
          <a:p>
            <a:pPr lvl="1"/>
            <a:r>
              <a:rPr lang="ru-RU" dirty="0">
                <a:solidFill>
                  <a:srgbClr val="00B0F0"/>
                </a:solidFill>
              </a:rPr>
              <a:t>//... </a:t>
            </a:r>
          </a:p>
          <a:p>
            <a:pPr lvl="1"/>
            <a:r>
              <a:rPr lang="en-US" b="1" dirty="0">
                <a:solidFill>
                  <a:srgbClr val="00B0F0"/>
                </a:solidFill>
              </a:rPr>
              <a:t>type </a:t>
            </a:r>
            <a:r>
              <a:rPr lang="en-US" b="1" dirty="0" err="1">
                <a:solidFill>
                  <a:srgbClr val="00B0F0"/>
                </a:solidFill>
              </a:rPr>
              <a:t>instance_variableN</a:t>
            </a:r>
            <a:r>
              <a:rPr lang="en-US" b="1" dirty="0">
                <a:solidFill>
                  <a:srgbClr val="00B0F0"/>
                </a:solidFill>
              </a:rPr>
              <a:t>; </a:t>
            </a:r>
            <a:endParaRPr lang="en-US" b="1" dirty="0" smtClean="0">
              <a:solidFill>
                <a:srgbClr val="00B0F0"/>
              </a:solidFill>
            </a:endParaRPr>
          </a:p>
          <a:p>
            <a:pPr lvl="1"/>
            <a:endParaRPr lang="en-US" b="1" dirty="0"/>
          </a:p>
          <a:p>
            <a:pPr lvl="1"/>
            <a:r>
              <a:rPr lang="en-US" b="1" dirty="0">
                <a:solidFill>
                  <a:schemeClr val="accent6"/>
                </a:solidFill>
              </a:rPr>
              <a:t>type methodname1(</a:t>
            </a:r>
            <a:r>
              <a:rPr lang="en-US" b="1" i="1" dirty="0">
                <a:solidFill>
                  <a:schemeClr val="accent6"/>
                </a:solidFill>
              </a:rPr>
              <a:t>parameter-list</a:t>
            </a:r>
            <a:r>
              <a:rPr lang="en-US" b="1" dirty="0">
                <a:solidFill>
                  <a:schemeClr val="accent6"/>
                </a:solidFill>
              </a:rPr>
              <a:t>) { </a:t>
            </a:r>
          </a:p>
          <a:p>
            <a:pPr lvl="1"/>
            <a:r>
              <a:rPr lang="en-US" dirty="0">
                <a:solidFill>
                  <a:schemeClr val="accent6"/>
                </a:solidFill>
              </a:rPr>
              <a:t>	</a:t>
            </a:r>
            <a:r>
              <a:rPr lang="ru-RU" dirty="0">
                <a:solidFill>
                  <a:schemeClr val="accent6"/>
                </a:solidFill>
              </a:rPr>
              <a:t>// </a:t>
            </a:r>
            <a:r>
              <a:rPr lang="en-US" dirty="0" smtClean="0">
                <a:solidFill>
                  <a:schemeClr val="accent6"/>
                </a:solidFill>
              </a:rPr>
              <a:t>method body</a:t>
            </a:r>
            <a:r>
              <a:rPr lang="ru-RU" dirty="0" smtClean="0">
                <a:solidFill>
                  <a:schemeClr val="accent6"/>
                </a:solidFill>
              </a:rPr>
              <a:t> </a:t>
            </a:r>
            <a:endParaRPr lang="ru-RU" dirty="0">
              <a:solidFill>
                <a:schemeClr val="accent6"/>
              </a:solidFill>
            </a:endParaRPr>
          </a:p>
          <a:p>
            <a:pPr lvl="1"/>
            <a:r>
              <a:rPr lang="ru-RU" b="1" dirty="0">
                <a:solidFill>
                  <a:schemeClr val="accent6"/>
                </a:solidFill>
              </a:rPr>
              <a:t>}</a:t>
            </a:r>
            <a:r>
              <a:rPr lang="ru-RU" dirty="0">
                <a:solidFill>
                  <a:schemeClr val="accent6"/>
                </a:solidFill>
              </a:rPr>
              <a:t> </a:t>
            </a:r>
          </a:p>
          <a:p>
            <a:pPr lvl="1"/>
            <a:r>
              <a:rPr lang="en-US" b="1" dirty="0">
                <a:solidFill>
                  <a:schemeClr val="accent6"/>
                </a:solidFill>
              </a:rPr>
              <a:t>type methodname2 (</a:t>
            </a:r>
            <a:r>
              <a:rPr lang="en-US" b="1" i="1" dirty="0">
                <a:solidFill>
                  <a:schemeClr val="accent6"/>
                </a:solidFill>
              </a:rPr>
              <a:t>parameter-list</a:t>
            </a:r>
            <a:r>
              <a:rPr lang="en-US" b="1" dirty="0">
                <a:solidFill>
                  <a:schemeClr val="accent6"/>
                </a:solidFill>
              </a:rPr>
              <a:t>) { </a:t>
            </a:r>
          </a:p>
          <a:p>
            <a:pPr lvl="1"/>
            <a:r>
              <a:rPr lang="en-US" dirty="0">
                <a:solidFill>
                  <a:schemeClr val="accent6"/>
                </a:solidFill>
              </a:rPr>
              <a:t>	</a:t>
            </a:r>
            <a:r>
              <a:rPr lang="ru-RU" dirty="0">
                <a:solidFill>
                  <a:schemeClr val="accent6"/>
                </a:solidFill>
              </a:rPr>
              <a:t>// </a:t>
            </a:r>
            <a:r>
              <a:rPr lang="en-US" dirty="0">
                <a:solidFill>
                  <a:schemeClr val="accent6"/>
                </a:solidFill>
              </a:rPr>
              <a:t>method body</a:t>
            </a:r>
            <a:r>
              <a:rPr lang="ru-RU" dirty="0">
                <a:solidFill>
                  <a:schemeClr val="accent6"/>
                </a:solidFill>
              </a:rPr>
              <a:t> </a:t>
            </a:r>
          </a:p>
          <a:p>
            <a:pPr lvl="1"/>
            <a:r>
              <a:rPr lang="ru-RU" b="1" dirty="0">
                <a:solidFill>
                  <a:schemeClr val="accent6"/>
                </a:solidFill>
              </a:rPr>
              <a:t>}</a:t>
            </a:r>
            <a:r>
              <a:rPr lang="ru-RU" dirty="0">
                <a:solidFill>
                  <a:schemeClr val="accent6"/>
                </a:solidFill>
              </a:rPr>
              <a:t> </a:t>
            </a:r>
          </a:p>
          <a:p>
            <a:pPr lvl="1"/>
            <a:r>
              <a:rPr lang="ru-RU" dirty="0">
                <a:solidFill>
                  <a:schemeClr val="accent6"/>
                </a:solidFill>
              </a:rPr>
              <a:t>//... </a:t>
            </a:r>
          </a:p>
          <a:p>
            <a:pPr lvl="1"/>
            <a:r>
              <a:rPr lang="en-US" b="1" dirty="0">
                <a:solidFill>
                  <a:schemeClr val="accent6"/>
                </a:solidFill>
              </a:rPr>
              <a:t>type </a:t>
            </a:r>
            <a:r>
              <a:rPr lang="en-US" b="1" dirty="0" err="1">
                <a:solidFill>
                  <a:schemeClr val="accent6"/>
                </a:solidFill>
              </a:rPr>
              <a:t>methodnameN</a:t>
            </a:r>
            <a:r>
              <a:rPr lang="en-US" b="1" dirty="0">
                <a:solidFill>
                  <a:schemeClr val="accent6"/>
                </a:solidFill>
              </a:rPr>
              <a:t>(</a:t>
            </a:r>
            <a:r>
              <a:rPr lang="en-US" b="1" i="1" dirty="0">
                <a:solidFill>
                  <a:schemeClr val="accent6"/>
                </a:solidFill>
              </a:rPr>
              <a:t>parameter-list</a:t>
            </a:r>
            <a:r>
              <a:rPr lang="en-US" b="1" dirty="0">
                <a:solidFill>
                  <a:schemeClr val="accent6"/>
                </a:solidFill>
              </a:rPr>
              <a:t>) { </a:t>
            </a:r>
          </a:p>
          <a:p>
            <a:pPr lvl="1"/>
            <a:r>
              <a:rPr lang="en-US" dirty="0">
                <a:solidFill>
                  <a:schemeClr val="accent6"/>
                </a:solidFill>
              </a:rPr>
              <a:t>	</a:t>
            </a:r>
            <a:r>
              <a:rPr lang="ru-RU" dirty="0">
                <a:solidFill>
                  <a:schemeClr val="accent6"/>
                </a:solidFill>
              </a:rPr>
              <a:t>// </a:t>
            </a:r>
            <a:r>
              <a:rPr lang="en-US" dirty="0">
                <a:solidFill>
                  <a:schemeClr val="accent6"/>
                </a:solidFill>
              </a:rPr>
              <a:t>method body</a:t>
            </a:r>
            <a:r>
              <a:rPr lang="ru-RU" dirty="0">
                <a:solidFill>
                  <a:schemeClr val="accent6"/>
                </a:solidFill>
              </a:rPr>
              <a:t> </a:t>
            </a:r>
            <a:endParaRPr lang="en-US" dirty="0" smtClean="0">
              <a:solidFill>
                <a:schemeClr val="accent6"/>
              </a:solidFill>
            </a:endParaRPr>
          </a:p>
          <a:p>
            <a:pPr lvl="1"/>
            <a:r>
              <a:rPr lang="ru-RU" b="1" dirty="0" smtClean="0">
                <a:solidFill>
                  <a:schemeClr val="accent6"/>
                </a:solidFill>
              </a:rPr>
              <a:t>} </a:t>
            </a:r>
            <a:endParaRPr lang="ru-RU" b="1" dirty="0">
              <a:solidFill>
                <a:schemeClr val="accent6"/>
              </a:solidFill>
            </a:endParaRPr>
          </a:p>
          <a:p>
            <a:r>
              <a:rPr lang="ru-RU" b="1" dirty="0"/>
              <a:t>} </a:t>
            </a:r>
          </a:p>
        </p:txBody>
      </p:sp>
    </p:spTree>
    <p:extLst>
      <p:ext uri="{BB962C8B-B14F-4D97-AF65-F5344CB8AC3E}">
        <p14:creationId xmlns:p14="http://schemas.microsoft.com/office/powerpoint/2010/main" val="23272136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Constructors</a:t>
            </a:r>
            <a:endParaRPr lang="en-US" sz="2800" dirty="0"/>
          </a:p>
        </p:txBody>
      </p:sp>
      <p:graphicFrame>
        <p:nvGraphicFramePr>
          <p:cNvPr id="4" name="Схема 6"/>
          <p:cNvGraphicFramePr/>
          <p:nvPr>
            <p:extLst>
              <p:ext uri="{D42A27DB-BD31-4B8C-83A1-F6EECF244321}">
                <p14:modId xmlns:p14="http://schemas.microsoft.com/office/powerpoint/2010/main" val="3623119015"/>
              </p:ext>
            </p:extLst>
          </p:nvPr>
        </p:nvGraphicFramePr>
        <p:xfrm>
          <a:off x="374936" y="1161535"/>
          <a:ext cx="8394128" cy="5078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55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91B5EAE5-4E26-4358-A1C1-78FE3643D849}"/>
                                            </p:graphicEl>
                                          </p:spTgt>
                                        </p:tgtEl>
                                        <p:attrNameLst>
                                          <p:attrName>style.visibility</p:attrName>
                                        </p:attrNameLst>
                                      </p:cBhvr>
                                      <p:to>
                                        <p:strVal val="visible"/>
                                      </p:to>
                                    </p:set>
                                    <p:anim calcmode="lin" valueType="num">
                                      <p:cBhvr additive="base">
                                        <p:cTn id="7" dur="500" fill="hold"/>
                                        <p:tgtEl>
                                          <p:spTgt spid="4">
                                            <p:graphicEl>
                                              <a:dgm id="{91B5EAE5-4E26-4358-A1C1-78FE3643D84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91B5EAE5-4E26-4358-A1C1-78FE3643D84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D104111-E479-46D0-A696-59943861D507}"/>
                                            </p:graphicEl>
                                          </p:spTgt>
                                        </p:tgtEl>
                                        <p:attrNameLst>
                                          <p:attrName>style.visibility</p:attrName>
                                        </p:attrNameLst>
                                      </p:cBhvr>
                                      <p:to>
                                        <p:strVal val="visible"/>
                                      </p:to>
                                    </p:set>
                                    <p:anim calcmode="lin" valueType="num">
                                      <p:cBhvr additive="base">
                                        <p:cTn id="13" dur="500" fill="hold"/>
                                        <p:tgtEl>
                                          <p:spTgt spid="4">
                                            <p:graphicEl>
                                              <a:dgm id="{FD104111-E479-46D0-A696-59943861D50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D104111-E479-46D0-A696-59943861D50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7E2702E3-E102-41D5-8C00-8BF90CF72461}"/>
                                            </p:graphicEl>
                                          </p:spTgt>
                                        </p:tgtEl>
                                        <p:attrNameLst>
                                          <p:attrName>style.visibility</p:attrName>
                                        </p:attrNameLst>
                                      </p:cBhvr>
                                      <p:to>
                                        <p:strVal val="visible"/>
                                      </p:to>
                                    </p:set>
                                    <p:anim calcmode="lin" valueType="num">
                                      <p:cBhvr additive="base">
                                        <p:cTn id="19" dur="500" fill="hold"/>
                                        <p:tgtEl>
                                          <p:spTgt spid="4">
                                            <p:graphicEl>
                                              <a:dgm id="{7E2702E3-E102-41D5-8C00-8BF90CF7246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7E2702E3-E102-41D5-8C00-8BF90CF7246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2CBCEB76-5CBA-41FB-A8B3-ED3A3524C088}"/>
                                            </p:graphicEl>
                                          </p:spTgt>
                                        </p:tgtEl>
                                        <p:attrNameLst>
                                          <p:attrName>style.visibility</p:attrName>
                                        </p:attrNameLst>
                                      </p:cBhvr>
                                      <p:to>
                                        <p:strVal val="visible"/>
                                      </p:to>
                                    </p:set>
                                    <p:anim calcmode="lin" valueType="num">
                                      <p:cBhvr additive="base">
                                        <p:cTn id="25" dur="500" fill="hold"/>
                                        <p:tgtEl>
                                          <p:spTgt spid="4">
                                            <p:graphicEl>
                                              <a:dgm id="{2CBCEB76-5CBA-41FB-A8B3-ED3A3524C08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2CBCEB76-5CBA-41FB-A8B3-ED3A3524C088}"/>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D8E9494A-40DD-4E73-91C5-4ED3E99774DB}"/>
                                            </p:graphicEl>
                                          </p:spTgt>
                                        </p:tgtEl>
                                        <p:attrNameLst>
                                          <p:attrName>style.visibility</p:attrName>
                                        </p:attrNameLst>
                                      </p:cBhvr>
                                      <p:to>
                                        <p:strVal val="visible"/>
                                      </p:to>
                                    </p:set>
                                    <p:anim calcmode="lin" valueType="num">
                                      <p:cBhvr additive="base">
                                        <p:cTn id="31" dur="500" fill="hold"/>
                                        <p:tgtEl>
                                          <p:spTgt spid="4">
                                            <p:graphicEl>
                                              <a:dgm id="{D8E9494A-40DD-4E73-91C5-4ED3E99774D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D8E9494A-40DD-4E73-91C5-4ED3E99774D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History</a:t>
            </a:r>
            <a:endParaRPr lang="en-US" dirty="0"/>
          </a:p>
        </p:txBody>
      </p:sp>
      <p:pic>
        <p:nvPicPr>
          <p:cNvPr id="2" name="Picture 1"/>
          <p:cNvPicPr>
            <a:picLocks noChangeAspect="1"/>
          </p:cNvPicPr>
          <p:nvPr/>
        </p:nvPicPr>
        <p:blipFill>
          <a:blip r:embed="rId3"/>
          <a:stretch>
            <a:fillRect/>
          </a:stretch>
        </p:blipFill>
        <p:spPr>
          <a:xfrm>
            <a:off x="239928" y="1128006"/>
            <a:ext cx="2001398" cy="2488405"/>
          </a:xfrm>
          <a:prstGeom prst="rect">
            <a:avLst/>
          </a:prstGeom>
        </p:spPr>
      </p:pic>
      <p:sp>
        <p:nvSpPr>
          <p:cNvPr id="3" name="Rectangle 2"/>
          <p:cNvSpPr/>
          <p:nvPr/>
        </p:nvSpPr>
        <p:spPr>
          <a:xfrm>
            <a:off x="2421770" y="1128006"/>
            <a:ext cx="2586990" cy="369332"/>
          </a:xfrm>
          <a:prstGeom prst="rect">
            <a:avLst/>
          </a:prstGeom>
        </p:spPr>
        <p:txBody>
          <a:bodyPr wrap="none">
            <a:spAutoFit/>
          </a:bodyPr>
          <a:lstStyle/>
          <a:p>
            <a:r>
              <a:rPr lang="en-US" b="1" dirty="0">
                <a:solidFill>
                  <a:srgbClr val="252525"/>
                </a:solidFill>
                <a:latin typeface="Arial" panose="020B0604020202020204" pitchFamily="34" charset="0"/>
              </a:rPr>
              <a:t>James Arthur Gosling</a:t>
            </a:r>
            <a:endParaRPr lang="en-US" dirty="0"/>
          </a:p>
        </p:txBody>
      </p:sp>
      <p:sp>
        <p:nvSpPr>
          <p:cNvPr id="5" name="TextBox 4"/>
          <p:cNvSpPr txBox="1"/>
          <p:nvPr/>
        </p:nvSpPr>
        <p:spPr>
          <a:xfrm>
            <a:off x="2421770" y="1451810"/>
            <a:ext cx="2586990" cy="2714589"/>
          </a:xfrm>
          <a:prstGeom prst="rect">
            <a:avLst/>
          </a:prstGeom>
          <a:noFill/>
        </p:spPr>
        <p:txBody>
          <a:bodyPr wrap="square" rtlCol="0">
            <a:spAutoFit/>
          </a:bodyPr>
          <a:lstStyle/>
          <a:p>
            <a:pPr>
              <a:lnSpc>
                <a:spcPct val="120000"/>
              </a:lnSpc>
            </a:pPr>
            <a:r>
              <a:rPr lang="en-US" sz="1400" dirty="0" smtClean="0">
                <a:solidFill>
                  <a:srgbClr val="444444"/>
                </a:solidFill>
                <a:cs typeface="Trebuchet MS"/>
              </a:rPr>
              <a:t>Born </a:t>
            </a:r>
            <a:r>
              <a:rPr lang="en-US" sz="1400" dirty="0">
                <a:solidFill>
                  <a:srgbClr val="444444"/>
                </a:solidFill>
                <a:cs typeface="Trebuchet MS"/>
              </a:rPr>
              <a:t>May 19, </a:t>
            </a:r>
            <a:r>
              <a:rPr lang="en-US" sz="1400" dirty="0" smtClean="0">
                <a:solidFill>
                  <a:srgbClr val="444444"/>
                </a:solidFill>
                <a:cs typeface="Trebuchet MS"/>
              </a:rPr>
              <a:t>1955.</a:t>
            </a:r>
            <a:r>
              <a:rPr lang="ru-RU" sz="1400" dirty="0" smtClean="0">
                <a:solidFill>
                  <a:srgbClr val="444444"/>
                </a:solidFill>
                <a:cs typeface="Trebuchet MS"/>
              </a:rPr>
              <a:t> </a:t>
            </a:r>
            <a:endParaRPr lang="en-US" sz="1400" dirty="0" smtClean="0">
              <a:solidFill>
                <a:srgbClr val="444444"/>
              </a:solidFill>
              <a:cs typeface="Trebuchet MS"/>
            </a:endParaRPr>
          </a:p>
          <a:p>
            <a:pPr>
              <a:lnSpc>
                <a:spcPct val="120000"/>
              </a:lnSpc>
            </a:pPr>
            <a:r>
              <a:rPr lang="en-US" sz="1400" dirty="0" smtClean="0">
                <a:solidFill>
                  <a:srgbClr val="444444"/>
                </a:solidFill>
                <a:cs typeface="Trebuchet MS"/>
              </a:rPr>
              <a:t>Is </a:t>
            </a:r>
            <a:r>
              <a:rPr lang="en-US" sz="1400" dirty="0">
                <a:solidFill>
                  <a:srgbClr val="444444"/>
                </a:solidFill>
                <a:cs typeface="Trebuchet MS"/>
              </a:rPr>
              <a:t>a Canadian computer scientist, </a:t>
            </a:r>
            <a:r>
              <a:rPr lang="en-US" sz="1400" dirty="0" smtClean="0">
                <a:solidFill>
                  <a:srgbClr val="444444"/>
                </a:solidFill>
                <a:cs typeface="Trebuchet MS"/>
              </a:rPr>
              <a:t>best </a:t>
            </a:r>
            <a:r>
              <a:rPr lang="en-US" sz="1400" dirty="0">
                <a:solidFill>
                  <a:srgbClr val="444444"/>
                </a:solidFill>
                <a:cs typeface="Trebuchet MS"/>
              </a:rPr>
              <a:t>known as the father of the Java programming </a:t>
            </a:r>
            <a:r>
              <a:rPr lang="en-US" sz="1400" dirty="0" smtClean="0">
                <a:solidFill>
                  <a:srgbClr val="444444"/>
                </a:solidFill>
                <a:cs typeface="Trebuchet MS"/>
              </a:rPr>
              <a:t>language</a:t>
            </a:r>
          </a:p>
          <a:p>
            <a:pPr>
              <a:lnSpc>
                <a:spcPct val="120000"/>
              </a:lnSpc>
            </a:pPr>
            <a:endParaRPr lang="en-US" dirty="0">
              <a:solidFill>
                <a:srgbClr val="444444"/>
              </a:solidFill>
              <a:latin typeface="Trebuchet MS"/>
              <a:cs typeface="Trebuchet MS"/>
            </a:endParaRPr>
          </a:p>
          <a:p>
            <a:pPr>
              <a:lnSpc>
                <a:spcPct val="120000"/>
              </a:lnSpc>
            </a:pPr>
            <a:endParaRPr lang="en-US" dirty="0" smtClean="0">
              <a:solidFill>
                <a:srgbClr val="444444"/>
              </a:solidFill>
              <a:latin typeface="Trebuchet MS"/>
              <a:cs typeface="Trebuchet MS"/>
            </a:endParaRPr>
          </a:p>
          <a:p>
            <a:pPr>
              <a:lnSpc>
                <a:spcPct val="120000"/>
              </a:lnSpc>
            </a:pPr>
            <a:endParaRPr lang="en-US" dirty="0">
              <a:solidFill>
                <a:srgbClr val="444444"/>
              </a:solidFill>
              <a:latin typeface="Trebuchet MS"/>
              <a:cs typeface="Trebuchet MS"/>
            </a:endParaRPr>
          </a:p>
          <a:p>
            <a:pPr>
              <a:lnSpc>
                <a:spcPct val="120000"/>
              </a:lnSpc>
            </a:pPr>
            <a:endParaRPr lang="en-US" dirty="0">
              <a:solidFill>
                <a:srgbClr val="444444"/>
              </a:solidFill>
              <a:latin typeface="Trebuchet MS"/>
              <a:cs typeface="Trebuchet MS"/>
            </a:endParaRPr>
          </a:p>
        </p:txBody>
      </p:sp>
      <p:cxnSp>
        <p:nvCxnSpPr>
          <p:cNvPr id="68" name="Straight Arrow Connector 67"/>
          <p:cNvCxnSpPr/>
          <p:nvPr/>
        </p:nvCxnSpPr>
        <p:spPr>
          <a:xfrm>
            <a:off x="322476" y="5710993"/>
            <a:ext cx="8366765" cy="20354"/>
          </a:xfrm>
          <a:prstGeom prst="straightConnector1">
            <a:avLst/>
          </a:prstGeom>
          <a:ln w="101600" cmpd="sng">
            <a:solidFill>
              <a:srgbClr val="A3C64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rot="19035718">
            <a:off x="6481263" y="4800596"/>
            <a:ext cx="2425581" cy="307777"/>
            <a:chOff x="626758" y="1697584"/>
            <a:chExt cx="2425581" cy="307777"/>
          </a:xfrm>
        </p:grpSpPr>
        <p:sp>
          <p:nvSpPr>
            <p:cNvPr id="70" name="Oval 69"/>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effectLst>
                  <a:outerShdw blurRad="60007" dist="310007" dir="7680000" sy="30000" kx="1300200" algn="ctr" rotWithShape="0">
                    <a:prstClr val="black">
                      <a:alpha val="32000"/>
                    </a:prstClr>
                  </a:outerShdw>
                </a:effectLst>
              </a:endParaRPr>
            </a:p>
          </p:txBody>
        </p:sp>
        <p:sp>
          <p:nvSpPr>
            <p:cNvPr id="71" name="TextBox 70"/>
            <p:cNvSpPr txBox="1"/>
            <p:nvPr/>
          </p:nvSpPr>
          <p:spPr>
            <a:xfrm>
              <a:off x="855358" y="1697584"/>
              <a:ext cx="2196981" cy="307777"/>
            </a:xfrm>
            <a:prstGeom prst="rect">
              <a:avLst/>
            </a:prstGeom>
            <a:noFill/>
          </p:spPr>
          <p:txBody>
            <a:bodyPr wrap="square" rtlCol="0">
              <a:spAutoFit/>
            </a:bodyPr>
            <a:lstStyle/>
            <a:p>
              <a:r>
                <a:rPr lang="en-US" sz="1400" b="1" i="1" dirty="0" smtClean="0"/>
                <a:t>2011</a:t>
              </a:r>
              <a:r>
                <a:rPr lang="en-US" sz="1400" i="1" dirty="0" smtClean="0"/>
                <a:t> – Java 7</a:t>
              </a:r>
            </a:p>
          </p:txBody>
        </p:sp>
      </p:grpSp>
      <p:grpSp>
        <p:nvGrpSpPr>
          <p:cNvPr id="72" name="Group 71"/>
          <p:cNvGrpSpPr/>
          <p:nvPr/>
        </p:nvGrpSpPr>
        <p:grpSpPr>
          <a:xfrm rot="19035718">
            <a:off x="3201560" y="4804620"/>
            <a:ext cx="2425581" cy="307777"/>
            <a:chOff x="626758" y="1697584"/>
            <a:chExt cx="2425581" cy="307777"/>
          </a:xfrm>
        </p:grpSpPr>
        <p:sp>
          <p:nvSpPr>
            <p:cNvPr id="73" name="Oval 72"/>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effectLst>
                  <a:outerShdw blurRad="60007" dist="310007" dir="7680000" sy="30000" kx="1300200" algn="ctr" rotWithShape="0">
                    <a:prstClr val="black">
                      <a:alpha val="32000"/>
                    </a:prstClr>
                  </a:outerShdw>
                </a:effectLst>
              </a:endParaRPr>
            </a:p>
          </p:txBody>
        </p:sp>
        <p:sp>
          <p:nvSpPr>
            <p:cNvPr id="74" name="TextBox 73"/>
            <p:cNvSpPr txBox="1"/>
            <p:nvPr/>
          </p:nvSpPr>
          <p:spPr>
            <a:xfrm>
              <a:off x="855358" y="1697584"/>
              <a:ext cx="2196981" cy="307777"/>
            </a:xfrm>
            <a:prstGeom prst="rect">
              <a:avLst/>
            </a:prstGeom>
            <a:noFill/>
          </p:spPr>
          <p:txBody>
            <a:bodyPr wrap="square" rtlCol="0">
              <a:spAutoFit/>
            </a:bodyPr>
            <a:lstStyle/>
            <a:p>
              <a:r>
                <a:rPr lang="en-US" sz="1400" b="1" i="1" dirty="0" smtClean="0"/>
                <a:t>2001</a:t>
              </a:r>
              <a:r>
                <a:rPr lang="en-US" sz="1400" i="1" dirty="0" smtClean="0"/>
                <a:t> – Java2 1.4</a:t>
              </a:r>
            </a:p>
          </p:txBody>
        </p:sp>
      </p:grpSp>
      <p:grpSp>
        <p:nvGrpSpPr>
          <p:cNvPr id="75" name="Group 74"/>
          <p:cNvGrpSpPr/>
          <p:nvPr/>
        </p:nvGrpSpPr>
        <p:grpSpPr>
          <a:xfrm rot="19035718">
            <a:off x="4982779" y="4819485"/>
            <a:ext cx="2425581" cy="307777"/>
            <a:chOff x="626758" y="1697584"/>
            <a:chExt cx="2425581" cy="307777"/>
          </a:xfrm>
        </p:grpSpPr>
        <p:sp>
          <p:nvSpPr>
            <p:cNvPr id="76" name="Oval 75"/>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effectLst>
                  <a:outerShdw blurRad="60007" dist="310007" dir="7680000" sy="30000" kx="1300200" algn="ctr" rotWithShape="0">
                    <a:prstClr val="black">
                      <a:alpha val="32000"/>
                    </a:prstClr>
                  </a:outerShdw>
                </a:effectLst>
              </a:endParaRPr>
            </a:p>
          </p:txBody>
        </p:sp>
        <p:sp>
          <p:nvSpPr>
            <p:cNvPr id="77" name="TextBox 76"/>
            <p:cNvSpPr txBox="1"/>
            <p:nvPr/>
          </p:nvSpPr>
          <p:spPr>
            <a:xfrm>
              <a:off x="855358" y="1697584"/>
              <a:ext cx="2196981" cy="307777"/>
            </a:xfrm>
            <a:prstGeom prst="rect">
              <a:avLst/>
            </a:prstGeom>
            <a:noFill/>
          </p:spPr>
          <p:txBody>
            <a:bodyPr wrap="square" rtlCol="0">
              <a:spAutoFit/>
            </a:bodyPr>
            <a:lstStyle/>
            <a:p>
              <a:r>
                <a:rPr lang="en-US" sz="1400" b="1" i="1" dirty="0" smtClean="0"/>
                <a:t>2006</a:t>
              </a:r>
              <a:r>
                <a:rPr lang="en-US" sz="1400" i="1" dirty="0" smtClean="0"/>
                <a:t> – Java 6</a:t>
              </a:r>
            </a:p>
          </p:txBody>
        </p:sp>
      </p:grpSp>
      <p:grpSp>
        <p:nvGrpSpPr>
          <p:cNvPr id="78" name="Group 77"/>
          <p:cNvGrpSpPr/>
          <p:nvPr/>
        </p:nvGrpSpPr>
        <p:grpSpPr>
          <a:xfrm rot="19035718">
            <a:off x="4196585" y="4827786"/>
            <a:ext cx="2425581" cy="307777"/>
            <a:chOff x="626758" y="1697584"/>
            <a:chExt cx="2425581" cy="307777"/>
          </a:xfrm>
        </p:grpSpPr>
        <p:sp>
          <p:nvSpPr>
            <p:cNvPr id="79" name="Oval 78"/>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effectLst>
                  <a:outerShdw blurRad="60007" dist="310007" dir="7680000" sy="30000" kx="1300200" algn="ctr" rotWithShape="0">
                    <a:prstClr val="black">
                      <a:alpha val="32000"/>
                    </a:prstClr>
                  </a:outerShdw>
                </a:effectLst>
              </a:endParaRPr>
            </a:p>
          </p:txBody>
        </p:sp>
        <p:sp>
          <p:nvSpPr>
            <p:cNvPr id="80" name="TextBox 79"/>
            <p:cNvSpPr txBox="1"/>
            <p:nvPr/>
          </p:nvSpPr>
          <p:spPr>
            <a:xfrm>
              <a:off x="855358" y="1697584"/>
              <a:ext cx="2196981" cy="307777"/>
            </a:xfrm>
            <a:prstGeom prst="rect">
              <a:avLst/>
            </a:prstGeom>
            <a:noFill/>
          </p:spPr>
          <p:txBody>
            <a:bodyPr wrap="square" rtlCol="0">
              <a:spAutoFit/>
            </a:bodyPr>
            <a:lstStyle/>
            <a:p>
              <a:r>
                <a:rPr lang="en-US" sz="1400" b="1" i="1" dirty="0" smtClean="0"/>
                <a:t>2004</a:t>
              </a:r>
              <a:r>
                <a:rPr lang="en-US" sz="1400" i="1" dirty="0" smtClean="0"/>
                <a:t> – Java 5.0</a:t>
              </a:r>
            </a:p>
          </p:txBody>
        </p:sp>
      </p:grpSp>
      <p:grpSp>
        <p:nvGrpSpPr>
          <p:cNvPr id="81" name="Group 80"/>
          <p:cNvGrpSpPr/>
          <p:nvPr/>
        </p:nvGrpSpPr>
        <p:grpSpPr>
          <a:xfrm rot="19035718">
            <a:off x="2908803" y="4805484"/>
            <a:ext cx="2425581" cy="307777"/>
            <a:chOff x="626758" y="1697584"/>
            <a:chExt cx="2425581" cy="307777"/>
          </a:xfrm>
        </p:grpSpPr>
        <p:sp>
          <p:nvSpPr>
            <p:cNvPr id="82" name="Oval 81"/>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effectLst>
                  <a:outerShdw blurRad="60007" dist="310007" dir="7680000" sy="30000" kx="1300200" algn="ctr" rotWithShape="0">
                    <a:prstClr val="black">
                      <a:alpha val="32000"/>
                    </a:prstClr>
                  </a:outerShdw>
                </a:effectLst>
              </a:endParaRPr>
            </a:p>
          </p:txBody>
        </p:sp>
        <p:sp>
          <p:nvSpPr>
            <p:cNvPr id="83" name="TextBox 82"/>
            <p:cNvSpPr txBox="1"/>
            <p:nvPr/>
          </p:nvSpPr>
          <p:spPr>
            <a:xfrm>
              <a:off x="855358" y="1697584"/>
              <a:ext cx="2196981" cy="307777"/>
            </a:xfrm>
            <a:prstGeom prst="rect">
              <a:avLst/>
            </a:prstGeom>
            <a:noFill/>
          </p:spPr>
          <p:txBody>
            <a:bodyPr wrap="square" rtlCol="0">
              <a:spAutoFit/>
            </a:bodyPr>
            <a:lstStyle/>
            <a:p>
              <a:r>
                <a:rPr lang="en-US" sz="1400" b="1" i="1" dirty="0" smtClean="0"/>
                <a:t>2000</a:t>
              </a:r>
              <a:r>
                <a:rPr lang="en-US" sz="1400" i="1" dirty="0" smtClean="0"/>
                <a:t> – Java2 1.3</a:t>
              </a:r>
            </a:p>
          </p:txBody>
        </p:sp>
      </p:grpSp>
      <p:grpSp>
        <p:nvGrpSpPr>
          <p:cNvPr id="84" name="Group 83"/>
          <p:cNvGrpSpPr/>
          <p:nvPr/>
        </p:nvGrpSpPr>
        <p:grpSpPr>
          <a:xfrm rot="19035718">
            <a:off x="177037" y="4693805"/>
            <a:ext cx="2425580" cy="523220"/>
            <a:chOff x="626758" y="1589863"/>
            <a:chExt cx="2425580" cy="523220"/>
          </a:xfrm>
        </p:grpSpPr>
        <p:sp>
          <p:nvSpPr>
            <p:cNvPr id="85" name="Oval 84"/>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effectLst>
                  <a:outerShdw blurRad="60007" dist="310007" dir="7680000" sy="30000" kx="1300200" algn="ctr" rotWithShape="0">
                    <a:prstClr val="black">
                      <a:alpha val="32000"/>
                    </a:prstClr>
                  </a:outerShdw>
                </a:effectLst>
              </a:endParaRPr>
            </a:p>
          </p:txBody>
        </p:sp>
        <p:sp>
          <p:nvSpPr>
            <p:cNvPr id="86" name="TextBox 85"/>
            <p:cNvSpPr txBox="1"/>
            <p:nvPr/>
          </p:nvSpPr>
          <p:spPr>
            <a:xfrm>
              <a:off x="855357" y="1589863"/>
              <a:ext cx="2196981" cy="523220"/>
            </a:xfrm>
            <a:prstGeom prst="rect">
              <a:avLst/>
            </a:prstGeom>
            <a:noFill/>
          </p:spPr>
          <p:txBody>
            <a:bodyPr wrap="square" rtlCol="0">
              <a:spAutoFit/>
            </a:bodyPr>
            <a:lstStyle/>
            <a:p>
              <a:r>
                <a:rPr lang="en-US" sz="1400" b="1" i="1" dirty="0" smtClean="0"/>
                <a:t>1991</a:t>
              </a:r>
              <a:r>
                <a:rPr lang="en-US" sz="1400" i="1" dirty="0" smtClean="0"/>
                <a:t> – </a:t>
              </a:r>
              <a:r>
                <a:rPr lang="ru-RU" sz="1400" i="1" dirty="0" smtClean="0"/>
                <a:t>начало работы, </a:t>
              </a:r>
              <a:endParaRPr lang="en-US" sz="1400" i="1" dirty="0" smtClean="0"/>
            </a:p>
            <a:p>
              <a:r>
                <a:rPr lang="ru-RU" sz="1400" i="1" dirty="0" smtClean="0"/>
                <a:t>первая версия – </a:t>
              </a:r>
              <a:r>
                <a:rPr lang="en-US" sz="1400" i="1" dirty="0" smtClean="0"/>
                <a:t>Oak</a:t>
              </a:r>
            </a:p>
          </p:txBody>
        </p:sp>
      </p:grpSp>
      <p:grpSp>
        <p:nvGrpSpPr>
          <p:cNvPr id="87" name="Group 86"/>
          <p:cNvGrpSpPr/>
          <p:nvPr/>
        </p:nvGrpSpPr>
        <p:grpSpPr>
          <a:xfrm rot="19035718">
            <a:off x="2597666" y="4807100"/>
            <a:ext cx="2425581" cy="307777"/>
            <a:chOff x="626758" y="1697584"/>
            <a:chExt cx="2425581" cy="307777"/>
          </a:xfrm>
        </p:grpSpPr>
        <p:sp>
          <p:nvSpPr>
            <p:cNvPr id="88" name="Oval 87"/>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effectLst>
                  <a:outerShdw blurRad="60007" dist="310007" dir="7680000" sy="30000" kx="1300200" algn="ctr" rotWithShape="0">
                    <a:prstClr val="black">
                      <a:alpha val="32000"/>
                    </a:prstClr>
                  </a:outerShdw>
                </a:effectLst>
              </a:endParaRPr>
            </a:p>
          </p:txBody>
        </p:sp>
        <p:sp>
          <p:nvSpPr>
            <p:cNvPr id="89" name="TextBox 88"/>
            <p:cNvSpPr txBox="1"/>
            <p:nvPr/>
          </p:nvSpPr>
          <p:spPr>
            <a:xfrm>
              <a:off x="855358" y="1697584"/>
              <a:ext cx="2196981" cy="307777"/>
            </a:xfrm>
            <a:prstGeom prst="rect">
              <a:avLst/>
            </a:prstGeom>
            <a:noFill/>
          </p:spPr>
          <p:txBody>
            <a:bodyPr wrap="square" rtlCol="0">
              <a:spAutoFit/>
            </a:bodyPr>
            <a:lstStyle/>
            <a:p>
              <a:r>
                <a:rPr lang="en-US" sz="1400" b="1" i="1" dirty="0" smtClean="0"/>
                <a:t>1999</a:t>
              </a:r>
              <a:r>
                <a:rPr lang="en-US" sz="1400" i="1" dirty="0" smtClean="0"/>
                <a:t> – Java 1.2 (Java2)</a:t>
              </a:r>
            </a:p>
          </p:txBody>
        </p:sp>
      </p:grpSp>
      <p:grpSp>
        <p:nvGrpSpPr>
          <p:cNvPr id="90" name="Group 89"/>
          <p:cNvGrpSpPr/>
          <p:nvPr/>
        </p:nvGrpSpPr>
        <p:grpSpPr>
          <a:xfrm rot="19035718">
            <a:off x="2048547" y="4804621"/>
            <a:ext cx="2425581" cy="307777"/>
            <a:chOff x="626758" y="1697584"/>
            <a:chExt cx="2425581" cy="307777"/>
          </a:xfrm>
        </p:grpSpPr>
        <p:sp>
          <p:nvSpPr>
            <p:cNvPr id="91" name="Oval 90"/>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effectLst>
                  <a:outerShdw blurRad="60007" dist="310007" dir="7680000" sy="30000" kx="1300200" algn="ctr" rotWithShape="0">
                    <a:prstClr val="black">
                      <a:alpha val="32000"/>
                    </a:prstClr>
                  </a:outerShdw>
                </a:effectLst>
              </a:endParaRPr>
            </a:p>
          </p:txBody>
        </p:sp>
        <p:sp>
          <p:nvSpPr>
            <p:cNvPr id="92" name="TextBox 91"/>
            <p:cNvSpPr txBox="1"/>
            <p:nvPr/>
          </p:nvSpPr>
          <p:spPr>
            <a:xfrm>
              <a:off x="855358" y="1697584"/>
              <a:ext cx="2196981" cy="307777"/>
            </a:xfrm>
            <a:prstGeom prst="rect">
              <a:avLst/>
            </a:prstGeom>
            <a:noFill/>
          </p:spPr>
          <p:txBody>
            <a:bodyPr wrap="square" rtlCol="0">
              <a:spAutoFit/>
            </a:bodyPr>
            <a:lstStyle/>
            <a:p>
              <a:r>
                <a:rPr lang="en-US" sz="1400" b="1" i="1" dirty="0" smtClean="0"/>
                <a:t>1997</a:t>
              </a:r>
              <a:r>
                <a:rPr lang="en-US" sz="1400" i="1" dirty="0" smtClean="0"/>
                <a:t> – Java 1.1</a:t>
              </a:r>
            </a:p>
          </p:txBody>
        </p:sp>
      </p:grpSp>
      <p:grpSp>
        <p:nvGrpSpPr>
          <p:cNvPr id="93" name="Group 92"/>
          <p:cNvGrpSpPr/>
          <p:nvPr/>
        </p:nvGrpSpPr>
        <p:grpSpPr>
          <a:xfrm rot="19035718">
            <a:off x="7446007" y="4805075"/>
            <a:ext cx="2425581" cy="307777"/>
            <a:chOff x="626758" y="1697584"/>
            <a:chExt cx="2425581" cy="307777"/>
          </a:xfrm>
        </p:grpSpPr>
        <p:sp>
          <p:nvSpPr>
            <p:cNvPr id="94" name="Oval 93"/>
            <p:cNvSpPr/>
            <p:nvPr/>
          </p:nvSpPr>
          <p:spPr>
            <a:xfrm>
              <a:off x="626758" y="17526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effectLst>
                  <a:outerShdw blurRad="60007" dist="310007" dir="7680000" sy="30000" kx="1300200" algn="ctr" rotWithShape="0">
                    <a:prstClr val="black">
                      <a:alpha val="32000"/>
                    </a:prstClr>
                  </a:outerShdw>
                </a:effectLst>
              </a:endParaRPr>
            </a:p>
          </p:txBody>
        </p:sp>
        <p:sp>
          <p:nvSpPr>
            <p:cNvPr id="95" name="TextBox 94"/>
            <p:cNvSpPr txBox="1"/>
            <p:nvPr/>
          </p:nvSpPr>
          <p:spPr>
            <a:xfrm>
              <a:off x="855358" y="1697584"/>
              <a:ext cx="2196981" cy="307777"/>
            </a:xfrm>
            <a:prstGeom prst="rect">
              <a:avLst/>
            </a:prstGeom>
            <a:noFill/>
          </p:spPr>
          <p:txBody>
            <a:bodyPr wrap="square" rtlCol="0">
              <a:spAutoFit/>
            </a:bodyPr>
            <a:lstStyle/>
            <a:p>
              <a:r>
                <a:rPr lang="en-US" sz="1400" b="1" i="1" dirty="0" smtClean="0"/>
                <a:t>2014</a:t>
              </a:r>
              <a:r>
                <a:rPr lang="en-US" sz="1400" i="1" dirty="0" smtClean="0"/>
                <a:t> – Java 8</a:t>
              </a:r>
            </a:p>
          </p:txBody>
        </p:sp>
      </p:grpSp>
      <p:sp>
        <p:nvSpPr>
          <p:cNvPr id="6" name="Rectangle 5"/>
          <p:cNvSpPr/>
          <p:nvPr/>
        </p:nvSpPr>
        <p:spPr>
          <a:xfrm>
            <a:off x="5190584" y="1128006"/>
            <a:ext cx="4000346" cy="1815882"/>
          </a:xfrm>
          <a:prstGeom prst="rect">
            <a:avLst/>
          </a:prstGeom>
        </p:spPr>
        <p:txBody>
          <a:bodyPr wrap="square">
            <a:spAutoFit/>
          </a:bodyPr>
          <a:lstStyle/>
          <a:p>
            <a:pPr marL="285750" indent="-285750">
              <a:buFont typeface="Arial" panose="020B0604020202020204" pitchFamily="34" charset="0"/>
              <a:buChar char="•"/>
            </a:pPr>
            <a:r>
              <a:rPr lang="en-US" sz="1400" b="1" dirty="0" smtClean="0">
                <a:solidFill>
                  <a:srgbClr val="464547"/>
                </a:solidFill>
              </a:rPr>
              <a:t>It must be "simple, object-oriented, and familiar"</a:t>
            </a:r>
          </a:p>
          <a:p>
            <a:pPr marL="285750" indent="-285750">
              <a:buFont typeface="Arial" panose="020B0604020202020204" pitchFamily="34" charset="0"/>
              <a:buChar char="•"/>
            </a:pPr>
            <a:r>
              <a:rPr lang="en-US" sz="1400" b="1" dirty="0" smtClean="0">
                <a:solidFill>
                  <a:srgbClr val="464547"/>
                </a:solidFill>
              </a:rPr>
              <a:t>It </a:t>
            </a:r>
            <a:r>
              <a:rPr lang="en-US" sz="1400" b="1" dirty="0">
                <a:solidFill>
                  <a:srgbClr val="464547"/>
                </a:solidFill>
              </a:rPr>
              <a:t>must be "robust and secure</a:t>
            </a:r>
            <a:r>
              <a:rPr lang="en-US" sz="1400" b="1" dirty="0" smtClean="0">
                <a:solidFill>
                  <a:srgbClr val="464547"/>
                </a:solidFill>
              </a:rPr>
              <a:t>"</a:t>
            </a:r>
            <a:endParaRPr lang="en-US" sz="1400" b="1" dirty="0">
              <a:solidFill>
                <a:srgbClr val="464547"/>
              </a:solidFill>
            </a:endParaRPr>
          </a:p>
          <a:p>
            <a:pPr marL="285750" indent="-285750">
              <a:buFont typeface="Arial" panose="020B0604020202020204" pitchFamily="34" charset="0"/>
              <a:buChar char="•"/>
            </a:pPr>
            <a:r>
              <a:rPr lang="en-US" sz="1400" b="1" dirty="0">
                <a:solidFill>
                  <a:srgbClr val="464547"/>
                </a:solidFill>
              </a:rPr>
              <a:t>It must be "architecture-neutral and portable</a:t>
            </a:r>
            <a:r>
              <a:rPr lang="en-US" sz="1400" b="1" dirty="0" smtClean="0">
                <a:solidFill>
                  <a:srgbClr val="464547"/>
                </a:solidFill>
              </a:rPr>
              <a:t>"</a:t>
            </a:r>
            <a:endParaRPr lang="en-US" sz="1400" b="1" dirty="0">
              <a:solidFill>
                <a:srgbClr val="464547"/>
              </a:solidFill>
            </a:endParaRPr>
          </a:p>
          <a:p>
            <a:pPr marL="285750" indent="-285750">
              <a:buFont typeface="Arial" panose="020B0604020202020204" pitchFamily="34" charset="0"/>
              <a:buChar char="•"/>
            </a:pPr>
            <a:r>
              <a:rPr lang="en-US" sz="1400" b="1" dirty="0">
                <a:solidFill>
                  <a:srgbClr val="464547"/>
                </a:solidFill>
              </a:rPr>
              <a:t>It must execute with "high performance</a:t>
            </a:r>
            <a:r>
              <a:rPr lang="en-US" sz="1400" b="1" dirty="0" smtClean="0">
                <a:solidFill>
                  <a:srgbClr val="464547"/>
                </a:solidFill>
              </a:rPr>
              <a:t>"</a:t>
            </a:r>
            <a:endParaRPr lang="en-US" sz="1400" b="1" dirty="0">
              <a:solidFill>
                <a:srgbClr val="464547"/>
              </a:solidFill>
            </a:endParaRPr>
          </a:p>
          <a:p>
            <a:pPr marL="285750" indent="-285750">
              <a:buFont typeface="Arial" panose="020B0604020202020204" pitchFamily="34" charset="0"/>
              <a:buChar char="•"/>
            </a:pPr>
            <a:r>
              <a:rPr lang="en-US" sz="1400" b="1" dirty="0">
                <a:solidFill>
                  <a:srgbClr val="464547"/>
                </a:solidFill>
              </a:rPr>
              <a:t>It must be "interpreted, threaded, and dynamic</a:t>
            </a:r>
            <a:r>
              <a:rPr lang="en-US" sz="1400" b="1" dirty="0" smtClean="0">
                <a:solidFill>
                  <a:srgbClr val="464547"/>
                </a:solidFill>
              </a:rPr>
              <a:t>"</a:t>
            </a:r>
            <a:endParaRPr lang="en-US" sz="1400" b="1" dirty="0">
              <a:solidFill>
                <a:srgbClr val="464547"/>
              </a:solidFill>
            </a:endParaRPr>
          </a:p>
        </p:txBody>
      </p:sp>
    </p:spTree>
    <p:extLst>
      <p:ext uri="{BB962C8B-B14F-4D97-AF65-F5344CB8AC3E}">
        <p14:creationId xmlns:p14="http://schemas.microsoft.com/office/powerpoint/2010/main" val="13757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ppt_x"/>
                                          </p:val>
                                        </p:tav>
                                        <p:tav tm="100000">
                                          <p:val>
                                            <p:strVal val="#ppt_x"/>
                                          </p:val>
                                        </p:tav>
                                      </p:tavLst>
                                    </p:anim>
                                    <p:anim calcmode="lin" valueType="num">
                                      <p:cBhvr additive="base">
                                        <p:cTn id="1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animEffect transition="in" filter="fade">
                                      <p:cBhvr>
                                        <p:cTn id="20" dur="500"/>
                                        <p:tgtEl>
                                          <p:spTgt spid="8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p:cTn id="25" dur="500" fill="hold"/>
                                        <p:tgtEl>
                                          <p:spTgt spid="90"/>
                                        </p:tgtEl>
                                        <p:attrNameLst>
                                          <p:attrName>ppt_w</p:attrName>
                                        </p:attrNameLst>
                                      </p:cBhvr>
                                      <p:tavLst>
                                        <p:tav tm="0">
                                          <p:val>
                                            <p:fltVal val="0"/>
                                          </p:val>
                                        </p:tav>
                                        <p:tav tm="100000">
                                          <p:val>
                                            <p:strVal val="#ppt_w"/>
                                          </p:val>
                                        </p:tav>
                                      </p:tavLst>
                                    </p:anim>
                                    <p:anim calcmode="lin" valueType="num">
                                      <p:cBhvr>
                                        <p:cTn id="26" dur="500" fill="hold"/>
                                        <p:tgtEl>
                                          <p:spTgt spid="90"/>
                                        </p:tgtEl>
                                        <p:attrNameLst>
                                          <p:attrName>ppt_h</p:attrName>
                                        </p:attrNameLst>
                                      </p:cBhvr>
                                      <p:tavLst>
                                        <p:tav tm="0">
                                          <p:val>
                                            <p:fltVal val="0"/>
                                          </p:val>
                                        </p:tav>
                                        <p:tav tm="100000">
                                          <p:val>
                                            <p:strVal val="#ppt_h"/>
                                          </p:val>
                                        </p:tav>
                                      </p:tavLst>
                                    </p:anim>
                                    <p:animEffect transition="in" filter="fade">
                                      <p:cBhvr>
                                        <p:cTn id="27" dur="500"/>
                                        <p:tgtEl>
                                          <p:spTgt spid="9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p:cTn id="46" dur="500" fill="hold"/>
                                        <p:tgtEl>
                                          <p:spTgt spid="72"/>
                                        </p:tgtEl>
                                        <p:attrNameLst>
                                          <p:attrName>ppt_w</p:attrName>
                                        </p:attrNameLst>
                                      </p:cBhvr>
                                      <p:tavLst>
                                        <p:tav tm="0">
                                          <p:val>
                                            <p:fltVal val="0"/>
                                          </p:val>
                                        </p:tav>
                                        <p:tav tm="100000">
                                          <p:val>
                                            <p:strVal val="#ppt_w"/>
                                          </p:val>
                                        </p:tav>
                                      </p:tavLst>
                                    </p:anim>
                                    <p:anim calcmode="lin" valueType="num">
                                      <p:cBhvr>
                                        <p:cTn id="47" dur="500" fill="hold"/>
                                        <p:tgtEl>
                                          <p:spTgt spid="72"/>
                                        </p:tgtEl>
                                        <p:attrNameLst>
                                          <p:attrName>ppt_h</p:attrName>
                                        </p:attrNameLst>
                                      </p:cBhvr>
                                      <p:tavLst>
                                        <p:tav tm="0">
                                          <p:val>
                                            <p:fltVal val="0"/>
                                          </p:val>
                                        </p:tav>
                                        <p:tav tm="100000">
                                          <p:val>
                                            <p:strVal val="#ppt_h"/>
                                          </p:val>
                                        </p:tav>
                                      </p:tavLst>
                                    </p:anim>
                                    <p:animEffect transition="in" filter="fade">
                                      <p:cBhvr>
                                        <p:cTn id="48" dur="500"/>
                                        <p:tgtEl>
                                          <p:spTgt spid="7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Effect transition="in" filter="fade">
                                      <p:cBhvr>
                                        <p:cTn id="55" dur="500"/>
                                        <p:tgtEl>
                                          <p:spTgt spid="7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75"/>
                                        </p:tgtEl>
                                        <p:attrNameLst>
                                          <p:attrName>style.visibility</p:attrName>
                                        </p:attrNameLst>
                                      </p:cBhvr>
                                      <p:to>
                                        <p:strVal val="visible"/>
                                      </p:to>
                                    </p:set>
                                    <p:anim calcmode="lin" valueType="num">
                                      <p:cBhvr>
                                        <p:cTn id="60" dur="500" fill="hold"/>
                                        <p:tgtEl>
                                          <p:spTgt spid="75"/>
                                        </p:tgtEl>
                                        <p:attrNameLst>
                                          <p:attrName>ppt_w</p:attrName>
                                        </p:attrNameLst>
                                      </p:cBhvr>
                                      <p:tavLst>
                                        <p:tav tm="0">
                                          <p:val>
                                            <p:fltVal val="0"/>
                                          </p:val>
                                        </p:tav>
                                        <p:tav tm="100000">
                                          <p:val>
                                            <p:strVal val="#ppt_w"/>
                                          </p:val>
                                        </p:tav>
                                      </p:tavLst>
                                    </p:anim>
                                    <p:anim calcmode="lin" valueType="num">
                                      <p:cBhvr>
                                        <p:cTn id="61" dur="500" fill="hold"/>
                                        <p:tgtEl>
                                          <p:spTgt spid="75"/>
                                        </p:tgtEl>
                                        <p:attrNameLst>
                                          <p:attrName>ppt_h</p:attrName>
                                        </p:attrNameLst>
                                      </p:cBhvr>
                                      <p:tavLst>
                                        <p:tav tm="0">
                                          <p:val>
                                            <p:fltVal val="0"/>
                                          </p:val>
                                        </p:tav>
                                        <p:tav tm="100000">
                                          <p:val>
                                            <p:strVal val="#ppt_h"/>
                                          </p:val>
                                        </p:tav>
                                      </p:tavLst>
                                    </p:anim>
                                    <p:animEffect transition="in" filter="fade">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93"/>
                                        </p:tgtEl>
                                        <p:attrNameLst>
                                          <p:attrName>style.visibility</p:attrName>
                                        </p:attrNameLst>
                                      </p:cBhvr>
                                      <p:to>
                                        <p:strVal val="visible"/>
                                      </p:to>
                                    </p:set>
                                    <p:anim calcmode="lin" valueType="num">
                                      <p:cBhvr>
                                        <p:cTn id="74" dur="500" fill="hold"/>
                                        <p:tgtEl>
                                          <p:spTgt spid="93"/>
                                        </p:tgtEl>
                                        <p:attrNameLst>
                                          <p:attrName>ppt_w</p:attrName>
                                        </p:attrNameLst>
                                      </p:cBhvr>
                                      <p:tavLst>
                                        <p:tav tm="0">
                                          <p:val>
                                            <p:fltVal val="0"/>
                                          </p:val>
                                        </p:tav>
                                        <p:tav tm="100000">
                                          <p:val>
                                            <p:strVal val="#ppt_w"/>
                                          </p:val>
                                        </p:tav>
                                      </p:tavLst>
                                    </p:anim>
                                    <p:anim calcmode="lin" valueType="num">
                                      <p:cBhvr>
                                        <p:cTn id="75" dur="500" fill="hold"/>
                                        <p:tgtEl>
                                          <p:spTgt spid="93"/>
                                        </p:tgtEl>
                                        <p:attrNameLst>
                                          <p:attrName>ppt_h</p:attrName>
                                        </p:attrNameLst>
                                      </p:cBhvr>
                                      <p:tavLst>
                                        <p:tav tm="0">
                                          <p:val>
                                            <p:fltVal val="0"/>
                                          </p:val>
                                        </p:tav>
                                        <p:tav tm="100000">
                                          <p:val>
                                            <p:strVal val="#ppt_h"/>
                                          </p:val>
                                        </p:tav>
                                      </p:tavLst>
                                    </p:anim>
                                    <p:animEffect transition="in" filter="fade">
                                      <p:cBhvr>
                                        <p:cTn id="7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Constructors</a:t>
            </a:r>
            <a:endParaRPr lang="en-US" sz="2800" dirty="0"/>
          </a:p>
        </p:txBody>
      </p:sp>
      <p:pic>
        <p:nvPicPr>
          <p:cNvPr id="2" name="Picture 1"/>
          <p:cNvPicPr>
            <a:picLocks noChangeAspect="1"/>
          </p:cNvPicPr>
          <p:nvPr/>
        </p:nvPicPr>
        <p:blipFill>
          <a:blip r:embed="rId3"/>
          <a:stretch>
            <a:fillRect/>
          </a:stretch>
        </p:blipFill>
        <p:spPr>
          <a:xfrm>
            <a:off x="904035" y="2217645"/>
            <a:ext cx="5686425" cy="1257300"/>
          </a:xfrm>
          <a:prstGeom prst="rect">
            <a:avLst/>
          </a:prstGeom>
        </p:spPr>
      </p:pic>
      <p:pic>
        <p:nvPicPr>
          <p:cNvPr id="3" name="Picture 2"/>
          <p:cNvPicPr>
            <a:picLocks noChangeAspect="1"/>
          </p:cNvPicPr>
          <p:nvPr/>
        </p:nvPicPr>
        <p:blipFill>
          <a:blip r:embed="rId4"/>
          <a:stretch>
            <a:fillRect/>
          </a:stretch>
        </p:blipFill>
        <p:spPr>
          <a:xfrm>
            <a:off x="904034" y="3732681"/>
            <a:ext cx="5696851" cy="1986802"/>
          </a:xfrm>
          <a:prstGeom prst="rect">
            <a:avLst/>
          </a:prstGeom>
        </p:spPr>
      </p:pic>
      <p:sp>
        <p:nvSpPr>
          <p:cNvPr id="6" name="TextBox 5"/>
          <p:cNvSpPr txBox="1"/>
          <p:nvPr/>
        </p:nvSpPr>
        <p:spPr>
          <a:xfrm>
            <a:off x="904034" y="1730188"/>
            <a:ext cx="5686426" cy="394660"/>
          </a:xfrm>
          <a:prstGeom prst="rect">
            <a:avLst/>
          </a:prstGeom>
          <a:noFill/>
        </p:spPr>
        <p:txBody>
          <a:bodyPr wrap="square" rtlCol="0">
            <a:spAutoFit/>
          </a:bodyPr>
          <a:lstStyle/>
          <a:p>
            <a:pPr>
              <a:lnSpc>
                <a:spcPct val="120000"/>
              </a:lnSpc>
            </a:pPr>
            <a:r>
              <a:rPr lang="en-US" dirty="0" smtClean="0">
                <a:solidFill>
                  <a:srgbClr val="444444"/>
                </a:solidFill>
                <a:latin typeface="Trebuchet MS"/>
                <a:cs typeface="Trebuchet MS"/>
              </a:rPr>
              <a:t>A sample of constructors and creating an object:</a:t>
            </a:r>
            <a:endParaRPr lang="en-US" dirty="0">
              <a:solidFill>
                <a:srgbClr val="444444"/>
              </a:solidFill>
              <a:latin typeface="Trebuchet MS"/>
              <a:cs typeface="Trebuchet MS"/>
            </a:endParaRPr>
          </a:p>
        </p:txBody>
      </p:sp>
    </p:spTree>
    <p:extLst>
      <p:ext uri="{BB962C8B-B14F-4D97-AF65-F5344CB8AC3E}">
        <p14:creationId xmlns:p14="http://schemas.microsoft.com/office/powerpoint/2010/main" val="6314556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Reference types</a:t>
            </a:r>
            <a:endParaRPr lang="en-US" sz="2800" dirty="0"/>
          </a:p>
        </p:txBody>
      </p:sp>
      <p:sp>
        <p:nvSpPr>
          <p:cNvPr id="2" name="Cloud 1"/>
          <p:cNvSpPr/>
          <p:nvPr/>
        </p:nvSpPr>
        <p:spPr>
          <a:xfrm>
            <a:off x="4102442" y="1977081"/>
            <a:ext cx="4629666" cy="30480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3"/>
          <p:cNvSpPr>
            <a:spLocks noChangeArrowheads="1"/>
          </p:cNvSpPr>
          <p:nvPr/>
        </p:nvSpPr>
        <p:spPr bwMode="auto">
          <a:xfrm>
            <a:off x="300680" y="1558001"/>
            <a:ext cx="3958282"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 Object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myObject1</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 Object myObject2</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altLang="en-US" sz="1700" dirty="0">
                <a:solidFill>
                  <a:srgbClr val="000000"/>
                </a:solidFill>
                <a:latin typeface="Courier New" panose="02070309020205020404" pitchFamily="49" charset="0"/>
                <a:cs typeface="Courier New" panose="02070309020205020404" pitchFamily="49" charset="0"/>
              </a:rPr>
              <a:t>3</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myObject1 = </a:t>
            </a: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myObject2 = </a:t>
            </a: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Object();</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myObject1 = myObject2;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TextBox 16"/>
          <p:cNvSpPr txBox="1"/>
          <p:nvPr/>
        </p:nvSpPr>
        <p:spPr>
          <a:xfrm>
            <a:off x="6030923" y="1552349"/>
            <a:ext cx="889987" cy="402418"/>
          </a:xfrm>
          <a:prstGeom prst="rect">
            <a:avLst/>
          </a:prstGeom>
          <a:noFill/>
        </p:spPr>
        <p:txBody>
          <a:bodyPr wrap="none" rtlCol="0">
            <a:spAutoFit/>
          </a:bodyPr>
          <a:lstStyle/>
          <a:p>
            <a:pPr>
              <a:lnSpc>
                <a:spcPct val="120000"/>
              </a:lnSpc>
            </a:pPr>
            <a:r>
              <a:rPr lang="en-US" dirty="0" smtClean="0">
                <a:ln w="0"/>
                <a:solidFill>
                  <a:srgbClr val="39C2D7"/>
                </a:solidFill>
                <a:effectLst>
                  <a:outerShdw blurRad="38100" dist="19050" dir="2700000" algn="tl" rotWithShape="0">
                    <a:schemeClr val="dk1">
                      <a:alpha val="40000"/>
                    </a:schemeClr>
                  </a:outerShdw>
                </a:effectLst>
                <a:latin typeface="Arial Black" panose="020B0A04020102020204" pitchFamily="34" charset="0"/>
                <a:cs typeface="Trebuchet MS"/>
              </a:rPr>
              <a:t>HEAP</a:t>
            </a:r>
            <a:endParaRPr lang="en-US" dirty="0">
              <a:ln w="0"/>
              <a:solidFill>
                <a:srgbClr val="39C2D7"/>
              </a:solidFill>
              <a:effectLst>
                <a:outerShdw blurRad="38100" dist="19050" dir="2700000" algn="tl" rotWithShape="0">
                  <a:schemeClr val="dk1">
                    <a:alpha val="40000"/>
                  </a:schemeClr>
                </a:outerShdw>
              </a:effectLst>
              <a:latin typeface="Arial Black" panose="020B0A04020102020204" pitchFamily="34" charset="0"/>
              <a:cs typeface="Trebuchet MS"/>
            </a:endParaRPr>
          </a:p>
        </p:txBody>
      </p:sp>
      <p:sp>
        <p:nvSpPr>
          <p:cNvPr id="18" name="Rectangle 17"/>
          <p:cNvSpPr/>
          <p:nvPr/>
        </p:nvSpPr>
        <p:spPr>
          <a:xfrm>
            <a:off x="300680" y="4022439"/>
            <a:ext cx="3365158" cy="21312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smtClean="0"/>
          </a:p>
          <a:p>
            <a:pPr algn="ctr"/>
            <a:endParaRPr lang="en-US" dirty="0"/>
          </a:p>
        </p:txBody>
      </p:sp>
      <p:sp>
        <p:nvSpPr>
          <p:cNvPr id="19" name="Oval 18"/>
          <p:cNvSpPr/>
          <p:nvPr/>
        </p:nvSpPr>
        <p:spPr>
          <a:xfrm>
            <a:off x="5033319" y="2652584"/>
            <a:ext cx="469557" cy="43660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22" name="TextBox 21"/>
          <p:cNvSpPr txBox="1"/>
          <p:nvPr/>
        </p:nvSpPr>
        <p:spPr>
          <a:xfrm>
            <a:off x="6111072" y="5533943"/>
            <a:ext cx="729687" cy="535531"/>
          </a:xfrm>
          <a:prstGeom prst="rect">
            <a:avLst/>
          </a:prstGeom>
          <a:noFill/>
        </p:spPr>
        <p:txBody>
          <a:bodyPr wrap="none" rtlCol="0">
            <a:spAutoFit/>
          </a:bodyPr>
          <a:lstStyle/>
          <a:p>
            <a:pPr>
              <a:lnSpc>
                <a:spcPct val="120000"/>
              </a:lnSpc>
            </a:pPr>
            <a:r>
              <a:rPr lang="en-US" sz="2400" b="1" dirty="0" smtClean="0">
                <a:solidFill>
                  <a:srgbClr val="444444"/>
                </a:solidFill>
                <a:latin typeface="Trebuchet MS"/>
                <a:cs typeface="Trebuchet MS"/>
              </a:rPr>
              <a:t>null</a:t>
            </a:r>
            <a:endParaRPr lang="en-US" sz="2400" b="1" dirty="0">
              <a:solidFill>
                <a:srgbClr val="444444"/>
              </a:solidFill>
              <a:latin typeface="Trebuchet MS"/>
              <a:cs typeface="Trebuchet MS"/>
            </a:endParaRPr>
          </a:p>
        </p:txBody>
      </p:sp>
      <p:cxnSp>
        <p:nvCxnSpPr>
          <p:cNvPr id="25" name="Curved Connector 24"/>
          <p:cNvCxnSpPr>
            <a:endCxn id="22" idx="1"/>
          </p:cNvCxnSpPr>
          <p:nvPr/>
        </p:nvCxnSpPr>
        <p:spPr>
          <a:xfrm>
            <a:off x="2570205" y="4819135"/>
            <a:ext cx="3540867" cy="982574"/>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Oval 25"/>
          <p:cNvSpPr/>
          <p:nvPr/>
        </p:nvSpPr>
        <p:spPr>
          <a:xfrm>
            <a:off x="6182496" y="3282778"/>
            <a:ext cx="469557" cy="43660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2</a:t>
            </a:r>
            <a:endParaRPr lang="en-US" dirty="0"/>
          </a:p>
        </p:txBody>
      </p:sp>
      <p:cxnSp>
        <p:nvCxnSpPr>
          <p:cNvPr id="27" name="Curved Connector 26"/>
          <p:cNvCxnSpPr>
            <a:endCxn id="26" idx="4"/>
          </p:cNvCxnSpPr>
          <p:nvPr/>
        </p:nvCxnSpPr>
        <p:spPr>
          <a:xfrm flipV="1">
            <a:off x="2570205" y="3719383"/>
            <a:ext cx="3847070" cy="1679384"/>
          </a:xfrm>
          <a:prstGeom prst="curved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Curved Connector 29"/>
          <p:cNvCxnSpPr/>
          <p:nvPr/>
        </p:nvCxnSpPr>
        <p:spPr>
          <a:xfrm flipV="1">
            <a:off x="2570205" y="3525794"/>
            <a:ext cx="3612291" cy="1293341"/>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36" name="TextBox 35"/>
          <p:cNvSpPr txBox="1"/>
          <p:nvPr/>
        </p:nvSpPr>
        <p:spPr>
          <a:xfrm>
            <a:off x="1169773" y="4606769"/>
            <a:ext cx="1329008" cy="424732"/>
          </a:xfrm>
          <a:prstGeom prst="rect">
            <a:avLst/>
          </a:prstGeom>
          <a:noFill/>
        </p:spPr>
        <p:txBody>
          <a:bodyPr wrap="square" rtlCol="0">
            <a:spAutoFit/>
          </a:bodyPr>
          <a:lstStyle/>
          <a:p>
            <a:pPr>
              <a:lnSpc>
                <a:spcPct val="120000"/>
              </a:lnSpc>
            </a:pPr>
            <a:r>
              <a:rPr lang="en-US" dirty="0" smtClean="0">
                <a:solidFill>
                  <a:srgbClr val="444444"/>
                </a:solidFill>
                <a:latin typeface="Trebuchet MS"/>
                <a:cs typeface="Trebuchet MS"/>
              </a:rPr>
              <a:t>myObject1</a:t>
            </a:r>
            <a:endParaRPr lang="en-US" dirty="0">
              <a:solidFill>
                <a:srgbClr val="444444"/>
              </a:solidFill>
              <a:latin typeface="Trebuchet MS"/>
              <a:cs typeface="Trebuchet MS"/>
            </a:endParaRPr>
          </a:p>
        </p:txBody>
      </p:sp>
      <p:sp>
        <p:nvSpPr>
          <p:cNvPr id="37" name="TextBox 36"/>
          <p:cNvSpPr txBox="1"/>
          <p:nvPr/>
        </p:nvSpPr>
        <p:spPr>
          <a:xfrm>
            <a:off x="1169773" y="5122191"/>
            <a:ext cx="1329008" cy="424732"/>
          </a:xfrm>
          <a:prstGeom prst="rect">
            <a:avLst/>
          </a:prstGeom>
          <a:noFill/>
        </p:spPr>
        <p:txBody>
          <a:bodyPr wrap="square" rtlCol="0">
            <a:spAutoFit/>
          </a:bodyPr>
          <a:lstStyle/>
          <a:p>
            <a:pPr>
              <a:lnSpc>
                <a:spcPct val="120000"/>
              </a:lnSpc>
            </a:pPr>
            <a:r>
              <a:rPr lang="en-US" dirty="0" smtClean="0">
                <a:solidFill>
                  <a:srgbClr val="444444"/>
                </a:solidFill>
                <a:latin typeface="Trebuchet MS"/>
                <a:cs typeface="Trebuchet MS"/>
              </a:rPr>
              <a:t>myObject2</a:t>
            </a:r>
            <a:endParaRPr lang="en-US" dirty="0">
              <a:solidFill>
                <a:srgbClr val="444444"/>
              </a:solidFill>
              <a:latin typeface="Trebuchet MS"/>
              <a:cs typeface="Trebuchet MS"/>
            </a:endParaRPr>
          </a:p>
        </p:txBody>
      </p:sp>
    </p:spTree>
    <p:extLst>
      <p:ext uri="{BB962C8B-B14F-4D97-AF65-F5344CB8AC3E}">
        <p14:creationId xmlns:p14="http://schemas.microsoft.com/office/powerpoint/2010/main" val="344800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style.rotation</p:attrName>
                                        </p:attrNameLst>
                                      </p:cBhvr>
                                      <p:tavLst>
                                        <p:tav tm="0">
                                          <p:val>
                                            <p:fltVal val="90"/>
                                          </p:val>
                                        </p:tav>
                                        <p:tav tm="100000">
                                          <p:val>
                                            <p:fltVal val="0"/>
                                          </p:val>
                                        </p:tav>
                                      </p:tavLst>
                                    </p:anim>
                                    <p:animEffect transition="in" filter="fade">
                                      <p:cBhvr>
                                        <p:cTn id="10" dur="10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1000" fill="hold"/>
                                        <p:tgtEl>
                                          <p:spTgt spid="37"/>
                                        </p:tgtEl>
                                        <p:attrNameLst>
                                          <p:attrName>ppt_w</p:attrName>
                                        </p:attrNameLst>
                                      </p:cBhvr>
                                      <p:tavLst>
                                        <p:tav tm="0">
                                          <p:val>
                                            <p:fltVal val="0"/>
                                          </p:val>
                                        </p:tav>
                                        <p:tav tm="100000">
                                          <p:val>
                                            <p:strVal val="#ppt_w"/>
                                          </p:val>
                                        </p:tav>
                                      </p:tavLst>
                                    </p:anim>
                                    <p:anim calcmode="lin" valueType="num">
                                      <p:cBhvr>
                                        <p:cTn id="16" dur="1000" fill="hold"/>
                                        <p:tgtEl>
                                          <p:spTgt spid="37"/>
                                        </p:tgtEl>
                                        <p:attrNameLst>
                                          <p:attrName>ppt_h</p:attrName>
                                        </p:attrNameLst>
                                      </p:cBhvr>
                                      <p:tavLst>
                                        <p:tav tm="0">
                                          <p:val>
                                            <p:fltVal val="0"/>
                                          </p:val>
                                        </p:tav>
                                        <p:tav tm="100000">
                                          <p:val>
                                            <p:strVal val="#ppt_h"/>
                                          </p:val>
                                        </p:tav>
                                      </p:tavLst>
                                    </p:anim>
                                    <p:anim calcmode="lin" valueType="num">
                                      <p:cBhvr>
                                        <p:cTn id="17" dur="1000" fill="hold"/>
                                        <p:tgtEl>
                                          <p:spTgt spid="37"/>
                                        </p:tgtEl>
                                        <p:attrNameLst>
                                          <p:attrName>style.rotation</p:attrName>
                                        </p:attrNameLst>
                                      </p:cBhvr>
                                      <p:tavLst>
                                        <p:tav tm="0">
                                          <p:val>
                                            <p:fltVal val="90"/>
                                          </p:val>
                                        </p:tav>
                                        <p:tav tm="100000">
                                          <p:val>
                                            <p:fltVal val="0"/>
                                          </p:val>
                                        </p:tav>
                                      </p:tavLst>
                                    </p:anim>
                                    <p:animEffect transition="in" filter="fade">
                                      <p:cBhvr>
                                        <p:cTn id="18" dur="10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80">
                                          <p:stCondLst>
                                            <p:cond delay="0"/>
                                          </p:stCondLst>
                                        </p:cTn>
                                        <p:tgtEl>
                                          <p:spTgt spid="19"/>
                                        </p:tgtEl>
                                      </p:cBhvr>
                                    </p:animEffect>
                                    <p:anim calcmode="lin" valueType="num">
                                      <p:cBhvr>
                                        <p:cTn id="2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9" dur="26">
                                          <p:stCondLst>
                                            <p:cond delay="650"/>
                                          </p:stCondLst>
                                        </p:cTn>
                                        <p:tgtEl>
                                          <p:spTgt spid="19"/>
                                        </p:tgtEl>
                                      </p:cBhvr>
                                      <p:to x="100000" y="60000"/>
                                    </p:animScale>
                                    <p:animScale>
                                      <p:cBhvr>
                                        <p:cTn id="30" dur="166" decel="50000">
                                          <p:stCondLst>
                                            <p:cond delay="676"/>
                                          </p:stCondLst>
                                        </p:cTn>
                                        <p:tgtEl>
                                          <p:spTgt spid="19"/>
                                        </p:tgtEl>
                                      </p:cBhvr>
                                      <p:to x="100000" y="100000"/>
                                    </p:animScale>
                                    <p:animScale>
                                      <p:cBhvr>
                                        <p:cTn id="31" dur="26">
                                          <p:stCondLst>
                                            <p:cond delay="1312"/>
                                          </p:stCondLst>
                                        </p:cTn>
                                        <p:tgtEl>
                                          <p:spTgt spid="19"/>
                                        </p:tgtEl>
                                      </p:cBhvr>
                                      <p:to x="100000" y="80000"/>
                                    </p:animScale>
                                    <p:animScale>
                                      <p:cBhvr>
                                        <p:cTn id="32" dur="166" decel="50000">
                                          <p:stCondLst>
                                            <p:cond delay="1338"/>
                                          </p:stCondLst>
                                        </p:cTn>
                                        <p:tgtEl>
                                          <p:spTgt spid="19"/>
                                        </p:tgtEl>
                                      </p:cBhvr>
                                      <p:to x="100000" y="100000"/>
                                    </p:animScale>
                                    <p:animScale>
                                      <p:cBhvr>
                                        <p:cTn id="33" dur="26">
                                          <p:stCondLst>
                                            <p:cond delay="1642"/>
                                          </p:stCondLst>
                                        </p:cTn>
                                        <p:tgtEl>
                                          <p:spTgt spid="19"/>
                                        </p:tgtEl>
                                      </p:cBhvr>
                                      <p:to x="100000" y="90000"/>
                                    </p:animScale>
                                    <p:animScale>
                                      <p:cBhvr>
                                        <p:cTn id="34" dur="166" decel="50000">
                                          <p:stCondLst>
                                            <p:cond delay="1668"/>
                                          </p:stCondLst>
                                        </p:cTn>
                                        <p:tgtEl>
                                          <p:spTgt spid="19"/>
                                        </p:tgtEl>
                                      </p:cBhvr>
                                      <p:to x="100000" y="100000"/>
                                    </p:animScale>
                                    <p:animScale>
                                      <p:cBhvr>
                                        <p:cTn id="35" dur="26">
                                          <p:stCondLst>
                                            <p:cond delay="1808"/>
                                          </p:stCondLst>
                                        </p:cTn>
                                        <p:tgtEl>
                                          <p:spTgt spid="19"/>
                                        </p:tgtEl>
                                      </p:cBhvr>
                                      <p:to x="100000" y="95000"/>
                                    </p:animScale>
                                    <p:animScale>
                                      <p:cBhvr>
                                        <p:cTn id="36" dur="166" decel="50000">
                                          <p:stCondLst>
                                            <p:cond delay="1834"/>
                                          </p:stCondLst>
                                        </p:cTn>
                                        <p:tgtEl>
                                          <p:spTgt spid="1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80">
                                          <p:stCondLst>
                                            <p:cond delay="0"/>
                                          </p:stCondLst>
                                        </p:cTn>
                                        <p:tgtEl>
                                          <p:spTgt spid="26"/>
                                        </p:tgtEl>
                                      </p:cBhvr>
                                    </p:animEffect>
                                    <p:anim calcmode="lin" valueType="num">
                                      <p:cBhvr>
                                        <p:cTn id="49"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54" dur="26">
                                          <p:stCondLst>
                                            <p:cond delay="650"/>
                                          </p:stCondLst>
                                        </p:cTn>
                                        <p:tgtEl>
                                          <p:spTgt spid="26"/>
                                        </p:tgtEl>
                                      </p:cBhvr>
                                      <p:to x="100000" y="60000"/>
                                    </p:animScale>
                                    <p:animScale>
                                      <p:cBhvr>
                                        <p:cTn id="55" dur="166" decel="50000">
                                          <p:stCondLst>
                                            <p:cond delay="676"/>
                                          </p:stCondLst>
                                        </p:cTn>
                                        <p:tgtEl>
                                          <p:spTgt spid="26"/>
                                        </p:tgtEl>
                                      </p:cBhvr>
                                      <p:to x="100000" y="100000"/>
                                    </p:animScale>
                                    <p:animScale>
                                      <p:cBhvr>
                                        <p:cTn id="56" dur="26">
                                          <p:stCondLst>
                                            <p:cond delay="1312"/>
                                          </p:stCondLst>
                                        </p:cTn>
                                        <p:tgtEl>
                                          <p:spTgt spid="26"/>
                                        </p:tgtEl>
                                      </p:cBhvr>
                                      <p:to x="100000" y="80000"/>
                                    </p:animScale>
                                    <p:animScale>
                                      <p:cBhvr>
                                        <p:cTn id="57" dur="166" decel="50000">
                                          <p:stCondLst>
                                            <p:cond delay="1338"/>
                                          </p:stCondLst>
                                        </p:cTn>
                                        <p:tgtEl>
                                          <p:spTgt spid="26"/>
                                        </p:tgtEl>
                                      </p:cBhvr>
                                      <p:to x="100000" y="100000"/>
                                    </p:animScale>
                                    <p:animScale>
                                      <p:cBhvr>
                                        <p:cTn id="58" dur="26">
                                          <p:stCondLst>
                                            <p:cond delay="1642"/>
                                          </p:stCondLst>
                                        </p:cTn>
                                        <p:tgtEl>
                                          <p:spTgt spid="26"/>
                                        </p:tgtEl>
                                      </p:cBhvr>
                                      <p:to x="100000" y="90000"/>
                                    </p:animScale>
                                    <p:animScale>
                                      <p:cBhvr>
                                        <p:cTn id="59" dur="166" decel="50000">
                                          <p:stCondLst>
                                            <p:cond delay="1668"/>
                                          </p:stCondLst>
                                        </p:cTn>
                                        <p:tgtEl>
                                          <p:spTgt spid="26"/>
                                        </p:tgtEl>
                                      </p:cBhvr>
                                      <p:to x="100000" y="100000"/>
                                    </p:animScale>
                                    <p:animScale>
                                      <p:cBhvr>
                                        <p:cTn id="60" dur="26">
                                          <p:stCondLst>
                                            <p:cond delay="1808"/>
                                          </p:stCondLst>
                                        </p:cTn>
                                        <p:tgtEl>
                                          <p:spTgt spid="26"/>
                                        </p:tgtEl>
                                      </p:cBhvr>
                                      <p:to x="100000" y="95000"/>
                                    </p:animScale>
                                    <p:animScale>
                                      <p:cBhvr>
                                        <p:cTn id="61" dur="166" decel="50000">
                                          <p:stCondLst>
                                            <p:cond delay="1834"/>
                                          </p:stCondLst>
                                        </p:cTn>
                                        <p:tgtEl>
                                          <p:spTgt spid="26"/>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1000"/>
                                        <p:tgtEl>
                                          <p:spTgt spid="30"/>
                                        </p:tgtEl>
                                      </p:cBhvr>
                                    </p:animEffect>
                                    <p:anim calcmode="lin" valueType="num">
                                      <p:cBhvr>
                                        <p:cTn id="74" dur="1000" fill="hold"/>
                                        <p:tgtEl>
                                          <p:spTgt spid="30"/>
                                        </p:tgtEl>
                                        <p:attrNameLst>
                                          <p:attrName>ppt_x</p:attrName>
                                        </p:attrNameLst>
                                      </p:cBhvr>
                                      <p:tavLst>
                                        <p:tav tm="0">
                                          <p:val>
                                            <p:strVal val="#ppt_x"/>
                                          </p:val>
                                        </p:tav>
                                        <p:tav tm="100000">
                                          <p:val>
                                            <p:strVal val="#ppt_x"/>
                                          </p:val>
                                        </p:tav>
                                      </p:tavLst>
                                    </p:anim>
                                    <p:anim calcmode="lin" valueType="num">
                                      <p:cBhvr>
                                        <p:cTn id="7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25"/>
                                        </p:tgtEl>
                                        <p:attrNameLst>
                                          <p:attrName>ppt_x</p:attrName>
                                        </p:attrNameLst>
                                      </p:cBhvr>
                                      <p:tavLst>
                                        <p:tav tm="0">
                                          <p:val>
                                            <p:strVal val="ppt_x"/>
                                          </p:val>
                                        </p:tav>
                                        <p:tav tm="100000">
                                          <p:val>
                                            <p:strVal val="ppt_x"/>
                                          </p:val>
                                        </p:tav>
                                      </p:tavLst>
                                    </p:anim>
                                    <p:anim calcmode="lin" valueType="num">
                                      <p:cBhvr additive="base">
                                        <p:cTn id="80" dur="500"/>
                                        <p:tgtEl>
                                          <p:spTgt spid="25"/>
                                        </p:tgtEl>
                                        <p:attrNameLst>
                                          <p:attrName>ppt_y</p:attrName>
                                        </p:attrNameLst>
                                      </p:cBhvr>
                                      <p:tavLst>
                                        <p:tav tm="0">
                                          <p:val>
                                            <p:strVal val="ppt_y"/>
                                          </p:val>
                                        </p:tav>
                                        <p:tav tm="100000">
                                          <p:val>
                                            <p:strVal val="1+ppt_h/2"/>
                                          </p:val>
                                        </p:tav>
                                      </p:tavLst>
                                    </p:anim>
                                    <p:set>
                                      <p:cBhvr>
                                        <p:cTn id="81"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String</a:t>
            </a:r>
            <a:endParaRPr lang="en-US" sz="2800" dirty="0"/>
          </a:p>
        </p:txBody>
      </p:sp>
      <p:sp>
        <p:nvSpPr>
          <p:cNvPr id="15" name="Прямоугольник 6"/>
          <p:cNvSpPr/>
          <p:nvPr/>
        </p:nvSpPr>
        <p:spPr>
          <a:xfrm>
            <a:off x="266542" y="1156627"/>
            <a:ext cx="4572000" cy="461665"/>
          </a:xfrm>
          <a:prstGeom prst="rect">
            <a:avLst/>
          </a:prstGeom>
        </p:spPr>
        <p:txBody>
          <a:bodyPr>
            <a:spAutoFit/>
          </a:bodyPr>
          <a:lstStyle/>
          <a:p>
            <a:r>
              <a:rPr lang="en-US" sz="2400" dirty="0" smtClean="0">
                <a:solidFill>
                  <a:schemeClr val="tx2">
                    <a:lumMod val="75000"/>
                  </a:schemeClr>
                </a:solidFill>
              </a:rPr>
              <a:t>String greeting = “Hello ”; </a:t>
            </a:r>
            <a:endParaRPr lang="ru-RU" sz="2400" dirty="0">
              <a:solidFill>
                <a:schemeClr val="tx2">
                  <a:lumMod val="75000"/>
                </a:schemeClr>
              </a:solidFill>
            </a:endParaRPr>
          </a:p>
        </p:txBody>
      </p:sp>
      <p:sp>
        <p:nvSpPr>
          <p:cNvPr id="20" name="Прямоугольник 7"/>
          <p:cNvSpPr/>
          <p:nvPr/>
        </p:nvSpPr>
        <p:spPr>
          <a:xfrm>
            <a:off x="266542" y="1871007"/>
            <a:ext cx="7643866" cy="461665"/>
          </a:xfrm>
          <a:prstGeom prst="rect">
            <a:avLst/>
          </a:prstGeom>
        </p:spPr>
        <p:txBody>
          <a:bodyPr wrap="square">
            <a:spAutoFit/>
          </a:bodyPr>
          <a:lstStyle/>
          <a:p>
            <a:r>
              <a:rPr lang="en-US" sz="2400" dirty="0" smtClean="0">
                <a:solidFill>
                  <a:schemeClr val="tx2">
                    <a:lumMod val="75000"/>
                  </a:schemeClr>
                </a:solidFill>
              </a:rPr>
              <a:t>String greeting = new String(“Hello”); </a:t>
            </a:r>
            <a:endParaRPr lang="ru-RU" sz="2400" dirty="0" smtClean="0">
              <a:solidFill>
                <a:schemeClr val="tx2">
                  <a:lumMod val="75000"/>
                </a:schemeClr>
              </a:solidFill>
            </a:endParaRPr>
          </a:p>
        </p:txBody>
      </p:sp>
      <p:sp>
        <p:nvSpPr>
          <p:cNvPr id="21" name="Прямоугольник 8"/>
          <p:cNvSpPr/>
          <p:nvPr/>
        </p:nvSpPr>
        <p:spPr>
          <a:xfrm>
            <a:off x="266542" y="2585387"/>
            <a:ext cx="8501122" cy="830997"/>
          </a:xfrm>
          <a:prstGeom prst="rect">
            <a:avLst/>
          </a:prstGeom>
        </p:spPr>
        <p:txBody>
          <a:bodyPr wrap="square">
            <a:spAutoFit/>
          </a:bodyPr>
          <a:lstStyle/>
          <a:p>
            <a:r>
              <a:rPr lang="en-US" sz="2400" dirty="0" smtClean="0">
                <a:solidFill>
                  <a:schemeClr val="tx2">
                    <a:lumMod val="75000"/>
                  </a:schemeClr>
                </a:solidFill>
              </a:rPr>
              <a:t>String </a:t>
            </a:r>
            <a:r>
              <a:rPr lang="en-US" sz="2400" dirty="0" err="1" smtClean="0">
                <a:solidFill>
                  <a:schemeClr val="tx2">
                    <a:lumMod val="75000"/>
                  </a:schemeClr>
                </a:solidFill>
              </a:rPr>
              <a:t>helloWorld</a:t>
            </a:r>
            <a:r>
              <a:rPr lang="en-US" sz="2400" dirty="0" smtClean="0">
                <a:solidFill>
                  <a:schemeClr val="tx2">
                    <a:lumMod val="75000"/>
                  </a:schemeClr>
                </a:solidFill>
              </a:rPr>
              <a:t>= “My” + “ “ + “World.”; </a:t>
            </a:r>
          </a:p>
          <a:p>
            <a:r>
              <a:rPr lang="en-US" sz="2400" dirty="0" smtClean="0">
                <a:solidFill>
                  <a:schemeClr val="tx2">
                    <a:lumMod val="75000"/>
                  </a:schemeClr>
                </a:solidFill>
              </a:rPr>
              <a:t>String greeting = </a:t>
            </a:r>
            <a:r>
              <a:rPr lang="en-US" sz="2400" dirty="0" err="1" smtClean="0">
                <a:solidFill>
                  <a:schemeClr val="tx2">
                    <a:lumMod val="75000"/>
                  </a:schemeClr>
                </a:solidFill>
              </a:rPr>
              <a:t>helloWorld</a:t>
            </a:r>
            <a:r>
              <a:rPr lang="en-US" sz="2400" dirty="0" smtClean="0">
                <a:solidFill>
                  <a:schemeClr val="tx2">
                    <a:lumMod val="75000"/>
                  </a:schemeClr>
                </a:solidFill>
              </a:rPr>
              <a:t>;       // «My World.» </a:t>
            </a:r>
            <a:endParaRPr lang="ru-RU" sz="2400" dirty="0" smtClean="0">
              <a:solidFill>
                <a:schemeClr val="tx2">
                  <a:lumMod val="75000"/>
                </a:schemeClr>
              </a:solidFill>
            </a:endParaRPr>
          </a:p>
        </p:txBody>
      </p:sp>
      <p:sp>
        <p:nvSpPr>
          <p:cNvPr id="23" name="Прямоугольник 9"/>
          <p:cNvSpPr/>
          <p:nvPr/>
        </p:nvSpPr>
        <p:spPr>
          <a:xfrm>
            <a:off x="266542" y="3871271"/>
            <a:ext cx="8786842" cy="1200329"/>
          </a:xfrm>
          <a:prstGeom prst="rect">
            <a:avLst/>
          </a:prstGeom>
        </p:spPr>
        <p:txBody>
          <a:bodyPr wrap="square">
            <a:spAutoFit/>
          </a:bodyPr>
          <a:lstStyle/>
          <a:p>
            <a:r>
              <a:rPr lang="en-US" sz="2400" dirty="0" smtClean="0">
                <a:solidFill>
                  <a:schemeClr val="tx2">
                    <a:lumMod val="75000"/>
                  </a:schemeClr>
                </a:solidFill>
              </a:rPr>
              <a:t>String greeting = “Hello ”; </a:t>
            </a:r>
          </a:p>
          <a:p>
            <a:r>
              <a:rPr lang="en-US" sz="2400" dirty="0" smtClean="0">
                <a:solidFill>
                  <a:schemeClr val="tx2">
                    <a:lumMod val="75000"/>
                  </a:schemeClr>
                </a:solidFill>
              </a:rPr>
              <a:t>String </a:t>
            </a:r>
            <a:r>
              <a:rPr lang="en-US" sz="2400" dirty="0" err="1" smtClean="0">
                <a:solidFill>
                  <a:schemeClr val="tx2">
                    <a:lumMod val="75000"/>
                  </a:schemeClr>
                </a:solidFill>
              </a:rPr>
              <a:t>helloWorld</a:t>
            </a:r>
            <a:r>
              <a:rPr lang="en-US" sz="2400" dirty="0" smtClean="0">
                <a:solidFill>
                  <a:schemeClr val="tx2">
                    <a:lumMod val="75000"/>
                  </a:schemeClr>
                </a:solidFill>
              </a:rPr>
              <a:t>= “My” + “ “ + “World.”; </a:t>
            </a:r>
          </a:p>
          <a:p>
            <a:r>
              <a:rPr lang="en-US" sz="2400" dirty="0" smtClean="0">
                <a:solidFill>
                  <a:schemeClr val="tx2">
                    <a:lumMod val="75000"/>
                  </a:schemeClr>
                </a:solidFill>
              </a:rPr>
              <a:t>String greeting += </a:t>
            </a:r>
            <a:r>
              <a:rPr lang="en-US" sz="2400" dirty="0" err="1" smtClean="0">
                <a:solidFill>
                  <a:schemeClr val="tx2">
                    <a:lumMod val="75000"/>
                  </a:schemeClr>
                </a:solidFill>
              </a:rPr>
              <a:t>helloWorld</a:t>
            </a:r>
            <a:r>
              <a:rPr lang="en-US" sz="2400" dirty="0" smtClean="0">
                <a:solidFill>
                  <a:schemeClr val="tx2">
                    <a:lumMod val="75000"/>
                  </a:schemeClr>
                </a:solidFill>
              </a:rPr>
              <a:t>;     // «Hello My World.» </a:t>
            </a:r>
            <a:endParaRPr lang="ru-RU" sz="2400" dirty="0" smtClean="0">
              <a:solidFill>
                <a:schemeClr val="tx2">
                  <a:lumMod val="75000"/>
                </a:schemeClr>
              </a:solidFill>
            </a:endParaRPr>
          </a:p>
        </p:txBody>
      </p:sp>
      <p:sp>
        <p:nvSpPr>
          <p:cNvPr id="24" name="Прямоугольник 10"/>
          <p:cNvSpPr/>
          <p:nvPr/>
        </p:nvSpPr>
        <p:spPr>
          <a:xfrm>
            <a:off x="266542" y="5585783"/>
            <a:ext cx="7500990" cy="461665"/>
          </a:xfrm>
          <a:prstGeom prst="rect">
            <a:avLst/>
          </a:prstGeom>
        </p:spPr>
        <p:txBody>
          <a:bodyPr wrap="square">
            <a:spAutoFit/>
          </a:bodyPr>
          <a:lstStyle/>
          <a:p>
            <a:r>
              <a:rPr lang="en-US" sz="2400" dirty="0" smtClean="0">
                <a:solidFill>
                  <a:schemeClr val="tx2">
                    <a:lumMod val="75000"/>
                  </a:schemeClr>
                </a:solidFill>
              </a:rPr>
              <a:t>String </a:t>
            </a:r>
            <a:r>
              <a:rPr lang="en-US" sz="2400" dirty="0" err="1" smtClean="0">
                <a:solidFill>
                  <a:schemeClr val="tx2">
                    <a:lumMod val="75000"/>
                  </a:schemeClr>
                </a:solidFill>
              </a:rPr>
              <a:t>str</a:t>
            </a:r>
            <a:r>
              <a:rPr lang="en-US" sz="2400" dirty="0" smtClean="0">
                <a:solidFill>
                  <a:schemeClr val="tx2">
                    <a:lumMod val="75000"/>
                  </a:schemeClr>
                </a:solidFill>
              </a:rPr>
              <a:t>[] = { “one”, “two”, “three” }; </a:t>
            </a:r>
            <a:endParaRPr lang="ru-RU" sz="2400" dirty="0" smtClean="0">
              <a:solidFill>
                <a:schemeClr val="tx2">
                  <a:lumMod val="75000"/>
                </a:schemeClr>
              </a:solidFill>
            </a:endParaRPr>
          </a:p>
        </p:txBody>
      </p:sp>
    </p:spTree>
    <p:extLst>
      <p:ext uri="{BB962C8B-B14F-4D97-AF65-F5344CB8AC3E}">
        <p14:creationId xmlns:p14="http://schemas.microsoft.com/office/powerpoint/2010/main" val="428738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 calcmode="lin" valueType="num">
                                      <p:cBhvr additive="base">
                                        <p:cTn id="1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anim calcmode="lin" valueType="num">
                                      <p:cBhvr additive="base">
                                        <p:cTn id="23"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 calcmode="lin" valueType="num">
                                      <p:cBhvr additive="base">
                                        <p:cTn id="29"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anim calcmode="lin" valueType="num">
                                      <p:cBhvr additive="base">
                                        <p:cTn id="3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 calcmode="lin" valueType="num">
                                      <p:cBhvr additive="base">
                                        <p:cTn id="37"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 calcmode="lin" valueType="num">
                                      <p:cBhvr additive="base">
                                        <p:cTn id="4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20" grpId="0" build="allAtOnce"/>
      <p:bldP spid="21" grpId="0" build="allAtOnce"/>
      <p:bldP spid="23" grpId="0" build="allAtOnce"/>
      <p:bldP spid="24"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dirty="0" smtClean="0"/>
              <a:t>String</a:t>
            </a:r>
            <a:endParaRPr lang="en-US" sz="2800" dirty="0"/>
          </a:p>
        </p:txBody>
      </p:sp>
      <p:graphicFrame>
        <p:nvGraphicFramePr>
          <p:cNvPr id="8" name="Схема 6"/>
          <p:cNvGraphicFramePr/>
          <p:nvPr>
            <p:extLst>
              <p:ext uri="{D42A27DB-BD31-4B8C-83A1-F6EECF244321}">
                <p14:modId xmlns:p14="http://schemas.microsoft.com/office/powerpoint/2010/main" val="2486113390"/>
              </p:ext>
            </p:extLst>
          </p:nvPr>
        </p:nvGraphicFramePr>
        <p:xfrm>
          <a:off x="3357554" y="1397000"/>
          <a:ext cx="5286412" cy="4389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57158" y="1652432"/>
            <a:ext cx="2000264" cy="461665"/>
          </a:xfrm>
          <a:prstGeom prst="rect">
            <a:avLst/>
          </a:prstGeom>
          <a:noFill/>
        </p:spPr>
        <p:txBody>
          <a:bodyPr wrap="square" rtlCol="0">
            <a:spAutoFit/>
          </a:bodyPr>
          <a:lstStyle/>
          <a:p>
            <a:r>
              <a:rPr lang="en-US" sz="2400" i="1" dirty="0" smtClean="0">
                <a:solidFill>
                  <a:schemeClr val="tx2">
                    <a:lumMod val="75000"/>
                  </a:schemeClr>
                </a:solidFill>
              </a:rPr>
              <a:t>comparing</a:t>
            </a:r>
            <a:endParaRPr lang="ru-RU" sz="2400" i="1" dirty="0">
              <a:solidFill>
                <a:schemeClr val="tx2">
                  <a:lumMod val="75000"/>
                </a:schemeClr>
              </a:solidFill>
            </a:endParaRPr>
          </a:p>
        </p:txBody>
      </p:sp>
      <p:sp>
        <p:nvSpPr>
          <p:cNvPr id="10" name="TextBox 9"/>
          <p:cNvSpPr txBox="1"/>
          <p:nvPr/>
        </p:nvSpPr>
        <p:spPr>
          <a:xfrm>
            <a:off x="357158" y="2500306"/>
            <a:ext cx="3000396" cy="830997"/>
          </a:xfrm>
          <a:prstGeom prst="rect">
            <a:avLst/>
          </a:prstGeom>
          <a:noFill/>
        </p:spPr>
        <p:txBody>
          <a:bodyPr wrap="square" rtlCol="0">
            <a:spAutoFit/>
          </a:bodyPr>
          <a:lstStyle/>
          <a:p>
            <a:r>
              <a:rPr lang="en-US" sz="2400" i="1" dirty="0">
                <a:solidFill>
                  <a:schemeClr val="tx2">
                    <a:lumMod val="75000"/>
                  </a:schemeClr>
                </a:solidFill>
              </a:rPr>
              <a:t>c</a:t>
            </a:r>
            <a:r>
              <a:rPr lang="en-US" sz="2400" i="1" dirty="0" smtClean="0">
                <a:solidFill>
                  <a:schemeClr val="tx2">
                    <a:lumMod val="75000"/>
                  </a:schemeClr>
                </a:solidFill>
              </a:rPr>
              <a:t>hanging register case</a:t>
            </a:r>
            <a:endParaRPr lang="ru-RU" sz="2400" i="1" dirty="0">
              <a:solidFill>
                <a:schemeClr val="tx2">
                  <a:lumMod val="75000"/>
                </a:schemeClr>
              </a:solidFill>
            </a:endParaRPr>
          </a:p>
        </p:txBody>
      </p:sp>
      <p:sp>
        <p:nvSpPr>
          <p:cNvPr id="11" name="TextBox 10"/>
          <p:cNvSpPr txBox="1"/>
          <p:nvPr/>
        </p:nvSpPr>
        <p:spPr>
          <a:xfrm>
            <a:off x="357158" y="3450882"/>
            <a:ext cx="2357454" cy="461665"/>
          </a:xfrm>
          <a:prstGeom prst="rect">
            <a:avLst/>
          </a:prstGeom>
          <a:noFill/>
        </p:spPr>
        <p:txBody>
          <a:bodyPr wrap="square" rtlCol="0">
            <a:spAutoFit/>
          </a:bodyPr>
          <a:lstStyle/>
          <a:p>
            <a:r>
              <a:rPr lang="en-US" sz="2400" i="1" dirty="0">
                <a:solidFill>
                  <a:schemeClr val="tx2">
                    <a:lumMod val="75000"/>
                  </a:schemeClr>
                </a:solidFill>
              </a:rPr>
              <a:t>c</a:t>
            </a:r>
            <a:r>
              <a:rPr lang="en-US" sz="2400" i="1" dirty="0" smtClean="0">
                <a:solidFill>
                  <a:schemeClr val="tx2">
                    <a:lumMod val="75000"/>
                  </a:schemeClr>
                </a:solidFill>
              </a:rPr>
              <a:t>oncatenating </a:t>
            </a:r>
            <a:endParaRPr lang="ru-RU" sz="2400" i="1" dirty="0">
              <a:solidFill>
                <a:schemeClr val="tx2">
                  <a:lumMod val="75000"/>
                </a:schemeClr>
              </a:solidFill>
            </a:endParaRPr>
          </a:p>
        </p:txBody>
      </p:sp>
      <p:sp>
        <p:nvSpPr>
          <p:cNvPr id="12" name="TextBox 11"/>
          <p:cNvSpPr txBox="1"/>
          <p:nvPr/>
        </p:nvSpPr>
        <p:spPr>
          <a:xfrm>
            <a:off x="357158" y="4225191"/>
            <a:ext cx="2000264" cy="461665"/>
          </a:xfrm>
          <a:prstGeom prst="rect">
            <a:avLst/>
          </a:prstGeom>
          <a:noFill/>
        </p:spPr>
        <p:txBody>
          <a:bodyPr wrap="square" rtlCol="0">
            <a:spAutoFit/>
          </a:bodyPr>
          <a:lstStyle/>
          <a:p>
            <a:r>
              <a:rPr lang="en-US" sz="2400" i="1" dirty="0" smtClean="0">
                <a:solidFill>
                  <a:schemeClr val="tx2">
                    <a:lumMod val="75000"/>
                  </a:schemeClr>
                </a:solidFill>
              </a:rPr>
              <a:t>replacing</a:t>
            </a:r>
            <a:endParaRPr lang="ru-RU" sz="2400" i="1" dirty="0">
              <a:solidFill>
                <a:schemeClr val="tx2">
                  <a:lumMod val="75000"/>
                </a:schemeClr>
              </a:solidFill>
            </a:endParaRPr>
          </a:p>
        </p:txBody>
      </p:sp>
      <p:sp>
        <p:nvSpPr>
          <p:cNvPr id="13" name="TextBox 12"/>
          <p:cNvSpPr txBox="1"/>
          <p:nvPr/>
        </p:nvSpPr>
        <p:spPr>
          <a:xfrm>
            <a:off x="357158" y="5089488"/>
            <a:ext cx="2000264" cy="461665"/>
          </a:xfrm>
          <a:prstGeom prst="rect">
            <a:avLst/>
          </a:prstGeom>
          <a:noFill/>
        </p:spPr>
        <p:txBody>
          <a:bodyPr wrap="square" rtlCol="0">
            <a:spAutoFit/>
          </a:bodyPr>
          <a:lstStyle/>
          <a:p>
            <a:r>
              <a:rPr lang="en-US" sz="2400" i="1" dirty="0" smtClean="0">
                <a:solidFill>
                  <a:schemeClr val="tx2">
                    <a:lumMod val="75000"/>
                  </a:schemeClr>
                </a:solidFill>
              </a:rPr>
              <a:t>splitting</a:t>
            </a:r>
            <a:endParaRPr lang="ru-RU" sz="2400" i="1" dirty="0">
              <a:solidFill>
                <a:schemeClr val="tx2">
                  <a:lumMod val="75000"/>
                </a:schemeClr>
              </a:solidFill>
            </a:endParaRPr>
          </a:p>
        </p:txBody>
      </p:sp>
    </p:spTree>
    <p:extLst>
      <p:ext uri="{BB962C8B-B14F-4D97-AF65-F5344CB8AC3E}">
        <p14:creationId xmlns:p14="http://schemas.microsoft.com/office/powerpoint/2010/main" val="280866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additive="base">
                                        <p:cTn id="3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build="allAtOnce"/>
      <p:bldP spid="10" grpId="0" build="allAtOnce"/>
      <p:bldP spid="11" grpId="0" build="allAtOnce"/>
      <p:bldP spid="12" grpId="0" build="allAtOnce"/>
      <p:bldP spid="13"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725391"/>
          </a:xfrm>
        </p:spPr>
        <p:txBody>
          <a:bodyPr>
            <a:spAutoFit/>
          </a:bodyPr>
          <a:lstStyle/>
          <a:p>
            <a:pPr lvl="0"/>
            <a:r>
              <a:rPr lang="en-US" sz="4800" dirty="0" smtClean="0"/>
              <a:t>Default streams</a:t>
            </a:r>
            <a:endParaRPr lang="en-US" sz="4800" dirty="0"/>
          </a:p>
        </p:txBody>
      </p:sp>
    </p:spTree>
    <p:extLst>
      <p:ext uri="{BB962C8B-B14F-4D97-AF65-F5344CB8AC3E}">
        <p14:creationId xmlns:p14="http://schemas.microsoft.com/office/powerpoint/2010/main" val="26748921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b="1" dirty="0" smtClean="0">
                <a:solidFill>
                  <a:schemeClr val="tx1">
                    <a:lumMod val="75000"/>
                  </a:schemeClr>
                </a:solidFill>
              </a:rPr>
              <a:t>IN, OUT, ERR</a:t>
            </a:r>
            <a:endParaRPr lang="en-US" sz="2800" dirty="0">
              <a:solidFill>
                <a:schemeClr val="tx1">
                  <a:lumMod val="75000"/>
                </a:schemeClr>
              </a:solidFill>
            </a:endParaRPr>
          </a:p>
        </p:txBody>
      </p:sp>
      <p:graphicFrame>
        <p:nvGraphicFramePr>
          <p:cNvPr id="4" name="Схема 6"/>
          <p:cNvGraphicFramePr/>
          <p:nvPr>
            <p:extLst>
              <p:ext uri="{D42A27DB-BD31-4B8C-83A1-F6EECF244321}">
                <p14:modId xmlns:p14="http://schemas.microsoft.com/office/powerpoint/2010/main" val="3466469691"/>
              </p:ext>
            </p:extLst>
          </p:nvPr>
        </p:nvGraphicFramePr>
        <p:xfrm>
          <a:off x="205946" y="1397000"/>
          <a:ext cx="8773297" cy="4032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51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84001B40-D56D-4C5D-95D8-D4979F57BD87}"/>
                                            </p:graphicEl>
                                          </p:spTgt>
                                        </p:tgtEl>
                                        <p:attrNameLst>
                                          <p:attrName>style.visibility</p:attrName>
                                        </p:attrNameLst>
                                      </p:cBhvr>
                                      <p:to>
                                        <p:strVal val="visible"/>
                                      </p:to>
                                    </p:set>
                                    <p:animEffect transition="in" filter="wipe(down)">
                                      <p:cBhvr>
                                        <p:cTn id="7" dur="500"/>
                                        <p:tgtEl>
                                          <p:spTgt spid="4">
                                            <p:graphicEl>
                                              <a:dgm id="{84001B40-D56D-4C5D-95D8-D4979F57BD8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786D2559-E0CC-4F36-9BEA-D2FE13CDDA0F}"/>
                                            </p:graphicEl>
                                          </p:spTgt>
                                        </p:tgtEl>
                                        <p:attrNameLst>
                                          <p:attrName>style.visibility</p:attrName>
                                        </p:attrNameLst>
                                      </p:cBhvr>
                                      <p:to>
                                        <p:strVal val="visible"/>
                                      </p:to>
                                    </p:set>
                                    <p:animEffect transition="in" filter="wipe(down)">
                                      <p:cBhvr>
                                        <p:cTn id="12" dur="500"/>
                                        <p:tgtEl>
                                          <p:spTgt spid="4">
                                            <p:graphicEl>
                                              <a:dgm id="{786D2559-E0CC-4F36-9BEA-D2FE13CDDA0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C7B77E16-E10B-45DA-AB58-1602BCA55854}"/>
                                            </p:graphicEl>
                                          </p:spTgt>
                                        </p:tgtEl>
                                        <p:attrNameLst>
                                          <p:attrName>style.visibility</p:attrName>
                                        </p:attrNameLst>
                                      </p:cBhvr>
                                      <p:to>
                                        <p:strVal val="visible"/>
                                      </p:to>
                                    </p:set>
                                    <p:animEffect transition="in" filter="wipe(down)">
                                      <p:cBhvr>
                                        <p:cTn id="17" dur="500"/>
                                        <p:tgtEl>
                                          <p:spTgt spid="4">
                                            <p:graphicEl>
                                              <a:dgm id="{C7B77E16-E10B-45DA-AB58-1602BCA5585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0216979F-8FF8-4760-AF02-55D8EAB8F43A}"/>
                                            </p:graphicEl>
                                          </p:spTgt>
                                        </p:tgtEl>
                                        <p:attrNameLst>
                                          <p:attrName>style.visibility</p:attrName>
                                        </p:attrNameLst>
                                      </p:cBhvr>
                                      <p:to>
                                        <p:strVal val="visible"/>
                                      </p:to>
                                    </p:set>
                                    <p:animEffect transition="in" filter="wipe(down)">
                                      <p:cBhvr>
                                        <p:cTn id="22" dur="500"/>
                                        <p:tgtEl>
                                          <p:spTgt spid="4">
                                            <p:graphicEl>
                                              <a:dgm id="{0216979F-8FF8-4760-AF02-55D8EAB8F43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89D8A36E-E917-4735-9BF7-B82DE534B4D5}"/>
                                            </p:graphicEl>
                                          </p:spTgt>
                                        </p:tgtEl>
                                        <p:attrNameLst>
                                          <p:attrName>style.visibility</p:attrName>
                                        </p:attrNameLst>
                                      </p:cBhvr>
                                      <p:to>
                                        <p:strVal val="visible"/>
                                      </p:to>
                                    </p:set>
                                    <p:animEffect transition="in" filter="wipe(down)">
                                      <p:cBhvr>
                                        <p:cTn id="27" dur="500"/>
                                        <p:tgtEl>
                                          <p:spTgt spid="4">
                                            <p:graphicEl>
                                              <a:dgm id="{89D8A36E-E917-4735-9BF7-B82DE534B4D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E7119AA7-8A58-4CF0-8B73-1AF6B2AEAED4}"/>
                                            </p:graphicEl>
                                          </p:spTgt>
                                        </p:tgtEl>
                                        <p:attrNameLst>
                                          <p:attrName>style.visibility</p:attrName>
                                        </p:attrNameLst>
                                      </p:cBhvr>
                                      <p:to>
                                        <p:strVal val="visible"/>
                                      </p:to>
                                    </p:set>
                                    <p:animEffect transition="in" filter="wipe(down)">
                                      <p:cBhvr>
                                        <p:cTn id="32" dur="500"/>
                                        <p:tgtEl>
                                          <p:spTgt spid="4">
                                            <p:graphicEl>
                                              <a:dgm id="{E7119AA7-8A58-4CF0-8B73-1AF6B2AEAED4}"/>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41F7DF19-DF90-416D-B357-66800AD150AF}"/>
                                            </p:graphicEl>
                                          </p:spTgt>
                                        </p:tgtEl>
                                        <p:attrNameLst>
                                          <p:attrName>style.visibility</p:attrName>
                                        </p:attrNameLst>
                                      </p:cBhvr>
                                      <p:to>
                                        <p:strVal val="visible"/>
                                      </p:to>
                                    </p:set>
                                    <p:animEffect transition="in" filter="wipe(down)">
                                      <p:cBhvr>
                                        <p:cTn id="37" dur="500"/>
                                        <p:tgtEl>
                                          <p:spTgt spid="4">
                                            <p:graphicEl>
                                              <a:dgm id="{41F7DF19-DF90-416D-B357-66800AD150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graphicEl>
                                              <a:dgm id="{F9C2D0E7-00B7-4268-A030-997C341957F0}"/>
                                            </p:graphicEl>
                                          </p:spTgt>
                                        </p:tgtEl>
                                        <p:attrNameLst>
                                          <p:attrName>style.visibility</p:attrName>
                                        </p:attrNameLst>
                                      </p:cBhvr>
                                      <p:to>
                                        <p:strVal val="visible"/>
                                      </p:to>
                                    </p:set>
                                    <p:animEffect transition="in" filter="wipe(down)">
                                      <p:cBhvr>
                                        <p:cTn id="42" dur="500"/>
                                        <p:tgtEl>
                                          <p:spTgt spid="4">
                                            <p:graphicEl>
                                              <a:dgm id="{F9C2D0E7-00B7-4268-A030-997C341957F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0"/>
            <a:ext cx="9144000" cy="932688"/>
          </a:xfrm>
        </p:spPr>
        <p:txBody>
          <a:bodyPr>
            <a:normAutofit/>
          </a:bodyPr>
          <a:lstStyle/>
          <a:p>
            <a:pPr lvl="0" algn="just"/>
            <a:r>
              <a:rPr lang="en-US" sz="2800" b="1" dirty="0" smtClean="0">
                <a:solidFill>
                  <a:schemeClr val="tx1">
                    <a:lumMod val="75000"/>
                  </a:schemeClr>
                </a:solidFill>
              </a:rPr>
              <a:t>Scanner</a:t>
            </a:r>
            <a:endParaRPr lang="en-US" sz="2800" dirty="0">
              <a:solidFill>
                <a:schemeClr val="tx1">
                  <a:lumMod val="75000"/>
                </a:schemeClr>
              </a:solidFill>
            </a:endParaRPr>
          </a:p>
        </p:txBody>
      </p:sp>
      <p:sp>
        <p:nvSpPr>
          <p:cNvPr id="3" name="Rectangle 2"/>
          <p:cNvSpPr>
            <a:spLocks noChangeArrowheads="1"/>
          </p:cNvSpPr>
          <p:nvPr/>
        </p:nvSpPr>
        <p:spPr bwMode="auto">
          <a:xfrm>
            <a:off x="1453978" y="2749404"/>
            <a:ext cx="6236043"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Scanner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scanner</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Scanner(System.</a:t>
            </a:r>
            <a:r>
              <a:rPr kumimoji="0" lang="en-US" altLang="en-US" sz="17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line =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scanner.nextLine</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7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(line);</a:t>
            </a:r>
            <a:b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6133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874918" cy="720197"/>
          </a:xfrm>
        </p:spPr>
        <p:txBody>
          <a:bodyPr wrap="square">
            <a:spAutoFit/>
          </a:bodyPr>
          <a:lstStyle/>
          <a:p>
            <a:pPr lvl="0"/>
            <a:r>
              <a:rPr lang="en-US" sz="4800" dirty="0" smtClean="0"/>
              <a:t>Demo</a:t>
            </a:r>
            <a:endParaRPr lang="en-US" sz="4800" dirty="0"/>
          </a:p>
        </p:txBody>
      </p:sp>
    </p:spTree>
    <p:extLst>
      <p:ext uri="{BB962C8B-B14F-4D97-AF65-F5344CB8AC3E}">
        <p14:creationId xmlns:p14="http://schemas.microsoft.com/office/powerpoint/2010/main" val="24222906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725391"/>
          </a:xfrm>
        </p:spPr>
        <p:txBody>
          <a:bodyPr>
            <a:spAutoFit/>
          </a:bodyPr>
          <a:lstStyle/>
          <a:p>
            <a:pPr lvl="0"/>
            <a:r>
              <a:rPr lang="en-US" sz="4800" dirty="0" smtClean="0"/>
              <a:t>Question?</a:t>
            </a:r>
            <a:endParaRPr lang="en-US" sz="4800" dirty="0"/>
          </a:p>
        </p:txBody>
      </p:sp>
    </p:spTree>
    <p:extLst>
      <p:ext uri="{BB962C8B-B14F-4D97-AF65-F5344CB8AC3E}">
        <p14:creationId xmlns:p14="http://schemas.microsoft.com/office/powerpoint/2010/main" val="1944710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0" y="-24714"/>
            <a:ext cx="9144000" cy="932688"/>
          </a:xfrm>
        </p:spPr>
        <p:txBody>
          <a:bodyPr/>
          <a:lstStyle/>
          <a:p>
            <a:r>
              <a:rPr lang="en-US" dirty="0" smtClean="0"/>
              <a:t>Principles and features</a:t>
            </a:r>
            <a:endParaRPr lang="en-US" dirty="0"/>
          </a:p>
        </p:txBody>
      </p:sp>
      <p:grpSp>
        <p:nvGrpSpPr>
          <p:cNvPr id="25" name="Group 24"/>
          <p:cNvGrpSpPr/>
          <p:nvPr/>
        </p:nvGrpSpPr>
        <p:grpSpPr>
          <a:xfrm>
            <a:off x="400731" y="1102593"/>
            <a:ext cx="7780439" cy="408253"/>
            <a:chOff x="357780" y="1435606"/>
            <a:chExt cx="7780439" cy="408253"/>
          </a:xfrm>
        </p:grpSpPr>
        <p:sp>
          <p:nvSpPr>
            <p:cNvPr id="35" name="TextBox 34"/>
            <p:cNvSpPr txBox="1"/>
            <p:nvPr/>
          </p:nvSpPr>
          <p:spPr>
            <a:xfrm>
              <a:off x="823019" y="1459785"/>
              <a:ext cx="7315200" cy="338554"/>
            </a:xfrm>
            <a:prstGeom prst="rect">
              <a:avLst/>
            </a:prstGeom>
            <a:noFill/>
          </p:spPr>
          <p:txBody>
            <a:bodyPr wrap="square" rtlCol="0">
              <a:spAutoFit/>
            </a:bodyPr>
            <a:lstStyle/>
            <a:p>
              <a:pPr>
                <a:buClr>
                  <a:schemeClr val="bg1"/>
                </a:buClr>
                <a:buSzPct val="140000"/>
              </a:pPr>
              <a:r>
                <a:rPr lang="en-US" sz="1600" b="1" dirty="0" smtClean="0">
                  <a:solidFill>
                    <a:srgbClr val="444444"/>
                  </a:solidFill>
                  <a:cs typeface="Trebuchet MS"/>
                </a:rPr>
                <a:t>Object-Oriented</a:t>
              </a:r>
              <a:endParaRPr lang="en-US" sz="1600" b="1" dirty="0">
                <a:solidFill>
                  <a:srgbClr val="444444"/>
                </a:solidFill>
                <a:latin typeface="Trebuchet MS"/>
                <a:cs typeface="Trebuchet MS"/>
              </a:endParaRP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1</a:t>
                </a:r>
              </a:p>
            </p:txBody>
          </p:sp>
        </p:grpSp>
      </p:grpSp>
      <p:grpSp>
        <p:nvGrpSpPr>
          <p:cNvPr id="24" name="Group 23"/>
          <p:cNvGrpSpPr/>
          <p:nvPr/>
        </p:nvGrpSpPr>
        <p:grpSpPr>
          <a:xfrm>
            <a:off x="400731" y="1623619"/>
            <a:ext cx="7780439" cy="408253"/>
            <a:chOff x="357780" y="2067708"/>
            <a:chExt cx="7780439" cy="408253"/>
          </a:xfrm>
        </p:grpSpPr>
        <p:sp>
          <p:nvSpPr>
            <p:cNvPr id="50" name="TextBox 49"/>
            <p:cNvSpPr txBox="1"/>
            <p:nvPr/>
          </p:nvSpPr>
          <p:spPr>
            <a:xfrm>
              <a:off x="823019" y="2091887"/>
              <a:ext cx="7315200" cy="338554"/>
            </a:xfrm>
            <a:prstGeom prst="rect">
              <a:avLst/>
            </a:prstGeom>
            <a:noFill/>
          </p:spPr>
          <p:txBody>
            <a:bodyPr wrap="square" rtlCol="0">
              <a:spAutoFit/>
            </a:bodyPr>
            <a:lstStyle/>
            <a:p>
              <a:pPr>
                <a:buClr>
                  <a:schemeClr val="bg1"/>
                </a:buClr>
                <a:buSzPct val="140000"/>
              </a:pPr>
              <a:r>
                <a:rPr lang="en-US" sz="1600" b="1" dirty="0"/>
                <a:t>Platform </a:t>
              </a:r>
              <a:r>
                <a:rPr lang="en-US" sz="1600" b="1" dirty="0" smtClean="0"/>
                <a:t>independent</a:t>
              </a:r>
              <a:endParaRPr lang="en-US" sz="1600" dirty="0">
                <a:solidFill>
                  <a:srgbClr val="444444"/>
                </a:solidFill>
                <a:latin typeface="Trebuchet MS"/>
                <a:cs typeface="Trebuchet MS"/>
              </a:endParaRPr>
            </a:p>
          </p:txBody>
        </p:sp>
        <p:grpSp>
          <p:nvGrpSpPr>
            <p:cNvPr id="51" name="Group 50"/>
            <p:cNvGrpSpPr>
              <a:grpSpLocks noChangeAspect="1"/>
            </p:cNvGrpSpPr>
            <p:nvPr/>
          </p:nvGrpSpPr>
          <p:grpSpPr>
            <a:xfrm>
              <a:off x="357780" y="2067708"/>
              <a:ext cx="411480" cy="408253"/>
              <a:chOff x="448467" y="2071851"/>
              <a:chExt cx="464582" cy="464582"/>
            </a:xfrm>
          </p:grpSpPr>
          <p:sp>
            <p:nvSpPr>
              <p:cNvPr id="52" name="Oval 5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53" name="TextBox 52"/>
              <p:cNvSpPr txBox="1"/>
              <p:nvPr/>
            </p:nvSpPr>
            <p:spPr>
              <a:xfrm>
                <a:off x="499647" y="2113322"/>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2</a:t>
                </a:r>
              </a:p>
            </p:txBody>
          </p:sp>
        </p:grpSp>
      </p:grpSp>
      <p:grpSp>
        <p:nvGrpSpPr>
          <p:cNvPr id="23" name="Group 22"/>
          <p:cNvGrpSpPr/>
          <p:nvPr/>
        </p:nvGrpSpPr>
        <p:grpSpPr>
          <a:xfrm>
            <a:off x="400731" y="2170104"/>
            <a:ext cx="7780439" cy="408253"/>
            <a:chOff x="357780" y="2699810"/>
            <a:chExt cx="7780439" cy="408253"/>
          </a:xfrm>
        </p:grpSpPr>
        <p:sp>
          <p:nvSpPr>
            <p:cNvPr id="55" name="TextBox 54"/>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a:t>Simple</a:t>
              </a:r>
              <a:endParaRPr lang="en-US" sz="1600" dirty="0">
                <a:solidFill>
                  <a:srgbClr val="444444"/>
                </a:solidFill>
                <a:latin typeface="Trebuchet MS"/>
                <a:cs typeface="Trebuchet MS"/>
              </a:endParaRPr>
            </a:p>
          </p:txBody>
        </p:sp>
        <p:grpSp>
          <p:nvGrpSpPr>
            <p:cNvPr id="56" name="Group 55"/>
            <p:cNvGrpSpPr>
              <a:grpSpLocks noChangeAspect="1"/>
            </p:cNvGrpSpPr>
            <p:nvPr/>
          </p:nvGrpSpPr>
          <p:grpSpPr>
            <a:xfrm>
              <a:off x="357780" y="2699810"/>
              <a:ext cx="411480" cy="408253"/>
              <a:chOff x="448467" y="2760563"/>
              <a:chExt cx="464582" cy="464582"/>
            </a:xfrm>
          </p:grpSpPr>
          <p:sp>
            <p:nvSpPr>
              <p:cNvPr id="57" name="Oval 56"/>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58" name="TextBox 57"/>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3</a:t>
                </a:r>
              </a:p>
            </p:txBody>
          </p:sp>
        </p:grpSp>
      </p:grpSp>
      <p:grpSp>
        <p:nvGrpSpPr>
          <p:cNvPr id="26" name="Group 25"/>
          <p:cNvGrpSpPr/>
          <p:nvPr/>
        </p:nvGrpSpPr>
        <p:grpSpPr>
          <a:xfrm>
            <a:off x="394793" y="2689635"/>
            <a:ext cx="7780439" cy="408253"/>
            <a:chOff x="357780" y="2699810"/>
            <a:chExt cx="7780439" cy="408253"/>
          </a:xfrm>
        </p:grpSpPr>
        <p:sp>
          <p:nvSpPr>
            <p:cNvPr id="27" name="TextBox 26"/>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a:t>Secure</a:t>
              </a:r>
              <a:endParaRPr lang="en-US" sz="1600" dirty="0">
                <a:solidFill>
                  <a:srgbClr val="444444"/>
                </a:solidFill>
                <a:cs typeface="Trebuchet MS"/>
              </a:endParaRPr>
            </a:p>
          </p:txBody>
        </p:sp>
        <p:grpSp>
          <p:nvGrpSpPr>
            <p:cNvPr id="28" name="Group 27"/>
            <p:cNvGrpSpPr>
              <a:grpSpLocks noChangeAspect="1"/>
            </p:cNvGrpSpPr>
            <p:nvPr/>
          </p:nvGrpSpPr>
          <p:grpSpPr>
            <a:xfrm>
              <a:off x="357780" y="2699810"/>
              <a:ext cx="411480" cy="408253"/>
              <a:chOff x="448467" y="2760563"/>
              <a:chExt cx="464582" cy="464582"/>
            </a:xfrm>
          </p:grpSpPr>
          <p:sp>
            <p:nvSpPr>
              <p:cNvPr id="29" name="Oval 28"/>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30" name="TextBox 29"/>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4</a:t>
                </a:r>
              </a:p>
            </p:txBody>
          </p:sp>
        </p:grpSp>
      </p:grpSp>
      <p:grpSp>
        <p:nvGrpSpPr>
          <p:cNvPr id="31" name="Group 30"/>
          <p:cNvGrpSpPr/>
          <p:nvPr/>
        </p:nvGrpSpPr>
        <p:grpSpPr>
          <a:xfrm>
            <a:off x="400731" y="3197501"/>
            <a:ext cx="7780439" cy="408253"/>
            <a:chOff x="357780" y="2699810"/>
            <a:chExt cx="7780439" cy="408253"/>
          </a:xfrm>
        </p:grpSpPr>
        <p:sp>
          <p:nvSpPr>
            <p:cNvPr id="32" name="TextBox 31"/>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a:t>Architectural-neutral</a:t>
              </a:r>
              <a:endParaRPr lang="en-US" sz="1600" dirty="0">
                <a:solidFill>
                  <a:srgbClr val="444444"/>
                </a:solidFill>
                <a:latin typeface="Trebuchet MS"/>
                <a:cs typeface="Trebuchet MS"/>
              </a:endParaRPr>
            </a:p>
          </p:txBody>
        </p:sp>
        <p:grpSp>
          <p:nvGrpSpPr>
            <p:cNvPr id="33" name="Group 32"/>
            <p:cNvGrpSpPr>
              <a:grpSpLocks noChangeAspect="1"/>
            </p:cNvGrpSpPr>
            <p:nvPr/>
          </p:nvGrpSpPr>
          <p:grpSpPr>
            <a:xfrm>
              <a:off x="357780" y="2699810"/>
              <a:ext cx="411480" cy="408253"/>
              <a:chOff x="448467" y="2760563"/>
              <a:chExt cx="464582" cy="464582"/>
            </a:xfrm>
          </p:grpSpPr>
          <p:sp>
            <p:nvSpPr>
              <p:cNvPr id="34" name="Oval 33"/>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38" name="TextBox 37"/>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5</a:t>
                </a:r>
                <a:endParaRPr lang="en-US" sz="1700" dirty="0">
                  <a:solidFill>
                    <a:schemeClr val="bg1"/>
                  </a:solidFill>
                  <a:latin typeface="Arial Black"/>
                  <a:cs typeface="Arial Black"/>
                </a:endParaRPr>
              </a:p>
            </p:txBody>
          </p:sp>
        </p:grpSp>
      </p:grpSp>
      <p:grpSp>
        <p:nvGrpSpPr>
          <p:cNvPr id="39" name="Group 38"/>
          <p:cNvGrpSpPr/>
          <p:nvPr/>
        </p:nvGrpSpPr>
        <p:grpSpPr>
          <a:xfrm>
            <a:off x="394793" y="3720024"/>
            <a:ext cx="7780439" cy="408253"/>
            <a:chOff x="357780" y="2699810"/>
            <a:chExt cx="7780439" cy="408253"/>
          </a:xfrm>
        </p:grpSpPr>
        <p:sp>
          <p:nvSpPr>
            <p:cNvPr id="40" name="TextBox 39"/>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a:t>Portable</a:t>
              </a:r>
              <a:endParaRPr lang="en-US" sz="1600" dirty="0">
                <a:solidFill>
                  <a:srgbClr val="444444"/>
                </a:solidFill>
                <a:latin typeface="Trebuchet MS"/>
                <a:cs typeface="Trebuchet MS"/>
              </a:endParaRPr>
            </a:p>
          </p:txBody>
        </p:sp>
        <p:grpSp>
          <p:nvGrpSpPr>
            <p:cNvPr id="41" name="Group 40"/>
            <p:cNvGrpSpPr>
              <a:grpSpLocks noChangeAspect="1"/>
            </p:cNvGrpSpPr>
            <p:nvPr/>
          </p:nvGrpSpPr>
          <p:grpSpPr>
            <a:xfrm>
              <a:off x="357780" y="2699810"/>
              <a:ext cx="411480" cy="408253"/>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43" name="TextBox 42"/>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6</a:t>
                </a:r>
              </a:p>
            </p:txBody>
          </p:sp>
        </p:grpSp>
      </p:grpSp>
      <p:grpSp>
        <p:nvGrpSpPr>
          <p:cNvPr id="44" name="Group 43"/>
          <p:cNvGrpSpPr/>
          <p:nvPr/>
        </p:nvGrpSpPr>
        <p:grpSpPr>
          <a:xfrm>
            <a:off x="394793" y="4226359"/>
            <a:ext cx="7780439" cy="408253"/>
            <a:chOff x="357780" y="2699810"/>
            <a:chExt cx="7780439" cy="408253"/>
          </a:xfrm>
        </p:grpSpPr>
        <p:sp>
          <p:nvSpPr>
            <p:cNvPr id="45" name="TextBox 44"/>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smtClean="0"/>
                <a:t>Robust</a:t>
              </a:r>
              <a:endParaRPr lang="en-US" sz="1600" dirty="0">
                <a:solidFill>
                  <a:srgbClr val="444444"/>
                </a:solidFill>
                <a:latin typeface="Trebuchet MS"/>
                <a:cs typeface="Trebuchet MS"/>
              </a:endParaRPr>
            </a:p>
          </p:txBody>
        </p:sp>
        <p:grpSp>
          <p:nvGrpSpPr>
            <p:cNvPr id="46" name="Group 45"/>
            <p:cNvGrpSpPr>
              <a:grpSpLocks noChangeAspect="1"/>
            </p:cNvGrpSpPr>
            <p:nvPr/>
          </p:nvGrpSpPr>
          <p:grpSpPr>
            <a:xfrm>
              <a:off x="357780" y="2699810"/>
              <a:ext cx="411480" cy="408253"/>
              <a:chOff x="448467" y="2760563"/>
              <a:chExt cx="464582" cy="464582"/>
            </a:xfrm>
          </p:grpSpPr>
          <p:sp>
            <p:nvSpPr>
              <p:cNvPr id="47" name="Oval 46"/>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49" name="TextBox 48"/>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7</a:t>
                </a:r>
                <a:endParaRPr lang="en-US" sz="1700" dirty="0" smtClean="0">
                  <a:solidFill>
                    <a:schemeClr val="bg1"/>
                  </a:solidFill>
                  <a:latin typeface="Arial Black"/>
                  <a:cs typeface="Arial Black"/>
                </a:endParaRPr>
              </a:p>
            </p:txBody>
          </p:sp>
        </p:grpSp>
      </p:grpSp>
      <p:grpSp>
        <p:nvGrpSpPr>
          <p:cNvPr id="54" name="Group 53"/>
          <p:cNvGrpSpPr/>
          <p:nvPr/>
        </p:nvGrpSpPr>
        <p:grpSpPr>
          <a:xfrm>
            <a:off x="400731" y="5204994"/>
            <a:ext cx="7780439" cy="408253"/>
            <a:chOff x="357780" y="2699810"/>
            <a:chExt cx="7780439" cy="408253"/>
          </a:xfrm>
        </p:grpSpPr>
        <p:sp>
          <p:nvSpPr>
            <p:cNvPr id="59" name="TextBox 58"/>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smtClean="0"/>
                <a:t>Interpreted</a:t>
              </a:r>
              <a:endParaRPr lang="en-US" sz="1600" dirty="0">
                <a:solidFill>
                  <a:srgbClr val="444444"/>
                </a:solidFill>
                <a:latin typeface="Trebuchet MS"/>
                <a:cs typeface="Trebuchet MS"/>
              </a:endParaRPr>
            </a:p>
          </p:txBody>
        </p:sp>
        <p:grpSp>
          <p:nvGrpSpPr>
            <p:cNvPr id="64" name="Group 63"/>
            <p:cNvGrpSpPr>
              <a:grpSpLocks noChangeAspect="1"/>
            </p:cNvGrpSpPr>
            <p:nvPr/>
          </p:nvGrpSpPr>
          <p:grpSpPr>
            <a:xfrm>
              <a:off x="357780" y="2699810"/>
              <a:ext cx="411480" cy="408253"/>
              <a:chOff x="448467" y="2760563"/>
              <a:chExt cx="464582" cy="464582"/>
            </a:xfrm>
          </p:grpSpPr>
          <p:sp>
            <p:nvSpPr>
              <p:cNvPr id="65" name="Oval 64"/>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66" name="TextBox 65"/>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9</a:t>
                </a:r>
                <a:endParaRPr lang="en-US" sz="1700" dirty="0" smtClean="0">
                  <a:solidFill>
                    <a:schemeClr val="bg1"/>
                  </a:solidFill>
                  <a:latin typeface="Arial Black"/>
                  <a:cs typeface="Arial Black"/>
                </a:endParaRPr>
              </a:p>
            </p:txBody>
          </p:sp>
        </p:grpSp>
      </p:grpSp>
      <p:grpSp>
        <p:nvGrpSpPr>
          <p:cNvPr id="67" name="Group 66"/>
          <p:cNvGrpSpPr/>
          <p:nvPr/>
        </p:nvGrpSpPr>
        <p:grpSpPr>
          <a:xfrm>
            <a:off x="400731" y="4703587"/>
            <a:ext cx="7780439" cy="408253"/>
            <a:chOff x="357780" y="2699810"/>
            <a:chExt cx="7780439" cy="408253"/>
          </a:xfrm>
        </p:grpSpPr>
        <p:sp>
          <p:nvSpPr>
            <p:cNvPr id="68" name="TextBox 67"/>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smtClean="0"/>
                <a:t>Multithreaded</a:t>
              </a:r>
              <a:endParaRPr lang="en-US" sz="1600" dirty="0">
                <a:solidFill>
                  <a:srgbClr val="444444"/>
                </a:solidFill>
                <a:latin typeface="Trebuchet MS"/>
                <a:cs typeface="Trebuchet MS"/>
              </a:endParaRPr>
            </a:p>
          </p:txBody>
        </p:sp>
        <p:grpSp>
          <p:nvGrpSpPr>
            <p:cNvPr id="69" name="Group 68"/>
            <p:cNvGrpSpPr>
              <a:grpSpLocks noChangeAspect="1"/>
            </p:cNvGrpSpPr>
            <p:nvPr/>
          </p:nvGrpSpPr>
          <p:grpSpPr>
            <a:xfrm>
              <a:off x="357780" y="2699810"/>
              <a:ext cx="411480" cy="408253"/>
              <a:chOff x="448467" y="2760563"/>
              <a:chExt cx="464582" cy="464582"/>
            </a:xfrm>
          </p:grpSpPr>
          <p:sp>
            <p:nvSpPr>
              <p:cNvPr id="70" name="Oval 69"/>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71" name="TextBox 70"/>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8</a:t>
                </a:r>
                <a:endParaRPr lang="en-US" sz="1700" dirty="0" smtClean="0">
                  <a:solidFill>
                    <a:schemeClr val="bg1"/>
                  </a:solidFill>
                  <a:latin typeface="Arial Black"/>
                  <a:cs typeface="Arial Black"/>
                </a:endParaRPr>
              </a:p>
            </p:txBody>
          </p:sp>
        </p:grpSp>
      </p:grpSp>
      <p:grpSp>
        <p:nvGrpSpPr>
          <p:cNvPr id="72" name="Group 71"/>
          <p:cNvGrpSpPr/>
          <p:nvPr/>
        </p:nvGrpSpPr>
        <p:grpSpPr>
          <a:xfrm>
            <a:off x="394793" y="5715077"/>
            <a:ext cx="7780439" cy="408253"/>
            <a:chOff x="357780" y="2699810"/>
            <a:chExt cx="7780439" cy="408253"/>
          </a:xfrm>
        </p:grpSpPr>
        <p:sp>
          <p:nvSpPr>
            <p:cNvPr id="73" name="TextBox 72"/>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b="1" dirty="0"/>
                <a:t>High Performance</a:t>
              </a:r>
              <a:endParaRPr lang="en-US" sz="1600" dirty="0">
                <a:solidFill>
                  <a:srgbClr val="444444"/>
                </a:solidFill>
                <a:latin typeface="Trebuchet MS"/>
                <a:cs typeface="Trebuchet MS"/>
              </a:endParaRPr>
            </a:p>
          </p:txBody>
        </p:sp>
        <p:grpSp>
          <p:nvGrpSpPr>
            <p:cNvPr id="74" name="Group 73"/>
            <p:cNvGrpSpPr>
              <a:grpSpLocks noChangeAspect="1"/>
            </p:cNvGrpSpPr>
            <p:nvPr/>
          </p:nvGrpSpPr>
          <p:grpSpPr>
            <a:xfrm>
              <a:off x="357780" y="2699810"/>
              <a:ext cx="411480" cy="408253"/>
              <a:chOff x="448467" y="2760563"/>
              <a:chExt cx="464582" cy="464582"/>
            </a:xfrm>
          </p:grpSpPr>
          <p:sp>
            <p:nvSpPr>
              <p:cNvPr id="75" name="Oval 74"/>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76" name="TextBox 75"/>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10</a:t>
                </a:r>
                <a:endParaRPr lang="en-US" sz="1700" dirty="0" smtClean="0">
                  <a:solidFill>
                    <a:schemeClr val="bg1"/>
                  </a:solidFill>
                  <a:latin typeface="Arial Black"/>
                  <a:cs typeface="Arial Black"/>
                </a:endParaRPr>
              </a:p>
            </p:txBody>
          </p:sp>
        </p:grpSp>
      </p:grpSp>
    </p:spTree>
    <p:extLst>
      <p:ext uri="{BB962C8B-B14F-4D97-AF65-F5344CB8AC3E}">
        <p14:creationId xmlns:p14="http://schemas.microsoft.com/office/powerpoint/2010/main" val="39037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 calcmode="lin" valueType="num">
                                      <p:cBhvr additive="base">
                                        <p:cTn id="61" dur="500" fill="hold"/>
                                        <p:tgtEl>
                                          <p:spTgt spid="72"/>
                                        </p:tgtEl>
                                        <p:attrNameLst>
                                          <p:attrName>ppt_x</p:attrName>
                                        </p:attrNameLst>
                                      </p:cBhvr>
                                      <p:tavLst>
                                        <p:tav tm="0">
                                          <p:val>
                                            <p:strVal val="#ppt_x"/>
                                          </p:val>
                                        </p:tav>
                                        <p:tav tm="100000">
                                          <p:val>
                                            <p:strVal val="#ppt_x"/>
                                          </p:val>
                                        </p:tav>
                                      </p:tavLst>
                                    </p:anim>
                                    <p:anim calcmode="lin" valueType="num">
                                      <p:cBhvr additive="base">
                                        <p:cTn id="6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Usage </a:t>
            </a:r>
            <a:r>
              <a:rPr lang="en-US" dirty="0"/>
              <a:t>areas</a:t>
            </a:r>
          </a:p>
        </p:txBody>
      </p:sp>
      <p:sp>
        <p:nvSpPr>
          <p:cNvPr id="26" name="Rectangle 25"/>
          <p:cNvSpPr/>
          <p:nvPr/>
        </p:nvSpPr>
        <p:spPr>
          <a:xfrm>
            <a:off x="-610" y="939800"/>
            <a:ext cx="716427" cy="55626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grpSp>
        <p:nvGrpSpPr>
          <p:cNvPr id="27" name="Group 26"/>
          <p:cNvGrpSpPr/>
          <p:nvPr/>
        </p:nvGrpSpPr>
        <p:grpSpPr>
          <a:xfrm>
            <a:off x="0" y="3076250"/>
            <a:ext cx="9144002" cy="1577594"/>
            <a:chOff x="0" y="3076250"/>
            <a:chExt cx="9144002" cy="1577594"/>
          </a:xfrm>
        </p:grpSpPr>
        <p:sp>
          <p:nvSpPr>
            <p:cNvPr id="28" name="Content Placeholder 45"/>
            <p:cNvSpPr txBox="1">
              <a:spLocks/>
            </p:cNvSpPr>
            <p:nvPr/>
          </p:nvSpPr>
          <p:spPr>
            <a:xfrm>
              <a:off x="2737429" y="3076250"/>
              <a:ext cx="5901267" cy="1414917"/>
            </a:xfrm>
            <a:prstGeom prst="rect">
              <a:avLst/>
            </a:prstGeom>
          </p:spPr>
          <p:txBody>
            <a:bodyPr anchor="t" anchorCtr="0">
              <a:norm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Bef>
                  <a:spcPts val="0"/>
                </a:spcBef>
                <a:spcAft>
                  <a:spcPts val="800"/>
                </a:spcAft>
                <a:buNone/>
              </a:pPr>
              <a:r>
                <a:rPr lang="en-US" sz="1400" dirty="0" smtClean="0">
                  <a:solidFill>
                    <a:schemeClr val="tx2">
                      <a:lumMod val="75000"/>
                    </a:schemeClr>
                  </a:solidFill>
                </a:rPr>
                <a:t>lets </a:t>
              </a:r>
              <a:r>
                <a:rPr lang="en-US" sz="1400" dirty="0">
                  <a:solidFill>
                    <a:schemeClr val="tx2">
                      <a:lumMod val="75000"/>
                    </a:schemeClr>
                  </a:solidFill>
                </a:rPr>
                <a:t>you develop and deploy Java applications </a:t>
              </a:r>
              <a:r>
                <a:rPr lang="en-US" sz="1400" dirty="0" smtClean="0">
                  <a:solidFill>
                    <a:schemeClr val="tx2">
                      <a:lumMod val="75000"/>
                    </a:schemeClr>
                  </a:solidFill>
                </a:rPr>
                <a:t>on</a:t>
              </a:r>
              <a:r>
                <a:rPr lang="en-US" sz="1400" dirty="0">
                  <a:solidFill>
                    <a:schemeClr val="tx2">
                      <a:lumMod val="75000"/>
                    </a:schemeClr>
                  </a:solidFill>
                </a:rPr>
                <a:t> </a:t>
              </a:r>
              <a:r>
                <a:rPr lang="en-US" sz="1400" dirty="0" smtClean="0">
                  <a:solidFill>
                    <a:schemeClr val="tx2">
                      <a:lumMod val="75000"/>
                    </a:schemeClr>
                  </a:solidFill>
                </a:rPr>
                <a:t>desktops and </a:t>
              </a:r>
              <a:r>
                <a:rPr lang="en-US" sz="1400" dirty="0">
                  <a:solidFill>
                    <a:schemeClr val="tx2">
                      <a:lumMod val="75000"/>
                    </a:schemeClr>
                  </a:solidFill>
                </a:rPr>
                <a:t>servers, as well as in today's </a:t>
              </a:r>
              <a:r>
                <a:rPr lang="en-US" sz="1400" dirty="0" smtClean="0">
                  <a:solidFill>
                    <a:schemeClr val="tx2">
                      <a:lumMod val="75000"/>
                    </a:schemeClr>
                  </a:solidFill>
                </a:rPr>
                <a:t>demanding embedded environments</a:t>
              </a:r>
              <a:r>
                <a:rPr lang="en-US" sz="1400" dirty="0">
                  <a:solidFill>
                    <a:schemeClr val="tx2">
                      <a:lumMod val="75000"/>
                    </a:schemeClr>
                  </a:solidFill>
                </a:rPr>
                <a:t>. Java offers the rich user interface, performance, versatility, portability, and security that today's </a:t>
              </a:r>
              <a:r>
                <a:rPr lang="en-US" sz="1400" dirty="0" smtClean="0">
                  <a:solidFill>
                    <a:schemeClr val="tx2">
                      <a:lumMod val="75000"/>
                    </a:schemeClr>
                  </a:solidFill>
                </a:rPr>
                <a:t>applications require</a:t>
              </a:r>
              <a:r>
                <a:rPr lang="en-US" sz="1400" dirty="0">
                  <a:solidFill>
                    <a:schemeClr val="tx2">
                      <a:lumMod val="75000"/>
                    </a:schemeClr>
                  </a:solidFill>
                </a:rPr>
                <a:t>.</a:t>
              </a:r>
            </a:p>
          </p:txBody>
        </p:sp>
        <p:sp>
          <p:nvSpPr>
            <p:cNvPr id="29" name="Content Placeholder 46"/>
            <p:cNvSpPr txBox="1">
              <a:spLocks/>
            </p:cNvSpPr>
            <p:nvPr/>
          </p:nvSpPr>
          <p:spPr>
            <a:xfrm>
              <a:off x="994520" y="3121988"/>
              <a:ext cx="1690622" cy="560153"/>
            </a:xfrm>
            <a:prstGeom prst="rect">
              <a:avLst/>
            </a:prstGeom>
          </p:spPr>
          <p:txBody>
            <a:bodyPr wrap="square">
              <a:sp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39C2D7"/>
                  </a:solidFill>
                  <a:latin typeface="Arial Black"/>
                  <a:cs typeface="Arial Black"/>
                </a:rPr>
                <a:t>Java SE</a:t>
              </a:r>
            </a:p>
            <a:p>
              <a:pPr marL="0" indent="0">
                <a:buNone/>
              </a:pPr>
              <a:r>
                <a:rPr lang="en-US" sz="1200" dirty="0" smtClean="0">
                  <a:latin typeface="Arial Black"/>
                  <a:cs typeface="Arial Black"/>
                </a:rPr>
                <a:t>Standard Edition</a:t>
              </a:r>
            </a:p>
          </p:txBody>
        </p:sp>
        <p:sp>
          <p:nvSpPr>
            <p:cNvPr id="30" name="Oval 29"/>
            <p:cNvSpPr/>
            <p:nvPr/>
          </p:nvSpPr>
          <p:spPr>
            <a:xfrm>
              <a:off x="458788" y="3484575"/>
              <a:ext cx="464582" cy="464582"/>
            </a:xfrm>
            <a:prstGeom prst="ellipse">
              <a:avLst/>
            </a:prstGeom>
            <a:solidFill>
              <a:srgbClr val="A3C644"/>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rgbClr val="FFFFFF"/>
                  </a:solidFill>
                  <a:latin typeface="Arial Black"/>
                  <a:cs typeface="Arial Black"/>
                </a:rPr>
                <a:t>2</a:t>
              </a:r>
            </a:p>
          </p:txBody>
        </p:sp>
        <p:cxnSp>
          <p:nvCxnSpPr>
            <p:cNvPr id="31" name="Straight Connector 30"/>
            <p:cNvCxnSpPr/>
            <p:nvPr/>
          </p:nvCxnSpPr>
          <p:spPr>
            <a:xfrm flipH="1">
              <a:off x="0" y="4653844"/>
              <a:ext cx="9144002"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0" y="1204671"/>
            <a:ext cx="9144002" cy="1573615"/>
            <a:chOff x="0" y="1204671"/>
            <a:chExt cx="9144002" cy="1573615"/>
          </a:xfrm>
        </p:grpSpPr>
        <p:sp>
          <p:nvSpPr>
            <p:cNvPr id="33" name="Oval 32"/>
            <p:cNvSpPr/>
            <p:nvPr/>
          </p:nvSpPr>
          <p:spPr>
            <a:xfrm>
              <a:off x="458788" y="1630375"/>
              <a:ext cx="464582" cy="464582"/>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chemeClr val="bg1"/>
                  </a:solidFill>
                  <a:latin typeface="Arial Black"/>
                  <a:cs typeface="Arial Black"/>
                </a:rPr>
                <a:t>1</a:t>
              </a:r>
              <a:endParaRPr lang="en-US" sz="2000" dirty="0">
                <a:solidFill>
                  <a:schemeClr val="bg1"/>
                </a:solidFill>
                <a:latin typeface="Arial Black"/>
                <a:cs typeface="Arial Black"/>
              </a:endParaRPr>
            </a:p>
          </p:txBody>
        </p:sp>
        <p:cxnSp>
          <p:nvCxnSpPr>
            <p:cNvPr id="34" name="Straight Connector 33"/>
            <p:cNvCxnSpPr/>
            <p:nvPr/>
          </p:nvCxnSpPr>
          <p:spPr>
            <a:xfrm flipH="1">
              <a:off x="0" y="2778286"/>
              <a:ext cx="9144002"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8" name="Content Placeholder 45"/>
            <p:cNvSpPr txBox="1">
              <a:spLocks/>
            </p:cNvSpPr>
            <p:nvPr/>
          </p:nvSpPr>
          <p:spPr>
            <a:xfrm>
              <a:off x="2737429" y="1204671"/>
              <a:ext cx="5901267" cy="1414917"/>
            </a:xfrm>
            <a:prstGeom prst="rect">
              <a:avLst/>
            </a:prstGeom>
          </p:spPr>
          <p:txBody>
            <a:bodyPr anchor="t" anchorCtr="0">
              <a:norm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Bef>
                  <a:spcPts val="0"/>
                </a:spcBef>
                <a:spcAft>
                  <a:spcPts val="800"/>
                </a:spcAft>
                <a:buNone/>
              </a:pPr>
              <a:r>
                <a:rPr lang="en-US" sz="1400" dirty="0" smtClean="0"/>
                <a:t>provides </a:t>
              </a:r>
              <a:r>
                <a:rPr lang="en-US" sz="1400" dirty="0"/>
                <a:t>a robust, flexible environment for applications running on embedded and mobile devices in the Internet of Things: micro-controllers, sensors, gateways, mobile phones, personal digital assistants (PDAs), TV set-top boxes, printers and more. </a:t>
              </a:r>
            </a:p>
          </p:txBody>
        </p:sp>
        <p:sp>
          <p:nvSpPr>
            <p:cNvPr id="39" name="Content Placeholder 46"/>
            <p:cNvSpPr txBox="1">
              <a:spLocks/>
            </p:cNvSpPr>
            <p:nvPr/>
          </p:nvSpPr>
          <p:spPr>
            <a:xfrm>
              <a:off x="994520" y="1250409"/>
              <a:ext cx="1726908" cy="560153"/>
            </a:xfrm>
            <a:prstGeom prst="rect">
              <a:avLst/>
            </a:prstGeom>
          </p:spPr>
          <p:txBody>
            <a:bodyPr wrap="square">
              <a:sp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solidFill>
                    <a:srgbClr val="39C2D7"/>
                  </a:solidFill>
                  <a:latin typeface="Arial Black" panose="020B0A04020102020204" pitchFamily="34" charset="0"/>
                </a:rPr>
                <a:t>Java ME</a:t>
              </a:r>
              <a:endParaRPr lang="en-US" sz="1600" b="1" dirty="0" smtClean="0">
                <a:solidFill>
                  <a:srgbClr val="39C2D7"/>
                </a:solidFill>
                <a:latin typeface="Arial Black" panose="020B0A04020102020204" pitchFamily="34" charset="0"/>
              </a:endParaRPr>
            </a:p>
            <a:p>
              <a:pPr marL="0" indent="0">
                <a:buNone/>
              </a:pPr>
              <a:r>
                <a:rPr lang="en-US" sz="1200" b="1" dirty="0" smtClean="0">
                  <a:latin typeface="Arial Black" panose="020B0A04020102020204" pitchFamily="34" charset="0"/>
                </a:rPr>
                <a:t>Micro Edition</a:t>
              </a:r>
              <a:endParaRPr lang="en-US" sz="1200" b="1" dirty="0">
                <a:solidFill>
                  <a:schemeClr val="accent4">
                    <a:lumMod val="75000"/>
                  </a:schemeClr>
                </a:solidFill>
                <a:latin typeface="Arial Black" panose="020B0A04020102020204" pitchFamily="34" charset="0"/>
              </a:endParaRPr>
            </a:p>
          </p:txBody>
        </p:sp>
      </p:grpSp>
      <p:grpSp>
        <p:nvGrpSpPr>
          <p:cNvPr id="40" name="Group 39"/>
          <p:cNvGrpSpPr/>
          <p:nvPr/>
        </p:nvGrpSpPr>
        <p:grpSpPr>
          <a:xfrm>
            <a:off x="458788" y="4947829"/>
            <a:ext cx="8179908" cy="1414917"/>
            <a:chOff x="458788" y="4947829"/>
            <a:chExt cx="8179908" cy="1414917"/>
          </a:xfrm>
        </p:grpSpPr>
        <p:sp>
          <p:nvSpPr>
            <p:cNvPr id="41" name="Oval 40"/>
            <p:cNvSpPr/>
            <p:nvPr/>
          </p:nvSpPr>
          <p:spPr>
            <a:xfrm>
              <a:off x="458788" y="5347242"/>
              <a:ext cx="464582" cy="464582"/>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rgbClr val="FFFFFF"/>
                  </a:solidFill>
                  <a:latin typeface="Arial Black"/>
                  <a:cs typeface="Arial Black"/>
                </a:rPr>
                <a:t>3</a:t>
              </a:r>
              <a:endParaRPr lang="en-US" sz="2000" dirty="0">
                <a:solidFill>
                  <a:srgbClr val="FFFFFF"/>
                </a:solidFill>
                <a:latin typeface="Arial Black"/>
                <a:cs typeface="Arial Black"/>
              </a:endParaRPr>
            </a:p>
          </p:txBody>
        </p:sp>
        <p:sp>
          <p:nvSpPr>
            <p:cNvPr id="42" name="Content Placeholder 45"/>
            <p:cNvSpPr txBox="1">
              <a:spLocks/>
            </p:cNvSpPr>
            <p:nvPr/>
          </p:nvSpPr>
          <p:spPr>
            <a:xfrm>
              <a:off x="2737429" y="4947829"/>
              <a:ext cx="5901267" cy="1414917"/>
            </a:xfrm>
            <a:prstGeom prst="rect">
              <a:avLst/>
            </a:prstGeom>
          </p:spPr>
          <p:txBody>
            <a:bodyPr anchor="t" anchorCtr="0">
              <a:normAutofit fontScale="92500" lnSpcReduction="10000"/>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Bef>
                  <a:spcPts val="0"/>
                </a:spcBef>
                <a:spcAft>
                  <a:spcPts val="800"/>
                </a:spcAft>
                <a:buNone/>
              </a:pPr>
              <a:r>
                <a:rPr lang="en-US" sz="1400" dirty="0"/>
                <a:t>is the standard in community-driven enterprise software. Java EE is developed using the </a:t>
              </a:r>
              <a:r>
                <a:rPr lang="en-US" sz="1400" dirty="0">
                  <a:hlinkClick r:id="rId3"/>
                </a:rPr>
                <a:t>Java Community Process</a:t>
              </a:r>
              <a:r>
                <a:rPr lang="en-US" sz="1400" dirty="0"/>
                <a:t>, with contributions from industry </a:t>
              </a:r>
              <a:r>
                <a:rPr lang="en-US" sz="1400" dirty="0" smtClean="0"/>
                <a:t>experts</a:t>
              </a:r>
              <a:r>
                <a:rPr lang="en-US" sz="1400" dirty="0"/>
                <a:t>, commercial and open source organizations, Java User Groups, and countless individuals. Each release integrates new features that align with industry needs, improves application portability, and increases developer productivity.</a:t>
              </a:r>
            </a:p>
          </p:txBody>
        </p:sp>
        <p:sp>
          <p:nvSpPr>
            <p:cNvPr id="43" name="Content Placeholder 46"/>
            <p:cNvSpPr txBox="1">
              <a:spLocks/>
            </p:cNvSpPr>
            <p:nvPr/>
          </p:nvSpPr>
          <p:spPr>
            <a:xfrm>
              <a:off x="998426" y="4993567"/>
              <a:ext cx="1739003" cy="560153"/>
            </a:xfrm>
            <a:prstGeom prst="rect">
              <a:avLst/>
            </a:prstGeom>
          </p:spPr>
          <p:txBody>
            <a:bodyPr wrap="square">
              <a:sp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a:solidFill>
                    <a:srgbClr val="39C2D7"/>
                  </a:solidFill>
                  <a:latin typeface="Arial Black"/>
                  <a:cs typeface="Arial Black"/>
                </a:rPr>
                <a:t>Java EE</a:t>
              </a:r>
              <a:endParaRPr lang="fr-FR" sz="1600" dirty="0" smtClean="0">
                <a:solidFill>
                  <a:srgbClr val="39C2D7"/>
                </a:solidFill>
                <a:latin typeface="Arial Black"/>
                <a:cs typeface="Arial Black"/>
              </a:endParaRPr>
            </a:p>
            <a:p>
              <a:pPr marL="0" indent="0">
                <a:buNone/>
              </a:pPr>
              <a:r>
                <a:rPr lang="fr-FR" sz="1200" dirty="0" smtClean="0">
                  <a:latin typeface="Arial Black"/>
                  <a:cs typeface="Arial Black"/>
                </a:rPr>
                <a:t>Enterprise Edition</a:t>
              </a:r>
              <a:endParaRPr lang="fr-FR" sz="1600" dirty="0" smtClean="0">
                <a:latin typeface="Arial Black"/>
                <a:cs typeface="Arial Black"/>
              </a:endParaRPr>
            </a:p>
          </p:txBody>
        </p:sp>
      </p:grpSp>
    </p:spTree>
    <p:extLst>
      <p:ext uri="{BB962C8B-B14F-4D97-AF65-F5344CB8AC3E}">
        <p14:creationId xmlns:p14="http://schemas.microsoft.com/office/powerpoint/2010/main" val="320595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Java Conceptual Diagram</a:t>
            </a:r>
          </a:p>
        </p:txBody>
      </p:sp>
      <p:pic>
        <p:nvPicPr>
          <p:cNvPr id="6" name="Picture 5"/>
          <p:cNvPicPr>
            <a:picLocks noChangeAspect="1"/>
          </p:cNvPicPr>
          <p:nvPr/>
        </p:nvPicPr>
        <p:blipFill>
          <a:blip r:embed="rId3"/>
          <a:stretch>
            <a:fillRect/>
          </a:stretch>
        </p:blipFill>
        <p:spPr>
          <a:xfrm>
            <a:off x="733940" y="1137933"/>
            <a:ext cx="7676120" cy="5207256"/>
          </a:xfrm>
          <a:prstGeom prst="rect">
            <a:avLst/>
          </a:prstGeom>
        </p:spPr>
      </p:pic>
      <p:sp>
        <p:nvSpPr>
          <p:cNvPr id="9" name="TextBox 8"/>
          <p:cNvSpPr txBox="1"/>
          <p:nvPr/>
        </p:nvSpPr>
        <p:spPr>
          <a:xfrm>
            <a:off x="58437" y="3603029"/>
            <a:ext cx="1013254" cy="277064"/>
          </a:xfrm>
          <a:prstGeom prst="rect">
            <a:avLst/>
          </a:prstGeom>
          <a:noFill/>
        </p:spPr>
        <p:txBody>
          <a:bodyPr wrap="square" rtlCol="0">
            <a:spAutoFit/>
          </a:bodyPr>
          <a:lstStyle/>
          <a:p>
            <a:pPr>
              <a:lnSpc>
                <a:spcPct val="120000"/>
              </a:lnSpc>
            </a:pPr>
            <a:r>
              <a:rPr lang="en-US" sz="1100" b="1" u="sng" dirty="0" err="1" smtClean="0">
                <a:solidFill>
                  <a:srgbClr val="444444"/>
                </a:solidFill>
                <a:latin typeface="Trebuchet MS"/>
                <a:cs typeface="Trebuchet MS"/>
              </a:rPr>
              <a:t>OpenJDK</a:t>
            </a:r>
            <a:endParaRPr lang="en-US" sz="1100" b="1" u="sng" dirty="0">
              <a:solidFill>
                <a:srgbClr val="444444"/>
              </a:solidFill>
              <a:latin typeface="Trebuchet MS"/>
              <a:cs typeface="Trebuchet MS"/>
            </a:endParaRPr>
          </a:p>
        </p:txBody>
      </p:sp>
    </p:spTree>
    <p:extLst>
      <p:ext uri="{BB962C8B-B14F-4D97-AF65-F5344CB8AC3E}">
        <p14:creationId xmlns:p14="http://schemas.microsoft.com/office/powerpoint/2010/main" val="150460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685829"/>
          </a:xfrm>
        </p:spPr>
        <p:txBody>
          <a:bodyPr>
            <a:spAutoFit/>
          </a:bodyPr>
          <a:lstStyle/>
          <a:p>
            <a:r>
              <a:rPr lang="en-US" sz="4500" dirty="0" smtClean="0"/>
              <a:t>Demo : “Hello World”</a:t>
            </a:r>
            <a:endParaRPr lang="en-US" sz="4500" dirty="0"/>
          </a:p>
        </p:txBody>
      </p:sp>
    </p:spTree>
    <p:extLst>
      <p:ext uri="{BB962C8B-B14F-4D97-AF65-F5344CB8AC3E}">
        <p14:creationId xmlns:p14="http://schemas.microsoft.com/office/powerpoint/2010/main" val="3585654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infopath/2007/PartnerControls"/>
    <ds:schemaRef ds:uri="http://purl.org/dc/elements/1.1/"/>
    <ds:schemaRef ds:uri="http://purl.org/dc/dcmitype/"/>
    <ds:schemaRef ds:uri="http://www.w3.org/XML/1998/namespace"/>
    <ds:schemaRef ds:uri="http://purl.org/dc/terms/"/>
    <ds:schemaRef ds:uri="http://schemas.microsoft.com/sharepoint/v3"/>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26374</TotalTime>
  <Words>2659</Words>
  <Application>Microsoft Office PowerPoint</Application>
  <PresentationFormat>On-screen Show (4:3)</PresentationFormat>
  <Paragraphs>646</Paragraphs>
  <Slides>58</Slides>
  <Notes>48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ＭＳ Ｐゴシック</vt:lpstr>
      <vt:lpstr>Arial</vt:lpstr>
      <vt:lpstr>Arial Black</vt:lpstr>
      <vt:lpstr>Calibri</vt:lpstr>
      <vt:lpstr>Courier New</vt:lpstr>
      <vt:lpstr>Lucida Grande</vt:lpstr>
      <vt:lpstr>Trebuchet MS</vt:lpstr>
      <vt:lpstr>Verdana</vt:lpstr>
      <vt:lpstr>Epam_PPT_Template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Andrei Kliashchonak</cp:lastModifiedBy>
  <cp:revision>1074</cp:revision>
  <cp:lastPrinted>2014-07-09T13:30:36Z</cp:lastPrinted>
  <dcterms:created xsi:type="dcterms:W3CDTF">2014-07-08T13:27:24Z</dcterms:created>
  <dcterms:modified xsi:type="dcterms:W3CDTF">2015-12-17T08:26:23Z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