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14"/>
  </p:notesMasterIdLst>
  <p:handoutMasterIdLst>
    <p:handoutMasterId r:id="rId15"/>
  </p:handoutMasterIdLst>
  <p:sldIdLst>
    <p:sldId id="448" r:id="rId5"/>
    <p:sldId id="353" r:id="rId6"/>
    <p:sldId id="476" r:id="rId7"/>
    <p:sldId id="487" r:id="rId8"/>
    <p:sldId id="489" r:id="rId9"/>
    <p:sldId id="488" r:id="rId10"/>
    <p:sldId id="490" r:id="rId11"/>
    <p:sldId id="491" r:id="rId12"/>
    <p:sldId id="492" r:id="rId13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142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965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730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3C644"/>
    <a:srgbClr val="2FC2D9"/>
    <a:srgbClr val="666666"/>
    <a:srgbClr val="464547"/>
    <a:srgbClr val="B22746"/>
    <a:srgbClr val="E6E6E6"/>
    <a:srgbClr val="CCCCCC"/>
    <a:srgbClr val="999999"/>
    <a:srgbClr val="1A9CB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37" autoAdjust="0"/>
    <p:restoredTop sz="95136" autoAdjust="0"/>
  </p:normalViewPr>
  <p:slideViewPr>
    <p:cSldViewPr snapToGrid="0">
      <p:cViewPr varScale="1">
        <p:scale>
          <a:sx n="132" d="100"/>
          <a:sy n="132" d="100"/>
        </p:scale>
        <p:origin x="126" y="288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1428"/>
        <p:guide orient="horz" pos="1619"/>
        <p:guide orient="horz" pos="1031"/>
        <p:guide orient="horz" pos="2774"/>
        <p:guide orient="horz" pos="965"/>
        <p:guide pos="2922"/>
        <p:guide pos="391"/>
        <p:guide pos="3158"/>
        <p:guide pos="5474"/>
        <p:guide pos="3987"/>
        <p:guide pos="218"/>
        <p:guide pos="730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11-Mar-16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11-Mar-16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782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="0" i="0" baseline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 b="0" i="0"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 b="0" i="0"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 b="0" i="0"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="0" i="0" baseline="0">
                <a:solidFill>
                  <a:schemeClr val="accent2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="1" i="1" baseline="0">
                <a:solidFill>
                  <a:schemeClr val="tx1"/>
                </a:solidFill>
                <a:latin typeface="Trebuchet MS"/>
                <a:cs typeface="Trebuchet MS"/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="1" i="1" baseline="0">
                <a:solidFill>
                  <a:schemeClr val="tx1"/>
                </a:solidFill>
                <a:latin typeface="Trebuchet MS"/>
                <a:cs typeface="Trebuchet MS"/>
              </a:defRPr>
            </a:lvl2pPr>
            <a:lvl3pPr>
              <a:lnSpc>
                <a:spcPct val="120000"/>
              </a:lnSpc>
              <a:defRPr sz="1100" b="1" i="1" baseline="0">
                <a:solidFill>
                  <a:schemeClr val="tx1"/>
                </a:solidFill>
                <a:latin typeface="Trebuchet MS"/>
                <a:cs typeface="Trebuchet MS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600" b="0" i="0" kern="0" spc="15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53" r:id="rId4"/>
    <p:sldLayoutId id="2147483711" r:id="rId5"/>
    <p:sldLayoutId id="2147483749" r:id="rId6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lake_view.jpg"/>
          <p:cNvPicPr>
            <a:picLocks noGrp="1" noChangeAspect="1"/>
          </p:cNvPicPr>
          <p:nvPr>
            <p:ph type="pic" sz="quarter" idx="18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9144000" cy="5143500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31825" y="1556683"/>
            <a:ext cx="6910388" cy="586314"/>
          </a:xfrm>
        </p:spPr>
        <p:txBody>
          <a:bodyPr/>
          <a:lstStyle/>
          <a:p>
            <a:r>
              <a:rPr lang="en-US" smtClean="0"/>
              <a:t>DESIGN </a:t>
            </a:r>
            <a:r>
              <a:rPr lang="en-US" dirty="0" smtClean="0"/>
              <a:t>PATTERNS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CHINA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MARCH 11, </a:t>
            </a:r>
            <a:r>
              <a:rPr lang="en-US" dirty="0" smtClean="0">
                <a:latin typeface="Trebuchet MS"/>
                <a:cs typeface="Trebuchet MS"/>
              </a:rPr>
              <a:t>2015</a:t>
            </a:r>
            <a:endParaRPr lang="en-US" dirty="0">
              <a:latin typeface="Trebuchet MS"/>
              <a:cs typeface="Trebuchet MS"/>
            </a:endParaRPr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622" b="36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1586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57781" y="1124733"/>
            <a:ext cx="4122263" cy="362731"/>
            <a:chOff x="448467" y="1385345"/>
            <a:chExt cx="5496350" cy="483641"/>
          </a:xfrm>
        </p:grpSpPr>
        <p:sp>
          <p:nvSpPr>
            <p:cNvPr id="14" name="TextBox 13"/>
            <p:cNvSpPr txBox="1"/>
            <p:nvPr/>
          </p:nvSpPr>
          <p:spPr>
            <a:xfrm>
              <a:off x="991818" y="1417581"/>
              <a:ext cx="495299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/>
                <a:t>Why Patterns matter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70439" y="1427189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357781" y="1641385"/>
            <a:ext cx="4122263" cy="362731"/>
            <a:chOff x="448467" y="2074215"/>
            <a:chExt cx="5496350" cy="483641"/>
          </a:xfrm>
        </p:grpSpPr>
        <p:sp>
          <p:nvSpPr>
            <p:cNvPr id="17" name="TextBox 16"/>
            <p:cNvSpPr txBox="1"/>
            <p:nvPr/>
          </p:nvSpPr>
          <p:spPr>
            <a:xfrm>
              <a:off x="991818" y="2106451"/>
              <a:ext cx="495299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/>
                <a:t>Singleton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48467" y="2074215"/>
              <a:ext cx="464582" cy="464582"/>
              <a:chOff x="448467" y="2071851"/>
              <a:chExt cx="464582" cy="46458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72508" y="2113322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357781" y="2158037"/>
            <a:ext cx="5455763" cy="362731"/>
            <a:chOff x="448467" y="2763085"/>
            <a:chExt cx="7274350" cy="483641"/>
          </a:xfrm>
        </p:grpSpPr>
        <p:sp>
          <p:nvSpPr>
            <p:cNvPr id="18" name="TextBox 17"/>
            <p:cNvSpPr txBox="1"/>
            <p:nvPr/>
          </p:nvSpPr>
          <p:spPr>
            <a:xfrm>
              <a:off x="991818" y="2795321"/>
              <a:ext cx="673099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/>
                <a:t>Factory Method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48467" y="2763085"/>
              <a:ext cx="464582" cy="464582"/>
              <a:chOff x="448467" y="2760563"/>
              <a:chExt cx="464582" cy="464582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72508" y="2802034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357781" y="2684572"/>
            <a:ext cx="5455763" cy="362731"/>
            <a:chOff x="448467" y="2763085"/>
            <a:chExt cx="7274350" cy="483641"/>
          </a:xfrm>
        </p:grpSpPr>
        <p:sp>
          <p:nvSpPr>
            <p:cNvPr id="20" name="TextBox 19"/>
            <p:cNvSpPr txBox="1"/>
            <p:nvPr/>
          </p:nvSpPr>
          <p:spPr>
            <a:xfrm>
              <a:off x="991818" y="2795321"/>
              <a:ext cx="673099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/>
                <a:t>Static Factory Method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48467" y="2763085"/>
              <a:ext cx="464582" cy="464582"/>
              <a:chOff x="448467" y="2760563"/>
              <a:chExt cx="464582" cy="46458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72550" y="2802034"/>
                <a:ext cx="417209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374260" y="3201224"/>
            <a:ext cx="5455763" cy="362731"/>
            <a:chOff x="448467" y="2763085"/>
            <a:chExt cx="7274350" cy="483641"/>
          </a:xfrm>
        </p:grpSpPr>
        <p:sp>
          <p:nvSpPr>
            <p:cNvPr id="25" name="TextBox 24"/>
            <p:cNvSpPr txBox="1"/>
            <p:nvPr/>
          </p:nvSpPr>
          <p:spPr>
            <a:xfrm>
              <a:off x="991818" y="2795321"/>
              <a:ext cx="673099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/>
                <a:t>Strategy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48467" y="2763085"/>
              <a:ext cx="464582" cy="464582"/>
              <a:chOff x="448467" y="2760563"/>
              <a:chExt cx="464582" cy="464582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72550" y="2802034"/>
                <a:ext cx="417209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ru-RU" sz="1500" b="1" dirty="0" smtClean="0">
                    <a:solidFill>
                      <a:schemeClr val="bg1"/>
                    </a:solidFill>
                    <a:latin typeface="Arial Black"/>
                    <a:cs typeface="Arial Black"/>
                  </a:rPr>
                  <a:t>5</a:t>
                </a:r>
                <a:endParaRPr lang="en-US" sz="1500" b="1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374260" y="3732170"/>
            <a:ext cx="5455763" cy="362731"/>
            <a:chOff x="448467" y="2763085"/>
            <a:chExt cx="7274350" cy="483641"/>
          </a:xfrm>
        </p:grpSpPr>
        <p:sp>
          <p:nvSpPr>
            <p:cNvPr id="30" name="TextBox 29"/>
            <p:cNvSpPr txBox="1"/>
            <p:nvPr/>
          </p:nvSpPr>
          <p:spPr>
            <a:xfrm>
              <a:off x="991818" y="2795321"/>
              <a:ext cx="673099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/>
                <a:t>Decorator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448467" y="2763085"/>
              <a:ext cx="464582" cy="464582"/>
              <a:chOff x="448467" y="2760563"/>
              <a:chExt cx="464582" cy="464582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72550" y="2802034"/>
                <a:ext cx="417209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6</a:t>
                </a: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392322" y="4244411"/>
            <a:ext cx="5455763" cy="362731"/>
            <a:chOff x="448467" y="2763085"/>
            <a:chExt cx="7274350" cy="483641"/>
          </a:xfrm>
        </p:grpSpPr>
        <p:sp>
          <p:nvSpPr>
            <p:cNvPr id="35" name="TextBox 34"/>
            <p:cNvSpPr txBox="1"/>
            <p:nvPr/>
          </p:nvSpPr>
          <p:spPr>
            <a:xfrm>
              <a:off x="991818" y="2795321"/>
              <a:ext cx="673099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/>
                <a:t>Composite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448467" y="2763085"/>
              <a:ext cx="464582" cy="464582"/>
              <a:chOff x="448467" y="2760563"/>
              <a:chExt cx="464582" cy="464582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72550" y="2802034"/>
                <a:ext cx="417209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ru-RU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7</a:t>
                </a:r>
                <a:endParaRPr lang="en-US" sz="1500" b="1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515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WHY PATTERNS MATTER</a:t>
            </a:r>
            <a:endParaRPr lang="en-US" dirty="0"/>
          </a:p>
        </p:txBody>
      </p:sp>
      <p:pic>
        <p:nvPicPr>
          <p:cNvPr id="12" name="Picture 2" descr="http://ecx.images-amazon.com/images/I/81gtKoapHF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245" y="934135"/>
            <a:ext cx="3011750" cy="3791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805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SINGLETON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6743" y="947283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Goal</a:t>
            </a:r>
          </a:p>
          <a:p>
            <a:pPr marL="400050" lvl="1" indent="0">
              <a:buNone/>
            </a:pPr>
            <a:r>
              <a:rPr lang="en-US" dirty="0"/>
              <a:t>Guarantee that class has only one instance</a:t>
            </a:r>
          </a:p>
          <a:p>
            <a:r>
              <a:rPr lang="en-US" b="1" dirty="0"/>
              <a:t>Using</a:t>
            </a:r>
          </a:p>
          <a:p>
            <a:pPr marL="857250" lvl="1" indent="-457200"/>
            <a:r>
              <a:rPr lang="en-US" dirty="0"/>
              <a:t>Use it when you want to have only one instance of the class, independently of invocation point in client code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351" y="1375457"/>
            <a:ext cx="2107591" cy="160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72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STATIC FACTORY METHOD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6743" y="947283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Goal</a:t>
            </a:r>
          </a:p>
          <a:p>
            <a:pPr marL="400050" lvl="1" indent="0">
              <a:buNone/>
            </a:pPr>
            <a:r>
              <a:rPr lang="en-US" dirty="0"/>
              <a:t>Quick and easy way of creating objects without creating additional classes and more convenient than just Constructor</a:t>
            </a:r>
          </a:p>
          <a:p>
            <a:r>
              <a:rPr lang="en-US" b="1" dirty="0"/>
              <a:t>Using</a:t>
            </a:r>
          </a:p>
          <a:p>
            <a:pPr marL="857250" lvl="1" indent="-457200"/>
            <a:r>
              <a:rPr lang="en-US" dirty="0"/>
              <a:t>Use it when you want to provide a meaningful name for constructor </a:t>
            </a:r>
          </a:p>
          <a:p>
            <a:pPr marL="857250" lvl="1" indent="-457200"/>
            <a:r>
              <a:rPr lang="en-US" dirty="0"/>
              <a:t>When you want to provide several constructors with the same amount and type of parameters.</a:t>
            </a:r>
          </a:p>
        </p:txBody>
      </p:sp>
    </p:spTree>
    <p:extLst>
      <p:ext uri="{BB962C8B-B14F-4D97-AF65-F5344CB8AC3E}">
        <p14:creationId xmlns:p14="http://schemas.microsoft.com/office/powerpoint/2010/main" val="3683325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FACTORY METHOD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6743" y="947283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Goal</a:t>
            </a:r>
          </a:p>
          <a:p>
            <a:pPr marL="400050" lvl="1" indent="0">
              <a:buNone/>
            </a:pPr>
            <a:r>
              <a:rPr lang="en-US" dirty="0"/>
              <a:t>Define an interface for creating an object, but let the classes that implement the interface decide which class to instantiate. </a:t>
            </a:r>
          </a:p>
          <a:p>
            <a:pPr marL="400050" lvl="1" indent="0">
              <a:buNone/>
            </a:pPr>
            <a:r>
              <a:rPr lang="en-US" dirty="0"/>
              <a:t>The Factory method lets a class defer instantiation to subclasses</a:t>
            </a:r>
          </a:p>
          <a:p>
            <a:r>
              <a:rPr lang="en-US" b="1" dirty="0"/>
              <a:t>Using</a:t>
            </a:r>
          </a:p>
          <a:p>
            <a:pPr marL="857250" lvl="1" indent="-457200"/>
            <a:r>
              <a:rPr lang="en-US" dirty="0"/>
              <a:t>Class doesn’t know the type of the object it is supposed to create</a:t>
            </a:r>
          </a:p>
          <a:p>
            <a:pPr marL="857250" lvl="1" indent="-457200"/>
            <a:r>
              <a:rPr lang="en-US" dirty="0"/>
              <a:t>Class doesn’t depend on concrete realization</a:t>
            </a:r>
          </a:p>
          <a:p>
            <a:pPr marL="857250" lvl="1" indent="-457200"/>
            <a:r>
              <a:rPr lang="en-US" dirty="0"/>
              <a:t>Created subclass requires additional configuration, it is inconvenient to use constructor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299" y="947283"/>
            <a:ext cx="3820787" cy="242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174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6743" y="947283"/>
            <a:ext cx="4572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Goal</a:t>
            </a:r>
          </a:p>
          <a:p>
            <a:pPr marL="400050" lvl="1" indent="0">
              <a:buNone/>
            </a:pPr>
            <a:r>
              <a:rPr lang="en-US" dirty="0"/>
              <a:t>An algorithm's behavior can be selected at runtime.</a:t>
            </a:r>
          </a:p>
          <a:p>
            <a:pPr marL="400050" lvl="1" indent="0">
              <a:buNone/>
            </a:pPr>
            <a:r>
              <a:rPr lang="en-US" dirty="0"/>
              <a:t>Strategy pattern defines a family of algorithms, encapsulates each one, and makes them interchangeable</a:t>
            </a:r>
          </a:p>
          <a:p>
            <a:r>
              <a:rPr lang="en-US" b="1" dirty="0"/>
              <a:t>Using</a:t>
            </a:r>
          </a:p>
          <a:p>
            <a:pPr marL="857250" lvl="1" indent="-457200"/>
            <a:r>
              <a:rPr lang="en-US" dirty="0"/>
              <a:t>Use it when program should provide different types of algorithms or behaviors, encapsulated from client code </a:t>
            </a:r>
          </a:p>
          <a:p>
            <a:pPr marL="857250" lvl="1" indent="-457200"/>
            <a:r>
              <a:rPr lang="en-US" dirty="0"/>
              <a:t>When it is necessary to change the behavior at runtime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594" y="1012918"/>
            <a:ext cx="3674953" cy="233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787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DECORATOR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6743" y="947283"/>
            <a:ext cx="4572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Goal</a:t>
            </a:r>
          </a:p>
          <a:p>
            <a:pPr marL="400050" lvl="1" indent="0">
              <a:buNone/>
            </a:pPr>
            <a:r>
              <a:rPr lang="en-US" dirty="0"/>
              <a:t>Allows behavior to be added to an individual object dynamically. Functionality can be performed before, after or even instead of the main functionality.</a:t>
            </a:r>
          </a:p>
          <a:p>
            <a:pPr marL="400050" lvl="1" indent="0">
              <a:buNone/>
            </a:pPr>
            <a:r>
              <a:rPr lang="en-US" dirty="0"/>
              <a:t>It’s flexible alternative for creating subclasses approach</a:t>
            </a:r>
          </a:p>
          <a:p>
            <a:r>
              <a:rPr lang="en-US" b="1" dirty="0"/>
              <a:t>Using</a:t>
            </a:r>
          </a:p>
          <a:p>
            <a:pPr marL="857250" lvl="1" indent="-457200"/>
            <a:r>
              <a:rPr lang="en-US" dirty="0"/>
              <a:t>Use it when you want to add some functionality only to some objects of the class, not to all</a:t>
            </a:r>
          </a:p>
          <a:p>
            <a:pPr marL="857250" lvl="1" indent="-457200"/>
            <a:r>
              <a:rPr lang="en-US" dirty="0"/>
              <a:t>When it’s difficult or impossible to inherit the class</a:t>
            </a:r>
          </a:p>
          <a:p>
            <a:pPr marL="857250" lvl="1" indent="-457200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078" y="947283"/>
            <a:ext cx="4046600" cy="288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388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COMPOSITE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6743" y="947283"/>
            <a:ext cx="4572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Goal</a:t>
            </a:r>
          </a:p>
          <a:p>
            <a:pPr marL="400050" lvl="1" indent="0">
              <a:buNone/>
            </a:pPr>
            <a:r>
              <a:rPr lang="en-US" dirty="0"/>
              <a:t>The composite pattern describes that a group of objects are to be treated in the same way as a single instance of an object.</a:t>
            </a:r>
          </a:p>
          <a:p>
            <a:pPr marL="400050" lvl="1" indent="0">
              <a:buNone/>
            </a:pPr>
            <a:r>
              <a:rPr lang="en-US" dirty="0"/>
              <a:t>Composite pattern lets clients treat individual objects and compositions uniformly</a:t>
            </a:r>
            <a:endParaRPr lang="en-US" b="1" dirty="0"/>
          </a:p>
          <a:p>
            <a:r>
              <a:rPr lang="en-US" b="1" dirty="0"/>
              <a:t>Using</a:t>
            </a:r>
          </a:p>
          <a:p>
            <a:pPr marL="857250" lvl="1" indent="-457200"/>
            <a:r>
              <a:rPr lang="en-US" dirty="0"/>
              <a:t>Use it when clients should ignore the difference between compositions of objects and individual objects</a:t>
            </a:r>
          </a:p>
          <a:p>
            <a:pPr marL="857250" lvl="1" indent="-457200"/>
            <a:r>
              <a:rPr lang="en-US" dirty="0"/>
              <a:t>When you want to operate the group of the same objects by one interface, not by interacting with each object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084" y="1057751"/>
            <a:ext cx="3538280" cy="267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51777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E3C081-4081-47AD-A9A6-9F18F525DA1D}">
  <ds:schemaRefs>
    <ds:schemaRef ds:uri="http://schemas.microsoft.com/office/2006/documentManagement/types"/>
    <ds:schemaRef ds:uri="http://purl.org/dc/terms/"/>
    <ds:schemaRef ds:uri="http://schemas.microsoft.com/sharepoint/v3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25282</TotalTime>
  <Words>374</Words>
  <Application>Microsoft Office PowerPoint</Application>
  <PresentationFormat>On-screen Show (16:9)</PresentationFormat>
  <Paragraphs>61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Lucida Grande</vt:lpstr>
      <vt:lpstr>Trebuchet MS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Canning</dc:creator>
  <cp:lastModifiedBy>Vitali Shulha</cp:lastModifiedBy>
  <cp:revision>1078</cp:revision>
  <cp:lastPrinted>2014-07-09T13:30:36Z</cp:lastPrinted>
  <dcterms:created xsi:type="dcterms:W3CDTF">2014-07-08T13:27:24Z</dcterms:created>
  <dcterms:modified xsi:type="dcterms:W3CDTF">2016-03-11T09:00:57Z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