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39"/>
  </p:notesMasterIdLst>
  <p:handoutMasterIdLst>
    <p:handoutMasterId r:id="rId40"/>
  </p:handoutMasterIdLst>
  <p:sldIdLst>
    <p:sldId id="449" r:id="rId6"/>
    <p:sldId id="461" r:id="rId7"/>
    <p:sldId id="353" r:id="rId8"/>
    <p:sldId id="519" r:id="rId9"/>
    <p:sldId id="521" r:id="rId10"/>
    <p:sldId id="522" r:id="rId11"/>
    <p:sldId id="520" r:id="rId12"/>
    <p:sldId id="529" r:id="rId13"/>
    <p:sldId id="525" r:id="rId14"/>
    <p:sldId id="524" r:id="rId15"/>
    <p:sldId id="518" r:id="rId16"/>
    <p:sldId id="523" r:id="rId17"/>
    <p:sldId id="517" r:id="rId18"/>
    <p:sldId id="527" r:id="rId19"/>
    <p:sldId id="528"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42" r:id="rId33"/>
    <p:sldId id="543" r:id="rId34"/>
    <p:sldId id="544" r:id="rId35"/>
    <p:sldId id="545" r:id="rId36"/>
    <p:sldId id="489" r:id="rId37"/>
    <p:sldId id="502" r:id="rId38"/>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39C2D7"/>
    <a:srgbClr val="B22746"/>
    <a:srgbClr val="999999"/>
    <a:srgbClr val="A3C644"/>
    <a:srgbClr val="464547"/>
    <a:srgbClr val="E3AD25"/>
    <a:srgbClr val="666666"/>
    <a:srgbClr val="E6E6E6"/>
    <a:srgbClr val="CCCCCC"/>
    <a:srgbClr val="2FC2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72352" autoAdjust="0"/>
  </p:normalViewPr>
  <p:slideViewPr>
    <p:cSldViewPr snapToGrid="0">
      <p:cViewPr varScale="1">
        <p:scale>
          <a:sx n="84" d="100"/>
          <a:sy n="84" d="100"/>
        </p:scale>
        <p:origin x="2442" y="78"/>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 orient="horz" pos="1167"/>
        <p:guide pos="2962"/>
        <p:guide pos="258"/>
        <p:guide pos="5446"/>
      </p:guideLst>
    </p:cSldViewPr>
  </p:slideViewPr>
  <p:outlineViewPr>
    <p:cViewPr>
      <p:scale>
        <a:sx n="33" d="100"/>
        <a:sy n="33" d="100"/>
      </p:scale>
      <p:origin x="0" y="-11400"/>
    </p:cViewPr>
  </p:outlineViewPr>
  <p:notesTextViewPr>
    <p:cViewPr>
      <p:scale>
        <a:sx n="125" d="100"/>
        <a:sy n="125" d="100"/>
      </p:scale>
      <p:origin x="0" y="0"/>
    </p:cViewPr>
  </p:notesTextViewPr>
  <p:sorterViewPr>
    <p:cViewPr>
      <p:scale>
        <a:sx n="124" d="100"/>
        <a:sy n="124" d="100"/>
      </p:scale>
      <p:origin x="0" y="-8376"/>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F5E9BF7-95E4-A242-BA1D-05FDCF603BE6}" type="datetime1">
              <a:rPr lang="en-US" smtClean="0"/>
              <a:t>1/27/2016</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65DBCB1-0306-AD41-9452-11E7C08D5C04}" type="datetime1">
              <a:rPr lang="en-US" smtClean="0"/>
              <a:t>1/27/2016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167145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5162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667050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77414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65618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94234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2716154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8858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24078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19368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34703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483444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303021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418937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76316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16261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047236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214968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820692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648235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1107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81172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2076992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29254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713341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98123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94821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72293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07779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56844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76635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98785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41069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smtClean="0">
                <a:solidFill>
                  <a:srgbClr val="444444"/>
                </a:solidFill>
                <a:latin typeface="Trebuchet MS"/>
                <a:ea typeface="ＭＳ Ｐゴシック" pitchFamily="34" charset="-128"/>
                <a:cs typeface="Trebuchet MS"/>
              </a:rPr>
              <a:t>Lorem </a:t>
            </a:r>
            <a:r>
              <a:rPr lang="en-US" sz="1400" dirty="0" err="1" smtClean="0">
                <a:solidFill>
                  <a:srgbClr val="444444"/>
                </a:solidFill>
                <a:latin typeface="Trebuchet MS"/>
                <a:cs typeface="Trebuchet MS"/>
              </a:rPr>
              <a:t>ipsum</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dolor sit </a:t>
            </a:r>
            <a:r>
              <a:rPr lang="en-US" sz="1400" dirty="0" err="1">
                <a:solidFill>
                  <a:srgbClr val="444444"/>
                </a:solidFill>
                <a:latin typeface="Trebuchet MS"/>
                <a:cs typeface="Trebuchet MS"/>
              </a:rPr>
              <a:t>amet</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minum</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consec</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tetur</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Mauris</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Aenean</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smtClean="0">
                <a:solidFill>
                  <a:srgbClr val="444444"/>
                </a:solidFill>
                <a:latin typeface="Trebuchet MS"/>
                <a:cs typeface="Trebuchet MS"/>
              </a:rPr>
              <a:t>.</a:t>
            </a:r>
            <a:endParaRPr lang="en-US" sz="1400" dirty="0">
              <a:solidFill>
                <a:srgbClr val="444444"/>
              </a:solidFill>
              <a:latin typeface="Trebuchet MS"/>
              <a:cs typeface="Trebuchet MS"/>
            </a:endParaRP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smtClean="0"/>
              <a:t>Insert logo</a:t>
            </a:r>
            <a:endParaRPr lang="en-US" dirty="0"/>
          </a:p>
        </p:txBody>
      </p:sp>
    </p:spTree>
    <p:extLst>
      <p:ext uri="{BB962C8B-B14F-4D97-AF65-F5344CB8AC3E}">
        <p14:creationId xmlns:p14="http://schemas.microsoft.com/office/powerpoint/2010/main" val="39559581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gridCol w="762000"/>
                <a:gridCol w="762000"/>
                <a:gridCol w="762000"/>
                <a:gridCol w="762000"/>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MONTH </a:t>
            </a:r>
            <a:r>
              <a:rPr lang="en-US" dirty="0" err="1" smtClean="0"/>
              <a:t>DAte</a:t>
            </a:r>
            <a:r>
              <a:rPr lang="en-US" dirty="0" smtClean="0"/>
              <a:t>, YEAR</a:t>
            </a:r>
            <a:endParaRPr lang="en-US" dirty="0"/>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ADD SUBTITLE</a:t>
            </a:r>
            <a:endParaRPr lang="en-US" dirty="0"/>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242762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4</a:t>
            </a:r>
            <a:endParaRPr lang="en-US" sz="2000" b="1" dirty="0">
              <a:solidFill>
                <a:schemeClr val="bg1"/>
              </a:solidFill>
              <a:latin typeface="Arial Black"/>
              <a:cs typeface="Arial Black"/>
            </a:endParaRP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timing>
    <p:tnLst>
      <p:par>
        <p:cTn id="1" dur="indefinite" restart="never" nodeType="tmRoot"/>
      </p:par>
    </p:tnLst>
  </p:timing>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unit_testing_framework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Sergiy_Kaliberda@epam.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aa292197(v=vs.71).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rtofunittesting.com/definition-of-a-unit-te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631825" y="2075578"/>
            <a:ext cx="7166454" cy="2000548"/>
          </a:xfrm>
        </p:spPr>
        <p:txBody>
          <a:bodyPr/>
          <a:lstStyle/>
          <a:p>
            <a:r>
              <a:rPr lang="en-US" sz="3200" dirty="0" smtClean="0"/>
              <a:t>Module </a:t>
            </a:r>
            <a:r>
              <a:rPr lang="en-US" sz="3200" dirty="0"/>
              <a:t>5</a:t>
            </a:r>
            <a:r>
              <a:rPr lang="en-US" sz="3200" dirty="0" smtClean="0"/>
              <a:t> </a:t>
            </a:r>
          </a:p>
          <a:p>
            <a:endParaRPr lang="en-US" sz="4100" dirty="0"/>
          </a:p>
          <a:p>
            <a:r>
              <a:rPr lang="en-US" sz="4100" dirty="0" smtClean="0"/>
              <a:t>Unit Testing Frameworks For Java</a:t>
            </a:r>
            <a:endParaRPr lang="en-US" sz="4100" dirty="0"/>
          </a:p>
        </p:txBody>
      </p:sp>
      <p:sp>
        <p:nvSpPr>
          <p:cNvPr id="3" name="Text Placeholder 2"/>
          <p:cNvSpPr>
            <a:spLocks noGrp="1"/>
          </p:cNvSpPr>
          <p:nvPr>
            <p:ph type="body" sz="quarter" idx="16"/>
          </p:nvPr>
        </p:nvSpPr>
        <p:spPr/>
        <p:txBody>
          <a:bodyPr/>
          <a:lstStyle/>
          <a:p>
            <a:r>
              <a:rPr lang="en-US" dirty="0" smtClean="0"/>
              <a:t>Sergiy Kaliberda</a:t>
            </a:r>
            <a:endParaRPr lang="en-US" dirty="0"/>
          </a:p>
        </p:txBody>
      </p:sp>
      <p:sp>
        <p:nvSpPr>
          <p:cNvPr id="4" name="Text Placeholder 3"/>
          <p:cNvSpPr>
            <a:spLocks noGrp="1"/>
          </p:cNvSpPr>
          <p:nvPr>
            <p:ph type="body" sz="quarter" idx="17"/>
          </p:nvPr>
        </p:nvSpPr>
        <p:spPr/>
        <p:txBody>
          <a:bodyPr/>
          <a:lstStyle/>
          <a:p>
            <a:r>
              <a:rPr lang="en-US" dirty="0" smtClean="0"/>
              <a:t>January 25, 2016</a:t>
            </a:r>
            <a:endParaRPr lang="en-US" dirty="0"/>
          </a:p>
        </p:txBody>
      </p:sp>
      <p:pic>
        <p:nvPicPr>
          <p:cNvPr id="8" name="Picture Placeholder 7" descr="logo_cover_5.png"/>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Typical Unit Testing Framework Components</a:t>
            </a:r>
            <a:endParaRPr lang="en-US" dirty="0"/>
          </a:p>
        </p:txBody>
      </p:sp>
      <p:grpSp>
        <p:nvGrpSpPr>
          <p:cNvPr id="5" name="Group 4"/>
          <p:cNvGrpSpPr/>
          <p:nvPr/>
        </p:nvGrpSpPr>
        <p:grpSpPr>
          <a:xfrm>
            <a:off x="431353" y="1639314"/>
            <a:ext cx="4955623" cy="435225"/>
            <a:chOff x="448467" y="1370761"/>
            <a:chExt cx="6607496" cy="580299"/>
          </a:xfrm>
        </p:grpSpPr>
        <p:sp>
          <p:nvSpPr>
            <p:cNvPr id="6" name="TextBox 5"/>
            <p:cNvSpPr txBox="1"/>
            <p:nvPr/>
          </p:nvSpPr>
          <p:spPr>
            <a:xfrm>
              <a:off x="991816" y="1417581"/>
              <a:ext cx="6064147"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Test runner</a:t>
              </a:r>
              <a:endParaRPr lang="en-US" sz="2000" dirty="0">
                <a:solidFill>
                  <a:srgbClr val="444444"/>
                </a:solidFill>
                <a:latin typeface="+mj-lt"/>
                <a:cs typeface="Trebuchet MS"/>
              </a:endParaRPr>
            </a:p>
          </p:txBody>
        </p:sp>
        <p:grpSp>
          <p:nvGrpSpPr>
            <p:cNvPr id="7" name="Group 6"/>
            <p:cNvGrpSpPr/>
            <p:nvPr/>
          </p:nvGrpSpPr>
          <p:grpSpPr>
            <a:xfrm>
              <a:off x="448467" y="1370761"/>
              <a:ext cx="464582" cy="508856"/>
              <a:chOff x="448467" y="1371134"/>
              <a:chExt cx="464582" cy="508856"/>
            </a:xfrm>
          </p:grpSpPr>
          <p:sp>
            <p:nvSpPr>
              <p:cNvPr id="8" name="Oval 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sp>
            <p:nvSpPr>
              <p:cNvPr id="9" name="TextBox 8"/>
              <p:cNvSpPr txBox="1"/>
              <p:nvPr/>
            </p:nvSpPr>
            <p:spPr>
              <a:xfrm>
                <a:off x="455520" y="1371134"/>
                <a:ext cx="447130" cy="508856"/>
              </a:xfrm>
              <a:prstGeom prst="rect">
                <a:avLst/>
              </a:prstGeom>
              <a:noFill/>
            </p:spPr>
            <p:txBody>
              <a:bodyPr wrap="none" tIns="27432" rtlCol="0">
                <a:spAutoFit/>
              </a:bodyPr>
              <a:lstStyle/>
              <a:p>
                <a:pPr algn="ctr"/>
                <a:r>
                  <a:rPr lang="en-US" sz="2000" b="1" dirty="0">
                    <a:solidFill>
                      <a:schemeClr val="bg1"/>
                    </a:solidFill>
                    <a:latin typeface="+mj-lt"/>
                    <a:cs typeface="Arial Black"/>
                  </a:rPr>
                  <a:t>1</a:t>
                </a:r>
              </a:p>
            </p:txBody>
          </p:sp>
        </p:grpSp>
      </p:grpSp>
      <p:grpSp>
        <p:nvGrpSpPr>
          <p:cNvPr id="10" name="Group 9"/>
          <p:cNvGrpSpPr/>
          <p:nvPr/>
        </p:nvGrpSpPr>
        <p:grpSpPr>
          <a:xfrm>
            <a:off x="431353" y="2155966"/>
            <a:ext cx="8081882" cy="435224"/>
            <a:chOff x="448467" y="2059631"/>
            <a:chExt cx="10775842" cy="580298"/>
          </a:xfrm>
        </p:grpSpPr>
        <p:sp>
          <p:nvSpPr>
            <p:cNvPr id="11" name="TextBox 10"/>
            <p:cNvSpPr txBox="1"/>
            <p:nvPr/>
          </p:nvSpPr>
          <p:spPr>
            <a:xfrm>
              <a:off x="991816" y="2106450"/>
              <a:ext cx="10232493"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Test case</a:t>
              </a:r>
              <a:endParaRPr lang="en-US" sz="2000" dirty="0">
                <a:solidFill>
                  <a:srgbClr val="444444"/>
                </a:solidFill>
                <a:latin typeface="+mj-lt"/>
                <a:cs typeface="Trebuchet MS"/>
              </a:endParaRPr>
            </a:p>
          </p:txBody>
        </p:sp>
        <p:grpSp>
          <p:nvGrpSpPr>
            <p:cNvPr id="12" name="Group 11"/>
            <p:cNvGrpSpPr/>
            <p:nvPr/>
          </p:nvGrpSpPr>
          <p:grpSpPr>
            <a:xfrm>
              <a:off x="448467" y="2059631"/>
              <a:ext cx="464582" cy="508857"/>
              <a:chOff x="448467" y="2057267"/>
              <a:chExt cx="464582" cy="508857"/>
            </a:xfrm>
          </p:grpSpPr>
          <p:sp>
            <p:nvSpPr>
              <p:cNvPr id="13" name="Oval 12"/>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j-lt"/>
                </a:endParaRPr>
              </a:p>
            </p:txBody>
          </p:sp>
          <p:sp>
            <p:nvSpPr>
              <p:cNvPr id="14" name="TextBox 13"/>
              <p:cNvSpPr txBox="1"/>
              <p:nvPr/>
            </p:nvSpPr>
            <p:spPr>
              <a:xfrm>
                <a:off x="482290" y="2057267"/>
                <a:ext cx="425757" cy="508857"/>
              </a:xfrm>
              <a:prstGeom prst="rect">
                <a:avLst/>
              </a:prstGeom>
              <a:noFill/>
            </p:spPr>
            <p:txBody>
              <a:bodyPr wrap="none" tIns="27432" rtlCol="0">
                <a:spAutoFit/>
              </a:bodyPr>
              <a:lstStyle/>
              <a:p>
                <a:pPr algn="ctr"/>
                <a:r>
                  <a:rPr lang="en-US" sz="2000" dirty="0">
                    <a:solidFill>
                      <a:schemeClr val="bg1"/>
                    </a:solidFill>
                    <a:latin typeface="+mj-lt"/>
                    <a:cs typeface="Arial Black"/>
                  </a:rPr>
                  <a:t>2</a:t>
                </a:r>
              </a:p>
            </p:txBody>
          </p:sp>
        </p:grpSp>
      </p:grpSp>
      <p:grpSp>
        <p:nvGrpSpPr>
          <p:cNvPr id="15" name="Group 14"/>
          <p:cNvGrpSpPr/>
          <p:nvPr/>
        </p:nvGrpSpPr>
        <p:grpSpPr>
          <a:xfrm>
            <a:off x="431354" y="2707735"/>
            <a:ext cx="5956521" cy="400110"/>
            <a:chOff x="448467" y="2795321"/>
            <a:chExt cx="7622219" cy="533479"/>
          </a:xfrm>
        </p:grpSpPr>
        <p:sp>
          <p:nvSpPr>
            <p:cNvPr id="16" name="TextBox 15"/>
            <p:cNvSpPr txBox="1"/>
            <p:nvPr/>
          </p:nvSpPr>
          <p:spPr>
            <a:xfrm>
              <a:off x="991817" y="2795321"/>
              <a:ext cx="7078869"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Test fixtures (preconditions)</a:t>
              </a:r>
              <a:endParaRPr lang="en-US" sz="2000" dirty="0">
                <a:solidFill>
                  <a:srgbClr val="444444"/>
                </a:solidFill>
                <a:latin typeface="+mj-lt"/>
                <a:cs typeface="Trebuchet MS"/>
              </a:endParaRPr>
            </a:p>
          </p:txBody>
        </p:sp>
        <p:grpSp>
          <p:nvGrpSpPr>
            <p:cNvPr id="17" name="Group 16"/>
            <p:cNvGrpSpPr/>
            <p:nvPr/>
          </p:nvGrpSpPr>
          <p:grpSpPr>
            <a:xfrm>
              <a:off x="448467" y="2805126"/>
              <a:ext cx="464582" cy="511361"/>
              <a:chOff x="448467" y="2802604"/>
              <a:chExt cx="464582" cy="511361"/>
            </a:xfrm>
          </p:grpSpPr>
          <p:sp>
            <p:nvSpPr>
              <p:cNvPr id="18" name="Oval 17"/>
              <p:cNvSpPr/>
              <p:nvPr/>
            </p:nvSpPr>
            <p:spPr>
              <a:xfrm>
                <a:off x="448467" y="2802604"/>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sp>
            <p:nvSpPr>
              <p:cNvPr id="19" name="TextBox 18"/>
              <p:cNvSpPr txBox="1"/>
              <p:nvPr/>
            </p:nvSpPr>
            <p:spPr>
              <a:xfrm>
                <a:off x="493266" y="2805108"/>
                <a:ext cx="374983" cy="508857"/>
              </a:xfrm>
              <a:prstGeom prst="rect">
                <a:avLst/>
              </a:prstGeom>
              <a:noFill/>
            </p:spPr>
            <p:txBody>
              <a:bodyPr wrap="square" tIns="27432" rtlCol="0">
                <a:spAutoFit/>
              </a:bodyPr>
              <a:lstStyle/>
              <a:p>
                <a:pPr algn="ctr"/>
                <a:r>
                  <a:rPr lang="en-US" sz="2000" b="1" dirty="0">
                    <a:solidFill>
                      <a:schemeClr val="bg1"/>
                    </a:solidFill>
                    <a:latin typeface="+mj-lt"/>
                    <a:cs typeface="Arial Black"/>
                  </a:rPr>
                  <a:t>3</a:t>
                </a:r>
              </a:p>
            </p:txBody>
          </p:sp>
        </p:grpSp>
      </p:grpSp>
      <p:grpSp>
        <p:nvGrpSpPr>
          <p:cNvPr id="20" name="Group 19"/>
          <p:cNvGrpSpPr/>
          <p:nvPr/>
        </p:nvGrpSpPr>
        <p:grpSpPr>
          <a:xfrm>
            <a:off x="431353" y="3189271"/>
            <a:ext cx="5455763" cy="435228"/>
            <a:chOff x="448467" y="3437370"/>
            <a:chExt cx="7274350" cy="580303"/>
          </a:xfrm>
        </p:grpSpPr>
        <p:sp>
          <p:nvSpPr>
            <p:cNvPr id="21" name="TextBox 20"/>
            <p:cNvSpPr txBox="1"/>
            <p:nvPr/>
          </p:nvSpPr>
          <p:spPr>
            <a:xfrm>
              <a:off x="991818" y="3484194"/>
              <a:ext cx="6730999"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Test suites</a:t>
              </a:r>
              <a:endParaRPr lang="en-US" sz="2000" dirty="0">
                <a:solidFill>
                  <a:srgbClr val="444444"/>
                </a:solidFill>
                <a:latin typeface="+mj-lt"/>
                <a:cs typeface="Trebuchet MS"/>
              </a:endParaRPr>
            </a:p>
          </p:txBody>
        </p:sp>
        <p:grpSp>
          <p:nvGrpSpPr>
            <p:cNvPr id="22" name="Group 21"/>
            <p:cNvGrpSpPr/>
            <p:nvPr/>
          </p:nvGrpSpPr>
          <p:grpSpPr>
            <a:xfrm>
              <a:off x="448467" y="3437370"/>
              <a:ext cx="464582" cy="508857"/>
              <a:chOff x="448467" y="3434690"/>
              <a:chExt cx="464582" cy="508857"/>
            </a:xfrm>
          </p:grpSpPr>
          <p:sp>
            <p:nvSpPr>
              <p:cNvPr id="23" name="Oval 22"/>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j-lt"/>
                </a:endParaRPr>
              </a:p>
            </p:txBody>
          </p:sp>
          <p:sp>
            <p:nvSpPr>
              <p:cNvPr id="24" name="TextBox 23"/>
              <p:cNvSpPr txBox="1"/>
              <p:nvPr/>
            </p:nvSpPr>
            <p:spPr>
              <a:xfrm>
                <a:off x="454263" y="3434690"/>
                <a:ext cx="425757" cy="508857"/>
              </a:xfrm>
              <a:prstGeom prst="rect">
                <a:avLst/>
              </a:prstGeom>
              <a:noFill/>
            </p:spPr>
            <p:txBody>
              <a:bodyPr wrap="none" tIns="27432" rtlCol="0">
                <a:spAutoFit/>
              </a:bodyPr>
              <a:lstStyle/>
              <a:p>
                <a:pPr algn="ctr"/>
                <a:r>
                  <a:rPr lang="en-US" sz="2000" dirty="0">
                    <a:solidFill>
                      <a:schemeClr val="bg1"/>
                    </a:solidFill>
                    <a:latin typeface="+mj-lt"/>
                    <a:cs typeface="Arial Black"/>
                  </a:rPr>
                  <a:t>4</a:t>
                </a:r>
              </a:p>
            </p:txBody>
          </p:sp>
        </p:grpSp>
      </p:grpSp>
      <p:grpSp>
        <p:nvGrpSpPr>
          <p:cNvPr id="25" name="Group 24"/>
          <p:cNvGrpSpPr/>
          <p:nvPr/>
        </p:nvGrpSpPr>
        <p:grpSpPr>
          <a:xfrm>
            <a:off x="431353" y="3715768"/>
            <a:ext cx="5455763" cy="424287"/>
            <a:chOff x="448467" y="4140826"/>
            <a:chExt cx="7274349" cy="565715"/>
          </a:xfrm>
        </p:grpSpPr>
        <p:sp>
          <p:nvSpPr>
            <p:cNvPr id="26" name="TextBox 25"/>
            <p:cNvSpPr txBox="1"/>
            <p:nvPr/>
          </p:nvSpPr>
          <p:spPr>
            <a:xfrm>
              <a:off x="991818" y="4173062"/>
              <a:ext cx="6730998"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Execution</a:t>
              </a:r>
              <a:endParaRPr lang="en-US" sz="2000" dirty="0">
                <a:solidFill>
                  <a:srgbClr val="444444"/>
                </a:solidFill>
                <a:latin typeface="+mj-lt"/>
                <a:cs typeface="Trebuchet MS"/>
              </a:endParaRPr>
            </a:p>
          </p:txBody>
        </p:sp>
        <p:grpSp>
          <p:nvGrpSpPr>
            <p:cNvPr id="27" name="Group 26"/>
            <p:cNvGrpSpPr/>
            <p:nvPr/>
          </p:nvGrpSpPr>
          <p:grpSpPr>
            <a:xfrm>
              <a:off x="448467" y="4140826"/>
              <a:ext cx="464582" cy="522300"/>
              <a:chOff x="448467" y="4140826"/>
              <a:chExt cx="464582" cy="522300"/>
            </a:xfrm>
          </p:grpSpPr>
          <p:sp>
            <p:nvSpPr>
              <p:cNvPr id="28" name="Oval 27"/>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sp>
            <p:nvSpPr>
              <p:cNvPr id="29" name="TextBox 28"/>
              <p:cNvSpPr txBox="1"/>
              <p:nvPr/>
            </p:nvSpPr>
            <p:spPr>
              <a:xfrm>
                <a:off x="468276" y="4154270"/>
                <a:ext cx="425757" cy="508856"/>
              </a:xfrm>
              <a:prstGeom prst="rect">
                <a:avLst/>
              </a:prstGeom>
              <a:noFill/>
            </p:spPr>
            <p:txBody>
              <a:bodyPr wrap="none" tIns="27432" rtlCol="0">
                <a:spAutoFit/>
              </a:bodyPr>
              <a:lstStyle/>
              <a:p>
                <a:pPr algn="ctr"/>
                <a:r>
                  <a:rPr lang="en-US" sz="2000" dirty="0">
                    <a:solidFill>
                      <a:schemeClr val="bg1"/>
                    </a:solidFill>
                    <a:latin typeface="+mj-lt"/>
                    <a:cs typeface="Arial Black"/>
                  </a:rPr>
                  <a:t>5</a:t>
                </a:r>
              </a:p>
            </p:txBody>
          </p:sp>
        </p:grpSp>
      </p:grpSp>
      <p:grpSp>
        <p:nvGrpSpPr>
          <p:cNvPr id="30" name="Group 29"/>
          <p:cNvGrpSpPr/>
          <p:nvPr/>
        </p:nvGrpSpPr>
        <p:grpSpPr>
          <a:xfrm>
            <a:off x="431353" y="4209873"/>
            <a:ext cx="5455763" cy="445738"/>
            <a:chOff x="448467" y="4112227"/>
            <a:chExt cx="7274350" cy="594317"/>
          </a:xfrm>
        </p:grpSpPr>
        <p:sp>
          <p:nvSpPr>
            <p:cNvPr id="31" name="TextBox 30"/>
            <p:cNvSpPr txBox="1"/>
            <p:nvPr/>
          </p:nvSpPr>
          <p:spPr>
            <a:xfrm>
              <a:off x="991818" y="4173065"/>
              <a:ext cx="6730999"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Test result formatter</a:t>
              </a:r>
              <a:endParaRPr lang="en-US" sz="2000" dirty="0">
                <a:solidFill>
                  <a:srgbClr val="444444"/>
                </a:solidFill>
                <a:latin typeface="+mj-lt"/>
                <a:cs typeface="Trebuchet MS"/>
              </a:endParaRPr>
            </a:p>
          </p:txBody>
        </p:sp>
        <p:grpSp>
          <p:nvGrpSpPr>
            <p:cNvPr id="32" name="Group 31"/>
            <p:cNvGrpSpPr/>
            <p:nvPr/>
          </p:nvGrpSpPr>
          <p:grpSpPr>
            <a:xfrm>
              <a:off x="448467" y="4112227"/>
              <a:ext cx="464582" cy="508857"/>
              <a:chOff x="448467" y="4112227"/>
              <a:chExt cx="464582" cy="508857"/>
            </a:xfrm>
          </p:grpSpPr>
          <p:sp>
            <p:nvSpPr>
              <p:cNvPr id="33" name="Oval 32"/>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sp>
            <p:nvSpPr>
              <p:cNvPr id="34" name="TextBox 33"/>
              <p:cNvSpPr txBox="1"/>
              <p:nvPr/>
            </p:nvSpPr>
            <p:spPr>
              <a:xfrm>
                <a:off x="468276" y="4112227"/>
                <a:ext cx="425757" cy="508857"/>
              </a:xfrm>
              <a:prstGeom prst="rect">
                <a:avLst/>
              </a:prstGeom>
              <a:noFill/>
            </p:spPr>
            <p:txBody>
              <a:bodyPr wrap="none" tIns="27432" rtlCol="0">
                <a:spAutoFit/>
              </a:bodyPr>
              <a:lstStyle/>
              <a:p>
                <a:pPr algn="ctr"/>
                <a:r>
                  <a:rPr lang="en-US" sz="2000" dirty="0" smtClean="0">
                    <a:solidFill>
                      <a:schemeClr val="bg1"/>
                    </a:solidFill>
                    <a:latin typeface="+mj-lt"/>
                    <a:cs typeface="Arial Black"/>
                  </a:rPr>
                  <a:t>6</a:t>
                </a:r>
                <a:endParaRPr lang="en-US" sz="2000" dirty="0">
                  <a:solidFill>
                    <a:schemeClr val="bg1"/>
                  </a:solidFill>
                  <a:latin typeface="+mj-lt"/>
                  <a:cs typeface="Arial Black"/>
                </a:endParaRPr>
              </a:p>
            </p:txBody>
          </p:sp>
        </p:grpSp>
      </p:grpSp>
      <p:grpSp>
        <p:nvGrpSpPr>
          <p:cNvPr id="35" name="Group 34"/>
          <p:cNvGrpSpPr/>
          <p:nvPr/>
        </p:nvGrpSpPr>
        <p:grpSpPr>
          <a:xfrm>
            <a:off x="420843" y="4757396"/>
            <a:ext cx="5466273" cy="413778"/>
            <a:chOff x="434453" y="4154841"/>
            <a:chExt cx="7288364" cy="551703"/>
          </a:xfrm>
        </p:grpSpPr>
        <p:sp>
          <p:nvSpPr>
            <p:cNvPr id="36" name="TextBox 35"/>
            <p:cNvSpPr txBox="1"/>
            <p:nvPr/>
          </p:nvSpPr>
          <p:spPr>
            <a:xfrm>
              <a:off x="991818" y="4173065"/>
              <a:ext cx="6730999" cy="533479"/>
            </a:xfrm>
            <a:prstGeom prst="rect">
              <a:avLst/>
            </a:prstGeom>
            <a:noFill/>
          </p:spPr>
          <p:txBody>
            <a:bodyPr wrap="square" rtlCol="0">
              <a:spAutoFit/>
            </a:bodyPr>
            <a:lstStyle/>
            <a:p>
              <a:pPr>
                <a:buClr>
                  <a:schemeClr val="bg1"/>
                </a:buClr>
                <a:buSzPct val="140000"/>
              </a:pPr>
              <a:r>
                <a:rPr lang="en-US" sz="2000" dirty="0" smtClean="0">
                  <a:solidFill>
                    <a:srgbClr val="444444"/>
                  </a:solidFill>
                  <a:latin typeface="+mj-lt"/>
                  <a:cs typeface="Trebuchet MS"/>
                </a:rPr>
                <a:t>Assertions</a:t>
              </a:r>
              <a:endParaRPr lang="en-US" sz="2000" dirty="0">
                <a:solidFill>
                  <a:srgbClr val="444444"/>
                </a:solidFill>
                <a:latin typeface="+mj-lt"/>
                <a:cs typeface="Trebuchet MS"/>
              </a:endParaRPr>
            </a:p>
          </p:txBody>
        </p:sp>
        <p:grpSp>
          <p:nvGrpSpPr>
            <p:cNvPr id="37" name="Group 36"/>
            <p:cNvGrpSpPr/>
            <p:nvPr/>
          </p:nvGrpSpPr>
          <p:grpSpPr>
            <a:xfrm>
              <a:off x="434453" y="4154841"/>
              <a:ext cx="464582" cy="536313"/>
              <a:chOff x="434453" y="4154841"/>
              <a:chExt cx="464582" cy="536313"/>
            </a:xfrm>
          </p:grpSpPr>
          <p:sp>
            <p:nvSpPr>
              <p:cNvPr id="38" name="Oval 37"/>
              <p:cNvSpPr/>
              <p:nvPr/>
            </p:nvSpPr>
            <p:spPr>
              <a:xfrm>
                <a:off x="434453" y="415484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sp>
            <p:nvSpPr>
              <p:cNvPr id="39" name="TextBox 38"/>
              <p:cNvSpPr txBox="1"/>
              <p:nvPr/>
            </p:nvSpPr>
            <p:spPr>
              <a:xfrm>
                <a:off x="468276" y="4182297"/>
                <a:ext cx="425757" cy="508857"/>
              </a:xfrm>
              <a:prstGeom prst="rect">
                <a:avLst/>
              </a:prstGeom>
              <a:noFill/>
            </p:spPr>
            <p:txBody>
              <a:bodyPr wrap="none" tIns="27432" rtlCol="0">
                <a:spAutoFit/>
              </a:bodyPr>
              <a:lstStyle/>
              <a:p>
                <a:pPr algn="ctr"/>
                <a:r>
                  <a:rPr lang="en-US" sz="2000" dirty="0" smtClean="0">
                    <a:solidFill>
                      <a:schemeClr val="bg1"/>
                    </a:solidFill>
                    <a:latin typeface="+mj-lt"/>
                    <a:cs typeface="Arial Black"/>
                  </a:rPr>
                  <a:t>7</a:t>
                </a:r>
                <a:endParaRPr lang="en-US" sz="2000" dirty="0">
                  <a:solidFill>
                    <a:schemeClr val="bg1"/>
                  </a:solidFill>
                  <a:latin typeface="+mj-lt"/>
                  <a:cs typeface="Arial Black"/>
                </a:endParaRPr>
              </a:p>
            </p:txBody>
          </p:sp>
        </p:grpSp>
      </p:grpSp>
    </p:spTree>
    <p:extLst>
      <p:ext uri="{BB962C8B-B14F-4D97-AF65-F5344CB8AC3E}">
        <p14:creationId xmlns:p14="http://schemas.microsoft.com/office/powerpoint/2010/main" val="1013922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Unit Testing Stages</a:t>
            </a:r>
            <a:endParaRPr lang="en-US" dirty="0"/>
          </a:p>
        </p:txBody>
      </p:sp>
      <p:sp>
        <p:nvSpPr>
          <p:cNvPr id="4" name="Rectangle 3"/>
          <p:cNvSpPr/>
          <p:nvPr/>
        </p:nvSpPr>
        <p:spPr>
          <a:xfrm>
            <a:off x="0" y="944461"/>
            <a:ext cx="9144000" cy="3711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286000" y="917155"/>
            <a:ext cx="2618" cy="5555818"/>
            <a:chOff x="2286000" y="939800"/>
            <a:chExt cx="2618" cy="5555818"/>
          </a:xfrm>
        </p:grpSpPr>
        <p:cxnSp>
          <p:nvCxnSpPr>
            <p:cNvPr id="6" name="Straight Connector 5"/>
            <p:cNvCxnSpPr/>
            <p:nvPr/>
          </p:nvCxnSpPr>
          <p:spPr>
            <a:xfrm flipV="1">
              <a:off x="2286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2286429" y="1310970"/>
              <a:ext cx="2189"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8" name="Oval 7"/>
          <p:cNvSpPr/>
          <p:nvPr/>
        </p:nvSpPr>
        <p:spPr>
          <a:xfrm>
            <a:off x="910709" y="1192228"/>
            <a:ext cx="464582" cy="464582"/>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1</a:t>
            </a:r>
          </a:p>
        </p:txBody>
      </p:sp>
      <p:grpSp>
        <p:nvGrpSpPr>
          <p:cNvPr id="11" name="Group 10"/>
          <p:cNvGrpSpPr/>
          <p:nvPr/>
        </p:nvGrpSpPr>
        <p:grpSpPr>
          <a:xfrm>
            <a:off x="4572001" y="917155"/>
            <a:ext cx="919" cy="5555816"/>
            <a:chOff x="4572000" y="939800"/>
            <a:chExt cx="919" cy="5555816"/>
          </a:xfrm>
        </p:grpSpPr>
        <p:cxnSp>
          <p:nvCxnSpPr>
            <p:cNvPr id="12" name="Straight Connector 11"/>
            <p:cNvCxnSpPr/>
            <p:nvPr/>
          </p:nvCxnSpPr>
          <p:spPr>
            <a:xfrm flipV="1">
              <a:off x="4572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572919"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14" name="Oval 13"/>
          <p:cNvSpPr/>
          <p:nvPr/>
        </p:nvSpPr>
        <p:spPr>
          <a:xfrm>
            <a:off x="3196709" y="1192228"/>
            <a:ext cx="464582" cy="464582"/>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2</a:t>
            </a:r>
          </a:p>
        </p:txBody>
      </p:sp>
      <p:grpSp>
        <p:nvGrpSpPr>
          <p:cNvPr id="15" name="Group 14"/>
          <p:cNvGrpSpPr/>
          <p:nvPr/>
        </p:nvGrpSpPr>
        <p:grpSpPr>
          <a:xfrm>
            <a:off x="2464411" y="1781177"/>
            <a:ext cx="1938256" cy="1721867"/>
            <a:chOff x="444507" y="1803821"/>
            <a:chExt cx="2476500" cy="1721867"/>
          </a:xfrm>
        </p:grpSpPr>
        <p:sp>
          <p:nvSpPr>
            <p:cNvPr id="16" name="TextBox 15"/>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Execution</a:t>
              </a:r>
            </a:p>
          </p:txBody>
        </p:sp>
        <p:sp>
          <p:nvSpPr>
            <p:cNvPr id="17" name="TextBox 16"/>
            <p:cNvSpPr txBox="1"/>
            <p:nvPr/>
          </p:nvSpPr>
          <p:spPr>
            <a:xfrm>
              <a:off x="444507" y="2612618"/>
              <a:ext cx="2476500" cy="913070"/>
            </a:xfrm>
            <a:prstGeom prst="rect">
              <a:avLst/>
            </a:prstGeom>
            <a:noFill/>
          </p:spPr>
          <p:txBody>
            <a:bodyPr wrap="square" rtlCol="0">
              <a:spAutoFit/>
            </a:bodyPr>
            <a:lstStyle/>
            <a:p>
              <a:pPr>
                <a:lnSpc>
                  <a:spcPts val="1600"/>
                </a:lnSpc>
                <a:spcAft>
                  <a:spcPts val="1300"/>
                </a:spcAft>
                <a:buClr>
                  <a:srgbClr val="2FC2D9"/>
                </a:buClr>
              </a:pPr>
              <a:r>
                <a:rPr lang="en-US" sz="1600" dirty="0">
                  <a:solidFill>
                    <a:srgbClr val="444444"/>
                  </a:solidFill>
                  <a:latin typeface="Trebuchet MS"/>
                  <a:cs typeface="Trebuchet MS"/>
                </a:rPr>
                <a:t>Invoking SUT methods. Saving outcome results to local variable</a:t>
              </a:r>
            </a:p>
          </p:txBody>
        </p:sp>
      </p:grpSp>
      <p:sp>
        <p:nvSpPr>
          <p:cNvPr id="18" name="Oval 17"/>
          <p:cNvSpPr/>
          <p:nvPr/>
        </p:nvSpPr>
        <p:spPr>
          <a:xfrm>
            <a:off x="7768709" y="1192228"/>
            <a:ext cx="464582" cy="464582"/>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grpSp>
        <p:nvGrpSpPr>
          <p:cNvPr id="19" name="Group 18"/>
          <p:cNvGrpSpPr/>
          <p:nvPr/>
        </p:nvGrpSpPr>
        <p:grpSpPr>
          <a:xfrm>
            <a:off x="7048507" y="1781177"/>
            <a:ext cx="1938256" cy="1721867"/>
            <a:chOff x="444507" y="1803821"/>
            <a:chExt cx="2476500" cy="1721867"/>
          </a:xfrm>
        </p:grpSpPr>
        <p:sp>
          <p:nvSpPr>
            <p:cNvPr id="20" name="TextBox 19"/>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TEAR DOWN</a:t>
              </a:r>
            </a:p>
          </p:txBody>
        </p:sp>
        <p:sp>
          <p:nvSpPr>
            <p:cNvPr id="21" name="TextBox 20"/>
            <p:cNvSpPr txBox="1"/>
            <p:nvPr/>
          </p:nvSpPr>
          <p:spPr>
            <a:xfrm>
              <a:off x="444507" y="2612618"/>
              <a:ext cx="2476500" cy="913070"/>
            </a:xfrm>
            <a:prstGeom prst="rect">
              <a:avLst/>
            </a:prstGeom>
            <a:noFill/>
          </p:spPr>
          <p:txBody>
            <a:bodyPr wrap="square" rtlCol="0">
              <a:spAutoFit/>
            </a:bodyPr>
            <a:lstStyle/>
            <a:p>
              <a:pPr>
                <a:lnSpc>
                  <a:spcPts val="1600"/>
                </a:lnSpc>
                <a:spcAft>
                  <a:spcPts val="1300"/>
                </a:spcAft>
                <a:buClr>
                  <a:srgbClr val="2FC2D9"/>
                </a:buClr>
              </a:pPr>
              <a:r>
                <a:rPr lang="en-US" sz="1600" dirty="0">
                  <a:solidFill>
                    <a:srgbClr val="444444"/>
                  </a:solidFill>
                  <a:latin typeface="Trebuchet MS"/>
                  <a:cs typeface="Trebuchet MS"/>
                </a:rPr>
                <a:t>Cleanup persistent changes that can affect workflow of following tests</a:t>
              </a:r>
            </a:p>
          </p:txBody>
        </p:sp>
      </p:grpSp>
      <p:sp>
        <p:nvSpPr>
          <p:cNvPr id="22" name="Oval 21"/>
          <p:cNvSpPr/>
          <p:nvPr/>
        </p:nvSpPr>
        <p:spPr>
          <a:xfrm>
            <a:off x="5482709" y="1192228"/>
            <a:ext cx="464582" cy="464582"/>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grpSp>
        <p:nvGrpSpPr>
          <p:cNvPr id="23" name="Group 22"/>
          <p:cNvGrpSpPr/>
          <p:nvPr/>
        </p:nvGrpSpPr>
        <p:grpSpPr>
          <a:xfrm>
            <a:off x="6858000" y="917155"/>
            <a:ext cx="0" cy="5555816"/>
            <a:chOff x="6858000" y="939800"/>
            <a:chExt cx="0" cy="5555816"/>
          </a:xfrm>
        </p:grpSpPr>
        <p:cxnSp>
          <p:nvCxnSpPr>
            <p:cNvPr id="24" name="Straight Connector 23"/>
            <p:cNvCxnSpPr/>
            <p:nvPr/>
          </p:nvCxnSpPr>
          <p:spPr>
            <a:xfrm flipV="1">
              <a:off x="6858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6858000"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4729390" y="1781176"/>
            <a:ext cx="1959277" cy="1763909"/>
            <a:chOff x="417649" y="1803821"/>
            <a:chExt cx="2503358" cy="1763909"/>
          </a:xfrm>
        </p:grpSpPr>
        <p:sp>
          <p:nvSpPr>
            <p:cNvPr id="27" name="TextBox 26"/>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VERIFY</a:t>
              </a:r>
            </a:p>
          </p:txBody>
        </p:sp>
        <p:sp>
          <p:nvSpPr>
            <p:cNvPr id="28" name="TextBox 27"/>
            <p:cNvSpPr txBox="1"/>
            <p:nvPr/>
          </p:nvSpPr>
          <p:spPr>
            <a:xfrm>
              <a:off x="417649" y="2654660"/>
              <a:ext cx="2476500" cy="913070"/>
            </a:xfrm>
            <a:prstGeom prst="rect">
              <a:avLst/>
            </a:prstGeom>
            <a:noFill/>
          </p:spPr>
          <p:txBody>
            <a:bodyPr wrap="square" rtlCol="0">
              <a:spAutoFit/>
            </a:bodyPr>
            <a:lstStyle/>
            <a:p>
              <a:pPr>
                <a:lnSpc>
                  <a:spcPts val="1600"/>
                </a:lnSpc>
                <a:spcAft>
                  <a:spcPts val="1300"/>
                </a:spcAft>
                <a:buClr>
                  <a:srgbClr val="2FC2D9"/>
                </a:buClr>
              </a:pPr>
              <a:r>
                <a:rPr lang="en-US" sz="1600" dirty="0">
                  <a:solidFill>
                    <a:srgbClr val="444444"/>
                  </a:solidFill>
                  <a:latin typeface="Trebuchet MS"/>
                  <a:cs typeface="Trebuchet MS"/>
                </a:rPr>
                <a:t>Verifying outcome results. Comparing actual with </a:t>
              </a:r>
              <a:r>
                <a:rPr lang="en-US" sz="1600" dirty="0" smtClean="0">
                  <a:solidFill>
                    <a:srgbClr val="444444"/>
                  </a:solidFill>
                  <a:latin typeface="Trebuchet MS"/>
                  <a:cs typeface="Trebuchet MS"/>
                </a:rPr>
                <a:t>expected</a:t>
              </a:r>
              <a:endParaRPr lang="en-US" sz="1600" dirty="0">
                <a:solidFill>
                  <a:srgbClr val="444444"/>
                </a:solidFill>
                <a:latin typeface="Trebuchet MS"/>
                <a:cs typeface="Trebuchet MS"/>
              </a:endParaRPr>
            </a:p>
          </p:txBody>
        </p:sp>
      </p:grpSp>
      <p:grpSp>
        <p:nvGrpSpPr>
          <p:cNvPr id="29" name="Group 28"/>
          <p:cNvGrpSpPr/>
          <p:nvPr/>
        </p:nvGrpSpPr>
        <p:grpSpPr>
          <a:xfrm>
            <a:off x="178411" y="1824309"/>
            <a:ext cx="1938256" cy="2132236"/>
            <a:chOff x="444507" y="1803821"/>
            <a:chExt cx="2476500" cy="2132236"/>
          </a:xfrm>
        </p:grpSpPr>
        <p:sp>
          <p:nvSpPr>
            <p:cNvPr id="30" name="TextBox 29"/>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smtClean="0">
                  <a:solidFill>
                    <a:srgbClr val="444444"/>
                  </a:solidFill>
                  <a:latin typeface="Arial Black"/>
                  <a:cs typeface="Arial Black"/>
                </a:rPr>
                <a:t>SET UP</a:t>
              </a:r>
              <a:endParaRPr lang="en-US" sz="1600" cap="all" dirty="0">
                <a:solidFill>
                  <a:srgbClr val="444444"/>
                </a:solidFill>
                <a:latin typeface="Arial Black"/>
                <a:cs typeface="Arial Black"/>
              </a:endParaRPr>
            </a:p>
          </p:txBody>
        </p:sp>
        <p:sp>
          <p:nvSpPr>
            <p:cNvPr id="31" name="TextBox 30"/>
            <p:cNvSpPr txBox="1"/>
            <p:nvPr/>
          </p:nvSpPr>
          <p:spPr>
            <a:xfrm>
              <a:off x="444507" y="2612618"/>
              <a:ext cx="2471277" cy="1323439"/>
            </a:xfrm>
            <a:prstGeom prst="rect">
              <a:avLst/>
            </a:prstGeom>
            <a:noFill/>
          </p:spPr>
          <p:txBody>
            <a:bodyPr wrap="square" rtlCol="0">
              <a:spAutoFit/>
            </a:bodyPr>
            <a:lstStyle/>
            <a:p>
              <a:pPr>
                <a:lnSpc>
                  <a:spcPts val="1600"/>
                </a:lnSpc>
                <a:spcAft>
                  <a:spcPts val="1300"/>
                </a:spcAft>
                <a:buClr>
                  <a:srgbClr val="2FC2D9"/>
                </a:buClr>
              </a:pPr>
              <a:r>
                <a:rPr lang="en-US" sz="1600" dirty="0">
                  <a:solidFill>
                    <a:srgbClr val="444444"/>
                  </a:solidFill>
                  <a:cs typeface="Trebuchet MS"/>
                </a:rPr>
                <a:t>Creates an instance of the object to be tested, referred to as SUT (System Under Test)</a:t>
              </a:r>
            </a:p>
          </p:txBody>
        </p:sp>
      </p:grpSp>
    </p:spTree>
    <p:extLst>
      <p:ext uri="{BB962C8B-B14F-4D97-AF65-F5344CB8AC3E}">
        <p14:creationId xmlns:p14="http://schemas.microsoft.com/office/powerpoint/2010/main" val="192317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smtClean="0"/>
              <a:t>JUnit</a:t>
            </a:r>
          </a:p>
          <a:p>
            <a:pPr marL="285750" indent="-285750">
              <a:buFont typeface="Arial" panose="020B0604020202020204" pitchFamily="34" charset="0"/>
              <a:buChar char="•"/>
            </a:pPr>
            <a:r>
              <a:rPr lang="en-US" sz="2000" dirty="0" smtClean="0"/>
              <a:t>Jtest</a:t>
            </a:r>
          </a:p>
          <a:p>
            <a:pPr marL="285750" indent="-285750">
              <a:buFont typeface="Arial" panose="020B0604020202020204" pitchFamily="34" charset="0"/>
              <a:buChar char="•"/>
            </a:pPr>
            <a:r>
              <a:rPr lang="en-US" sz="2000" dirty="0" err="1" smtClean="0"/>
              <a:t>JExample</a:t>
            </a:r>
            <a:endParaRPr lang="en-US" sz="2000" dirty="0"/>
          </a:p>
          <a:p>
            <a:pPr marL="285750" indent="-285750">
              <a:buFont typeface="Arial" panose="020B0604020202020204" pitchFamily="34" charset="0"/>
              <a:buChar char="•"/>
            </a:pPr>
            <a:r>
              <a:rPr lang="en-US" sz="2000" dirty="0" err="1" smtClean="0"/>
              <a:t>TestNG</a:t>
            </a:r>
            <a:endParaRPr lang="en-US" sz="2000" dirty="0" smtClean="0"/>
          </a:p>
          <a:p>
            <a:pPr marL="285750" indent="-285750">
              <a:buFont typeface="Arial" panose="020B0604020202020204" pitchFamily="34" charset="0"/>
              <a:buChar char="•"/>
            </a:pPr>
            <a:r>
              <a:rPr lang="en-US" sz="2000" dirty="0" err="1" smtClean="0"/>
              <a:t>Mockito</a:t>
            </a:r>
            <a:endParaRPr lang="en-US" sz="2000" dirty="0" smtClean="0"/>
          </a:p>
          <a:p>
            <a:pPr marL="285750" indent="-285750">
              <a:buFont typeface="Arial" panose="020B0604020202020204" pitchFamily="34" charset="0"/>
              <a:buChar char="•"/>
            </a:pPr>
            <a:r>
              <a:rPr lang="en-US" sz="2000" dirty="0" err="1" smtClean="0"/>
              <a:t>EtlUnit</a:t>
            </a:r>
            <a:endParaRPr lang="en-US" sz="2000" dirty="0"/>
          </a:p>
          <a:p>
            <a:pPr marL="285750" indent="-285750">
              <a:buFont typeface="Arial" panose="020B0604020202020204" pitchFamily="34" charset="0"/>
              <a:buChar char="•"/>
            </a:pPr>
            <a:r>
              <a:rPr lang="en-US" sz="2000" dirty="0" smtClean="0"/>
              <a:t>…</a:t>
            </a:r>
            <a:endParaRPr lang="en-US" dirty="0"/>
          </a:p>
          <a:p>
            <a:endParaRPr lang="en-US" dirty="0" smtClean="0"/>
          </a:p>
          <a:p>
            <a:endParaRPr lang="en-US" dirty="0"/>
          </a:p>
          <a:p>
            <a:endParaRPr lang="en-US" dirty="0" smtClean="0"/>
          </a:p>
          <a:p>
            <a:endParaRPr lang="en-US" dirty="0"/>
          </a:p>
          <a:p>
            <a:endParaRPr lang="en-US" dirty="0" smtClean="0"/>
          </a:p>
          <a:p>
            <a:r>
              <a:rPr lang="en-US" dirty="0">
                <a:hlinkClick r:id="rId3"/>
              </a:rPr>
              <a:t>https://</a:t>
            </a:r>
            <a:r>
              <a:rPr lang="en-US" dirty="0" smtClean="0">
                <a:hlinkClick r:id="rId3"/>
              </a:rPr>
              <a:t>en.wikipedia.org/wiki/List_of_unit_testing_frameworks</a:t>
            </a:r>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Common Java Unit Frameworks</a:t>
            </a:r>
            <a:endParaRPr lang="en-US" dirty="0"/>
          </a:p>
        </p:txBody>
      </p:sp>
    </p:spTree>
    <p:extLst>
      <p:ext uri="{BB962C8B-B14F-4D97-AF65-F5344CB8AC3E}">
        <p14:creationId xmlns:p14="http://schemas.microsoft.com/office/powerpoint/2010/main" val="390966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3"/>
          <a:stretch>
            <a:fillRect/>
          </a:stretch>
        </p:blipFill>
        <p:spPr>
          <a:xfrm>
            <a:off x="5318005" y="2341413"/>
            <a:ext cx="2568799" cy="2670534"/>
          </a:xfrm>
          <a:prstGeom prst="rect">
            <a:avLst/>
          </a:prstGeom>
        </p:spPr>
      </p:pic>
      <p:sp>
        <p:nvSpPr>
          <p:cNvPr id="4" name="Text Placeholder 3"/>
          <p:cNvSpPr>
            <a:spLocks noGrp="1"/>
          </p:cNvSpPr>
          <p:nvPr>
            <p:ph type="body" sz="quarter" idx="11"/>
          </p:nvPr>
        </p:nvSpPr>
        <p:spPr/>
        <p:txBody>
          <a:bodyPr/>
          <a:lstStyle/>
          <a:p>
            <a:r>
              <a:rPr lang="en-US" dirty="0" smtClean="0"/>
              <a:t>Popular Java Frameworks</a:t>
            </a:r>
            <a:endParaRPr lang="en-US" dirty="0"/>
          </a:p>
        </p:txBody>
      </p:sp>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904" y="2716110"/>
            <a:ext cx="3519262" cy="2639447"/>
          </a:xfrm>
          <a:prstGeom prst="rect">
            <a:avLst/>
          </a:prstGeom>
        </p:spPr>
      </p:pic>
    </p:spTree>
    <p:extLst>
      <p:ext uri="{BB962C8B-B14F-4D97-AF65-F5344CB8AC3E}">
        <p14:creationId xmlns:p14="http://schemas.microsoft.com/office/powerpoint/2010/main" val="52006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normAutofit/>
          </a:bodyPr>
          <a:lstStyle/>
          <a:p>
            <a:r>
              <a:rPr lang="en-US" sz="2000" dirty="0"/>
              <a:t>JUNIT AND TESTNG FEATURES</a:t>
            </a:r>
          </a:p>
        </p:txBody>
      </p:sp>
      <p:graphicFrame>
        <p:nvGraphicFramePr>
          <p:cNvPr id="34" name="Content Placeholder 33"/>
          <p:cNvGraphicFramePr>
            <a:graphicFrameLocks noGrp="1"/>
          </p:cNvGraphicFramePr>
          <p:nvPr>
            <p:ph idx="1"/>
            <p:extLst/>
          </p:nvPr>
        </p:nvGraphicFramePr>
        <p:xfrm>
          <a:off x="407988" y="1655810"/>
          <a:ext cx="8351001" cy="3965944"/>
        </p:xfrm>
        <a:graphic>
          <a:graphicData uri="http://schemas.openxmlformats.org/drawingml/2006/table">
            <a:tbl>
              <a:tblPr firstRow="1" bandRow="1">
                <a:tableStyleId>{5C22544A-7EE6-4342-B048-85BDC9FD1C3A}</a:tableStyleId>
              </a:tblPr>
              <a:tblGrid>
                <a:gridCol w="2783667"/>
                <a:gridCol w="2783667"/>
                <a:gridCol w="2783667"/>
              </a:tblGrid>
              <a:tr h="559039">
                <a:tc>
                  <a:txBody>
                    <a:bodyPr/>
                    <a:lstStyle/>
                    <a:p>
                      <a:r>
                        <a:rPr lang="en-US" sz="1800" dirty="0" smtClean="0"/>
                        <a:t>Feature</a:t>
                      </a:r>
                      <a:endParaRPr lang="en-US" sz="18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JUnit</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t>TestNG</a:t>
                      </a:r>
                      <a:endParaRPr lang="en-US" sz="1800" dirty="0"/>
                    </a:p>
                  </a:txBody>
                  <a:tcPr marT="34290" marB="34290" anchor="ctr"/>
                </a:tc>
              </a:tr>
              <a:tr h="378545">
                <a:tc>
                  <a:txBody>
                    <a:bodyPr/>
                    <a:lstStyle/>
                    <a:p>
                      <a:r>
                        <a:rPr lang="en-US" sz="1600" dirty="0" smtClean="0"/>
                        <a:t>Annotation</a:t>
                      </a:r>
                      <a:r>
                        <a:rPr lang="en-US" sz="1600" baseline="0" dirty="0" smtClean="0"/>
                        <a:t> Support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smtClean="0">
                          <a:solidFill>
                            <a:schemeClr val="accent3"/>
                          </a:solidFill>
                        </a:rPr>
                        <a:t>Y</a:t>
                      </a:r>
                      <a:endParaRPr lang="en-US" sz="1600" dirty="0" smtClean="0">
                        <a:solidFill>
                          <a:schemeClr val="accent3"/>
                        </a:solidFill>
                      </a:endParaRPr>
                    </a:p>
                  </a:txBody>
                  <a:tcPr marT="34290" marB="34290"/>
                </a:tc>
              </a:tr>
              <a:tr h="378545">
                <a:tc>
                  <a:txBody>
                    <a:bodyPr/>
                    <a:lstStyle/>
                    <a:p>
                      <a:r>
                        <a:rPr lang="en-US" sz="1600" dirty="0" smtClean="0"/>
                        <a:t>Exception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endParaRPr lang="en-US" sz="1600" dirty="0" smtClean="0">
                        <a:solidFill>
                          <a:srgbClr val="464547"/>
                        </a:solidFill>
                      </a:endParaRP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smtClean="0">
                          <a:solidFill>
                            <a:schemeClr val="accent3"/>
                          </a:solidFill>
                        </a:rPr>
                        <a:t>Y</a:t>
                      </a:r>
                      <a:endParaRPr lang="en-US" sz="1600" dirty="0" smtClean="0">
                        <a:solidFill>
                          <a:schemeClr val="accent3"/>
                        </a:solidFill>
                      </a:endParaRPr>
                    </a:p>
                  </a:txBody>
                  <a:tcPr marT="34290" marB="34290"/>
                </a:tc>
              </a:tr>
              <a:tr h="378545">
                <a:tc>
                  <a:txBody>
                    <a:bodyPr/>
                    <a:lstStyle/>
                    <a:p>
                      <a:r>
                        <a:rPr lang="en-US" sz="1600" dirty="0" smtClean="0"/>
                        <a:t>Ignore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r>
              <a:tr h="378545">
                <a:tc>
                  <a:txBody>
                    <a:bodyPr/>
                    <a:lstStyle/>
                    <a:p>
                      <a:r>
                        <a:rPr lang="en-US" sz="1600" dirty="0" smtClean="0"/>
                        <a:t>Timeout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smtClean="0">
                          <a:solidFill>
                            <a:schemeClr val="accent3"/>
                          </a:solidFill>
                        </a:rPr>
                        <a:t>Y</a:t>
                      </a:r>
                      <a:endParaRPr lang="en-US" sz="1600" dirty="0" smtClean="0">
                        <a:solidFill>
                          <a:schemeClr val="accent3"/>
                        </a:solidFill>
                      </a:endParaRPr>
                    </a:p>
                  </a:txBody>
                  <a:tcPr marT="34290" marB="34290"/>
                </a:tc>
              </a:tr>
              <a:tr h="378545">
                <a:tc>
                  <a:txBody>
                    <a:bodyPr/>
                    <a:lstStyle/>
                    <a:p>
                      <a:r>
                        <a:rPr lang="en-US" sz="1600" dirty="0" smtClean="0"/>
                        <a:t>Suite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 </a:t>
                      </a:r>
                      <a:r>
                        <a:rPr lang="en-US" sz="1600" dirty="0" smtClean="0">
                          <a:solidFill>
                            <a:srgbClr val="464547"/>
                          </a:solidFill>
                        </a:rPr>
                        <a:t>(Java</a:t>
                      </a:r>
                      <a:r>
                        <a:rPr lang="en-US" sz="1600" baseline="0" dirty="0" smtClean="0">
                          <a:solidFill>
                            <a:srgbClr val="464547"/>
                          </a:solidFill>
                        </a:rPr>
                        <a:t> class</a:t>
                      </a:r>
                      <a:r>
                        <a:rPr lang="en-US" sz="1600" dirty="0" smtClean="0">
                          <a:solidFill>
                            <a:srgbClr val="464547"/>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 </a:t>
                      </a:r>
                      <a:r>
                        <a:rPr lang="en-US" sz="1600" dirty="0" smtClean="0">
                          <a:solidFill>
                            <a:srgbClr val="464547"/>
                          </a:solidFill>
                        </a:rPr>
                        <a:t>(XML)</a:t>
                      </a:r>
                    </a:p>
                  </a:txBody>
                  <a:tcPr marT="34290" marB="34290"/>
                </a:tc>
              </a:tr>
              <a:tr h="378545">
                <a:tc>
                  <a:txBody>
                    <a:bodyPr/>
                    <a:lstStyle/>
                    <a:p>
                      <a:r>
                        <a:rPr lang="en-US" sz="1600" dirty="0" smtClean="0"/>
                        <a:t>Group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 </a:t>
                      </a:r>
                      <a:r>
                        <a:rPr lang="en-US" sz="1600" b="0" dirty="0" smtClean="0">
                          <a:solidFill>
                            <a:schemeClr val="tx1"/>
                          </a:solidFill>
                        </a:rPr>
                        <a:t>(@</a:t>
                      </a:r>
                      <a:r>
                        <a:rPr lang="en-US" sz="1600" b="0" baseline="0" dirty="0" smtClean="0">
                          <a:solidFill>
                            <a:schemeClr val="tx1"/>
                          </a:solidFill>
                        </a:rPr>
                        <a:t>Category as alt.</a:t>
                      </a:r>
                      <a:r>
                        <a:rPr lang="en-US" sz="1600" b="0" dirty="0" smtClean="0">
                          <a:solidFill>
                            <a:schemeClr val="tx1"/>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r>
              <a:tr h="378545">
                <a:tc>
                  <a:txBody>
                    <a:bodyPr/>
                    <a:lstStyle/>
                    <a:p>
                      <a:r>
                        <a:rPr lang="en-US" sz="1600" dirty="0" smtClean="0"/>
                        <a:t>Parameterized (primitive)</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r>
              <a:tr h="37854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600" dirty="0" smtClean="0"/>
                        <a:t>Parameterized (object)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r>
              <a:tr h="37854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600" dirty="0" smtClean="0"/>
                        <a:t>Dependency</a:t>
                      </a:r>
                      <a:r>
                        <a:rPr lang="en-US" sz="1600" baseline="0" dirty="0" smtClean="0"/>
                        <a:t> Test</a:t>
                      </a:r>
                      <a:endParaRPr lang="en-US" sz="1600" dirty="0" smtClean="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 </a:t>
                      </a:r>
                      <a:r>
                        <a:rPr lang="en-US" sz="1600" b="0" dirty="0" smtClean="0">
                          <a:solidFill>
                            <a:schemeClr val="tx1"/>
                          </a:solidFill>
                        </a:rPr>
                        <a:t>(Only sorting</a:t>
                      </a:r>
                      <a:r>
                        <a:rPr lang="en-US" sz="1600" b="0" baseline="0" dirty="0" smtClean="0">
                          <a:solidFill>
                            <a:schemeClr val="tx1"/>
                          </a:solidFill>
                        </a:rPr>
                        <a:t> by name</a:t>
                      </a:r>
                      <a:r>
                        <a:rPr lang="en-US" sz="1600" b="0" dirty="0" smtClean="0">
                          <a:solidFill>
                            <a:schemeClr val="tx1"/>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accent3"/>
                          </a:solidFill>
                        </a:rPr>
                        <a:t>Y</a:t>
                      </a:r>
                    </a:p>
                  </a:txBody>
                  <a:tcPr marT="34290" marB="34290"/>
                </a:tc>
              </a:tr>
            </a:tbl>
          </a:graphicData>
        </a:graphic>
      </p:graphicFrame>
    </p:spTree>
    <p:extLst>
      <p:ext uri="{BB962C8B-B14F-4D97-AF65-F5344CB8AC3E}">
        <p14:creationId xmlns:p14="http://schemas.microsoft.com/office/powerpoint/2010/main" val="1641508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normAutofit/>
          </a:bodyPr>
          <a:lstStyle/>
          <a:p>
            <a:r>
              <a:rPr lang="en-US" sz="2000" dirty="0"/>
              <a:t>TEST EXECUTION CONTROL</a:t>
            </a:r>
          </a:p>
        </p:txBody>
      </p:sp>
      <p:graphicFrame>
        <p:nvGraphicFramePr>
          <p:cNvPr id="34" name="Content Placeholder 33"/>
          <p:cNvGraphicFramePr>
            <a:graphicFrameLocks noGrp="1"/>
          </p:cNvGraphicFramePr>
          <p:nvPr>
            <p:ph idx="1"/>
            <p:extLst/>
          </p:nvPr>
        </p:nvGraphicFramePr>
        <p:xfrm>
          <a:off x="407988" y="1655811"/>
          <a:ext cx="8351001" cy="3970868"/>
        </p:xfrm>
        <a:graphic>
          <a:graphicData uri="http://schemas.openxmlformats.org/drawingml/2006/table">
            <a:tbl>
              <a:tblPr firstRow="1" bandRow="1">
                <a:tableStyleId>{5C22544A-7EE6-4342-B048-85BDC9FD1C3A}</a:tableStyleId>
              </a:tblPr>
              <a:tblGrid>
                <a:gridCol w="2783667"/>
                <a:gridCol w="2783667"/>
                <a:gridCol w="2783667"/>
              </a:tblGrid>
              <a:tr h="559733">
                <a:tc>
                  <a:txBody>
                    <a:bodyPr/>
                    <a:lstStyle/>
                    <a:p>
                      <a:r>
                        <a:rPr lang="en-US" sz="1800" dirty="0" smtClean="0"/>
                        <a:t>Feature</a:t>
                      </a:r>
                      <a:endParaRPr lang="en-US" sz="18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JUnit</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t>TestNG</a:t>
                      </a:r>
                      <a:endParaRPr lang="en-US" sz="1800" dirty="0"/>
                    </a:p>
                  </a:txBody>
                  <a:tcPr marT="34290" marB="34290" anchor="ctr"/>
                </a:tc>
              </a:tr>
              <a:tr h="379015">
                <a:tc>
                  <a:txBody>
                    <a:bodyPr/>
                    <a:lstStyle/>
                    <a:p>
                      <a:r>
                        <a:rPr lang="en-US" sz="1600" dirty="0" smtClean="0"/>
                        <a:t>Before suite</a:t>
                      </a:r>
                      <a:endParaRPr lang="en-US" sz="1600" baseline="0" dirty="0" smtClean="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N/A</a:t>
                      </a:r>
                    </a:p>
                  </a:txBody>
                  <a:tcPr marT="34290" marB="34290"/>
                </a:tc>
                <a:tc>
                  <a:txBody>
                    <a:bodyPr/>
                    <a:lstStyle/>
                    <a:p>
                      <a:pPr algn="ctr"/>
                      <a:r>
                        <a:rPr lang="en-US" sz="1600" dirty="0" smtClean="0"/>
                        <a:t>@</a:t>
                      </a:r>
                      <a:r>
                        <a:rPr lang="en-US" sz="1600" dirty="0" err="1" smtClean="0"/>
                        <a:t>BeforeSuite</a:t>
                      </a:r>
                      <a:endParaRPr lang="en-US" sz="1600" dirty="0"/>
                    </a:p>
                  </a:txBody>
                  <a:tcPr marT="34290" marB="34290"/>
                </a:tc>
              </a:tr>
              <a:tr h="379015">
                <a:tc>
                  <a:txBody>
                    <a:bodyPr/>
                    <a:lstStyle/>
                    <a:p>
                      <a:r>
                        <a:rPr lang="en-US" sz="1600" dirty="0" smtClean="0"/>
                        <a:t>Before class</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r>
                        <a:rPr lang="en-US" sz="1600" dirty="0" err="1" smtClean="0">
                          <a:solidFill>
                            <a:schemeClr val="tx1"/>
                          </a:solidFill>
                        </a:rPr>
                        <a:t>BeforeClass</a:t>
                      </a:r>
                      <a:r>
                        <a:rPr lang="en-US" sz="1600" dirty="0" smtClean="0">
                          <a:solidFill>
                            <a:schemeClr val="tx1"/>
                          </a:solidFill>
                        </a:rPr>
                        <a:t> (only static)</a:t>
                      </a:r>
                    </a:p>
                  </a:txBody>
                  <a:tcPr marT="34290" marB="34290"/>
                </a:tc>
                <a:tc>
                  <a:txBody>
                    <a:bodyPr/>
                    <a:lstStyle/>
                    <a:p>
                      <a:pPr algn="ctr"/>
                      <a:r>
                        <a:rPr lang="en-US" sz="1600" dirty="0" smtClean="0"/>
                        <a:t>@</a:t>
                      </a:r>
                      <a:r>
                        <a:rPr lang="en-US" sz="1600" dirty="0" err="1" smtClean="0"/>
                        <a:t>BeforeClass</a:t>
                      </a:r>
                      <a:endParaRPr lang="en-US" sz="1600" dirty="0"/>
                    </a:p>
                  </a:txBody>
                  <a:tcPr marT="34290" marB="34290"/>
                </a:tc>
              </a:tr>
              <a:tr h="379015">
                <a:tc>
                  <a:txBody>
                    <a:bodyPr/>
                    <a:lstStyle/>
                    <a:p>
                      <a:r>
                        <a:rPr lang="en-US" sz="1600" dirty="0" smtClean="0"/>
                        <a:t>Before group</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N/A</a:t>
                      </a:r>
                    </a:p>
                  </a:txBody>
                  <a:tcPr marT="34290" marB="34290"/>
                </a:tc>
                <a:tc>
                  <a:txBody>
                    <a:bodyPr/>
                    <a:lstStyle/>
                    <a:p>
                      <a:pPr algn="ctr"/>
                      <a:r>
                        <a:rPr lang="en-US" sz="1600" dirty="0" smtClean="0"/>
                        <a:t>@</a:t>
                      </a:r>
                      <a:r>
                        <a:rPr lang="en-US" sz="1600" dirty="0" err="1" smtClean="0"/>
                        <a:t>BeforeGroup</a:t>
                      </a:r>
                      <a:endParaRPr lang="en-US" sz="1600" dirty="0"/>
                    </a:p>
                  </a:txBody>
                  <a:tcPr marT="34290" marB="34290"/>
                </a:tc>
              </a:tr>
              <a:tr h="379015">
                <a:tc>
                  <a:txBody>
                    <a:bodyPr/>
                    <a:lstStyle/>
                    <a:p>
                      <a:r>
                        <a:rPr lang="en-US" sz="1600" dirty="0" smtClean="0"/>
                        <a:t>Before</a:t>
                      </a:r>
                      <a:r>
                        <a:rPr lang="en-US" sz="1600" baseline="0" dirty="0" smtClean="0"/>
                        <a:t> method</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@Before</a:t>
                      </a:r>
                    </a:p>
                  </a:txBody>
                  <a:tcPr marT="34290" marB="34290"/>
                </a:tc>
                <a:tc>
                  <a:txBody>
                    <a:bodyPr/>
                    <a:lstStyle/>
                    <a:p>
                      <a:pPr algn="ctr"/>
                      <a:r>
                        <a:rPr lang="en-US" sz="1600" dirty="0" smtClean="0"/>
                        <a:t>@</a:t>
                      </a:r>
                      <a:r>
                        <a:rPr lang="en-US" sz="1600" dirty="0" err="1" smtClean="0"/>
                        <a:t>BeforeMethod</a:t>
                      </a:r>
                      <a:endParaRPr lang="en-US" sz="1600" dirty="0"/>
                    </a:p>
                  </a:txBody>
                  <a:tcPr marT="34290" marB="34290"/>
                </a:tc>
              </a:tr>
              <a:tr h="379015">
                <a:tc>
                  <a:txBody>
                    <a:bodyPr/>
                    <a:lstStyle/>
                    <a:p>
                      <a:r>
                        <a:rPr lang="en-US" sz="1600" dirty="0" smtClean="0"/>
                        <a:t>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@Test</a:t>
                      </a:r>
                    </a:p>
                  </a:txBody>
                  <a:tcPr marT="34290" marB="34290"/>
                </a:tc>
                <a:tc>
                  <a:txBody>
                    <a:bodyPr/>
                    <a:lstStyle/>
                    <a:p>
                      <a:pPr algn="ctr"/>
                      <a:r>
                        <a:rPr lang="en-US" sz="1600" dirty="0" smtClean="0"/>
                        <a:t>@Test</a:t>
                      </a:r>
                      <a:endParaRPr lang="en-US" sz="1600" dirty="0"/>
                    </a:p>
                  </a:txBody>
                  <a:tcPr marT="34290" marB="34290"/>
                </a:tc>
              </a:tr>
              <a:tr h="379015">
                <a:tc>
                  <a:txBody>
                    <a:bodyPr/>
                    <a:lstStyle/>
                    <a:p>
                      <a:r>
                        <a:rPr lang="en-US" sz="1600" dirty="0" smtClean="0"/>
                        <a:t>After</a:t>
                      </a:r>
                      <a:r>
                        <a:rPr lang="en-US" sz="1600" baseline="0" dirty="0" smtClean="0"/>
                        <a:t> method</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@After</a:t>
                      </a:r>
                    </a:p>
                  </a:txBody>
                  <a:tcPr marT="34290" marB="34290"/>
                </a:tc>
                <a:tc>
                  <a:txBody>
                    <a:bodyPr/>
                    <a:lstStyle/>
                    <a:p>
                      <a:pPr algn="ctr"/>
                      <a:r>
                        <a:rPr lang="en-US" sz="1600" dirty="0" smtClean="0"/>
                        <a:t>@</a:t>
                      </a:r>
                      <a:r>
                        <a:rPr lang="en-US" sz="1600" dirty="0" err="1" smtClean="0"/>
                        <a:t>AfterMethod</a:t>
                      </a:r>
                      <a:endParaRPr lang="en-US" sz="1600" dirty="0"/>
                    </a:p>
                  </a:txBody>
                  <a:tcPr marT="34290" marB="34290"/>
                </a:tc>
              </a:tr>
              <a:tr h="379015">
                <a:tc>
                  <a:txBody>
                    <a:bodyPr/>
                    <a:lstStyle/>
                    <a:p>
                      <a:r>
                        <a:rPr lang="en-US" sz="1600" dirty="0" smtClean="0"/>
                        <a:t>After group</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N/A</a:t>
                      </a:r>
                    </a:p>
                  </a:txBody>
                  <a:tcPr marT="34290" marB="34290"/>
                </a:tc>
                <a:tc>
                  <a:txBody>
                    <a:bodyPr/>
                    <a:lstStyle/>
                    <a:p>
                      <a:pPr algn="ctr"/>
                      <a:r>
                        <a:rPr lang="en-US" sz="1600" dirty="0" smtClean="0"/>
                        <a:t>@</a:t>
                      </a:r>
                      <a:r>
                        <a:rPr lang="en-US" sz="1600" dirty="0" err="1" smtClean="0"/>
                        <a:t>AfterGroup</a:t>
                      </a:r>
                      <a:endParaRPr lang="en-US" sz="1600" dirty="0"/>
                    </a:p>
                  </a:txBody>
                  <a:tcPr marT="34290" marB="34290"/>
                </a:tc>
              </a:tr>
              <a:tr h="379015">
                <a:tc>
                  <a:txBody>
                    <a:bodyPr/>
                    <a:lstStyle/>
                    <a:p>
                      <a:r>
                        <a:rPr lang="en-US" sz="1600" dirty="0" smtClean="0"/>
                        <a:t>After class</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a:t>
                      </a:r>
                      <a:r>
                        <a:rPr lang="en-US" sz="1600" b="0" dirty="0" err="1" smtClean="0">
                          <a:solidFill>
                            <a:schemeClr val="tx1"/>
                          </a:solidFill>
                        </a:rPr>
                        <a:t>AfterClass</a:t>
                      </a:r>
                      <a:r>
                        <a:rPr lang="en-US" sz="1600" b="0" dirty="0" smtClean="0">
                          <a:solidFill>
                            <a:schemeClr val="tx1"/>
                          </a:solidFill>
                        </a:rPr>
                        <a:t> (only static)</a:t>
                      </a:r>
                    </a:p>
                  </a:txBody>
                  <a:tcPr marT="34290" marB="34290"/>
                </a:tc>
                <a:tc>
                  <a:txBody>
                    <a:bodyPr/>
                    <a:lstStyle/>
                    <a:p>
                      <a:pPr algn="ctr"/>
                      <a:r>
                        <a:rPr lang="en-US" sz="1600" dirty="0" smtClean="0"/>
                        <a:t>@</a:t>
                      </a:r>
                      <a:r>
                        <a:rPr lang="en-US" sz="1600" dirty="0" err="1" smtClean="0"/>
                        <a:t>AfterClass</a:t>
                      </a:r>
                      <a:endParaRPr lang="en-US" sz="1600" dirty="0"/>
                    </a:p>
                  </a:txBody>
                  <a:tcPr marT="34290" marB="34290"/>
                </a:tc>
              </a:tr>
              <a:tr h="379015">
                <a:tc>
                  <a:txBody>
                    <a:bodyPr/>
                    <a:lstStyle/>
                    <a:p>
                      <a:r>
                        <a:rPr lang="en-US" sz="1600" dirty="0" smtClean="0"/>
                        <a:t>After</a:t>
                      </a:r>
                      <a:r>
                        <a:rPr lang="en-US" sz="1600" baseline="0" dirty="0" smtClean="0"/>
                        <a:t> suite</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smtClean="0">
                          <a:solidFill>
                            <a:schemeClr val="accent6"/>
                          </a:solidFill>
                        </a:rPr>
                        <a:t>N/A</a:t>
                      </a:r>
                    </a:p>
                  </a:txBody>
                  <a:tcPr marT="34290" marB="34290"/>
                </a:tc>
                <a:tc>
                  <a:txBody>
                    <a:bodyPr/>
                    <a:lstStyle/>
                    <a:p>
                      <a:pPr algn="ctr"/>
                      <a:r>
                        <a:rPr lang="en-US" sz="1600" dirty="0" smtClean="0"/>
                        <a:t>@</a:t>
                      </a:r>
                      <a:r>
                        <a:rPr lang="en-US" sz="1600" dirty="0" err="1" smtClean="0"/>
                        <a:t>AfterSuite</a:t>
                      </a:r>
                      <a:endParaRPr lang="en-US" sz="1600" dirty="0"/>
                    </a:p>
                  </a:txBody>
                  <a:tcPr marT="34290" marB="34290"/>
                </a:tc>
              </a:tr>
            </a:tbl>
          </a:graphicData>
        </a:graphic>
      </p:graphicFrame>
    </p:spTree>
    <p:extLst>
      <p:ext uri="{BB962C8B-B14F-4D97-AF65-F5344CB8AC3E}">
        <p14:creationId xmlns:p14="http://schemas.microsoft.com/office/powerpoint/2010/main" val="2054674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TestNG</a:t>
            </a:r>
            <a:r>
              <a:rPr lang="en-US" dirty="0" smtClean="0"/>
              <a:t> overview</a:t>
            </a:r>
            <a:endParaRPr lang="en-US" dirty="0"/>
          </a:p>
        </p:txBody>
      </p:sp>
    </p:spTree>
    <p:extLst>
      <p:ext uri="{BB962C8B-B14F-4D97-AF65-F5344CB8AC3E}">
        <p14:creationId xmlns:p14="http://schemas.microsoft.com/office/powerpoint/2010/main" val="4045383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Example of Test Class</a:t>
            </a:r>
            <a:endParaRPr lang="en-US" dirty="0"/>
          </a:p>
        </p:txBody>
      </p:sp>
      <p:sp>
        <p:nvSpPr>
          <p:cNvPr id="6" name="Rectangle 5"/>
          <p:cNvSpPr/>
          <p:nvPr/>
        </p:nvSpPr>
        <p:spPr>
          <a:xfrm>
            <a:off x="403697" y="1266622"/>
            <a:ext cx="7183877" cy="3693319"/>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Object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b="1" dirty="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Object();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test1()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smtClean="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O</a:t>
            </a:r>
            <a:r>
              <a:rPr lang="en-US" altLang="en-US" b="1" dirty="0" smtClean="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bject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.toString</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test2()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smtClean="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.toString</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3770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Suites</a:t>
            </a:r>
            <a:endParaRPr lang="en-US" dirty="0"/>
          </a:p>
        </p:txBody>
      </p:sp>
      <p:sp>
        <p:nvSpPr>
          <p:cNvPr id="5" name="Rectangle 1"/>
          <p:cNvSpPr>
            <a:spLocks noChangeArrowheads="1"/>
          </p:cNvSpPr>
          <p:nvPr/>
        </p:nvSpPr>
        <p:spPr bwMode="auto">
          <a:xfrm>
            <a:off x="519769" y="1290868"/>
            <a:ext cx="6736405"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&lt;!DOCTYPE suite SYSTEM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"http://testng.org/testng-1.0.dtd"</a:t>
            </a:r>
            <a:r>
              <a:rPr kumimoji="0" lang="en-US" altLang="en-US" b="1" i="1"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1" i="1"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suite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Suite Example"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"Divider"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com.epam.tat.test.DividerTest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suite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07658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Inheritance</a:t>
            </a:r>
            <a:endParaRPr lang="en-US" dirty="0"/>
          </a:p>
        </p:txBody>
      </p:sp>
      <p:sp>
        <p:nvSpPr>
          <p:cNvPr id="5" name="Rectangle 2"/>
          <p:cNvSpPr>
            <a:spLocks noChangeArrowheads="1"/>
          </p:cNvSpPr>
          <p:nvPr/>
        </p:nvSpPr>
        <p:spPr bwMode="auto">
          <a:xfrm>
            <a:off x="476571" y="1621861"/>
            <a:ext cx="8202479"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ConfigurationTest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err="1"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BeforeClass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"Before class (invokes once per class instance)"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setUp</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b="1" i="1" u="none" strike="noStrike" cap="none" normalizeH="0" baseline="0" dirty="0" err="1"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"Set some configuration for 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err="1"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AfterClass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"After class (invokes once per class instance)"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tearDown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b="1" i="1" u="none" strike="noStrike" cap="none" normalizeH="0" baseline="0" dirty="0" err="1"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"Return configuration back after all test methods"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82140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Lets become familiar</a:t>
            </a:r>
            <a:endParaRPr lang="en-US" dirty="0"/>
          </a:p>
        </p:txBody>
      </p:sp>
      <p:pic>
        <p:nvPicPr>
          <p:cNvPr id="35" name="Afbeelding 4"/>
          <p:cNvPicPr/>
          <p:nvPr/>
        </p:nvPicPr>
        <p:blipFill>
          <a:blip r:embed="rId3"/>
          <a:stretch>
            <a:fillRect/>
          </a:stretch>
        </p:blipFill>
        <p:spPr>
          <a:xfrm>
            <a:off x="6512944" y="1208776"/>
            <a:ext cx="2271364" cy="2215911"/>
          </a:xfrm>
          <a:prstGeom prst="rect">
            <a:avLst/>
          </a:prstGeom>
        </p:spPr>
      </p:pic>
      <p:sp>
        <p:nvSpPr>
          <p:cNvPr id="36" name="Content Placeholder 2"/>
          <p:cNvSpPr txBox="1">
            <a:spLocks/>
          </p:cNvSpPr>
          <p:nvPr/>
        </p:nvSpPr>
        <p:spPr>
          <a:xfrm>
            <a:off x="240329" y="1458554"/>
            <a:ext cx="8339328" cy="430389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smtClean="0">
                <a:solidFill>
                  <a:schemeClr val="tx2"/>
                </a:solidFill>
                <a:cs typeface="SimSun"/>
              </a:rPr>
              <a:t>Sergiy Kaliberda</a:t>
            </a:r>
          </a:p>
          <a:p>
            <a:pPr marL="214313" lvl="1" fontAlgn="base">
              <a:lnSpc>
                <a:spcPct val="130000"/>
              </a:lnSpc>
              <a:spcBef>
                <a:spcPts val="0"/>
              </a:spcBef>
              <a:buClr>
                <a:schemeClr val="accent2"/>
              </a:buClr>
            </a:pPr>
            <a:endParaRPr lang="en-US" sz="1600" dirty="0" smtClean="0"/>
          </a:p>
          <a:p>
            <a:pPr marL="214313" lvl="1" fontAlgn="base">
              <a:lnSpc>
                <a:spcPct val="130000"/>
              </a:lnSpc>
              <a:spcBef>
                <a:spcPts val="0"/>
              </a:spcBef>
              <a:buClr>
                <a:schemeClr val="accent2"/>
              </a:buClr>
            </a:pPr>
            <a:r>
              <a:rPr lang="en-US" sz="2000" dirty="0" smtClean="0"/>
              <a:t>Senior Software Test Automation Engineer</a:t>
            </a:r>
          </a:p>
          <a:p>
            <a:pPr marL="214313" lvl="1" fontAlgn="base">
              <a:lnSpc>
                <a:spcPct val="130000"/>
              </a:lnSpc>
              <a:spcBef>
                <a:spcPts val="0"/>
              </a:spcBef>
              <a:buClr>
                <a:schemeClr val="accent2"/>
              </a:buClr>
            </a:pPr>
            <a:r>
              <a:rPr lang="en-US" sz="2000" dirty="0" smtClean="0"/>
              <a:t>About 6 years in Test Automation</a:t>
            </a:r>
          </a:p>
          <a:p>
            <a:pPr marL="214313" lvl="1" fontAlgn="base">
              <a:lnSpc>
                <a:spcPct val="130000"/>
              </a:lnSpc>
              <a:spcBef>
                <a:spcPts val="0"/>
              </a:spcBef>
              <a:buClr>
                <a:schemeClr val="accent2"/>
              </a:buClr>
            </a:pPr>
            <a:endParaRPr lang="en-US" sz="1400" dirty="0" smtClean="0"/>
          </a:p>
          <a:p>
            <a:pPr marL="214313" lvl="1" fontAlgn="base">
              <a:lnSpc>
                <a:spcPct val="130000"/>
              </a:lnSpc>
              <a:spcBef>
                <a:spcPts val="0"/>
              </a:spcBef>
              <a:buClr>
                <a:schemeClr val="accent2"/>
              </a:buClr>
            </a:pPr>
            <a:endParaRPr lang="en-US" sz="1400" dirty="0" smtClean="0"/>
          </a:p>
          <a:p>
            <a:pPr marL="214313" lvl="1" fontAlgn="base">
              <a:lnSpc>
                <a:spcPct val="130000"/>
              </a:lnSpc>
              <a:spcBef>
                <a:spcPts val="0"/>
              </a:spcBef>
              <a:buClr>
                <a:schemeClr val="accent2"/>
              </a:buClr>
            </a:pPr>
            <a:endParaRPr lang="en-US" sz="1400" dirty="0"/>
          </a:p>
          <a:p>
            <a:pPr marL="214313" lvl="1" fontAlgn="base">
              <a:lnSpc>
                <a:spcPct val="130000"/>
              </a:lnSpc>
              <a:spcBef>
                <a:spcPts val="0"/>
              </a:spcBef>
              <a:buClr>
                <a:schemeClr val="accent2"/>
              </a:buClr>
            </a:pPr>
            <a:endParaRPr lang="en-US" sz="1400" dirty="0"/>
          </a:p>
          <a:p>
            <a:pPr marL="214313" lvl="1" fontAlgn="base">
              <a:lnSpc>
                <a:spcPct val="130000"/>
              </a:lnSpc>
              <a:spcBef>
                <a:spcPts val="0"/>
              </a:spcBef>
              <a:buClr>
                <a:schemeClr val="accent2"/>
              </a:buClr>
            </a:pPr>
            <a:endParaRPr lang="en-US" sz="1400" dirty="0" smtClean="0"/>
          </a:p>
          <a:p>
            <a:pPr marL="214313" lvl="1" fontAlgn="base">
              <a:lnSpc>
                <a:spcPct val="130000"/>
              </a:lnSpc>
              <a:spcBef>
                <a:spcPts val="0"/>
              </a:spcBef>
              <a:buClr>
                <a:schemeClr val="accent2"/>
              </a:buClr>
            </a:pPr>
            <a:r>
              <a:rPr lang="en-US" sz="1800" dirty="0" smtClean="0"/>
              <a:t>          </a:t>
            </a:r>
            <a:r>
              <a:rPr lang="en-US" sz="1800" dirty="0" smtClean="0">
                <a:hlinkClick r:id="rId4"/>
              </a:rPr>
              <a:t>Sergiy_Kaliberda@epam.com</a:t>
            </a:r>
            <a:endParaRPr lang="en-US" sz="1800" dirty="0" smtClean="0"/>
          </a:p>
          <a:p>
            <a:pPr marL="214313" lvl="1" fontAlgn="base">
              <a:lnSpc>
                <a:spcPct val="130000"/>
              </a:lnSpc>
              <a:spcBef>
                <a:spcPts val="0"/>
              </a:spcBef>
              <a:buClr>
                <a:schemeClr val="accent2"/>
              </a:buClr>
            </a:pPr>
            <a:endParaRPr lang="en-US" sz="1800" dirty="0"/>
          </a:p>
          <a:p>
            <a:pPr marL="214313" lvl="1" fontAlgn="base">
              <a:lnSpc>
                <a:spcPct val="130000"/>
              </a:lnSpc>
              <a:spcBef>
                <a:spcPts val="0"/>
              </a:spcBef>
              <a:buClr>
                <a:schemeClr val="accent2"/>
              </a:buClr>
            </a:pPr>
            <a:r>
              <a:rPr lang="en-US" sz="1800" dirty="0" smtClean="0"/>
              <a:t>          </a:t>
            </a:r>
            <a:r>
              <a:rPr lang="en-US" sz="1800" dirty="0" err="1" smtClean="0"/>
              <a:t>kaliberda_s</a:t>
            </a:r>
            <a:endParaRPr lang="en-US" sz="1800" dirty="0" smtClean="0"/>
          </a:p>
          <a:p>
            <a:pPr marL="0" lvl="1" indent="0" fontAlgn="base">
              <a:lnSpc>
                <a:spcPct val="130000"/>
              </a:lnSpc>
              <a:spcBef>
                <a:spcPts val="0"/>
              </a:spcBef>
              <a:buClr>
                <a:schemeClr val="accent2"/>
              </a:buClr>
              <a:buNone/>
            </a:pPr>
            <a:endParaRPr lang="en-US" sz="1800" dirty="0"/>
          </a:p>
          <a:p>
            <a:pPr marL="214313" lvl="1" fontAlgn="base">
              <a:lnSpc>
                <a:spcPct val="130000"/>
              </a:lnSpc>
              <a:spcBef>
                <a:spcPts val="0"/>
              </a:spcBef>
              <a:buClr>
                <a:schemeClr val="accent2"/>
              </a:buClr>
            </a:pPr>
            <a:endParaRPr lang="en-US" sz="1400" dirty="0"/>
          </a:p>
        </p:txBody>
      </p:sp>
      <p:pic>
        <p:nvPicPr>
          <p:cNvPr id="4" name="Picture 3"/>
          <p:cNvPicPr>
            <a:picLocks noChangeAspect="1"/>
          </p:cNvPicPr>
          <p:nvPr/>
        </p:nvPicPr>
        <p:blipFill>
          <a:blip r:embed="rId5"/>
          <a:stretch>
            <a:fillRect/>
          </a:stretch>
        </p:blipFill>
        <p:spPr>
          <a:xfrm>
            <a:off x="643117" y="4865298"/>
            <a:ext cx="513200" cy="491705"/>
          </a:xfrm>
          <a:prstGeom prst="rect">
            <a:avLst/>
          </a:prstGeom>
        </p:spPr>
      </p:pic>
      <p:pic>
        <p:nvPicPr>
          <p:cNvPr id="7" name="Picture 6"/>
          <p:cNvPicPr>
            <a:picLocks noChangeAspect="1"/>
          </p:cNvPicPr>
          <p:nvPr/>
        </p:nvPicPr>
        <p:blipFill>
          <a:blip r:embed="rId6"/>
          <a:stretch>
            <a:fillRect/>
          </a:stretch>
        </p:blipFill>
        <p:spPr>
          <a:xfrm>
            <a:off x="676455" y="4201065"/>
            <a:ext cx="479485" cy="479485"/>
          </a:xfrm>
          <a:prstGeom prst="rect">
            <a:avLst/>
          </a:prstGeom>
        </p:spPr>
      </p:pic>
    </p:spTree>
    <p:extLst>
      <p:ext uri="{BB962C8B-B14F-4D97-AF65-F5344CB8AC3E}">
        <p14:creationId xmlns:p14="http://schemas.microsoft.com/office/powerpoint/2010/main" val="1375706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Inheritance</a:t>
            </a:r>
            <a:endParaRPr lang="en-US" dirty="0"/>
          </a:p>
        </p:txBody>
      </p:sp>
      <p:sp>
        <p:nvSpPr>
          <p:cNvPr id="5" name="Rectangle 3"/>
          <p:cNvSpPr>
            <a:spLocks noChangeArrowheads="1"/>
          </p:cNvSpPr>
          <p:nvPr/>
        </p:nvSpPr>
        <p:spPr bwMode="auto">
          <a:xfrm>
            <a:off x="640596" y="2370657"/>
            <a:ext cx="758028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extends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ConfigurationTest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@Parameters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b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testPrintFirstName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@Optional</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(value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"Bill"</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String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b="1" i="1" u="none" strike="noStrike" cap="none" normalizeH="0" baseline="0" dirty="0" err="1"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 got from parameters name: "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9217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endParaRPr lang="en-US"/>
          </a:p>
        </p:txBody>
      </p:sp>
      <p:sp>
        <p:nvSpPr>
          <p:cNvPr id="5" name="Content Placeholder 5"/>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US" sz="1800" dirty="0" smtClean="0"/>
              <a:t>enabled</a:t>
            </a:r>
          </a:p>
          <a:p>
            <a:pPr marL="285750" indent="-285750">
              <a:lnSpc>
                <a:spcPct val="150000"/>
              </a:lnSpc>
              <a:buFont typeface="Arial" panose="020B0604020202020204" pitchFamily="34" charset="0"/>
              <a:buChar char="•"/>
            </a:pPr>
            <a:r>
              <a:rPr lang="en-US" sz="1800" dirty="0" smtClean="0"/>
              <a:t>groups</a:t>
            </a:r>
          </a:p>
          <a:p>
            <a:pPr marL="285750" indent="-285750">
              <a:lnSpc>
                <a:spcPct val="150000"/>
              </a:lnSpc>
              <a:buFont typeface="Arial" panose="020B0604020202020204" pitchFamily="34" charset="0"/>
              <a:buChar char="•"/>
            </a:pPr>
            <a:r>
              <a:rPr lang="en-US" sz="1800" dirty="0" err="1" smtClean="0"/>
              <a:t>dependsOnGroups</a:t>
            </a:r>
            <a:endParaRPr lang="en-US" sz="1800" dirty="0" smtClean="0"/>
          </a:p>
          <a:p>
            <a:pPr marL="285750" indent="-285750">
              <a:lnSpc>
                <a:spcPct val="150000"/>
              </a:lnSpc>
              <a:buFont typeface="Arial" panose="020B0604020202020204" pitchFamily="34" charset="0"/>
              <a:buChar char="•"/>
            </a:pPr>
            <a:r>
              <a:rPr lang="en-US" sz="1800" dirty="0" err="1" smtClean="0"/>
              <a:t>dependsOnMethods</a:t>
            </a:r>
            <a:endParaRPr lang="en-US" sz="1800" dirty="0" smtClean="0"/>
          </a:p>
          <a:p>
            <a:pPr marL="285750" indent="-285750">
              <a:lnSpc>
                <a:spcPct val="150000"/>
              </a:lnSpc>
              <a:buFont typeface="Arial" panose="020B0604020202020204" pitchFamily="34" charset="0"/>
              <a:buChar char="•"/>
            </a:pPr>
            <a:r>
              <a:rPr lang="en-US" sz="1800" dirty="0" err="1" smtClean="0"/>
              <a:t>alwaysRun</a:t>
            </a:r>
            <a:endParaRPr lang="en-US" sz="1800" dirty="0" smtClean="0"/>
          </a:p>
          <a:p>
            <a:pPr marL="285750" indent="-285750">
              <a:lnSpc>
                <a:spcPct val="150000"/>
              </a:lnSpc>
              <a:buFont typeface="Arial" panose="020B0604020202020204" pitchFamily="34" charset="0"/>
              <a:buChar char="•"/>
            </a:pPr>
            <a:r>
              <a:rPr lang="en-US" sz="1800" dirty="0" err="1" smtClean="0"/>
              <a:t>inheritGroups</a:t>
            </a:r>
            <a:endParaRPr lang="en-US" sz="1800" dirty="0" smtClean="0"/>
          </a:p>
          <a:p>
            <a:pPr marL="285750" indent="-285750">
              <a:lnSpc>
                <a:spcPct val="150000"/>
              </a:lnSpc>
              <a:buFont typeface="Arial" panose="020B0604020202020204" pitchFamily="34" charset="0"/>
              <a:buChar char="•"/>
            </a:pPr>
            <a:r>
              <a:rPr lang="en-US" sz="1800" dirty="0" smtClean="0"/>
              <a:t>description</a:t>
            </a:r>
          </a:p>
          <a:p>
            <a:pPr marL="285750" indent="-285750">
              <a:lnSpc>
                <a:spcPct val="150000"/>
              </a:lnSpc>
              <a:buFont typeface="Arial" panose="020B0604020202020204" pitchFamily="34" charset="0"/>
              <a:buChar char="•"/>
            </a:pPr>
            <a:r>
              <a:rPr lang="en-US" sz="1800" dirty="0" err="1" smtClean="0"/>
              <a:t>timeOut</a:t>
            </a:r>
            <a:endParaRPr lang="en-US" sz="1800" dirty="0" smtClean="0"/>
          </a:p>
        </p:txBody>
      </p:sp>
      <p:sp>
        <p:nvSpPr>
          <p:cNvPr id="4" name="Text Placeholder 3"/>
          <p:cNvSpPr>
            <a:spLocks noGrp="1"/>
          </p:cNvSpPr>
          <p:nvPr>
            <p:ph type="body" sz="quarter" idx="11"/>
          </p:nvPr>
        </p:nvSpPr>
        <p:spPr/>
        <p:txBody>
          <a:bodyPr/>
          <a:lstStyle/>
          <a:p>
            <a:r>
              <a:rPr lang="en-US" smtClean="0"/>
              <a:t>Common Attributes For @Test, @Before*, @After*</a:t>
            </a:r>
            <a:endParaRPr lang="en-US" dirty="0"/>
          </a:p>
        </p:txBody>
      </p:sp>
    </p:spTree>
    <p:extLst>
      <p:ext uri="{BB962C8B-B14F-4D97-AF65-F5344CB8AC3E}">
        <p14:creationId xmlns:p14="http://schemas.microsoft.com/office/powerpoint/2010/main" val="662884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Groups</a:t>
            </a:r>
            <a:endParaRPr lang="en-US" dirty="0"/>
          </a:p>
        </p:txBody>
      </p:sp>
      <p:sp>
        <p:nvSpPr>
          <p:cNvPr id="8" name="Content Placeholder 2"/>
          <p:cNvSpPr>
            <a:spLocks noGrp="1"/>
          </p:cNvSpPr>
          <p:nvPr>
            <p:ph idx="1"/>
          </p:nvPr>
        </p:nvSpPr>
        <p:spPr>
          <a:xfrm>
            <a:off x="197489" y="1204341"/>
            <a:ext cx="8339328" cy="3383280"/>
          </a:xfrm>
        </p:spPr>
        <p:txBody>
          <a:bodyPr/>
          <a:lstStyle/>
          <a:p>
            <a:r>
              <a:rPr lang="en-US" sz="1800" dirty="0" smtClean="0"/>
              <a:t>We can group test methods by functionality using specific attribute. Methods can have dependencies on particular groups</a:t>
            </a:r>
            <a:endParaRPr lang="en-US" sz="1800" dirty="0"/>
          </a:p>
        </p:txBody>
      </p:sp>
      <p:sp>
        <p:nvSpPr>
          <p:cNvPr id="9" name="Rectangle 1"/>
          <p:cNvSpPr>
            <a:spLocks noChangeArrowheads="1"/>
          </p:cNvSpPr>
          <p:nvPr/>
        </p:nvSpPr>
        <p:spPr bwMode="auto">
          <a:xfrm>
            <a:off x="197489" y="1851479"/>
            <a:ext cx="778413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groups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testPrintObject2()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b="1" i="1" u="none" strike="noStrike" cap="none" normalizeH="0" baseline="0" dirty="0" err="1"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I'am</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object: "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err="1"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.toString</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
        <p:nvSpPr>
          <p:cNvPr id="10" name="Rectangle 1"/>
          <p:cNvSpPr>
            <a:spLocks noChangeArrowheads="1"/>
          </p:cNvSpPr>
          <p:nvPr/>
        </p:nvSpPr>
        <p:spPr bwMode="auto">
          <a:xfrm>
            <a:off x="352473" y="3051808"/>
            <a:ext cx="5155579"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71672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Include / Exclude</a:t>
            </a:r>
            <a:endParaRPr lang="en-US" dirty="0"/>
          </a:p>
        </p:txBody>
      </p:sp>
      <p:sp>
        <p:nvSpPr>
          <p:cNvPr id="5" name="Content Placeholder 2"/>
          <p:cNvSpPr>
            <a:spLocks noGrp="1"/>
          </p:cNvSpPr>
          <p:nvPr>
            <p:ph idx="1"/>
          </p:nvPr>
        </p:nvSpPr>
        <p:spPr>
          <a:xfrm>
            <a:off x="197489" y="1202978"/>
            <a:ext cx="8791527" cy="501836"/>
          </a:xfrm>
        </p:spPr>
        <p:txBody>
          <a:bodyPr>
            <a:normAutofit/>
          </a:bodyPr>
          <a:lstStyle/>
          <a:p>
            <a:r>
              <a:rPr lang="en-US" sz="1800" dirty="0" smtClean="0"/>
              <a:t>We can control which test methods should be run using exclude and include options</a:t>
            </a:r>
          </a:p>
          <a:p>
            <a:endParaRPr lang="en-US" sz="1800" dirty="0"/>
          </a:p>
          <a:p>
            <a:endParaRPr lang="en-US" sz="1800" dirty="0"/>
          </a:p>
        </p:txBody>
      </p:sp>
      <p:sp>
        <p:nvSpPr>
          <p:cNvPr id="6" name="Rectangle 2"/>
          <p:cNvSpPr>
            <a:spLocks noChangeArrowheads="1"/>
          </p:cNvSpPr>
          <p:nvPr/>
        </p:nvSpPr>
        <p:spPr bwMode="auto">
          <a:xfrm>
            <a:off x="197490" y="2116157"/>
            <a:ext cx="449193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methods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methods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
        <p:nvSpPr>
          <p:cNvPr id="7" name="Rectangle 2"/>
          <p:cNvSpPr>
            <a:spLocks noChangeArrowheads="1"/>
          </p:cNvSpPr>
          <p:nvPr/>
        </p:nvSpPr>
        <p:spPr bwMode="auto">
          <a:xfrm>
            <a:off x="4689425" y="2007668"/>
            <a:ext cx="445457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6293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Parametrization</a:t>
            </a:r>
            <a:endParaRPr lang="en-US" dirty="0"/>
          </a:p>
        </p:txBody>
      </p:sp>
      <p:sp>
        <p:nvSpPr>
          <p:cNvPr id="5" name="Rectangle 1"/>
          <p:cNvSpPr>
            <a:spLocks noChangeArrowheads="1"/>
          </p:cNvSpPr>
          <p:nvPr/>
        </p:nvSpPr>
        <p:spPr bwMode="auto">
          <a:xfrm>
            <a:off x="228600" y="1330477"/>
            <a:ext cx="739832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@Parameters</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testPrintFirstName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@Optional</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(value = </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"Bill"</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String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"I got from parameters name: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dirty="0">
              <a:latin typeface="Source Sans Pro" panose="020B0503030403020204" pitchFamily="34" charset="0"/>
              <a:ea typeface="Source Sans Pro" panose="020B0503030403020204" pitchFamily="34" charset="0"/>
            </a:endParaRPr>
          </a:p>
        </p:txBody>
      </p:sp>
      <p:pic>
        <p:nvPicPr>
          <p:cNvPr id="6" name="Picture 5"/>
          <p:cNvPicPr>
            <a:picLocks noChangeAspect="1"/>
          </p:cNvPicPr>
          <p:nvPr/>
        </p:nvPicPr>
        <p:blipFill rotWithShape="1">
          <a:blip r:embed="rId3"/>
          <a:srcRect r="50234"/>
          <a:stretch/>
        </p:blipFill>
        <p:spPr>
          <a:xfrm>
            <a:off x="5210248" y="4711486"/>
            <a:ext cx="3495270" cy="1423040"/>
          </a:xfrm>
          <a:prstGeom prst="rect">
            <a:avLst/>
          </a:prstGeom>
        </p:spPr>
      </p:pic>
      <p:pic>
        <p:nvPicPr>
          <p:cNvPr id="7" name="Picture 6"/>
          <p:cNvPicPr>
            <a:picLocks noChangeAspect="1"/>
          </p:cNvPicPr>
          <p:nvPr/>
        </p:nvPicPr>
        <p:blipFill>
          <a:blip r:embed="rId4"/>
          <a:stretch>
            <a:fillRect/>
          </a:stretch>
        </p:blipFill>
        <p:spPr>
          <a:xfrm>
            <a:off x="228600" y="3205594"/>
            <a:ext cx="5785194" cy="1315398"/>
          </a:xfrm>
          <a:prstGeom prst="rect">
            <a:avLst/>
          </a:prstGeom>
        </p:spPr>
      </p:pic>
    </p:spTree>
    <p:extLst>
      <p:ext uri="{BB962C8B-B14F-4D97-AF65-F5344CB8AC3E}">
        <p14:creationId xmlns:p14="http://schemas.microsoft.com/office/powerpoint/2010/main" val="368565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Parametrization with </a:t>
            </a:r>
            <a:r>
              <a:rPr lang="en-US" dirty="0" err="1" smtClean="0"/>
              <a:t>DataProvider</a:t>
            </a:r>
            <a:endParaRPr lang="en-US" dirty="0"/>
          </a:p>
        </p:txBody>
      </p:sp>
      <p:sp>
        <p:nvSpPr>
          <p:cNvPr id="5" name="Rectangle 1"/>
          <p:cNvSpPr>
            <a:spLocks noChangeArrowheads="1"/>
          </p:cNvSpPr>
          <p:nvPr/>
        </p:nvSpPr>
        <p:spPr bwMode="auto">
          <a:xfrm>
            <a:off x="259597" y="1160836"/>
            <a:ext cx="797846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dataProviderForDiv</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testDivDataFromDataProvider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b,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throws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Exception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 </a:t>
            </a:r>
            <a:r>
              <a:rPr kumimoji="0" lang="en-US" altLang="en-US" b="0" i="1"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div</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 b);</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a:t>
            </a:r>
            <a:r>
              <a:rPr kumimoji="0" lang="en-US" altLang="en-US" b="0" i="1"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assertEquals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"Invalid result of division, expected: "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err="1"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(name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dataProviderForDiv</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return new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0.0</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0.0</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pic>
        <p:nvPicPr>
          <p:cNvPr id="6" name="Picture 5"/>
          <p:cNvPicPr>
            <a:picLocks noChangeAspect="1"/>
          </p:cNvPicPr>
          <p:nvPr/>
        </p:nvPicPr>
        <p:blipFill>
          <a:blip r:embed="rId3"/>
          <a:stretch>
            <a:fillRect/>
          </a:stretch>
        </p:blipFill>
        <p:spPr>
          <a:xfrm>
            <a:off x="2235842" y="4510007"/>
            <a:ext cx="6667088" cy="1735810"/>
          </a:xfrm>
          <a:prstGeom prst="rect">
            <a:avLst/>
          </a:prstGeom>
        </p:spPr>
      </p:pic>
    </p:spTree>
    <p:extLst>
      <p:ext uri="{BB962C8B-B14F-4D97-AF65-F5344CB8AC3E}">
        <p14:creationId xmlns:p14="http://schemas.microsoft.com/office/powerpoint/2010/main" val="27196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Parametrization with Factories</a:t>
            </a:r>
            <a:endParaRPr lang="en-US" dirty="0"/>
          </a:p>
        </p:txBody>
      </p:sp>
      <p:sp>
        <p:nvSpPr>
          <p:cNvPr id="5" name="Rectangle 1"/>
          <p:cNvSpPr>
            <a:spLocks noChangeArrowheads="1"/>
          </p:cNvSpPr>
          <p:nvPr/>
        </p:nvSpPr>
        <p:spPr bwMode="auto">
          <a:xfrm>
            <a:off x="0" y="1432908"/>
            <a:ext cx="4320863"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TestNgExampleFactory</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private static final </a:t>
            </a:r>
            <a:r>
              <a:rPr kumimoji="0" lang="en-US" altLang="en-US" sz="1500" b="1" i="0" u="none" strike="noStrike" cap="none" normalizeH="0" baseline="0" dirty="0" err="1"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1" i="1" u="none" strike="noStrike" cap="none" normalizeH="0" baseline="0" dirty="0"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@Factory</a:t>
            </a:r>
            <a:br>
              <a:rPr kumimoji="0" lang="en-US" altLang="en-US" sz="1500"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createInstances</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Object[] tests =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sz="1500" b="1" i="1" u="none" strike="noStrike" cap="none" normalizeH="0" baseline="0" dirty="0"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for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500" b="1" i="0" u="none" strike="noStrike" cap="none" normalizeH="0" baseline="0" dirty="0" err="1"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500"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 </a:t>
            </a:r>
            <a:r>
              <a:rPr kumimoji="0" lang="en-US" altLang="en-US" sz="1500" b="1" i="1" u="none" strike="noStrike" cap="none" normalizeH="0" baseline="0" dirty="0" smtClean="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tests[</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500"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"custom-"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return </a:t>
            </a: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tests;</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500"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
        <p:nvSpPr>
          <p:cNvPr id="7" name="Rectangle 2"/>
          <p:cNvSpPr>
            <a:spLocks noChangeArrowheads="1"/>
          </p:cNvSpPr>
          <p:nvPr/>
        </p:nvSpPr>
        <p:spPr bwMode="auto">
          <a:xfrm>
            <a:off x="4320863" y="1432908"/>
            <a:ext cx="468269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5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sz="15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extends </a:t>
            </a:r>
            <a:r>
              <a:rPr lang="en-US" altLang="en-US" sz="15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ConfigurationTest</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smtClean="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private </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5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i="1" dirty="0" smtClean="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sz="1500" i="1" dirty="0" smtClean="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i="1" dirty="0" smtClean="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smtClean="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a:t>
            </a:r>
            <a:r>
              <a:rPr lang="en-US" altLang="en-US" sz="1500" dirty="0" err="1"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500" dirty="0" err="1"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err="1" smtClean="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this</a:t>
            </a:r>
            <a:r>
              <a:rPr lang="en-US" altLang="en-US" sz="1500" dirty="0" err="1"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500" b="1" dirty="0" err="1" smtClean="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b="1" dirty="0" smtClean="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dirty="0" err="1"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500" dirty="0" smtClean="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r>
              <a:rPr lang="en-US" altLang="en-US" sz="15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sz="15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5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testParameterFromArgument</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5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sz="15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5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5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5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a:p>
            <a:pPr defTabSz="914400" eaLnBrk="0" fontAlgn="base" hangingPunct="0">
              <a:spcBef>
                <a:spcPct val="0"/>
              </a:spcBef>
              <a:spcAft>
                <a:spcPct val="0"/>
              </a:spcAft>
            </a:pPr>
            <a:r>
              <a:rPr lang="en-US" altLang="en-US" sz="1500"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p:txBody>
      </p:sp>
    </p:spTree>
    <p:extLst>
      <p:ext uri="{BB962C8B-B14F-4D97-AF65-F5344CB8AC3E}">
        <p14:creationId xmlns:p14="http://schemas.microsoft.com/office/powerpoint/2010/main" val="5779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Asserts</a:t>
            </a:r>
            <a:endParaRPr lang="en-US" dirty="0"/>
          </a:p>
        </p:txBody>
      </p:sp>
      <p:sp>
        <p:nvSpPr>
          <p:cNvPr id="5" name="Rectangle 4"/>
          <p:cNvSpPr/>
          <p:nvPr/>
        </p:nvSpPr>
        <p:spPr>
          <a:xfrm>
            <a:off x="342900" y="1116039"/>
            <a:ext cx="8096250" cy="2893100"/>
          </a:xfrm>
          <a:prstGeom prst="rect">
            <a:avLst/>
          </a:prstGeom>
        </p:spPr>
        <p:txBody>
          <a:bodyPr wrap="square">
            <a:spAutoFit/>
          </a:bodyPr>
          <a:lstStyle/>
          <a:p>
            <a:r>
              <a:rPr lang="en-US" dirty="0" smtClean="0">
                <a:solidFill>
                  <a:schemeClr val="accent6"/>
                </a:solidFill>
                <a:latin typeface="+mj-lt"/>
              </a:rPr>
              <a:t>Assert</a:t>
            </a:r>
            <a:r>
              <a:rPr lang="en-US" dirty="0" smtClean="0">
                <a:solidFill>
                  <a:srgbClr val="000000"/>
                </a:solidFill>
                <a:latin typeface="+mj-lt"/>
              </a:rPr>
              <a:t> - Assertion </a:t>
            </a:r>
            <a:r>
              <a:rPr lang="en-US" dirty="0">
                <a:solidFill>
                  <a:srgbClr val="000000"/>
                </a:solidFill>
                <a:latin typeface="+mj-lt"/>
              </a:rPr>
              <a:t>tool class. Presents assertion methods with a more natural parameter order. </a:t>
            </a:r>
            <a:endParaRPr lang="en-US" dirty="0" smtClean="0">
              <a:solidFill>
                <a:srgbClr val="000000"/>
              </a:solidFill>
              <a:latin typeface="+mj-lt"/>
            </a:endParaRPr>
          </a:p>
          <a:p>
            <a:r>
              <a:rPr lang="en-US" dirty="0" smtClean="0">
                <a:solidFill>
                  <a:srgbClr val="000000"/>
                </a:solidFill>
                <a:latin typeface="+mj-lt"/>
              </a:rPr>
              <a:t>The </a:t>
            </a:r>
            <a:r>
              <a:rPr lang="en-US" dirty="0">
                <a:solidFill>
                  <a:srgbClr val="000000"/>
                </a:solidFill>
                <a:latin typeface="+mj-lt"/>
              </a:rPr>
              <a:t>order is always </a:t>
            </a:r>
            <a:r>
              <a:rPr lang="en-US" b="1" dirty="0" err="1">
                <a:solidFill>
                  <a:srgbClr val="000000"/>
                </a:solidFill>
                <a:latin typeface="+mj-lt"/>
              </a:rPr>
              <a:t>actualValue</a:t>
            </a:r>
            <a:r>
              <a:rPr lang="en-US" dirty="0">
                <a:solidFill>
                  <a:srgbClr val="000000"/>
                </a:solidFill>
                <a:latin typeface="+mj-lt"/>
              </a:rPr>
              <a:t>, </a:t>
            </a:r>
            <a:r>
              <a:rPr lang="en-US" b="1" dirty="0" err="1">
                <a:solidFill>
                  <a:srgbClr val="000000"/>
                </a:solidFill>
                <a:latin typeface="+mj-lt"/>
              </a:rPr>
              <a:t>expectedValue</a:t>
            </a:r>
            <a:r>
              <a:rPr lang="en-US" dirty="0">
                <a:solidFill>
                  <a:srgbClr val="000000"/>
                </a:solidFill>
                <a:latin typeface="+mj-lt"/>
              </a:rPr>
              <a:t> [, message</a:t>
            </a:r>
            <a:r>
              <a:rPr lang="en-US" dirty="0" smtClean="0">
                <a:solidFill>
                  <a:srgbClr val="000000"/>
                </a:solidFill>
                <a:latin typeface="+mj-lt"/>
              </a:rPr>
              <a:t>].</a:t>
            </a:r>
          </a:p>
          <a:p>
            <a:endParaRPr lang="en-US" dirty="0">
              <a:solidFill>
                <a:srgbClr val="000000"/>
              </a:solidFill>
              <a:latin typeface="+mj-lt"/>
            </a:endParaRPr>
          </a:p>
          <a:p>
            <a:r>
              <a:rPr lang="en-US" dirty="0" smtClean="0">
                <a:solidFill>
                  <a:srgbClr val="000000"/>
                </a:solidFill>
                <a:latin typeface="+mj-lt"/>
              </a:rPr>
              <a:t>Possible variants:</a:t>
            </a:r>
          </a:p>
          <a:p>
            <a:endParaRPr lang="en-US" dirty="0">
              <a:solidFill>
                <a:srgbClr val="000000"/>
              </a:solidFill>
              <a:latin typeface="+mj-lt"/>
            </a:endParaRPr>
          </a:p>
          <a:p>
            <a:pPr marL="342900" indent="-342900">
              <a:buFont typeface="+mj-lt"/>
              <a:buAutoNum type="arabicPeriod"/>
            </a:pPr>
            <a:r>
              <a:rPr lang="en-US" dirty="0" err="1" smtClean="0">
                <a:latin typeface="+mj-lt"/>
              </a:rPr>
              <a:t>assertEquals</a:t>
            </a:r>
            <a:endParaRPr lang="en-US" dirty="0" smtClean="0">
              <a:latin typeface="+mj-lt"/>
            </a:endParaRPr>
          </a:p>
          <a:p>
            <a:pPr marL="342900" indent="-342900">
              <a:buFont typeface="+mj-lt"/>
              <a:buAutoNum type="arabicPeriod"/>
            </a:pPr>
            <a:r>
              <a:rPr lang="en-US" dirty="0" err="1" smtClean="0">
                <a:latin typeface="+mj-lt"/>
              </a:rPr>
              <a:t>assertNotEquals</a:t>
            </a:r>
            <a:endParaRPr lang="en-US" dirty="0" smtClean="0">
              <a:latin typeface="+mj-lt"/>
            </a:endParaRPr>
          </a:p>
          <a:p>
            <a:pPr marL="342900" indent="-342900">
              <a:buFont typeface="+mj-lt"/>
              <a:buAutoNum type="arabicPeriod"/>
            </a:pPr>
            <a:r>
              <a:rPr lang="en-US" dirty="0" err="1" smtClean="0">
                <a:latin typeface="+mj-lt"/>
              </a:rPr>
              <a:t>assertTrue</a:t>
            </a:r>
            <a:endParaRPr lang="en-US" dirty="0" smtClean="0">
              <a:latin typeface="+mj-lt"/>
            </a:endParaRPr>
          </a:p>
          <a:p>
            <a:pPr marL="342900" indent="-342900">
              <a:buFont typeface="+mj-lt"/>
              <a:buAutoNum type="arabicPeriod"/>
            </a:pPr>
            <a:r>
              <a:rPr lang="en-US" dirty="0" err="1" smtClean="0">
                <a:latin typeface="+mj-lt"/>
              </a:rPr>
              <a:t>assertFalse</a:t>
            </a:r>
            <a:endParaRPr lang="en-US" dirty="0" smtClean="0">
              <a:latin typeface="+mj-lt"/>
            </a:endParaRPr>
          </a:p>
          <a:p>
            <a:pPr marL="342900" indent="-342900">
              <a:buFont typeface="+mj-lt"/>
              <a:buAutoNum type="arabicPeriod"/>
            </a:pPr>
            <a:r>
              <a:rPr lang="en-US" dirty="0" err="1" smtClean="0">
                <a:latin typeface="+mj-lt"/>
              </a:rPr>
              <a:t>assertSame</a:t>
            </a:r>
            <a:endParaRPr lang="en-US" dirty="0" smtClean="0">
              <a:latin typeface="+mj-lt"/>
            </a:endParaRPr>
          </a:p>
          <a:p>
            <a:pPr marL="342900" indent="-342900">
              <a:buFont typeface="+mj-lt"/>
              <a:buAutoNum type="arabicPeriod"/>
            </a:pPr>
            <a:r>
              <a:rPr lang="en-US" dirty="0" err="1" smtClean="0">
                <a:latin typeface="+mj-lt"/>
              </a:rPr>
              <a:t>assertNotSame</a:t>
            </a:r>
            <a:endParaRPr lang="en-US" dirty="0" smtClean="0">
              <a:latin typeface="+mj-lt"/>
            </a:endParaRPr>
          </a:p>
          <a:p>
            <a:pPr marL="342900" indent="-342900">
              <a:buFont typeface="+mj-lt"/>
              <a:buAutoNum type="arabicPeriod"/>
            </a:pPr>
            <a:r>
              <a:rPr lang="en-US" dirty="0" err="1" smtClean="0">
                <a:latin typeface="+mj-lt"/>
              </a:rPr>
              <a:t>assertNull</a:t>
            </a:r>
            <a:endParaRPr lang="en-US" dirty="0" smtClean="0">
              <a:latin typeface="+mj-lt"/>
            </a:endParaRPr>
          </a:p>
          <a:p>
            <a:pPr marL="342900" indent="-342900">
              <a:buFont typeface="+mj-lt"/>
              <a:buAutoNum type="arabicPeriod"/>
            </a:pPr>
            <a:r>
              <a:rPr lang="en-US" dirty="0" err="1" smtClean="0">
                <a:latin typeface="+mj-lt"/>
              </a:rPr>
              <a:t>assertNotNull</a:t>
            </a:r>
            <a:endParaRPr lang="en-US" dirty="0" smtClean="0">
              <a:latin typeface="+mj-lt"/>
            </a:endParaRPr>
          </a:p>
        </p:txBody>
      </p:sp>
      <p:sp>
        <p:nvSpPr>
          <p:cNvPr id="6" name="Rectangle 1"/>
          <p:cNvSpPr>
            <a:spLocks noChangeArrowheads="1"/>
          </p:cNvSpPr>
          <p:nvPr/>
        </p:nvSpPr>
        <p:spPr bwMode="auto">
          <a:xfrm>
            <a:off x="2859546" y="2608756"/>
            <a:ext cx="608769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 division for 3 by 2 equals 1.5"</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testDivThreeByTwo</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throws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Exception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 </a:t>
            </a:r>
            <a:r>
              <a:rPr kumimoji="0" lang="en-US" altLang="en-US" b="0" i="1"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div</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1" u="none" strike="noStrike" cap="none" normalizeH="0" baseline="0" dirty="0" smtClean="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t>// 1.5</a:t>
            </a:r>
            <a:br>
              <a:rPr kumimoji="0" lang="en-US" altLang="en-US" b="0" i="1" u="none" strike="noStrike" cap="none" normalizeH="0" baseline="0" dirty="0" smtClean="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1" u="none" strike="noStrike" cap="none" normalizeH="0" baseline="0" dirty="0" smtClean="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a:t>
            </a:r>
            <a:r>
              <a:rPr kumimoji="0" lang="en-US" altLang="en-US" b="0" i="1"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assertEquals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a:t>
            </a:r>
            <a:r>
              <a:rPr kumimoji="0" lang="en-US" altLang="en-US" b="0" i="0" u="none" strike="noStrike" cap="none" normalizeH="0" baseline="0" dirty="0" smtClean="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"Invalid result of division"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80025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Custom Runner</a:t>
            </a:r>
            <a:endParaRPr lang="en-US" dirty="0"/>
          </a:p>
        </p:txBody>
      </p:sp>
      <p:sp>
        <p:nvSpPr>
          <p:cNvPr id="5" name="Content Placeholder 2"/>
          <p:cNvSpPr>
            <a:spLocks noGrp="1"/>
          </p:cNvSpPr>
          <p:nvPr>
            <p:ph idx="1"/>
          </p:nvPr>
        </p:nvSpPr>
        <p:spPr>
          <a:xfrm>
            <a:off x="267373" y="1843756"/>
            <a:ext cx="8329612" cy="3147325"/>
          </a:xfrm>
        </p:spPr>
        <p:txBody>
          <a:bodyPr>
            <a:normAutofit/>
          </a:bodyPr>
          <a:lstStyle/>
          <a:p>
            <a:pPr marL="285750" indent="-285750">
              <a:buFont typeface="Arial" panose="020B0604020202020204" pitchFamily="34" charset="0"/>
              <a:buChar char="•"/>
            </a:pPr>
            <a:r>
              <a:rPr lang="en-US" sz="1800" dirty="0" smtClean="0"/>
              <a:t>Ability to run tests outside IDE</a:t>
            </a:r>
          </a:p>
          <a:p>
            <a:pPr marL="285750" indent="-285750">
              <a:buFont typeface="Arial" panose="020B0604020202020204" pitchFamily="34" charset="0"/>
              <a:buChar char="•"/>
            </a:pPr>
            <a:r>
              <a:rPr lang="en-US" sz="1800" dirty="0" smtClean="0"/>
              <a:t>Possibility to add CLI-parser for parameters that will be applied to tested system or test runner</a:t>
            </a:r>
          </a:p>
          <a:p>
            <a:pPr marL="285750" indent="-285750">
              <a:buFont typeface="Arial" panose="020B0604020202020204" pitchFamily="34" charset="0"/>
              <a:buChar char="•"/>
            </a:pPr>
            <a:r>
              <a:rPr lang="en-US" sz="1800" dirty="0" smtClean="0"/>
              <a:t>Flexible configuration: custom listeners, suites configuration, parallel execution, </a:t>
            </a:r>
            <a:r>
              <a:rPr lang="en-US" sz="1800" dirty="0" err="1" smtClean="0"/>
              <a:t>etc</a:t>
            </a:r>
            <a:endParaRPr lang="en-US" sz="1800" dirty="0"/>
          </a:p>
        </p:txBody>
      </p:sp>
      <p:sp>
        <p:nvSpPr>
          <p:cNvPr id="6" name="Text Placeholder 3"/>
          <p:cNvSpPr txBox="1">
            <a:spLocks/>
          </p:cNvSpPr>
          <p:nvPr/>
        </p:nvSpPr>
        <p:spPr>
          <a:xfrm>
            <a:off x="402648" y="1207821"/>
            <a:ext cx="1984089" cy="360801"/>
          </a:xfrm>
          <a:prstGeom prst="rect">
            <a:avLst/>
          </a:prstGeom>
          <a:solidFill>
            <a:schemeClr val="accent2"/>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BENEFITS</a:t>
            </a:r>
            <a:endParaRPr lang="en-US" dirty="0"/>
          </a:p>
        </p:txBody>
      </p:sp>
    </p:spTree>
    <p:extLst>
      <p:ext uri="{BB962C8B-B14F-4D97-AF65-F5344CB8AC3E}">
        <p14:creationId xmlns:p14="http://schemas.microsoft.com/office/powerpoint/2010/main" val="4181468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Custom Runner</a:t>
            </a:r>
            <a:endParaRPr lang="en-US" dirty="0"/>
          </a:p>
        </p:txBody>
      </p:sp>
      <p:sp>
        <p:nvSpPr>
          <p:cNvPr id="5" name="Rectangle 1"/>
          <p:cNvSpPr>
            <a:spLocks noChangeArrowheads="1"/>
          </p:cNvSpPr>
          <p:nvPr/>
        </p:nvSpPr>
        <p:spPr bwMode="auto">
          <a:xfrm>
            <a:off x="120112" y="1153638"/>
            <a:ext cx="5607497"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TestRunner</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static void </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main(String[]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args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suite =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suite.setName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TmpSuite</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List&lt;String&gt; files =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files.addAll</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&lt;String&gt;()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add(</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src</a:t>
            </a:r>
            <a:r>
              <a:rPr kumimoji="0" lang="en-US" altLang="en-US" b="1" i="0" u="none" strike="noStrike" cap="none" normalizeH="0" baseline="0" dirty="0" smtClean="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/test/resources/testng.xml"</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suite.setSuiteFiles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(files);</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List&lt;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 suites = </a:t>
            </a:r>
            <a:r>
              <a:rPr kumimoji="0" lang="en-US" altLang="en-US" b="1" i="0" u="none" strike="noStrike" cap="none" normalizeH="0" baseline="0" dirty="0" smtClean="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suites.add</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tng.setXmlSuites</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tng.run</a:t>
            </a: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509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38554"/>
            </a:xfrm>
            <a:prstGeom prst="rect">
              <a:avLst/>
            </a:prstGeom>
            <a:noFill/>
          </p:spPr>
          <p:txBody>
            <a:bodyPr wrap="square" rtlCol="0">
              <a:spAutoFit/>
            </a:bodyPr>
            <a:lstStyle/>
            <a:p>
              <a:pPr>
                <a:buClr>
                  <a:schemeClr val="bg1"/>
                </a:buClr>
                <a:buSzPct val="140000"/>
              </a:pPr>
              <a:r>
                <a:rPr lang="en-US" sz="1600" dirty="0" err="1" smtClean="0">
                  <a:solidFill>
                    <a:srgbClr val="444444"/>
                  </a:solidFill>
                  <a:latin typeface="Trebuchet MS"/>
                  <a:cs typeface="Trebuchet MS"/>
                </a:rPr>
                <a:t>xUnit</a:t>
              </a:r>
              <a:r>
                <a:rPr lang="en-US" sz="1600" dirty="0" smtClean="0">
                  <a:solidFill>
                    <a:srgbClr val="444444"/>
                  </a:solidFill>
                  <a:latin typeface="Trebuchet MS"/>
                  <a:cs typeface="Trebuchet MS"/>
                </a:rPr>
                <a:t> concepts</a:t>
              </a:r>
              <a:endParaRPr lang="en-US" sz="1600" dirty="0">
                <a:solidFill>
                  <a:srgbClr val="444444"/>
                </a:solidFill>
                <a:latin typeface="Trebuchet MS"/>
                <a:cs typeface="Trebuchet MS"/>
              </a:endParaRP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1</a:t>
                </a:r>
              </a:p>
            </p:txBody>
          </p:sp>
        </p:grpSp>
      </p:grpSp>
      <p:grpSp>
        <p:nvGrpSpPr>
          <p:cNvPr id="24" name="Group 23"/>
          <p:cNvGrpSpPr/>
          <p:nvPr/>
        </p:nvGrpSpPr>
        <p:grpSpPr>
          <a:xfrm>
            <a:off x="357780" y="2067708"/>
            <a:ext cx="7780439" cy="408253"/>
            <a:chOff x="357780" y="2067708"/>
            <a:chExt cx="7780439" cy="408253"/>
          </a:xfrm>
        </p:grpSpPr>
        <p:sp>
          <p:nvSpPr>
            <p:cNvPr id="50" name="TextBox 49"/>
            <p:cNvSpPr txBox="1"/>
            <p:nvPr/>
          </p:nvSpPr>
          <p:spPr>
            <a:xfrm>
              <a:off x="823019" y="2091887"/>
              <a:ext cx="7315200" cy="338554"/>
            </a:xfrm>
            <a:prstGeom prst="rect">
              <a:avLst/>
            </a:prstGeom>
            <a:noFill/>
          </p:spPr>
          <p:txBody>
            <a:bodyPr wrap="square" rtlCol="0">
              <a:spAutoFit/>
            </a:bodyPr>
            <a:lstStyle/>
            <a:p>
              <a:pPr>
                <a:buClr>
                  <a:schemeClr val="bg1"/>
                </a:buClr>
                <a:buSzPct val="140000"/>
              </a:pPr>
              <a:r>
                <a:rPr lang="en-US" sz="1600" dirty="0" err="1" smtClean="0">
                  <a:solidFill>
                    <a:srgbClr val="444444"/>
                  </a:solidFill>
                  <a:latin typeface="Trebuchet MS"/>
                  <a:cs typeface="Trebuchet MS"/>
                </a:rPr>
                <a:t>jUnit</a:t>
              </a:r>
              <a:r>
                <a:rPr lang="en-US" sz="1600" dirty="0" smtClean="0">
                  <a:solidFill>
                    <a:srgbClr val="444444"/>
                  </a:solidFill>
                  <a:latin typeface="Trebuchet MS"/>
                  <a:cs typeface="Trebuchet MS"/>
                </a:rPr>
                <a:t> vs </a:t>
              </a:r>
              <a:r>
                <a:rPr lang="en-US" sz="1600" dirty="0" err="1" smtClean="0">
                  <a:solidFill>
                    <a:srgbClr val="444444"/>
                  </a:solidFill>
                  <a:latin typeface="Trebuchet MS"/>
                  <a:cs typeface="Trebuchet MS"/>
                </a:rPr>
                <a:t>TestNG</a:t>
              </a:r>
              <a:endParaRPr lang="en-US" sz="1600" dirty="0">
                <a:solidFill>
                  <a:srgbClr val="444444"/>
                </a:solidFill>
                <a:latin typeface="Trebuchet MS"/>
                <a:cs typeface="Trebuchet MS"/>
              </a:endParaRP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2</a:t>
                </a:r>
              </a:p>
            </p:txBody>
          </p:sp>
        </p:grpSp>
      </p:grpSp>
      <p:grpSp>
        <p:nvGrpSpPr>
          <p:cNvPr id="23" name="Group 22"/>
          <p:cNvGrpSpPr/>
          <p:nvPr/>
        </p:nvGrpSpPr>
        <p:grpSpPr>
          <a:xfrm>
            <a:off x="357780" y="2699810"/>
            <a:ext cx="7780439" cy="408253"/>
            <a:chOff x="357780" y="2699810"/>
            <a:chExt cx="7780439" cy="408253"/>
          </a:xfrm>
        </p:grpSpPr>
        <p:sp>
          <p:nvSpPr>
            <p:cNvPr id="55" name="TextBox 54"/>
            <p:cNvSpPr txBox="1"/>
            <p:nvPr/>
          </p:nvSpPr>
          <p:spPr>
            <a:xfrm>
              <a:off x="823019" y="2723989"/>
              <a:ext cx="7315200" cy="338554"/>
            </a:xfrm>
            <a:prstGeom prst="rect">
              <a:avLst/>
            </a:prstGeom>
            <a:noFill/>
          </p:spPr>
          <p:txBody>
            <a:bodyPr wrap="square" rtlCol="0">
              <a:spAutoFit/>
            </a:bodyPr>
            <a:lstStyle/>
            <a:p>
              <a:pPr>
                <a:buClr>
                  <a:schemeClr val="bg1"/>
                </a:buClr>
                <a:buSzPct val="140000"/>
              </a:pPr>
              <a:r>
                <a:rPr lang="en-US" sz="1600" dirty="0" err="1" smtClean="0">
                  <a:solidFill>
                    <a:srgbClr val="444444"/>
                  </a:solidFill>
                  <a:latin typeface="Trebuchet MS"/>
                  <a:cs typeface="Trebuchet MS"/>
                </a:rPr>
                <a:t>TestNG</a:t>
              </a:r>
              <a:r>
                <a:rPr lang="en-US" sz="1600" dirty="0" smtClean="0">
                  <a:solidFill>
                    <a:srgbClr val="444444"/>
                  </a:solidFill>
                  <a:latin typeface="Trebuchet MS"/>
                  <a:cs typeface="Trebuchet MS"/>
                </a:rPr>
                <a:t> overview</a:t>
              </a:r>
              <a:endParaRPr lang="en-US" sz="1600" dirty="0">
                <a:solidFill>
                  <a:srgbClr val="444444"/>
                </a:solidFill>
                <a:latin typeface="Trebuchet MS"/>
                <a:cs typeface="Trebuchet MS"/>
              </a:endParaRPr>
            </a:p>
          </p:txBody>
        </p:sp>
        <p:grpSp>
          <p:nvGrpSpPr>
            <p:cNvPr id="56" name="Group 55"/>
            <p:cNvGrpSpPr>
              <a:grpSpLocks noChangeAspect="1"/>
            </p:cNvGrpSpPr>
            <p:nvPr/>
          </p:nvGrpSpPr>
          <p:grpSpPr>
            <a:xfrm>
              <a:off x="357780" y="2699810"/>
              <a:ext cx="411480" cy="408253"/>
              <a:chOff x="448467" y="2760563"/>
              <a:chExt cx="464582" cy="464582"/>
            </a:xfrm>
          </p:grpSpPr>
          <p:sp>
            <p:nvSpPr>
              <p:cNvPr id="57" name="Oval 56"/>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dirty="0">
                  <a:solidFill>
                    <a:schemeClr val="bg1"/>
                  </a:solidFill>
                  <a:latin typeface="Arial Black"/>
                  <a:cs typeface="Arial Black"/>
                </a:endParaRPr>
              </a:p>
            </p:txBody>
          </p:sp>
          <p:sp>
            <p:nvSpPr>
              <p:cNvPr id="58" name="TextBox 57"/>
              <p:cNvSpPr txBox="1"/>
              <p:nvPr/>
            </p:nvSpPr>
            <p:spPr>
              <a:xfrm>
                <a:off x="499647" y="2802034"/>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3</a:t>
                </a:r>
              </a:p>
            </p:txBody>
          </p:sp>
        </p:grpSp>
      </p:grpSp>
      <p:grpSp>
        <p:nvGrpSpPr>
          <p:cNvPr id="22" name="Group 21"/>
          <p:cNvGrpSpPr/>
          <p:nvPr/>
        </p:nvGrpSpPr>
        <p:grpSpPr>
          <a:xfrm>
            <a:off x="357780" y="3331912"/>
            <a:ext cx="7780439" cy="408253"/>
            <a:chOff x="357780" y="3331911"/>
            <a:chExt cx="7780439" cy="408253"/>
          </a:xfrm>
        </p:grpSpPr>
        <p:sp>
          <p:nvSpPr>
            <p:cNvPr id="60" name="TextBox 59"/>
            <p:cNvSpPr txBox="1"/>
            <p:nvPr/>
          </p:nvSpPr>
          <p:spPr>
            <a:xfrm>
              <a:off x="823019" y="3356091"/>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Demo</a:t>
              </a:r>
              <a:endParaRPr lang="en-US" sz="1600" dirty="0">
                <a:solidFill>
                  <a:srgbClr val="444444"/>
                </a:solidFill>
                <a:latin typeface="Trebuchet MS"/>
                <a:cs typeface="Trebuchet MS"/>
              </a:endParaRPr>
            </a:p>
          </p:txBody>
        </p:sp>
        <p:grpSp>
          <p:nvGrpSpPr>
            <p:cNvPr id="61" name="Group 60"/>
            <p:cNvGrpSpPr>
              <a:grpSpLocks noChangeAspect="1"/>
            </p:cNvGrpSpPr>
            <p:nvPr/>
          </p:nvGrpSpPr>
          <p:grpSpPr>
            <a:xfrm>
              <a:off x="357780" y="3331911"/>
              <a:ext cx="411480" cy="408253"/>
              <a:chOff x="448467" y="3449275"/>
              <a:chExt cx="464582" cy="464582"/>
            </a:xfrm>
          </p:grpSpPr>
          <p:sp>
            <p:nvSpPr>
              <p:cNvPr id="62" name="Oval 61"/>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63" name="TextBox 62"/>
              <p:cNvSpPr txBox="1"/>
              <p:nvPr/>
            </p:nvSpPr>
            <p:spPr>
              <a:xfrm>
                <a:off x="499648" y="3490746"/>
                <a:ext cx="363015" cy="280194"/>
              </a:xfrm>
              <a:prstGeom prst="rect">
                <a:avLst/>
              </a:prstGeom>
              <a:noFill/>
            </p:spPr>
            <p:txBody>
              <a:bodyPr wrap="none" tIns="91440" bIns="0" rtlCol="0" anchor="ctr" anchorCtr="1">
                <a:noAutofit/>
              </a:bodyPr>
              <a:lstStyle/>
              <a:p>
                <a:pPr algn="ctr"/>
                <a:r>
                  <a:rPr lang="en-US" sz="1700" dirty="0">
                    <a:solidFill>
                      <a:schemeClr val="bg1"/>
                    </a:solidFill>
                    <a:latin typeface="Arial Black"/>
                    <a:cs typeface="Arial Black"/>
                  </a:rPr>
                  <a:t>4</a:t>
                </a:r>
              </a:p>
            </p:txBody>
          </p:sp>
        </p:grpSp>
      </p:grpSp>
      <p:grpSp>
        <p:nvGrpSpPr>
          <p:cNvPr id="26" name="Group 25"/>
          <p:cNvGrpSpPr/>
          <p:nvPr/>
        </p:nvGrpSpPr>
        <p:grpSpPr>
          <a:xfrm>
            <a:off x="357780" y="3964014"/>
            <a:ext cx="7780439" cy="408253"/>
            <a:chOff x="357780" y="3331911"/>
            <a:chExt cx="7780439" cy="408253"/>
          </a:xfrm>
        </p:grpSpPr>
        <p:sp>
          <p:nvSpPr>
            <p:cNvPr id="27" name="TextBox 26"/>
            <p:cNvSpPr txBox="1"/>
            <p:nvPr/>
          </p:nvSpPr>
          <p:spPr>
            <a:xfrm>
              <a:off x="823019" y="3356091"/>
              <a:ext cx="7315200" cy="338554"/>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etc.</a:t>
              </a:r>
              <a:endParaRPr lang="en-US" sz="1600" dirty="0">
                <a:solidFill>
                  <a:srgbClr val="444444"/>
                </a:solidFill>
                <a:latin typeface="Trebuchet MS"/>
                <a:cs typeface="Trebuchet MS"/>
              </a:endParaRPr>
            </a:p>
          </p:txBody>
        </p:sp>
        <p:grpSp>
          <p:nvGrpSpPr>
            <p:cNvPr id="28" name="Group 27"/>
            <p:cNvGrpSpPr>
              <a:grpSpLocks noChangeAspect="1"/>
            </p:cNvGrpSpPr>
            <p:nvPr/>
          </p:nvGrpSpPr>
          <p:grpSpPr>
            <a:xfrm>
              <a:off x="357780" y="3331911"/>
              <a:ext cx="411480" cy="408253"/>
              <a:chOff x="448467" y="3449275"/>
              <a:chExt cx="464582" cy="464582"/>
            </a:xfrm>
          </p:grpSpPr>
          <p:sp>
            <p:nvSpPr>
              <p:cNvPr id="29" name="Oval 28"/>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sz="1700">
                  <a:solidFill>
                    <a:schemeClr val="bg1"/>
                  </a:solidFill>
                  <a:latin typeface="Arial Black"/>
                  <a:cs typeface="Arial Black"/>
                </a:endParaRPr>
              </a:p>
            </p:txBody>
          </p:sp>
          <p:sp>
            <p:nvSpPr>
              <p:cNvPr id="30" name="TextBox 29"/>
              <p:cNvSpPr txBox="1"/>
              <p:nvPr/>
            </p:nvSpPr>
            <p:spPr>
              <a:xfrm>
                <a:off x="499648" y="3490746"/>
                <a:ext cx="363015" cy="280194"/>
              </a:xfrm>
              <a:prstGeom prst="rect">
                <a:avLst/>
              </a:prstGeom>
              <a:noFill/>
            </p:spPr>
            <p:txBody>
              <a:bodyPr wrap="none" tIns="91440" bIns="0" rtlCol="0" anchor="ctr" anchorCtr="1">
                <a:noAutofit/>
              </a:bodyPr>
              <a:lstStyle/>
              <a:p>
                <a:pPr algn="ctr"/>
                <a:r>
                  <a:rPr lang="en-US" sz="1700" dirty="0" smtClean="0">
                    <a:solidFill>
                      <a:schemeClr val="bg1"/>
                    </a:solidFill>
                    <a:latin typeface="Arial Black"/>
                    <a:cs typeface="Arial Black"/>
                  </a:rPr>
                  <a:t>…</a:t>
                </a:r>
                <a:endParaRPr lang="en-US" sz="1700" dirty="0">
                  <a:solidFill>
                    <a:schemeClr val="bg1"/>
                  </a:solidFill>
                  <a:latin typeface="Arial Black"/>
                  <a:cs typeface="Arial Black"/>
                </a:endParaRP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Parallel execution</a:t>
            </a:r>
            <a:endParaRPr lang="en-US" dirty="0"/>
          </a:p>
        </p:txBody>
      </p:sp>
      <p:sp>
        <p:nvSpPr>
          <p:cNvPr id="5" name="Content Placeholder 1"/>
          <p:cNvSpPr>
            <a:spLocks noGrp="1"/>
          </p:cNvSpPr>
          <p:nvPr>
            <p:ph idx="1"/>
          </p:nvPr>
        </p:nvSpPr>
        <p:spPr>
          <a:xfrm>
            <a:off x="220878" y="1343369"/>
            <a:ext cx="8339328" cy="3383280"/>
          </a:xfrm>
        </p:spPr>
        <p:txBody>
          <a:bodyPr>
            <a:normAutofit/>
          </a:bodyPr>
          <a:lstStyle/>
          <a:p>
            <a:pPr marL="342900" indent="-342900">
              <a:buFont typeface="Arial" panose="020B0604020202020204" pitchFamily="34" charset="0"/>
              <a:buChar char="•"/>
            </a:pPr>
            <a:r>
              <a:rPr lang="en-US" sz="2000" dirty="0" smtClean="0"/>
              <a:t>tests</a:t>
            </a:r>
          </a:p>
          <a:p>
            <a:pPr marL="342900" indent="-342900">
              <a:buFont typeface="Arial" panose="020B0604020202020204" pitchFamily="34" charset="0"/>
              <a:buChar char="•"/>
            </a:pPr>
            <a:r>
              <a:rPr lang="en-US" sz="2000" dirty="0" smtClean="0"/>
              <a:t>methods</a:t>
            </a:r>
          </a:p>
          <a:p>
            <a:pPr marL="342900" indent="-342900">
              <a:buFont typeface="Arial" panose="020B0604020202020204" pitchFamily="34" charset="0"/>
              <a:buChar char="•"/>
            </a:pPr>
            <a:r>
              <a:rPr lang="en-US" sz="2000" dirty="0" smtClean="0"/>
              <a:t>suites</a:t>
            </a:r>
          </a:p>
          <a:p>
            <a:pPr marL="342900" indent="-342900">
              <a:buFont typeface="Arial" panose="020B0604020202020204" pitchFamily="34" charset="0"/>
              <a:buChar char="•"/>
            </a:pPr>
            <a:r>
              <a:rPr lang="en-US" sz="2000" dirty="0" smtClean="0"/>
              <a:t>classes</a:t>
            </a:r>
          </a:p>
          <a:p>
            <a:pPr marL="342900" indent="-342900">
              <a:buFont typeface="Arial" panose="020B0604020202020204" pitchFamily="34" charset="0"/>
              <a:buChar char="•"/>
            </a:pPr>
            <a:r>
              <a:rPr lang="en-US" sz="2000" dirty="0" smtClean="0"/>
              <a:t>false</a:t>
            </a:r>
            <a:endParaRPr lang="en-US" sz="2000" dirty="0"/>
          </a:p>
        </p:txBody>
      </p:sp>
    </p:spTree>
    <p:extLst>
      <p:ext uri="{BB962C8B-B14F-4D97-AF65-F5344CB8AC3E}">
        <p14:creationId xmlns:p14="http://schemas.microsoft.com/office/powerpoint/2010/main" val="253608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Parallel configuration</a:t>
            </a:r>
            <a:endParaRPr lang="en-US" dirty="0"/>
          </a:p>
        </p:txBody>
      </p:sp>
      <p:sp>
        <p:nvSpPr>
          <p:cNvPr id="5" name="Rectangle 1"/>
          <p:cNvSpPr>
            <a:spLocks noChangeArrowheads="1"/>
          </p:cNvSpPr>
          <p:nvPr/>
        </p:nvSpPr>
        <p:spPr bwMode="auto">
          <a:xfrm>
            <a:off x="151109" y="1061895"/>
            <a:ext cx="796897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ParallelTest</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smtClean="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testParallel1()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i="1"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sleep</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dirty="0">
                <a:solidFill>
                  <a:srgbClr val="0000FF"/>
                </a:solidFill>
                <a:latin typeface="Source Sans Pro" panose="020B0503030403020204" pitchFamily="34" charset="0"/>
                <a:ea typeface="Source Sans Pro" panose="020B0503030403020204" pitchFamily="34" charset="0"/>
                <a:cs typeface="Courier New" panose="02070309020205020404" pitchFamily="49" charset="0"/>
              </a:rPr>
              <a:t>2</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testParallel2()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i="1"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sleep</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dirty="0">
                <a:solidFill>
                  <a:srgbClr val="0000FF"/>
                </a:solidFill>
                <a:latin typeface="Source Sans Pro" panose="020B0503030403020204" pitchFamily="34" charset="0"/>
                <a:ea typeface="Source Sans Pro" panose="020B0503030403020204" pitchFamily="34" charset="0"/>
                <a:cs typeface="Courier New" panose="02070309020205020404" pitchFamily="49" charset="0"/>
              </a:rPr>
              <a:t>2</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private void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"Current time: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Date(</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i="1"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currentTimeMillis</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dirty="0">
              <a:latin typeface="Source Sans Pro" panose="020B0503030403020204" pitchFamily="34" charset="0"/>
              <a:ea typeface="Source Sans Pro" panose="020B0503030403020204" pitchFamily="34" charset="0"/>
            </a:endParaRPr>
          </a:p>
        </p:txBody>
      </p:sp>
      <p:pic>
        <p:nvPicPr>
          <p:cNvPr id="6" name="Picture 5"/>
          <p:cNvPicPr>
            <a:picLocks noChangeAspect="1"/>
          </p:cNvPicPr>
          <p:nvPr/>
        </p:nvPicPr>
        <p:blipFill>
          <a:blip r:embed="rId3"/>
          <a:stretch>
            <a:fillRect/>
          </a:stretch>
        </p:blipFill>
        <p:spPr>
          <a:xfrm>
            <a:off x="3437460" y="1232967"/>
            <a:ext cx="5295063" cy="1370747"/>
          </a:xfrm>
          <a:prstGeom prst="rect">
            <a:avLst/>
          </a:prstGeom>
        </p:spPr>
      </p:pic>
      <p:pic>
        <p:nvPicPr>
          <p:cNvPr id="7" name="Picture 6"/>
          <p:cNvPicPr>
            <a:picLocks noChangeAspect="1"/>
          </p:cNvPicPr>
          <p:nvPr/>
        </p:nvPicPr>
        <p:blipFill>
          <a:blip r:embed="rId4"/>
          <a:stretch>
            <a:fillRect/>
          </a:stretch>
        </p:blipFill>
        <p:spPr>
          <a:xfrm>
            <a:off x="3437460" y="3276369"/>
            <a:ext cx="5444104" cy="957092"/>
          </a:xfrm>
          <a:prstGeom prst="rect">
            <a:avLst/>
          </a:prstGeom>
        </p:spPr>
      </p:pic>
    </p:spTree>
    <p:extLst>
      <p:ext uri="{BB962C8B-B14F-4D97-AF65-F5344CB8AC3E}">
        <p14:creationId xmlns:p14="http://schemas.microsoft.com/office/powerpoint/2010/main" val="16812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pPr lvl="0"/>
            <a:r>
              <a:rPr lang="en-US" sz="4800" dirty="0" smtClean="0"/>
              <a:t>Demo</a:t>
            </a:r>
            <a:endParaRPr lang="en-US" sz="4800" dirty="0"/>
          </a:p>
        </p:txBody>
      </p:sp>
    </p:spTree>
    <p:extLst>
      <p:ext uri="{BB962C8B-B14F-4D97-AF65-F5344CB8AC3E}">
        <p14:creationId xmlns:p14="http://schemas.microsoft.com/office/powerpoint/2010/main" val="3880731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1" y="3197413"/>
            <a:ext cx="7574494" cy="725391"/>
          </a:xfrm>
        </p:spPr>
        <p:txBody>
          <a:bodyPr>
            <a:spAutoFit/>
          </a:bodyPr>
          <a:lstStyle/>
          <a:p>
            <a:pPr lvl="0"/>
            <a:r>
              <a:rPr lang="en-US" sz="4800" dirty="0" smtClean="0"/>
              <a:t>Question?</a:t>
            </a:r>
            <a:endParaRPr lang="en-US" sz="4800" dirty="0"/>
          </a:p>
        </p:txBody>
      </p:sp>
    </p:spTree>
    <p:extLst>
      <p:ext uri="{BB962C8B-B14F-4D97-AF65-F5344CB8AC3E}">
        <p14:creationId xmlns:p14="http://schemas.microsoft.com/office/powerpoint/2010/main" val="194471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lgn="ctr"/>
            <a:r>
              <a:rPr lang="en-US" sz="2000" dirty="0"/>
              <a:t>The primary goal of unit testing is to take the smallest piece of testable software in the application, isolate it from the remainder of the code, and determine whether it behaves exactly as you expect</a:t>
            </a:r>
            <a:r>
              <a:rPr lang="en-US" sz="2000" dirty="0" smtClean="0"/>
              <a:t>.</a:t>
            </a:r>
          </a:p>
          <a:p>
            <a:endParaRPr lang="en-US" dirty="0"/>
          </a:p>
          <a:p>
            <a:endParaRPr lang="en-US" dirty="0" smtClean="0"/>
          </a:p>
          <a:p>
            <a:endParaRPr lang="en-US" dirty="0" smtClean="0"/>
          </a:p>
          <a:p>
            <a:endParaRPr lang="en-US" dirty="0" smtClean="0"/>
          </a:p>
          <a:p>
            <a:endParaRPr lang="en-US" dirty="0"/>
          </a:p>
          <a:p>
            <a:endParaRPr lang="en-US" dirty="0"/>
          </a:p>
          <a:p>
            <a:pPr algn="ctr"/>
            <a:r>
              <a:rPr lang="en-US" dirty="0">
                <a:hlinkClick r:id="rId3"/>
              </a:rPr>
              <a:t>http://msdn.microsoft.com/en-us/library/aa292197(v=vs.71).aspx</a:t>
            </a:r>
            <a:endParaRPr lang="en-US" dirty="0"/>
          </a:p>
        </p:txBody>
      </p:sp>
      <p:sp>
        <p:nvSpPr>
          <p:cNvPr id="4" name="Text Placeholder 3"/>
          <p:cNvSpPr>
            <a:spLocks noGrp="1"/>
          </p:cNvSpPr>
          <p:nvPr>
            <p:ph type="body" sz="quarter" idx="11"/>
          </p:nvPr>
        </p:nvSpPr>
        <p:spPr/>
        <p:txBody>
          <a:bodyPr/>
          <a:lstStyle/>
          <a:p>
            <a:r>
              <a:rPr lang="en-US" dirty="0" smtClean="0"/>
              <a:t>What is Unit Testing?</a:t>
            </a:r>
            <a:endParaRPr lang="en-US" dirty="0"/>
          </a:p>
        </p:txBody>
      </p:sp>
    </p:spTree>
    <p:extLst>
      <p:ext uri="{BB962C8B-B14F-4D97-AF65-F5344CB8AC3E}">
        <p14:creationId xmlns:p14="http://schemas.microsoft.com/office/powerpoint/2010/main" val="630141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pPr algn="ctr"/>
            <a:r>
              <a:rPr lang="en-US" sz="2000" dirty="0"/>
              <a:t>A unit test is an automated piece of code that invokes a unit of work in the system and then checks a single assumption about the behavior of that unit of work.</a:t>
            </a: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pPr algn="ctr"/>
            <a:r>
              <a:rPr lang="en-US" dirty="0">
                <a:hlinkClick r:id="rId3"/>
              </a:rPr>
              <a:t>http://artofunittesting.com/definition-of-a-unit-test/</a:t>
            </a:r>
            <a:endParaRPr lang="en-US" dirty="0"/>
          </a:p>
        </p:txBody>
      </p:sp>
      <p:sp>
        <p:nvSpPr>
          <p:cNvPr id="4" name="Text Placeholder 3"/>
          <p:cNvSpPr>
            <a:spLocks noGrp="1"/>
          </p:cNvSpPr>
          <p:nvPr>
            <p:ph type="body" sz="quarter" idx="11"/>
          </p:nvPr>
        </p:nvSpPr>
        <p:spPr/>
        <p:txBody>
          <a:bodyPr/>
          <a:lstStyle/>
          <a:p>
            <a:r>
              <a:rPr lang="en-US" dirty="0"/>
              <a:t>What is Unit Testing</a:t>
            </a:r>
            <a:r>
              <a:rPr lang="en-US" dirty="0" smtClean="0"/>
              <a:t>?</a:t>
            </a:r>
            <a:endParaRPr lang="en-US" dirty="0"/>
          </a:p>
        </p:txBody>
      </p:sp>
    </p:spTree>
    <p:extLst>
      <p:ext uri="{BB962C8B-B14F-4D97-AF65-F5344CB8AC3E}">
        <p14:creationId xmlns:p14="http://schemas.microsoft.com/office/powerpoint/2010/main" val="2912890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fontAlgn="base"/>
            <a:endParaRPr lang="en-US" dirty="0" smtClean="0"/>
          </a:p>
          <a:p>
            <a:pPr fontAlgn="base"/>
            <a:endParaRPr lang="en-US" dirty="0"/>
          </a:p>
          <a:p>
            <a:pPr fontAlgn="base"/>
            <a:endParaRPr lang="en-US" dirty="0" smtClean="0"/>
          </a:p>
          <a:p>
            <a:pPr algn="ctr" fontAlgn="base"/>
            <a:r>
              <a:rPr lang="en-US" sz="2000" dirty="0" smtClean="0"/>
              <a:t>Code </a:t>
            </a:r>
            <a:r>
              <a:rPr lang="en-US" sz="2000" dirty="0"/>
              <a:t>that calls your functions with </a:t>
            </a:r>
            <a:r>
              <a:rPr lang="en-US" sz="2000" dirty="0" smtClean="0"/>
              <a:t>test </a:t>
            </a:r>
            <a:r>
              <a:rPr lang="en-US" sz="2000" dirty="0"/>
              <a:t>inputs and verifies the output</a:t>
            </a:r>
            <a:r>
              <a:rPr lang="en-US" sz="2000" dirty="0" smtClean="0"/>
              <a:t>.</a:t>
            </a:r>
          </a:p>
          <a:p>
            <a:pPr algn="ctr" fontAlgn="base"/>
            <a:endParaRPr lang="en-US" sz="2000" dirty="0"/>
          </a:p>
          <a:p>
            <a:pPr algn="ctr" fontAlgn="base"/>
            <a:endParaRPr lang="en-US" sz="2000" dirty="0" smtClean="0"/>
          </a:p>
          <a:p>
            <a:pPr algn="ctr" fontAlgn="base"/>
            <a:endParaRPr lang="en-US" sz="2000" dirty="0"/>
          </a:p>
          <a:p>
            <a:pPr algn="ctr" fontAlgn="base"/>
            <a:endParaRPr lang="en-US" sz="2000" dirty="0" smtClean="0"/>
          </a:p>
          <a:p>
            <a:pPr algn="ctr" fontAlgn="base"/>
            <a:r>
              <a:rPr lang="en-US" sz="2000" dirty="0" smtClean="0"/>
              <a:t>…</a:t>
            </a:r>
            <a:endParaRPr lang="en-US" sz="2000" dirty="0"/>
          </a:p>
          <a:p>
            <a:endParaRPr lang="en-US" dirty="0"/>
          </a:p>
        </p:txBody>
      </p:sp>
      <p:sp>
        <p:nvSpPr>
          <p:cNvPr id="4" name="Text Placeholder 3"/>
          <p:cNvSpPr>
            <a:spLocks noGrp="1"/>
          </p:cNvSpPr>
          <p:nvPr>
            <p:ph type="body" sz="quarter" idx="11"/>
          </p:nvPr>
        </p:nvSpPr>
        <p:spPr/>
        <p:txBody>
          <a:bodyPr/>
          <a:lstStyle/>
          <a:p>
            <a:r>
              <a:rPr lang="en-US" dirty="0"/>
              <a:t>What is Unit Testing</a:t>
            </a:r>
            <a:r>
              <a:rPr lang="en-US" dirty="0" smtClean="0"/>
              <a:t>?</a:t>
            </a:r>
            <a:endParaRPr lang="en-US" dirty="0"/>
          </a:p>
        </p:txBody>
      </p:sp>
    </p:spTree>
    <p:extLst>
      <p:ext uri="{BB962C8B-B14F-4D97-AF65-F5344CB8AC3E}">
        <p14:creationId xmlns:p14="http://schemas.microsoft.com/office/powerpoint/2010/main" val="1935083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pPr marL="342900" indent="-342900">
              <a:buAutoNum type="arabicPeriod"/>
            </a:pPr>
            <a:r>
              <a:rPr lang="en-US" sz="2000" dirty="0" smtClean="0"/>
              <a:t>Safe and easier code changes</a:t>
            </a:r>
          </a:p>
          <a:p>
            <a:pPr marL="342900" indent="-342900">
              <a:buAutoNum type="arabicPeriod"/>
            </a:pPr>
            <a:r>
              <a:rPr lang="en-US" sz="2000" dirty="0" smtClean="0"/>
              <a:t>Find problems earlier in the development cycle</a:t>
            </a:r>
          </a:p>
          <a:p>
            <a:pPr marL="342900" indent="-342900">
              <a:buAutoNum type="arabicPeriod"/>
            </a:pPr>
            <a:r>
              <a:rPr lang="en-US" sz="2000" dirty="0" smtClean="0"/>
              <a:t>Simplifies integration</a:t>
            </a:r>
          </a:p>
          <a:p>
            <a:pPr marL="342900" indent="-342900">
              <a:buAutoNum type="arabicPeriod"/>
            </a:pPr>
            <a:r>
              <a:rPr lang="en-US" sz="2000" dirty="0" smtClean="0"/>
              <a:t>Understanding</a:t>
            </a:r>
          </a:p>
          <a:p>
            <a:pPr marL="342900" indent="-342900">
              <a:buAutoNum type="arabicPeriod"/>
            </a:pPr>
            <a:r>
              <a:rPr lang="en-US" sz="2000" dirty="0" smtClean="0"/>
              <a:t>Measurable Progress</a:t>
            </a:r>
          </a:p>
          <a:p>
            <a:pPr marL="342900" indent="-342900">
              <a:buAutoNum type="arabicPeriod"/>
            </a:pPr>
            <a:r>
              <a:rPr lang="en-US" sz="2000" dirty="0" smtClean="0"/>
              <a:t>Documentation</a:t>
            </a:r>
            <a:endParaRPr lang="en-US" sz="2000" dirty="0"/>
          </a:p>
        </p:txBody>
      </p:sp>
      <p:sp>
        <p:nvSpPr>
          <p:cNvPr id="4" name="Text Placeholder 3"/>
          <p:cNvSpPr>
            <a:spLocks noGrp="1"/>
          </p:cNvSpPr>
          <p:nvPr>
            <p:ph type="body" sz="quarter" idx="11"/>
          </p:nvPr>
        </p:nvSpPr>
        <p:spPr/>
        <p:txBody>
          <a:bodyPr/>
          <a:lstStyle/>
          <a:p>
            <a:r>
              <a:rPr lang="en-US" dirty="0" smtClean="0"/>
              <a:t>Why use Unit Testing?</a:t>
            </a:r>
            <a:endParaRPr lang="en-US" dirty="0"/>
          </a:p>
        </p:txBody>
      </p:sp>
    </p:spTree>
    <p:extLst>
      <p:ext uri="{BB962C8B-B14F-4D97-AF65-F5344CB8AC3E}">
        <p14:creationId xmlns:p14="http://schemas.microsoft.com/office/powerpoint/2010/main" val="284608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r>
              <a:rPr lang="en-US" dirty="0" smtClean="0"/>
              <a:t>Limitations and Disadvantages</a:t>
            </a:r>
            <a:endParaRPr lang="en-US" dirty="0"/>
          </a:p>
        </p:txBody>
      </p:sp>
      <p:grpSp>
        <p:nvGrpSpPr>
          <p:cNvPr id="5" name="Group 4"/>
          <p:cNvGrpSpPr/>
          <p:nvPr/>
        </p:nvGrpSpPr>
        <p:grpSpPr>
          <a:xfrm>
            <a:off x="501216" y="1913629"/>
            <a:ext cx="4955623" cy="348437"/>
            <a:chOff x="448467" y="1385345"/>
            <a:chExt cx="6607496" cy="464582"/>
          </a:xfrm>
        </p:grpSpPr>
        <p:sp>
          <p:nvSpPr>
            <p:cNvPr id="6" name="TextBox 5"/>
            <p:cNvSpPr txBox="1"/>
            <p:nvPr/>
          </p:nvSpPr>
          <p:spPr>
            <a:xfrm>
              <a:off x="991816" y="1417581"/>
              <a:ext cx="6064147"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Unit testing can’t help to catch all kind of errors</a:t>
              </a:r>
              <a:endParaRPr lang="en-US" sz="1500" dirty="0">
                <a:solidFill>
                  <a:srgbClr val="444444"/>
                </a:solidFill>
                <a:latin typeface="Trebuchet MS"/>
                <a:cs typeface="Trebuchet MS"/>
              </a:endParaRPr>
            </a:p>
          </p:txBody>
        </p:sp>
        <p:grpSp>
          <p:nvGrpSpPr>
            <p:cNvPr id="7" name="Group 6"/>
            <p:cNvGrpSpPr/>
            <p:nvPr/>
          </p:nvGrpSpPr>
          <p:grpSpPr>
            <a:xfrm>
              <a:off x="448467" y="1385345"/>
              <a:ext cx="464582" cy="464582"/>
              <a:chOff x="448467" y="1385718"/>
              <a:chExt cx="464582" cy="464582"/>
            </a:xfrm>
          </p:grpSpPr>
          <p:sp>
            <p:nvSpPr>
              <p:cNvPr id="8" name="Oval 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10" name="Group 9"/>
          <p:cNvGrpSpPr/>
          <p:nvPr/>
        </p:nvGrpSpPr>
        <p:grpSpPr>
          <a:xfrm>
            <a:off x="501216" y="2430281"/>
            <a:ext cx="8081882" cy="348437"/>
            <a:chOff x="448467" y="2074215"/>
            <a:chExt cx="10775842" cy="464582"/>
          </a:xfrm>
        </p:grpSpPr>
        <p:sp>
          <p:nvSpPr>
            <p:cNvPr id="11" name="TextBox 10"/>
            <p:cNvSpPr txBox="1"/>
            <p:nvPr/>
          </p:nvSpPr>
          <p:spPr>
            <a:xfrm>
              <a:off x="991816" y="2106450"/>
              <a:ext cx="10232493"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Unit testing should be performed with other testing types</a:t>
              </a:r>
              <a:endParaRPr lang="en-US" sz="1500" dirty="0">
                <a:solidFill>
                  <a:srgbClr val="444444"/>
                </a:solidFill>
                <a:latin typeface="Trebuchet MS"/>
                <a:cs typeface="Trebuchet MS"/>
              </a:endParaRPr>
            </a:p>
          </p:txBody>
        </p:sp>
        <p:grpSp>
          <p:nvGrpSpPr>
            <p:cNvPr id="12" name="Group 11"/>
            <p:cNvGrpSpPr/>
            <p:nvPr/>
          </p:nvGrpSpPr>
          <p:grpSpPr>
            <a:xfrm>
              <a:off x="448467" y="2074215"/>
              <a:ext cx="464582" cy="464582"/>
              <a:chOff x="448467" y="2071851"/>
              <a:chExt cx="464582" cy="464582"/>
            </a:xfrm>
          </p:grpSpPr>
          <p:sp>
            <p:nvSpPr>
              <p:cNvPr id="13" name="Oval 12"/>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5" name="Group 14"/>
          <p:cNvGrpSpPr/>
          <p:nvPr/>
        </p:nvGrpSpPr>
        <p:grpSpPr>
          <a:xfrm>
            <a:off x="501217" y="2946934"/>
            <a:ext cx="5956521" cy="348437"/>
            <a:chOff x="448467" y="2763085"/>
            <a:chExt cx="7622219" cy="464582"/>
          </a:xfrm>
        </p:grpSpPr>
        <p:sp>
          <p:nvSpPr>
            <p:cNvPr id="16" name="TextBox 15"/>
            <p:cNvSpPr txBox="1"/>
            <p:nvPr/>
          </p:nvSpPr>
          <p:spPr>
            <a:xfrm>
              <a:off x="991817" y="2795321"/>
              <a:ext cx="707886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Unit testing != integration testing</a:t>
              </a:r>
              <a:endParaRPr lang="en-US" sz="1500" dirty="0">
                <a:solidFill>
                  <a:srgbClr val="444444"/>
                </a:solidFill>
                <a:latin typeface="Trebuchet MS"/>
                <a:cs typeface="Trebuchet MS"/>
              </a:endParaRPr>
            </a:p>
          </p:txBody>
        </p:sp>
        <p:grpSp>
          <p:nvGrpSpPr>
            <p:cNvPr id="17" name="Group 16"/>
            <p:cNvGrpSpPr/>
            <p:nvPr/>
          </p:nvGrpSpPr>
          <p:grpSpPr>
            <a:xfrm>
              <a:off x="448467" y="2763085"/>
              <a:ext cx="464582" cy="464582"/>
              <a:chOff x="448467" y="2760563"/>
              <a:chExt cx="464582" cy="464582"/>
            </a:xfrm>
          </p:grpSpPr>
          <p:sp>
            <p:nvSpPr>
              <p:cNvPr id="18" name="Oval 17"/>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493266" y="2805108"/>
                <a:ext cx="374983" cy="406265"/>
              </a:xfrm>
              <a:prstGeom prst="rect">
                <a:avLst/>
              </a:prstGeom>
              <a:noFill/>
            </p:spPr>
            <p:txBody>
              <a:bodyPr wrap="square" tIns="27432" rtlCol="0">
                <a:spAutoFit/>
              </a:bodyPr>
              <a:lstStyle/>
              <a:p>
                <a:pPr algn="ctr"/>
                <a:r>
                  <a:rPr lang="en-US" sz="1500" b="1" dirty="0">
                    <a:solidFill>
                      <a:schemeClr val="bg1"/>
                    </a:solidFill>
                    <a:latin typeface="Arial Black"/>
                    <a:cs typeface="Arial Black"/>
                  </a:rPr>
                  <a:t>3</a:t>
                </a:r>
              </a:p>
            </p:txBody>
          </p:sp>
        </p:grpSp>
      </p:grpSp>
      <p:grpSp>
        <p:nvGrpSpPr>
          <p:cNvPr id="20" name="Group 19"/>
          <p:cNvGrpSpPr/>
          <p:nvPr/>
        </p:nvGrpSpPr>
        <p:grpSpPr>
          <a:xfrm>
            <a:off x="501216" y="3463586"/>
            <a:ext cx="5455763" cy="348437"/>
            <a:chOff x="448467" y="3451955"/>
            <a:chExt cx="7274350" cy="464582"/>
          </a:xfrm>
        </p:grpSpPr>
        <p:sp>
          <p:nvSpPr>
            <p:cNvPr id="21" name="TextBox 20"/>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cs typeface="Trebuchet MS"/>
                </a:rPr>
                <a:t>Time-consuming</a:t>
              </a:r>
              <a:endParaRPr lang="en-US" sz="1500" dirty="0">
                <a:solidFill>
                  <a:srgbClr val="444444"/>
                </a:solidFill>
                <a:latin typeface="Trebuchet MS"/>
                <a:cs typeface="Trebuchet MS"/>
              </a:endParaRPr>
            </a:p>
          </p:txBody>
        </p:sp>
        <p:grpSp>
          <p:nvGrpSpPr>
            <p:cNvPr id="22" name="Group 21"/>
            <p:cNvGrpSpPr/>
            <p:nvPr/>
          </p:nvGrpSpPr>
          <p:grpSpPr>
            <a:xfrm>
              <a:off x="448467" y="3451955"/>
              <a:ext cx="464582" cy="464582"/>
              <a:chOff x="448467" y="3449275"/>
              <a:chExt cx="464582" cy="464582"/>
            </a:xfrm>
          </p:grpSpPr>
          <p:sp>
            <p:nvSpPr>
              <p:cNvPr id="23" name="Oval 22"/>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25" name="Group 24"/>
          <p:cNvGrpSpPr/>
          <p:nvPr/>
        </p:nvGrpSpPr>
        <p:grpSpPr>
          <a:xfrm>
            <a:off x="501216" y="3979144"/>
            <a:ext cx="5455763" cy="348437"/>
            <a:chOff x="448467" y="4140826"/>
            <a:chExt cx="7274349" cy="464582"/>
          </a:xfrm>
        </p:grpSpPr>
        <p:sp>
          <p:nvSpPr>
            <p:cNvPr id="26" name="TextBox 25"/>
            <p:cNvSpPr txBox="1"/>
            <p:nvPr/>
          </p:nvSpPr>
          <p:spPr>
            <a:xfrm>
              <a:off x="991817" y="4173062"/>
              <a:ext cx="6730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It’s hard to create realistic and useful test</a:t>
              </a:r>
              <a:endParaRPr lang="en-US" sz="1500" dirty="0">
                <a:solidFill>
                  <a:srgbClr val="444444"/>
                </a:solidFill>
                <a:latin typeface="Trebuchet MS"/>
                <a:cs typeface="Trebuchet MS"/>
              </a:endParaRPr>
            </a:p>
          </p:txBody>
        </p:sp>
        <p:grpSp>
          <p:nvGrpSpPr>
            <p:cNvPr id="27" name="Group 26"/>
            <p:cNvGrpSpPr/>
            <p:nvPr/>
          </p:nvGrpSpPr>
          <p:grpSpPr>
            <a:xfrm>
              <a:off x="448467" y="4140826"/>
              <a:ext cx="464582" cy="464582"/>
              <a:chOff x="448467" y="4140826"/>
              <a:chExt cx="464582" cy="464582"/>
            </a:xfrm>
          </p:grpSpPr>
          <p:sp>
            <p:nvSpPr>
              <p:cNvPr id="28" name="Oval 27"/>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1512324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A test framework is a software tool for writing and running unit-tests</a:t>
            </a:r>
          </a:p>
          <a:p>
            <a:r>
              <a:rPr lang="en-US" sz="2000" dirty="0"/>
              <a:t>t</a:t>
            </a:r>
            <a:r>
              <a:rPr lang="en-US" sz="2000" dirty="0" smtClean="0"/>
              <a:t>hat provides reusable test functionality which:</a:t>
            </a:r>
          </a:p>
          <a:p>
            <a:pPr marL="285750" indent="-285750">
              <a:buFont typeface="Arial" panose="020B0604020202020204" pitchFamily="34" charset="0"/>
              <a:buChar char="•"/>
            </a:pPr>
            <a:r>
              <a:rPr lang="en-US" sz="2000" dirty="0" smtClean="0"/>
              <a:t>Enables automatic execution for regression tests</a:t>
            </a:r>
          </a:p>
          <a:p>
            <a:pPr marL="285750" indent="-285750">
              <a:buFont typeface="Arial" panose="020B0604020202020204" pitchFamily="34" charset="0"/>
              <a:buChar char="•"/>
            </a:pPr>
            <a:r>
              <a:rPr lang="en-US" sz="2000" dirty="0" smtClean="0"/>
              <a:t>Is standardized</a:t>
            </a:r>
          </a:p>
          <a:p>
            <a:pPr marL="285750" indent="-285750">
              <a:buFont typeface="Arial" panose="020B0604020202020204" pitchFamily="34" charset="0"/>
              <a:buChar char="•"/>
            </a:pPr>
            <a:r>
              <a:rPr lang="en-US" sz="2000" dirty="0" smtClean="0"/>
              <a:t>Easy to use</a:t>
            </a:r>
          </a:p>
          <a:p>
            <a:pPr marL="285750" indent="-285750">
              <a:buFont typeface="Arial" panose="020B0604020202020204" pitchFamily="34" charset="0"/>
              <a:buChar char="•"/>
            </a:pPr>
            <a:r>
              <a:rPr lang="en-US" sz="2000" dirty="0" smtClean="0"/>
              <a:t>Test report generation</a:t>
            </a:r>
          </a:p>
        </p:txBody>
      </p:sp>
      <p:sp>
        <p:nvSpPr>
          <p:cNvPr id="4" name="Text Placeholder 3"/>
          <p:cNvSpPr>
            <a:spLocks noGrp="1"/>
          </p:cNvSpPr>
          <p:nvPr>
            <p:ph type="body" sz="quarter" idx="11"/>
          </p:nvPr>
        </p:nvSpPr>
        <p:spPr/>
        <p:txBody>
          <a:bodyPr/>
          <a:lstStyle/>
          <a:p>
            <a:r>
              <a:rPr lang="en-US" dirty="0" smtClean="0"/>
              <a:t>What is a testing framework?</a:t>
            </a:r>
            <a:endParaRPr lang="en-US" dirty="0"/>
          </a:p>
        </p:txBody>
      </p:sp>
      <p:pic>
        <p:nvPicPr>
          <p:cNvPr id="5" name="Picture 4"/>
          <p:cNvPicPr>
            <a:picLocks noChangeAspect="1"/>
          </p:cNvPicPr>
          <p:nvPr/>
        </p:nvPicPr>
        <p:blipFill>
          <a:blip r:embed="rId3"/>
          <a:stretch>
            <a:fillRect/>
          </a:stretch>
        </p:blipFill>
        <p:spPr>
          <a:xfrm>
            <a:off x="6004430" y="3417367"/>
            <a:ext cx="2782954" cy="2782954"/>
          </a:xfrm>
          <a:prstGeom prst="rect">
            <a:avLst/>
          </a:prstGeom>
        </p:spPr>
      </p:pic>
    </p:spTree>
    <p:extLst>
      <p:ext uri="{BB962C8B-B14F-4D97-AF65-F5344CB8AC3E}">
        <p14:creationId xmlns:p14="http://schemas.microsoft.com/office/powerpoint/2010/main" val="3649125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sharepoint/v3"/>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33571</TotalTime>
  <Words>755</Words>
  <Application>Microsoft Office PowerPoint</Application>
  <PresentationFormat>On-screen Show (4:3)</PresentationFormat>
  <Paragraphs>292</Paragraphs>
  <Slides>33</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ＭＳ Ｐゴシック</vt:lpstr>
      <vt:lpstr>SimSun</vt:lpstr>
      <vt:lpstr>Arial</vt:lpstr>
      <vt:lpstr>Arial Black</vt:lpstr>
      <vt:lpstr>Calibri</vt:lpstr>
      <vt:lpstr>Courier New</vt:lpstr>
      <vt:lpstr>Lucida Grande</vt:lpstr>
      <vt:lpstr>Source Sans Pro</vt:lpstr>
      <vt:lpstr>Trebuchet MS</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Sergiy_Kaliberda@epam.com</dc:creator>
  <cp:lastModifiedBy>Sergiy Kaliberda</cp:lastModifiedBy>
  <cp:revision>1181</cp:revision>
  <cp:lastPrinted>2016-01-25T08:41:33Z</cp:lastPrinted>
  <dcterms:created xsi:type="dcterms:W3CDTF">2014-07-08T13:27:24Z</dcterms:created>
  <dcterms:modified xsi:type="dcterms:W3CDTF">2016-01-27T17:11:43Z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