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75" r:id="rId4"/>
    <p:sldId id="257" r:id="rId5"/>
    <p:sldId id="258" r:id="rId6"/>
    <p:sldId id="260" r:id="rId7"/>
    <p:sldId id="273" r:id="rId8"/>
    <p:sldId id="274" r:id="rId9"/>
    <p:sldId id="276" r:id="rId10"/>
    <p:sldId id="261" r:id="rId11"/>
    <p:sldId id="281" r:id="rId12"/>
    <p:sldId id="277" r:id="rId13"/>
    <p:sldId id="278" r:id="rId14"/>
    <p:sldId id="262" r:id="rId15"/>
    <p:sldId id="263" r:id="rId16"/>
    <p:sldId id="264" r:id="rId17"/>
    <p:sldId id="313" r:id="rId18"/>
    <p:sldId id="283" r:id="rId19"/>
    <p:sldId id="290" r:id="rId20"/>
    <p:sldId id="301" r:id="rId21"/>
    <p:sldId id="284" r:id="rId22"/>
    <p:sldId id="302" r:id="rId23"/>
    <p:sldId id="303" r:id="rId24"/>
    <p:sldId id="299" r:id="rId25"/>
    <p:sldId id="285" r:id="rId26"/>
    <p:sldId id="291" r:id="rId27"/>
    <p:sldId id="304" r:id="rId28"/>
    <p:sldId id="312" r:id="rId29"/>
    <p:sldId id="293" r:id="rId30"/>
    <p:sldId id="295" r:id="rId31"/>
    <p:sldId id="306" r:id="rId32"/>
    <p:sldId id="292" r:id="rId33"/>
    <p:sldId id="307" r:id="rId34"/>
    <p:sldId id="305" r:id="rId35"/>
    <p:sldId id="308" r:id="rId36"/>
    <p:sldId id="296" r:id="rId37"/>
    <p:sldId id="287" r:id="rId38"/>
    <p:sldId id="286" r:id="rId39"/>
    <p:sldId id="311" r:id="rId40"/>
    <p:sldId id="288" r:id="rId41"/>
    <p:sldId id="309" r:id="rId42"/>
    <p:sldId id="300" r:id="rId43"/>
    <p:sldId id="310" r:id="rId44"/>
    <p:sldId id="289" r:id="rId45"/>
    <p:sldId id="282" r:id="rId46"/>
    <p:sldId id="265" r:id="rId47"/>
    <p:sldId id="266" r:id="rId48"/>
    <p:sldId id="267" r:id="rId49"/>
    <p:sldId id="268" r:id="rId50"/>
    <p:sldId id="26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114" d="100"/>
          <a:sy n="114"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D4C72-0DF5-4379-9CFF-FA0FF7FF224A}" type="datetimeFigureOut">
              <a:rPr lang="en-CA" smtClean="0"/>
              <a:t>2020-03-15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AC8C2-7840-4951-AA33-1198D7B1B3EE}" type="slidenum">
              <a:rPr lang="en-CA" smtClean="0"/>
              <a:t>‹#›</a:t>
            </a:fld>
            <a:endParaRPr lang="en-CA"/>
          </a:p>
        </p:txBody>
      </p:sp>
    </p:spTree>
    <p:extLst>
      <p:ext uri="{BB962C8B-B14F-4D97-AF65-F5344CB8AC3E}">
        <p14:creationId xmlns:p14="http://schemas.microsoft.com/office/powerpoint/2010/main" val="200523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CC7E-E23B-4D5F-80F6-D320C3E7B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0F2639C-FF3F-4964-9CFC-0C907F19E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63AA43B-3E90-48FC-8499-55A78D7038BA}"/>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5" name="Footer Placeholder 4">
            <a:extLst>
              <a:ext uri="{FF2B5EF4-FFF2-40B4-BE49-F238E27FC236}">
                <a16:creationId xmlns:a16="http://schemas.microsoft.com/office/drawing/2014/main" id="{AA92FE4D-C35F-43B8-8CC3-245D2EFC92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627D1E-301F-4996-845B-5B6C9510697B}"/>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28533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1CA6-31D8-4E71-8E77-3494F686385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149799-3592-4219-A937-32DD1602B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F62887-B9C9-421C-8A21-523CCE6B3061}"/>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5" name="Footer Placeholder 4">
            <a:extLst>
              <a:ext uri="{FF2B5EF4-FFF2-40B4-BE49-F238E27FC236}">
                <a16:creationId xmlns:a16="http://schemas.microsoft.com/office/drawing/2014/main" id="{DC64D646-453C-43C2-92F2-DBC6D3A66C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046FE9-3BAE-4C10-9649-2A3891DAC562}"/>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391078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0D188-CE89-4244-BA88-A74341A3F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FC4D8F2-AEEE-4CE4-9FF3-02EB503009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97690A-65F8-4692-96B7-7480B1B5FCDE}"/>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5" name="Footer Placeholder 4">
            <a:extLst>
              <a:ext uri="{FF2B5EF4-FFF2-40B4-BE49-F238E27FC236}">
                <a16:creationId xmlns:a16="http://schemas.microsoft.com/office/drawing/2014/main" id="{5F537F01-2F15-4621-9A24-986E9A15D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E9B71-045F-487A-90D8-B563583E0358}"/>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129371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E76F-3E12-4843-9866-4136BEF627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78FDCB-FDFC-4B7C-9438-171AB427D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A64EA7-B819-40B2-B94F-5E21E1F6EAED}"/>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5" name="Footer Placeholder 4">
            <a:extLst>
              <a:ext uri="{FF2B5EF4-FFF2-40B4-BE49-F238E27FC236}">
                <a16:creationId xmlns:a16="http://schemas.microsoft.com/office/drawing/2014/main" id="{D4222891-8236-4DA5-8605-E5D3ECA8F4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20618D-090F-4491-89DA-47A897B4FA1D}"/>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354455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C689-37A5-46AD-9A04-355202AD9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2BE270-5E79-470F-A8C4-E6C62684B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FEB65-59F0-4A84-9CA2-B7A7296D4F52}"/>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5" name="Footer Placeholder 4">
            <a:extLst>
              <a:ext uri="{FF2B5EF4-FFF2-40B4-BE49-F238E27FC236}">
                <a16:creationId xmlns:a16="http://schemas.microsoft.com/office/drawing/2014/main" id="{0A550B57-C2EC-4CCD-98B8-50C443E117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478ED6-C08E-4AAF-89B0-252FDC51F1DF}"/>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26604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2F51-0566-46A4-B6AE-F46D3309D6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1B32722-55B7-4A33-B850-E7FB27118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81D4DB1-B60A-4B03-9204-A9B28E3F3E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86E8E7F-8C39-40B9-84B8-BE95388AFC4C}"/>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6" name="Footer Placeholder 5">
            <a:extLst>
              <a:ext uri="{FF2B5EF4-FFF2-40B4-BE49-F238E27FC236}">
                <a16:creationId xmlns:a16="http://schemas.microsoft.com/office/drawing/2014/main" id="{701930FB-4092-4BDB-964D-8ED4E0EC80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CC343C-A07B-4CB1-8295-A8B7742CC999}"/>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18048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6FFE-8D28-49DF-A171-A1FAC33C18E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10C97-D498-4D0A-9332-BF306967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9C177-53F6-4CF5-8F5B-1B42D8DDA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67BCFE3-2BE0-4293-B967-99BA46623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90D33C-065B-469A-BAC8-AD6C49EBE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7E5BE2B-CFC8-4617-BFB0-12E01076ED9F}"/>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8" name="Footer Placeholder 7">
            <a:extLst>
              <a:ext uri="{FF2B5EF4-FFF2-40B4-BE49-F238E27FC236}">
                <a16:creationId xmlns:a16="http://schemas.microsoft.com/office/drawing/2014/main" id="{3DF6FB88-3F63-441F-9757-8D9D3F4A439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885ABC5-67EB-4AC9-A4E2-AC5CE97BB057}"/>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414333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E1E9-E0BE-4A22-8F71-9F79337FF7C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0B73F55-3A9C-45E0-B592-2863B261F639}"/>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4" name="Footer Placeholder 3">
            <a:extLst>
              <a:ext uri="{FF2B5EF4-FFF2-40B4-BE49-F238E27FC236}">
                <a16:creationId xmlns:a16="http://schemas.microsoft.com/office/drawing/2014/main" id="{E11267B2-2C68-4B0E-ABA8-2333F24ACE6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2E71105-DB12-4DB1-9733-25B6AE35DA2A}"/>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261283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19502-5274-41C8-AC1B-6B00E0FFE1F9}"/>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3" name="Footer Placeholder 2">
            <a:extLst>
              <a:ext uri="{FF2B5EF4-FFF2-40B4-BE49-F238E27FC236}">
                <a16:creationId xmlns:a16="http://schemas.microsoft.com/office/drawing/2014/main" id="{75E2731C-E1F5-49D3-90B5-9A6A0750739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BD4C712-EF7E-48D0-82FA-3B9FA6FE134B}"/>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74159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041-5CCA-415C-ABA9-37C946EDB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223B978-A817-4B44-9625-1D2B443F4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D6E58DA-95DA-4505-AFA6-FC5AF0B4C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E8C9F-A802-4EFA-9834-F932FFECBF9D}"/>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6" name="Footer Placeholder 5">
            <a:extLst>
              <a:ext uri="{FF2B5EF4-FFF2-40B4-BE49-F238E27FC236}">
                <a16:creationId xmlns:a16="http://schemas.microsoft.com/office/drawing/2014/main" id="{65F10ED2-531B-431C-A1BA-F4E32B4B95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B22182-2E5E-4B2B-92F5-79E7ACB5DFE6}"/>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178945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2ED1-1025-4B4C-93C0-BCEB09439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4EC97E-8C5C-41CA-BAE7-1CB151D5B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0DECA31-5CFD-4605-9B54-77994CAF7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CA61A-9457-4ECD-9112-94EA24D1A1DA}"/>
              </a:ext>
            </a:extLst>
          </p:cNvPr>
          <p:cNvSpPr>
            <a:spLocks noGrp="1"/>
          </p:cNvSpPr>
          <p:nvPr>
            <p:ph type="dt" sz="half" idx="10"/>
          </p:nvPr>
        </p:nvSpPr>
        <p:spPr/>
        <p:txBody>
          <a:bodyPr/>
          <a:lstStyle/>
          <a:p>
            <a:fld id="{FC1A2209-44B3-4D33-AB93-FEC7017AE368}" type="datetimeFigureOut">
              <a:rPr lang="en-CA" smtClean="0"/>
              <a:t>2020-03-15</a:t>
            </a:fld>
            <a:endParaRPr lang="en-CA"/>
          </a:p>
        </p:txBody>
      </p:sp>
      <p:sp>
        <p:nvSpPr>
          <p:cNvPr id="6" name="Footer Placeholder 5">
            <a:extLst>
              <a:ext uri="{FF2B5EF4-FFF2-40B4-BE49-F238E27FC236}">
                <a16:creationId xmlns:a16="http://schemas.microsoft.com/office/drawing/2014/main" id="{BC4DFE75-B815-49D0-9351-733E433A39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71F27D-DA41-4964-8180-0A87C0C07B52}"/>
              </a:ext>
            </a:extLst>
          </p:cNvPr>
          <p:cNvSpPr>
            <a:spLocks noGrp="1"/>
          </p:cNvSpPr>
          <p:nvPr>
            <p:ph type="sldNum" sz="quarter" idx="12"/>
          </p:nvPr>
        </p:nvSpPr>
        <p:spPr/>
        <p:txBody>
          <a:bodyPr/>
          <a:lstStyle/>
          <a:p>
            <a:fld id="{B09B27B7-24CF-4DCE-AB18-D417E68C771F}" type="slidenum">
              <a:rPr lang="en-CA" smtClean="0"/>
              <a:t>‹#›</a:t>
            </a:fld>
            <a:endParaRPr lang="en-CA"/>
          </a:p>
        </p:txBody>
      </p:sp>
    </p:spTree>
    <p:extLst>
      <p:ext uri="{BB962C8B-B14F-4D97-AF65-F5344CB8AC3E}">
        <p14:creationId xmlns:p14="http://schemas.microsoft.com/office/powerpoint/2010/main" val="249290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5AB6B-6FE1-4826-92A1-D4001FDDA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A6A3D6-5F03-4852-ACA9-FD1664BFD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A75E58-CF05-4021-A171-C15EFB4DB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A2209-44B3-4D33-AB93-FEC7017AE368}" type="datetimeFigureOut">
              <a:rPr lang="en-CA" smtClean="0"/>
              <a:t>2020-03-15</a:t>
            </a:fld>
            <a:endParaRPr lang="en-CA"/>
          </a:p>
        </p:txBody>
      </p:sp>
      <p:sp>
        <p:nvSpPr>
          <p:cNvPr id="5" name="Footer Placeholder 4">
            <a:extLst>
              <a:ext uri="{FF2B5EF4-FFF2-40B4-BE49-F238E27FC236}">
                <a16:creationId xmlns:a16="http://schemas.microsoft.com/office/drawing/2014/main" id="{AB3EF53D-488E-4FAE-A8E1-90F293A8A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9BDF200-945F-4CFB-9880-438453756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27B7-24CF-4DCE-AB18-D417E68C771F}" type="slidenum">
              <a:rPr lang="en-CA" smtClean="0"/>
              <a:t>‹#›</a:t>
            </a:fld>
            <a:endParaRPr lang="en-CA"/>
          </a:p>
        </p:txBody>
      </p:sp>
    </p:spTree>
    <p:extLst>
      <p:ext uri="{BB962C8B-B14F-4D97-AF65-F5344CB8AC3E}">
        <p14:creationId xmlns:p14="http://schemas.microsoft.com/office/powerpoint/2010/main" val="350378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studio.com/products/rstudio/download/"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irror.its.sfu.ca/mirror/CRAN/" TargetMode="External"/><Relationship Id="rId2" Type="http://schemas.openxmlformats.org/officeDocument/2006/relationships/hyperlink" Target="https://cran.r-project.org/mirror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0BA3-0EF3-48F0-830D-0526CFDE547B}"/>
              </a:ext>
            </a:extLst>
          </p:cNvPr>
          <p:cNvSpPr>
            <a:spLocks noGrp="1"/>
          </p:cNvSpPr>
          <p:nvPr>
            <p:ph type="ctrTitle"/>
          </p:nvPr>
        </p:nvSpPr>
        <p:spPr/>
        <p:txBody>
          <a:bodyPr/>
          <a:lstStyle/>
          <a:p>
            <a:r>
              <a:rPr lang="en-CA" dirty="0"/>
              <a:t>How to Analyze Data in R</a:t>
            </a:r>
          </a:p>
        </p:txBody>
      </p:sp>
      <p:sp>
        <p:nvSpPr>
          <p:cNvPr id="3" name="Subtitle 2">
            <a:extLst>
              <a:ext uri="{FF2B5EF4-FFF2-40B4-BE49-F238E27FC236}">
                <a16:creationId xmlns:a16="http://schemas.microsoft.com/office/drawing/2014/main" id="{47DEE986-DC4B-4DD4-9069-2CBAB1A7D813}"/>
              </a:ext>
            </a:extLst>
          </p:cNvPr>
          <p:cNvSpPr>
            <a:spLocks noGrp="1"/>
          </p:cNvSpPr>
          <p:nvPr>
            <p:ph type="subTitle" idx="1"/>
          </p:nvPr>
        </p:nvSpPr>
        <p:spPr/>
        <p:txBody>
          <a:bodyPr/>
          <a:lstStyle/>
          <a:p>
            <a:r>
              <a:rPr lang="en-CA" dirty="0"/>
              <a:t>Class Project PSYC 300B</a:t>
            </a:r>
          </a:p>
        </p:txBody>
      </p:sp>
    </p:spTree>
    <p:extLst>
      <p:ext uri="{BB962C8B-B14F-4D97-AF65-F5344CB8AC3E}">
        <p14:creationId xmlns:p14="http://schemas.microsoft.com/office/powerpoint/2010/main" val="73146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6F4980-4D4E-49C1-8E5D-D721028A2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540" y="3000374"/>
            <a:ext cx="6478935" cy="3777127"/>
          </a:xfrm>
          <a:prstGeom prst="rect">
            <a:avLst/>
          </a:prstGeom>
        </p:spPr>
      </p:pic>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 Studio</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sz="2000" dirty="0"/>
              <a:t>To download R studio, you’ll want to visit:</a:t>
            </a:r>
          </a:p>
          <a:p>
            <a:pPr marL="0" indent="0">
              <a:buNone/>
            </a:pPr>
            <a:r>
              <a:rPr lang="en-CA" sz="2000" dirty="0">
                <a:hlinkClick r:id="rId3"/>
              </a:rPr>
              <a:t>https://rstudio.com/products/rstudio/download/</a:t>
            </a:r>
            <a:endParaRPr lang="en-CA" sz="2000" dirty="0"/>
          </a:p>
          <a:p>
            <a:r>
              <a:rPr lang="en-CA" sz="2000" dirty="0"/>
              <a:t>Then Navigate down the page until you find the download button</a:t>
            </a:r>
          </a:p>
          <a:p>
            <a:endParaRPr lang="en-CA" dirty="0"/>
          </a:p>
        </p:txBody>
      </p:sp>
      <p:sp>
        <p:nvSpPr>
          <p:cNvPr id="6" name="Frame 5">
            <a:extLst>
              <a:ext uri="{FF2B5EF4-FFF2-40B4-BE49-F238E27FC236}">
                <a16:creationId xmlns:a16="http://schemas.microsoft.com/office/drawing/2014/main" id="{B7C9497D-7D05-46DF-B33A-B5E99D64CF27}"/>
              </a:ext>
            </a:extLst>
          </p:cNvPr>
          <p:cNvSpPr/>
          <p:nvPr/>
        </p:nvSpPr>
        <p:spPr>
          <a:xfrm>
            <a:off x="4143431" y="5476705"/>
            <a:ext cx="1238194" cy="1300796"/>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338974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 Studio</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sz="3200" dirty="0"/>
              <a:t>NOTE: You want the free version! It has everything we need (the others ones are for commercial purposes so we can ignore them)</a:t>
            </a:r>
          </a:p>
          <a:p>
            <a:endParaRPr lang="en-CA" dirty="0"/>
          </a:p>
        </p:txBody>
      </p:sp>
    </p:spTree>
    <p:extLst>
      <p:ext uri="{BB962C8B-B14F-4D97-AF65-F5344CB8AC3E}">
        <p14:creationId xmlns:p14="http://schemas.microsoft.com/office/powerpoint/2010/main" val="326359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 Studio</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dirty="0"/>
              <a:t>Then just hit download again (this should be Mac for Mac users and Windows for – in my case – a windows machine)</a:t>
            </a:r>
          </a:p>
        </p:txBody>
      </p:sp>
      <p:pic>
        <p:nvPicPr>
          <p:cNvPr id="5" name="Picture 4">
            <a:extLst>
              <a:ext uri="{FF2B5EF4-FFF2-40B4-BE49-F238E27FC236}">
                <a16:creationId xmlns:a16="http://schemas.microsoft.com/office/drawing/2014/main" id="{EC2A446B-EBFF-4036-8649-370DE52B2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449" y="2853131"/>
            <a:ext cx="7620802" cy="3323832"/>
          </a:xfrm>
          <a:prstGeom prst="rect">
            <a:avLst/>
          </a:prstGeom>
        </p:spPr>
      </p:pic>
      <p:sp>
        <p:nvSpPr>
          <p:cNvPr id="6" name="Frame 5">
            <a:extLst>
              <a:ext uri="{FF2B5EF4-FFF2-40B4-BE49-F238E27FC236}">
                <a16:creationId xmlns:a16="http://schemas.microsoft.com/office/drawing/2014/main" id="{77DE1099-EEF6-4642-8F3A-021C0D298D18}"/>
              </a:ext>
            </a:extLst>
          </p:cNvPr>
          <p:cNvSpPr/>
          <p:nvPr/>
        </p:nvSpPr>
        <p:spPr>
          <a:xfrm>
            <a:off x="2724206" y="5249230"/>
            <a:ext cx="3009844" cy="761046"/>
          </a:xfrm>
          <a:prstGeom prst="frame">
            <a:avLst>
              <a:gd name="adj1" fmla="val 559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289319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 Studio</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dirty="0"/>
              <a:t>The program should download and then you can just run it!</a:t>
            </a:r>
          </a:p>
          <a:p>
            <a:r>
              <a:rPr lang="en-CA" dirty="0"/>
              <a:t>For Mac users, you’ll want to copy R studio to your applications folder (like we did with R)</a:t>
            </a:r>
          </a:p>
          <a:p>
            <a:r>
              <a:rPr lang="en-CA" dirty="0"/>
              <a:t>For windows users, you can really put R studio anywhere you want</a:t>
            </a:r>
          </a:p>
        </p:txBody>
      </p:sp>
    </p:spTree>
    <p:extLst>
      <p:ext uri="{BB962C8B-B14F-4D97-AF65-F5344CB8AC3E}">
        <p14:creationId xmlns:p14="http://schemas.microsoft.com/office/powerpoint/2010/main" val="166923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Getting Things Going</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dirty="0"/>
              <a:t>Well now that you’ve downloaded it…just run R studio!</a:t>
            </a:r>
          </a:p>
          <a:p>
            <a:endParaRPr lang="en-CA" dirty="0"/>
          </a:p>
          <a:p>
            <a:r>
              <a:rPr lang="en-CA" dirty="0"/>
              <a:t>We literally never need to run R after this – only run R Studio</a:t>
            </a:r>
          </a:p>
        </p:txBody>
      </p:sp>
    </p:spTree>
    <p:extLst>
      <p:ext uri="{BB962C8B-B14F-4D97-AF65-F5344CB8AC3E}">
        <p14:creationId xmlns:p14="http://schemas.microsoft.com/office/powerpoint/2010/main" val="259908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Intro to R Studio Environment</a:t>
            </a:r>
          </a:p>
        </p:txBody>
      </p:sp>
      <p:pic>
        <p:nvPicPr>
          <p:cNvPr id="4" name="Picture 3">
            <a:extLst>
              <a:ext uri="{FF2B5EF4-FFF2-40B4-BE49-F238E27FC236}">
                <a16:creationId xmlns:a16="http://schemas.microsoft.com/office/drawing/2014/main" id="{FEA4FBC6-5CE3-4DEA-A0E5-14FB9563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274" y="1480378"/>
            <a:ext cx="7029975" cy="5012497"/>
          </a:xfrm>
          <a:prstGeom prst="rect">
            <a:avLst/>
          </a:prstGeom>
        </p:spPr>
      </p:pic>
      <p:sp>
        <p:nvSpPr>
          <p:cNvPr id="5" name="Frame 4">
            <a:extLst>
              <a:ext uri="{FF2B5EF4-FFF2-40B4-BE49-F238E27FC236}">
                <a16:creationId xmlns:a16="http://schemas.microsoft.com/office/drawing/2014/main" id="{4139057D-13DE-4695-BFB6-8F88835D3CF3}"/>
              </a:ext>
            </a:extLst>
          </p:cNvPr>
          <p:cNvSpPr/>
          <p:nvPr/>
        </p:nvSpPr>
        <p:spPr>
          <a:xfrm>
            <a:off x="2904598" y="2003522"/>
            <a:ext cx="4391551" cy="2920903"/>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6" name="Frame 5">
            <a:extLst>
              <a:ext uri="{FF2B5EF4-FFF2-40B4-BE49-F238E27FC236}">
                <a16:creationId xmlns:a16="http://schemas.microsoft.com/office/drawing/2014/main" id="{F4FD8F31-5599-45F3-AEEC-251EDA21C06C}"/>
              </a:ext>
            </a:extLst>
          </p:cNvPr>
          <p:cNvSpPr/>
          <p:nvPr/>
        </p:nvSpPr>
        <p:spPr>
          <a:xfrm>
            <a:off x="3004610" y="4972050"/>
            <a:ext cx="4305826" cy="147320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7" name="Frame 6">
            <a:extLst>
              <a:ext uri="{FF2B5EF4-FFF2-40B4-BE49-F238E27FC236}">
                <a16:creationId xmlns:a16="http://schemas.microsoft.com/office/drawing/2014/main" id="{C723CE7E-3596-4295-BBE7-2ED87AAF26B0}"/>
              </a:ext>
            </a:extLst>
          </p:cNvPr>
          <p:cNvSpPr/>
          <p:nvPr/>
        </p:nvSpPr>
        <p:spPr>
          <a:xfrm>
            <a:off x="7348536" y="3646073"/>
            <a:ext cx="2681288" cy="2808701"/>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8" name="Frame 7">
            <a:extLst>
              <a:ext uri="{FF2B5EF4-FFF2-40B4-BE49-F238E27FC236}">
                <a16:creationId xmlns:a16="http://schemas.microsoft.com/office/drawing/2014/main" id="{6B086275-2A9E-43F4-9C0B-BF503F2C0D93}"/>
              </a:ext>
            </a:extLst>
          </p:cNvPr>
          <p:cNvSpPr/>
          <p:nvPr/>
        </p:nvSpPr>
        <p:spPr>
          <a:xfrm>
            <a:off x="7372349" y="1984471"/>
            <a:ext cx="2681288" cy="1633026"/>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9" name="TextBox 8">
            <a:extLst>
              <a:ext uri="{FF2B5EF4-FFF2-40B4-BE49-F238E27FC236}">
                <a16:creationId xmlns:a16="http://schemas.microsoft.com/office/drawing/2014/main" id="{42D61357-ADD7-492A-82C5-99431934FCF5}"/>
              </a:ext>
            </a:extLst>
          </p:cNvPr>
          <p:cNvSpPr txBox="1"/>
          <p:nvPr/>
        </p:nvSpPr>
        <p:spPr>
          <a:xfrm>
            <a:off x="3714485" y="2967335"/>
            <a:ext cx="2886075" cy="923330"/>
          </a:xfrm>
          <a:prstGeom prst="rect">
            <a:avLst/>
          </a:prstGeom>
          <a:noFill/>
        </p:spPr>
        <p:txBody>
          <a:bodyPr wrap="square" rtlCol="0">
            <a:spAutoFit/>
          </a:bodyPr>
          <a:lstStyle/>
          <a:p>
            <a:r>
              <a:rPr lang="en-CA" b="1" dirty="0"/>
              <a:t>Current Script: </a:t>
            </a:r>
            <a:r>
              <a:rPr lang="en-CA" dirty="0"/>
              <a:t>This is where you would actually code  - Currently it is blank!</a:t>
            </a:r>
          </a:p>
        </p:txBody>
      </p:sp>
      <p:sp>
        <p:nvSpPr>
          <p:cNvPr id="10" name="Rectangle 9">
            <a:extLst>
              <a:ext uri="{FF2B5EF4-FFF2-40B4-BE49-F238E27FC236}">
                <a16:creationId xmlns:a16="http://schemas.microsoft.com/office/drawing/2014/main" id="{A1849A22-125F-4180-875B-AB6434240EE5}"/>
              </a:ext>
            </a:extLst>
          </p:cNvPr>
          <p:cNvSpPr/>
          <p:nvPr/>
        </p:nvSpPr>
        <p:spPr>
          <a:xfrm>
            <a:off x="3252438" y="5209262"/>
            <a:ext cx="3695870" cy="1200329"/>
          </a:xfrm>
          <a:prstGeom prst="rect">
            <a:avLst/>
          </a:prstGeom>
        </p:spPr>
        <p:txBody>
          <a:bodyPr wrap="square">
            <a:spAutoFit/>
          </a:bodyPr>
          <a:lstStyle/>
          <a:p>
            <a:r>
              <a:rPr lang="en-CA" b="1" dirty="0"/>
              <a:t>Console</a:t>
            </a:r>
            <a:r>
              <a:rPr lang="en-CA" dirty="0"/>
              <a:t>: This is where you would run your code – when you run a line this is where output is. You can also type stuff here</a:t>
            </a:r>
          </a:p>
        </p:txBody>
      </p:sp>
      <p:sp>
        <p:nvSpPr>
          <p:cNvPr id="11" name="Rectangle 10">
            <a:extLst>
              <a:ext uri="{FF2B5EF4-FFF2-40B4-BE49-F238E27FC236}">
                <a16:creationId xmlns:a16="http://schemas.microsoft.com/office/drawing/2014/main" id="{30A382A8-A8B3-4A0B-AFD1-DE53495F98A4}"/>
              </a:ext>
            </a:extLst>
          </p:cNvPr>
          <p:cNvSpPr/>
          <p:nvPr/>
        </p:nvSpPr>
        <p:spPr>
          <a:xfrm>
            <a:off x="7581288" y="4001094"/>
            <a:ext cx="2000862" cy="1754326"/>
          </a:xfrm>
          <a:prstGeom prst="rect">
            <a:avLst/>
          </a:prstGeom>
        </p:spPr>
        <p:txBody>
          <a:bodyPr wrap="square">
            <a:spAutoFit/>
          </a:bodyPr>
          <a:lstStyle/>
          <a:p>
            <a:r>
              <a:rPr lang="en-CA" b="1" dirty="0"/>
              <a:t>Accessories</a:t>
            </a:r>
            <a:r>
              <a:rPr lang="en-CA" dirty="0"/>
              <a:t>: this is where plots will pop up, you can verify your packages are installed, etc.</a:t>
            </a:r>
          </a:p>
        </p:txBody>
      </p:sp>
      <p:sp>
        <p:nvSpPr>
          <p:cNvPr id="12" name="Rectangle 11">
            <a:extLst>
              <a:ext uri="{FF2B5EF4-FFF2-40B4-BE49-F238E27FC236}">
                <a16:creationId xmlns:a16="http://schemas.microsoft.com/office/drawing/2014/main" id="{FF75FD7B-974B-4681-830C-0CAFC60D4E1B}"/>
              </a:ext>
            </a:extLst>
          </p:cNvPr>
          <p:cNvSpPr/>
          <p:nvPr/>
        </p:nvSpPr>
        <p:spPr>
          <a:xfrm>
            <a:off x="7529951" y="2488282"/>
            <a:ext cx="2448011" cy="1200329"/>
          </a:xfrm>
          <a:prstGeom prst="rect">
            <a:avLst/>
          </a:prstGeom>
        </p:spPr>
        <p:txBody>
          <a:bodyPr wrap="square">
            <a:spAutoFit/>
          </a:bodyPr>
          <a:lstStyle/>
          <a:p>
            <a:r>
              <a:rPr lang="en-CA" b="1" dirty="0"/>
              <a:t>Environment: </a:t>
            </a:r>
            <a:r>
              <a:rPr lang="en-CA" dirty="0"/>
              <a:t>this is where you can see what variables and data are loaded</a:t>
            </a:r>
          </a:p>
        </p:txBody>
      </p:sp>
    </p:spTree>
    <p:extLst>
      <p:ext uri="{BB962C8B-B14F-4D97-AF65-F5344CB8AC3E}">
        <p14:creationId xmlns:p14="http://schemas.microsoft.com/office/powerpoint/2010/main" val="380363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Scripts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normAutofit/>
          </a:bodyPr>
          <a:lstStyle/>
          <a:p>
            <a:r>
              <a:rPr lang="en-CA" dirty="0"/>
              <a:t>I will give you a script for analysis – it is posted on the course spaces</a:t>
            </a:r>
          </a:p>
          <a:p>
            <a:r>
              <a:rPr lang="en-CA" dirty="0"/>
              <a:t>Essentially, all you’ll need to do is interpret the output of your script</a:t>
            </a:r>
          </a:p>
          <a:p>
            <a:r>
              <a:rPr lang="en-CA" dirty="0"/>
              <a:t>Typically however, whenever you are working in R studio you create scripts and that is where you primarily work</a:t>
            </a:r>
          </a:p>
          <a:p>
            <a:r>
              <a:rPr lang="en-CA" dirty="0"/>
              <a:t>Always make sure to save your work!</a:t>
            </a:r>
          </a:p>
          <a:p>
            <a:pPr marL="0" indent="0">
              <a:buNone/>
            </a:pPr>
            <a:endParaRPr lang="en-CA" dirty="0"/>
          </a:p>
          <a:p>
            <a:r>
              <a:rPr lang="en-CA" dirty="0"/>
              <a:t>I have shown you most of the functions you’ll need to run in-class (ANOVA, </a:t>
            </a:r>
            <a:r>
              <a:rPr lang="en-CA" dirty="0" err="1"/>
              <a:t>Levene</a:t>
            </a:r>
            <a:r>
              <a:rPr lang="en-CA" dirty="0"/>
              <a:t>)</a:t>
            </a:r>
          </a:p>
          <a:p>
            <a:endParaRPr lang="en-CA" dirty="0"/>
          </a:p>
        </p:txBody>
      </p:sp>
    </p:spTree>
    <p:extLst>
      <p:ext uri="{BB962C8B-B14F-4D97-AF65-F5344CB8AC3E}">
        <p14:creationId xmlns:p14="http://schemas.microsoft.com/office/powerpoint/2010/main" val="37435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Scripts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normAutofit/>
          </a:bodyPr>
          <a:lstStyle/>
          <a:p>
            <a:r>
              <a:rPr lang="en-CA" dirty="0"/>
              <a:t>If you use Windows – use </a:t>
            </a:r>
            <a:r>
              <a:rPr lang="en-CA" b="1" dirty="0"/>
              <a:t>the windows script</a:t>
            </a:r>
          </a:p>
          <a:p>
            <a:r>
              <a:rPr lang="en-CA" dirty="0"/>
              <a:t>If you use Mac – use </a:t>
            </a:r>
            <a:r>
              <a:rPr lang="en-CA" b="1" dirty="0"/>
              <a:t>the mac script</a:t>
            </a:r>
          </a:p>
          <a:p>
            <a:r>
              <a:rPr lang="en-CA" b="1" dirty="0"/>
              <a:t>There are very small differences between them</a:t>
            </a:r>
          </a:p>
          <a:p>
            <a:endParaRPr lang="en-CA" dirty="0"/>
          </a:p>
        </p:txBody>
      </p:sp>
    </p:spTree>
    <p:extLst>
      <p:ext uri="{BB962C8B-B14F-4D97-AF65-F5344CB8AC3E}">
        <p14:creationId xmlns:p14="http://schemas.microsoft.com/office/powerpoint/2010/main" val="19785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Introduction to our Script</a:t>
            </a:r>
          </a:p>
        </p:txBody>
      </p:sp>
      <p:sp>
        <p:nvSpPr>
          <p:cNvPr id="4" name="Content Placeholder 2">
            <a:extLst>
              <a:ext uri="{FF2B5EF4-FFF2-40B4-BE49-F238E27FC236}">
                <a16:creationId xmlns:a16="http://schemas.microsoft.com/office/drawing/2014/main" id="{E9A9D6AC-B5C3-466A-9AA8-25066834E0C2}"/>
              </a:ext>
            </a:extLst>
          </p:cNvPr>
          <p:cNvSpPr>
            <a:spLocks noGrp="1"/>
          </p:cNvSpPr>
          <p:nvPr>
            <p:ph idx="1"/>
          </p:nvPr>
        </p:nvSpPr>
        <p:spPr>
          <a:xfrm>
            <a:off x="838200" y="1825625"/>
            <a:ext cx="10515600" cy="4351338"/>
          </a:xfrm>
        </p:spPr>
        <p:txBody>
          <a:bodyPr>
            <a:normAutofit/>
          </a:bodyPr>
          <a:lstStyle/>
          <a:p>
            <a:r>
              <a:rPr lang="en-CA" dirty="0"/>
              <a:t>I will give you a script for analysis – it is posted on the course spaces</a:t>
            </a:r>
          </a:p>
          <a:p>
            <a:r>
              <a:rPr lang="en-CA" dirty="0"/>
              <a:t>In the following slides are the script itself. I have tried to annotate it. However, the following slides lay it out in more detail</a:t>
            </a:r>
          </a:p>
          <a:p>
            <a:r>
              <a:rPr lang="en-CA" dirty="0"/>
              <a:t>On most slides the</a:t>
            </a:r>
            <a:r>
              <a:rPr lang="en-CA" b="1" dirty="0"/>
              <a:t> image on the left is the script </a:t>
            </a:r>
            <a:r>
              <a:rPr lang="en-CA" dirty="0"/>
              <a:t>while </a:t>
            </a:r>
            <a:r>
              <a:rPr lang="en-CA" b="1" dirty="0"/>
              <a:t>the image on the right is the console</a:t>
            </a:r>
            <a:r>
              <a:rPr lang="en-CA" dirty="0"/>
              <a:t>. Once you run the commands in the script you should get the output in the console. You should see the output on the right. If you do not, then something is wrong!</a:t>
            </a:r>
          </a:p>
          <a:p>
            <a:r>
              <a:rPr lang="en-CA" sz="3600" b="1" dirty="0"/>
              <a:t>The console output is what you’ll need for your paper!</a:t>
            </a:r>
          </a:p>
          <a:p>
            <a:endParaRPr lang="en-CA" dirty="0"/>
          </a:p>
        </p:txBody>
      </p:sp>
    </p:spTree>
    <p:extLst>
      <p:ext uri="{BB962C8B-B14F-4D97-AF65-F5344CB8AC3E}">
        <p14:creationId xmlns:p14="http://schemas.microsoft.com/office/powerpoint/2010/main" val="407594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Running a Script</a:t>
            </a:r>
          </a:p>
        </p:txBody>
      </p:sp>
      <p:sp>
        <p:nvSpPr>
          <p:cNvPr id="4" name="Content Placeholder 2">
            <a:extLst>
              <a:ext uri="{FF2B5EF4-FFF2-40B4-BE49-F238E27FC236}">
                <a16:creationId xmlns:a16="http://schemas.microsoft.com/office/drawing/2014/main" id="{E9A9D6AC-B5C3-466A-9AA8-25066834E0C2}"/>
              </a:ext>
            </a:extLst>
          </p:cNvPr>
          <p:cNvSpPr>
            <a:spLocks noGrp="1"/>
          </p:cNvSpPr>
          <p:nvPr>
            <p:ph idx="1"/>
          </p:nvPr>
        </p:nvSpPr>
        <p:spPr>
          <a:xfrm>
            <a:off x="838200" y="1825625"/>
            <a:ext cx="10515600" cy="4351338"/>
          </a:xfrm>
        </p:spPr>
        <p:txBody>
          <a:bodyPr>
            <a:normAutofit/>
          </a:bodyPr>
          <a:lstStyle/>
          <a:p>
            <a:r>
              <a:rPr lang="en-CA" dirty="0"/>
              <a:t>Anytime you see a line that starts with # that is a comment. It does not get ran by R Studio – it essentially ignores that line. The comments are in </a:t>
            </a:r>
            <a:r>
              <a:rPr lang="en-CA" dirty="0">
                <a:solidFill>
                  <a:srgbClr val="92D050"/>
                </a:solidFill>
              </a:rPr>
              <a:t>green</a:t>
            </a:r>
            <a:r>
              <a:rPr lang="en-CA" dirty="0"/>
              <a:t> in my case.</a:t>
            </a:r>
          </a:p>
          <a:p>
            <a:r>
              <a:rPr lang="en-CA" dirty="0"/>
              <a:t>These comments are there to give you perspective on what is going on</a:t>
            </a:r>
          </a:p>
          <a:p>
            <a:r>
              <a:rPr lang="en-CA" dirty="0"/>
              <a:t>When you run a command from a script, you should see the output of that command in the “console” (see slide 15). This means it has successfully ran (or if not, it will show you the error)</a:t>
            </a:r>
          </a:p>
          <a:p>
            <a:endParaRPr lang="en-CA" dirty="0"/>
          </a:p>
        </p:txBody>
      </p:sp>
    </p:spTree>
    <p:extLst>
      <p:ext uri="{BB962C8B-B14F-4D97-AF65-F5344CB8AC3E}">
        <p14:creationId xmlns:p14="http://schemas.microsoft.com/office/powerpoint/2010/main" val="51683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F6D3-295F-42F1-8DAB-7C31C428371F}"/>
              </a:ext>
            </a:extLst>
          </p:cNvPr>
          <p:cNvSpPr>
            <a:spLocks noGrp="1"/>
          </p:cNvSpPr>
          <p:nvPr>
            <p:ph type="title"/>
          </p:nvPr>
        </p:nvSpPr>
        <p:spPr/>
        <p:txBody>
          <a:bodyPr/>
          <a:lstStyle/>
          <a:p>
            <a:pPr algn="ctr"/>
            <a:r>
              <a:rPr lang="en-CA" dirty="0"/>
              <a:t>Why R?</a:t>
            </a:r>
          </a:p>
        </p:txBody>
      </p:sp>
      <p:sp>
        <p:nvSpPr>
          <p:cNvPr id="3" name="Content Placeholder 2">
            <a:extLst>
              <a:ext uri="{FF2B5EF4-FFF2-40B4-BE49-F238E27FC236}">
                <a16:creationId xmlns:a16="http://schemas.microsoft.com/office/drawing/2014/main" id="{96378C6B-4B1D-4090-9638-A719AC1282F6}"/>
              </a:ext>
            </a:extLst>
          </p:cNvPr>
          <p:cNvSpPr>
            <a:spLocks noGrp="1"/>
          </p:cNvSpPr>
          <p:nvPr>
            <p:ph idx="1"/>
          </p:nvPr>
        </p:nvSpPr>
        <p:spPr/>
        <p:txBody>
          <a:bodyPr/>
          <a:lstStyle/>
          <a:p>
            <a:r>
              <a:rPr lang="en-CA" dirty="0"/>
              <a:t>I’ll be posting instructions on how to use SPSS for the class projects so why don’t we just use that?</a:t>
            </a:r>
          </a:p>
          <a:p>
            <a:r>
              <a:rPr lang="en-CA" dirty="0"/>
              <a:t>Well, R is free! And not only that, it is open source which means that if there are any problems with packages then fixes can be implemented quickly</a:t>
            </a:r>
          </a:p>
          <a:p>
            <a:pPr lvl="1"/>
            <a:r>
              <a:rPr lang="en-CA" dirty="0"/>
              <a:t>With SPSS you would have to wait for a new release…in the past there have statistical tests that have been computed wrong for </a:t>
            </a:r>
            <a:r>
              <a:rPr lang="en-CA" i="1" dirty="0"/>
              <a:t>years</a:t>
            </a:r>
          </a:p>
          <a:p>
            <a:r>
              <a:rPr lang="en-CA" dirty="0"/>
              <a:t>You can download R + R Studio on your computers at home </a:t>
            </a:r>
          </a:p>
        </p:txBody>
      </p:sp>
    </p:spTree>
    <p:extLst>
      <p:ext uri="{BB962C8B-B14F-4D97-AF65-F5344CB8AC3E}">
        <p14:creationId xmlns:p14="http://schemas.microsoft.com/office/powerpoint/2010/main" val="248218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473E-CCF7-4702-8B86-F64E740414A9}"/>
              </a:ext>
            </a:extLst>
          </p:cNvPr>
          <p:cNvSpPr>
            <a:spLocks noGrp="1"/>
          </p:cNvSpPr>
          <p:nvPr>
            <p:ph type="title"/>
          </p:nvPr>
        </p:nvSpPr>
        <p:spPr/>
        <p:txBody>
          <a:bodyPr/>
          <a:lstStyle/>
          <a:p>
            <a:r>
              <a:rPr lang="en-CA" dirty="0"/>
              <a:t>How To Run a Command</a:t>
            </a:r>
          </a:p>
        </p:txBody>
      </p:sp>
      <p:sp>
        <p:nvSpPr>
          <p:cNvPr id="3" name="Content Placeholder 2">
            <a:extLst>
              <a:ext uri="{FF2B5EF4-FFF2-40B4-BE49-F238E27FC236}">
                <a16:creationId xmlns:a16="http://schemas.microsoft.com/office/drawing/2014/main" id="{FE32D0A1-45E5-4A6F-9D3B-0B147E23DF9A}"/>
              </a:ext>
            </a:extLst>
          </p:cNvPr>
          <p:cNvSpPr>
            <a:spLocks noGrp="1"/>
          </p:cNvSpPr>
          <p:nvPr>
            <p:ph idx="1"/>
          </p:nvPr>
        </p:nvSpPr>
        <p:spPr>
          <a:xfrm>
            <a:off x="736600" y="1406525"/>
            <a:ext cx="10515600" cy="4351338"/>
          </a:xfrm>
        </p:spPr>
        <p:txBody>
          <a:bodyPr/>
          <a:lstStyle/>
          <a:p>
            <a:r>
              <a:rPr lang="en-CA" sz="2400" dirty="0"/>
              <a:t>How to run a command or an entire script:</a:t>
            </a:r>
          </a:p>
          <a:p>
            <a:pPr lvl="1"/>
            <a:r>
              <a:rPr lang="en-CA" sz="2000" dirty="0"/>
              <a:t>To run a command you can either highlight the line and hit “ctrl” + “enter” (windows) or “</a:t>
            </a:r>
            <a:r>
              <a:rPr lang="en-CA" sz="2000" dirty="0" err="1"/>
              <a:t>cmd</a:t>
            </a:r>
            <a:r>
              <a:rPr lang="en-CA" sz="2000" dirty="0"/>
              <a:t>” + “enter” (mac)</a:t>
            </a:r>
          </a:p>
          <a:p>
            <a:pPr lvl="1"/>
            <a:r>
              <a:rPr lang="en-CA" sz="2000" dirty="0"/>
              <a:t>Or you can use the drop down menu at the top (see image below)</a:t>
            </a:r>
          </a:p>
          <a:p>
            <a:pPr lvl="2"/>
            <a:r>
              <a:rPr lang="en-CA" sz="1800" dirty="0"/>
              <a:t>You essentially go “</a:t>
            </a:r>
            <a:r>
              <a:rPr lang="en-CA" sz="1800" dirty="0" err="1"/>
              <a:t>Code”</a:t>
            </a:r>
            <a:r>
              <a:rPr lang="en-CA" sz="1800" dirty="0" err="1">
                <a:sym typeface="Wingdings" panose="05000000000000000000" pitchFamily="2" charset="2"/>
              </a:rPr>
              <a:t>”Run</a:t>
            </a:r>
            <a:r>
              <a:rPr lang="en-CA" sz="1800" dirty="0">
                <a:sym typeface="Wingdings" panose="05000000000000000000" pitchFamily="2" charset="2"/>
              </a:rPr>
              <a:t> Selected Line(s)”</a:t>
            </a:r>
          </a:p>
          <a:p>
            <a:pPr lvl="1"/>
            <a:r>
              <a:rPr lang="en-CA" sz="2000" dirty="0">
                <a:sym typeface="Wingdings" panose="05000000000000000000" pitchFamily="2" charset="2"/>
              </a:rPr>
              <a:t>Or finally, you can just select the line and hit run (this would run the selected line)</a:t>
            </a:r>
            <a:br>
              <a:rPr lang="en-CA" dirty="0"/>
            </a:br>
            <a:endParaRPr lang="en-CA" dirty="0"/>
          </a:p>
          <a:p>
            <a:endParaRPr lang="en-CA" dirty="0"/>
          </a:p>
        </p:txBody>
      </p:sp>
      <p:grpSp>
        <p:nvGrpSpPr>
          <p:cNvPr id="8" name="Group 7">
            <a:extLst>
              <a:ext uri="{FF2B5EF4-FFF2-40B4-BE49-F238E27FC236}">
                <a16:creationId xmlns:a16="http://schemas.microsoft.com/office/drawing/2014/main" id="{EC722D3E-C127-47FD-BAFC-18A9317B6D45}"/>
              </a:ext>
            </a:extLst>
          </p:cNvPr>
          <p:cNvGrpSpPr/>
          <p:nvPr/>
        </p:nvGrpSpPr>
        <p:grpSpPr>
          <a:xfrm>
            <a:off x="617640" y="3726809"/>
            <a:ext cx="4897074" cy="3131191"/>
            <a:chOff x="3406548" y="3838043"/>
            <a:chExt cx="4537302" cy="2838982"/>
          </a:xfrm>
        </p:grpSpPr>
        <p:pic>
          <p:nvPicPr>
            <p:cNvPr id="5" name="Picture 4">
              <a:extLst>
                <a:ext uri="{FF2B5EF4-FFF2-40B4-BE49-F238E27FC236}">
                  <a16:creationId xmlns:a16="http://schemas.microsoft.com/office/drawing/2014/main" id="{18C6AC18-2C4F-4814-BBAD-571BE49F2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48" y="3838043"/>
              <a:ext cx="4537302" cy="2838982"/>
            </a:xfrm>
            <a:prstGeom prst="rect">
              <a:avLst/>
            </a:prstGeom>
          </p:spPr>
        </p:pic>
        <p:sp>
          <p:nvSpPr>
            <p:cNvPr id="6" name="Frame 5">
              <a:extLst>
                <a:ext uri="{FF2B5EF4-FFF2-40B4-BE49-F238E27FC236}">
                  <a16:creationId xmlns:a16="http://schemas.microsoft.com/office/drawing/2014/main" id="{5677588D-4F0E-4B7F-9175-6AC453F4827B}"/>
                </a:ext>
              </a:extLst>
            </p:cNvPr>
            <p:cNvSpPr/>
            <p:nvPr/>
          </p:nvSpPr>
          <p:spPr>
            <a:xfrm>
              <a:off x="3447523" y="5257534"/>
              <a:ext cx="1391177" cy="109804"/>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7" name="Frame 6">
              <a:extLst>
                <a:ext uri="{FF2B5EF4-FFF2-40B4-BE49-F238E27FC236}">
                  <a16:creationId xmlns:a16="http://schemas.microsoft.com/office/drawing/2014/main" id="{2B8E231B-C35B-41ED-9B25-DF8D7CA728A9}"/>
                </a:ext>
              </a:extLst>
            </p:cNvPr>
            <p:cNvSpPr/>
            <p:nvPr/>
          </p:nvSpPr>
          <p:spPr>
            <a:xfrm>
              <a:off x="3642786" y="3891488"/>
              <a:ext cx="176739" cy="156635"/>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grpSp>
      <p:pic>
        <p:nvPicPr>
          <p:cNvPr id="10" name="Picture 9">
            <a:extLst>
              <a:ext uri="{FF2B5EF4-FFF2-40B4-BE49-F238E27FC236}">
                <a16:creationId xmlns:a16="http://schemas.microsoft.com/office/drawing/2014/main" id="{29F82DF1-09BC-4E1E-9BA5-1367E873B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274" y="4085439"/>
            <a:ext cx="5966568" cy="616113"/>
          </a:xfrm>
          <a:prstGeom prst="rect">
            <a:avLst/>
          </a:prstGeom>
        </p:spPr>
      </p:pic>
      <p:sp>
        <p:nvSpPr>
          <p:cNvPr id="13" name="Frame 12">
            <a:extLst>
              <a:ext uri="{FF2B5EF4-FFF2-40B4-BE49-F238E27FC236}">
                <a16:creationId xmlns:a16="http://schemas.microsoft.com/office/drawing/2014/main" id="{80832684-7A53-46E0-A99B-991AD73719AF}"/>
              </a:ext>
            </a:extLst>
          </p:cNvPr>
          <p:cNvSpPr/>
          <p:nvPr/>
        </p:nvSpPr>
        <p:spPr>
          <a:xfrm>
            <a:off x="11073468" y="4268481"/>
            <a:ext cx="628374" cy="320297"/>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4" name="TextBox 13">
            <a:extLst>
              <a:ext uri="{FF2B5EF4-FFF2-40B4-BE49-F238E27FC236}">
                <a16:creationId xmlns:a16="http://schemas.microsoft.com/office/drawing/2014/main" id="{7512B2BF-719D-4D1D-B767-7ACAB1F648A9}"/>
              </a:ext>
            </a:extLst>
          </p:cNvPr>
          <p:cNvSpPr txBox="1"/>
          <p:nvPr/>
        </p:nvSpPr>
        <p:spPr>
          <a:xfrm>
            <a:off x="7504784" y="3641141"/>
            <a:ext cx="3259708" cy="369332"/>
          </a:xfrm>
          <a:prstGeom prst="rect">
            <a:avLst/>
          </a:prstGeom>
          <a:noFill/>
        </p:spPr>
        <p:txBody>
          <a:bodyPr wrap="square" rtlCol="0">
            <a:spAutoFit/>
          </a:bodyPr>
          <a:lstStyle/>
          <a:p>
            <a:r>
              <a:rPr lang="en-CA" b="1" dirty="0"/>
              <a:t>Hit that button to run the line</a:t>
            </a:r>
          </a:p>
        </p:txBody>
      </p:sp>
      <p:sp>
        <p:nvSpPr>
          <p:cNvPr id="15" name="TextBox 14">
            <a:extLst>
              <a:ext uri="{FF2B5EF4-FFF2-40B4-BE49-F238E27FC236}">
                <a16:creationId xmlns:a16="http://schemas.microsoft.com/office/drawing/2014/main" id="{0FDB1C7E-40A5-4B28-BF8B-D2C429B1F47F}"/>
              </a:ext>
            </a:extLst>
          </p:cNvPr>
          <p:cNvSpPr txBox="1"/>
          <p:nvPr/>
        </p:nvSpPr>
        <p:spPr>
          <a:xfrm>
            <a:off x="1620187" y="3357477"/>
            <a:ext cx="3259708" cy="369332"/>
          </a:xfrm>
          <a:prstGeom prst="rect">
            <a:avLst/>
          </a:prstGeom>
          <a:noFill/>
        </p:spPr>
        <p:txBody>
          <a:bodyPr wrap="square" rtlCol="0">
            <a:spAutoFit/>
          </a:bodyPr>
          <a:lstStyle/>
          <a:p>
            <a:r>
              <a:rPr lang="en-CA" b="1" dirty="0"/>
              <a:t>Hit that button to run the line</a:t>
            </a:r>
          </a:p>
        </p:txBody>
      </p:sp>
    </p:spTree>
    <p:extLst>
      <p:ext uri="{BB962C8B-B14F-4D97-AF65-F5344CB8AC3E}">
        <p14:creationId xmlns:p14="http://schemas.microsoft.com/office/powerpoint/2010/main" val="395058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Install Packages</a:t>
            </a:r>
          </a:p>
        </p:txBody>
      </p:sp>
      <p:sp>
        <p:nvSpPr>
          <p:cNvPr id="3" name="Content Placeholder 2">
            <a:extLst>
              <a:ext uri="{FF2B5EF4-FFF2-40B4-BE49-F238E27FC236}">
                <a16:creationId xmlns:a16="http://schemas.microsoft.com/office/drawing/2014/main" id="{8A92B5E8-5DD9-4DB0-9C9A-D37F10316262}"/>
              </a:ext>
            </a:extLst>
          </p:cNvPr>
          <p:cNvSpPr>
            <a:spLocks noGrp="1"/>
          </p:cNvSpPr>
          <p:nvPr>
            <p:ph idx="1"/>
          </p:nvPr>
        </p:nvSpPr>
        <p:spPr>
          <a:xfrm>
            <a:off x="838200" y="1392514"/>
            <a:ext cx="10515600" cy="4351338"/>
          </a:xfrm>
        </p:spPr>
        <p:txBody>
          <a:bodyPr>
            <a:normAutofit/>
          </a:bodyPr>
          <a:lstStyle/>
          <a:p>
            <a:r>
              <a:rPr lang="en-CA" sz="2400" dirty="0"/>
              <a:t>First we will want to install 3 packages (Car, </a:t>
            </a:r>
            <a:r>
              <a:rPr lang="en-CA" sz="2400" dirty="0" err="1"/>
              <a:t>Psyc</a:t>
            </a:r>
            <a:r>
              <a:rPr lang="en-CA" sz="2400" dirty="0"/>
              <a:t>, </a:t>
            </a:r>
            <a:r>
              <a:rPr lang="en-CA" sz="2400" dirty="0" err="1"/>
              <a:t>DescTools</a:t>
            </a:r>
            <a:r>
              <a:rPr lang="en-CA" sz="2400" dirty="0"/>
              <a:t>)</a:t>
            </a:r>
          </a:p>
          <a:p>
            <a:pPr lvl="1"/>
            <a:r>
              <a:rPr lang="en-CA" sz="2000" dirty="0"/>
              <a:t>We will use “Car” for </a:t>
            </a:r>
            <a:r>
              <a:rPr lang="en-CA" sz="2000" dirty="0" err="1"/>
              <a:t>Levene’s</a:t>
            </a:r>
            <a:r>
              <a:rPr lang="en-CA" sz="2000" dirty="0"/>
              <a:t> Test, “</a:t>
            </a:r>
            <a:r>
              <a:rPr lang="en-CA" sz="2000" dirty="0" err="1"/>
              <a:t>Psyc</a:t>
            </a:r>
            <a:r>
              <a:rPr lang="en-CA" sz="2000" dirty="0"/>
              <a:t>” to get descriptive statistics, and “</a:t>
            </a:r>
            <a:r>
              <a:rPr lang="en-CA" sz="2000" dirty="0" err="1"/>
              <a:t>DescTools</a:t>
            </a:r>
            <a:r>
              <a:rPr lang="en-CA" sz="2000" dirty="0"/>
              <a:t>’ for the Dunnett’s Test</a:t>
            </a:r>
          </a:p>
          <a:p>
            <a:pPr lvl="1"/>
            <a:r>
              <a:rPr lang="en-CA" sz="2000" dirty="0"/>
              <a:t>I’m not going to show the output here because it is a lot…but as long as you don’t get any errors when you run </a:t>
            </a:r>
            <a:r>
              <a:rPr lang="en-CA" sz="2000" b="1" dirty="0"/>
              <a:t>lines 10 to 12 </a:t>
            </a:r>
            <a:r>
              <a:rPr lang="en-CA" sz="2000" dirty="0"/>
              <a:t>you should be fine.</a:t>
            </a:r>
          </a:p>
          <a:p>
            <a:pPr lvl="1"/>
            <a:r>
              <a:rPr lang="en-CA" sz="2000" dirty="0"/>
              <a:t>Make sure to accept the restart when it says to restart!</a:t>
            </a:r>
          </a:p>
          <a:p>
            <a:pPr lvl="1"/>
            <a:r>
              <a:rPr lang="en-CA" sz="2000" dirty="0"/>
              <a:t>Note: Sometimes the packages ask for input in the console. You just need to type yes there!</a:t>
            </a:r>
          </a:p>
          <a:p>
            <a:endParaRPr lang="en-CA" dirty="0"/>
          </a:p>
        </p:txBody>
      </p:sp>
      <p:pic>
        <p:nvPicPr>
          <p:cNvPr id="5" name="Picture 4">
            <a:extLst>
              <a:ext uri="{FF2B5EF4-FFF2-40B4-BE49-F238E27FC236}">
                <a16:creationId xmlns:a16="http://schemas.microsoft.com/office/drawing/2014/main" id="{4A3C89D6-7C3E-4C3F-A61B-BCABD07B3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321" y="4810272"/>
            <a:ext cx="9259592" cy="1867161"/>
          </a:xfrm>
          <a:prstGeom prst="rect">
            <a:avLst/>
          </a:prstGeom>
        </p:spPr>
      </p:pic>
      <p:sp>
        <p:nvSpPr>
          <p:cNvPr id="6" name="TextBox 5">
            <a:extLst>
              <a:ext uri="{FF2B5EF4-FFF2-40B4-BE49-F238E27FC236}">
                <a16:creationId xmlns:a16="http://schemas.microsoft.com/office/drawing/2014/main" id="{105D128E-67AB-4466-9563-5F4BCC51E330}"/>
              </a:ext>
            </a:extLst>
          </p:cNvPr>
          <p:cNvSpPr txBox="1"/>
          <p:nvPr/>
        </p:nvSpPr>
        <p:spPr>
          <a:xfrm>
            <a:off x="4969892" y="4286882"/>
            <a:ext cx="3259708" cy="369332"/>
          </a:xfrm>
          <a:prstGeom prst="rect">
            <a:avLst/>
          </a:prstGeom>
          <a:noFill/>
        </p:spPr>
        <p:txBody>
          <a:bodyPr wrap="square" rtlCol="0">
            <a:spAutoFit/>
          </a:bodyPr>
          <a:lstStyle/>
          <a:p>
            <a:r>
              <a:rPr lang="en-CA" b="1" dirty="0"/>
              <a:t>Script Input – Run these lines!</a:t>
            </a:r>
          </a:p>
        </p:txBody>
      </p:sp>
      <p:sp>
        <p:nvSpPr>
          <p:cNvPr id="8" name="Frame 7">
            <a:extLst>
              <a:ext uri="{FF2B5EF4-FFF2-40B4-BE49-F238E27FC236}">
                <a16:creationId xmlns:a16="http://schemas.microsoft.com/office/drawing/2014/main" id="{17BB2110-1008-4440-B072-B8742AF141F8}"/>
              </a:ext>
            </a:extLst>
          </p:cNvPr>
          <p:cNvSpPr/>
          <p:nvPr/>
        </p:nvSpPr>
        <p:spPr>
          <a:xfrm>
            <a:off x="2094451" y="6165907"/>
            <a:ext cx="3148668" cy="605333"/>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412671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Load Packages</a:t>
            </a:r>
          </a:p>
        </p:txBody>
      </p:sp>
      <p:sp>
        <p:nvSpPr>
          <p:cNvPr id="3" name="Content Placeholder 2">
            <a:extLst>
              <a:ext uri="{FF2B5EF4-FFF2-40B4-BE49-F238E27FC236}">
                <a16:creationId xmlns:a16="http://schemas.microsoft.com/office/drawing/2014/main" id="{8A92B5E8-5DD9-4DB0-9C9A-D37F10316262}"/>
              </a:ext>
            </a:extLst>
          </p:cNvPr>
          <p:cNvSpPr>
            <a:spLocks noGrp="1"/>
          </p:cNvSpPr>
          <p:nvPr>
            <p:ph idx="1"/>
          </p:nvPr>
        </p:nvSpPr>
        <p:spPr>
          <a:xfrm>
            <a:off x="838200" y="1825625"/>
            <a:ext cx="10515600" cy="4351338"/>
          </a:xfrm>
        </p:spPr>
        <p:txBody>
          <a:bodyPr>
            <a:normAutofit/>
          </a:bodyPr>
          <a:lstStyle/>
          <a:p>
            <a:r>
              <a:rPr lang="en-CA" dirty="0"/>
              <a:t>Then we want to load the 3 packages (Car, </a:t>
            </a:r>
            <a:r>
              <a:rPr lang="en-CA" dirty="0" err="1"/>
              <a:t>Psyc</a:t>
            </a:r>
            <a:r>
              <a:rPr lang="en-CA" dirty="0"/>
              <a:t>, </a:t>
            </a:r>
            <a:r>
              <a:rPr lang="en-CA" dirty="0" err="1"/>
              <a:t>DescTools</a:t>
            </a:r>
            <a:r>
              <a:rPr lang="en-CA" dirty="0"/>
              <a:t>)</a:t>
            </a:r>
          </a:p>
          <a:p>
            <a:r>
              <a:rPr lang="en-CA" dirty="0"/>
              <a:t>To do this run lines 14 to 16</a:t>
            </a:r>
          </a:p>
          <a:p>
            <a:r>
              <a:rPr lang="en-CA" dirty="0"/>
              <a:t>Your console output should look something like the right</a:t>
            </a:r>
          </a:p>
          <a:p>
            <a:endParaRPr lang="en-CA" dirty="0"/>
          </a:p>
        </p:txBody>
      </p:sp>
      <p:pic>
        <p:nvPicPr>
          <p:cNvPr id="13" name="Picture 12">
            <a:extLst>
              <a:ext uri="{FF2B5EF4-FFF2-40B4-BE49-F238E27FC236}">
                <a16:creationId xmlns:a16="http://schemas.microsoft.com/office/drawing/2014/main" id="{4BEB19AE-14CF-47E5-A26E-90F8B7AF4203}"/>
              </a:ext>
            </a:extLst>
          </p:cNvPr>
          <p:cNvPicPr>
            <a:picLocks noChangeAspect="1"/>
          </p:cNvPicPr>
          <p:nvPr/>
        </p:nvPicPr>
        <p:blipFill rotWithShape="1">
          <a:blip r:embed="rId2">
            <a:extLst>
              <a:ext uri="{28A0092B-C50C-407E-A947-70E740481C1C}">
                <a14:useLocalDpi xmlns:a14="http://schemas.microsoft.com/office/drawing/2010/main" val="0"/>
              </a:ext>
            </a:extLst>
          </a:blip>
          <a:srcRect r="43046"/>
          <a:stretch/>
        </p:blipFill>
        <p:spPr>
          <a:xfrm>
            <a:off x="876569" y="3547100"/>
            <a:ext cx="5219431" cy="1171739"/>
          </a:xfrm>
          <a:prstGeom prst="rect">
            <a:avLst/>
          </a:prstGeom>
        </p:spPr>
      </p:pic>
      <p:pic>
        <p:nvPicPr>
          <p:cNvPr id="15" name="Picture 14">
            <a:extLst>
              <a:ext uri="{FF2B5EF4-FFF2-40B4-BE49-F238E27FC236}">
                <a16:creationId xmlns:a16="http://schemas.microsoft.com/office/drawing/2014/main" id="{E8CE87C8-D7B7-4E0C-BFD2-72EFA0C6B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339" y="3547100"/>
            <a:ext cx="5125165" cy="2924583"/>
          </a:xfrm>
          <a:prstGeom prst="rect">
            <a:avLst/>
          </a:prstGeom>
        </p:spPr>
      </p:pic>
      <p:sp>
        <p:nvSpPr>
          <p:cNvPr id="16" name="Frame 15">
            <a:extLst>
              <a:ext uri="{FF2B5EF4-FFF2-40B4-BE49-F238E27FC236}">
                <a16:creationId xmlns:a16="http://schemas.microsoft.com/office/drawing/2014/main" id="{6D596EE1-305A-4400-BF16-B5E47F85AE1A}"/>
              </a:ext>
            </a:extLst>
          </p:cNvPr>
          <p:cNvSpPr/>
          <p:nvPr/>
        </p:nvSpPr>
        <p:spPr>
          <a:xfrm>
            <a:off x="6599338" y="3721495"/>
            <a:ext cx="5125165" cy="2924583"/>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7" name="TextBox 16">
            <a:extLst>
              <a:ext uri="{FF2B5EF4-FFF2-40B4-BE49-F238E27FC236}">
                <a16:creationId xmlns:a16="http://schemas.microsoft.com/office/drawing/2014/main" id="{30933EF8-4B97-44C9-ACDD-DF299BAEFB7A}"/>
              </a:ext>
            </a:extLst>
          </p:cNvPr>
          <p:cNvSpPr txBox="1"/>
          <p:nvPr/>
        </p:nvSpPr>
        <p:spPr>
          <a:xfrm>
            <a:off x="2042134" y="3244334"/>
            <a:ext cx="3259708" cy="369332"/>
          </a:xfrm>
          <a:prstGeom prst="rect">
            <a:avLst/>
          </a:prstGeom>
          <a:noFill/>
        </p:spPr>
        <p:txBody>
          <a:bodyPr wrap="square" rtlCol="0">
            <a:spAutoFit/>
          </a:bodyPr>
          <a:lstStyle/>
          <a:p>
            <a:r>
              <a:rPr lang="en-CA" b="1" dirty="0"/>
              <a:t>Script Input – Run these lines!</a:t>
            </a:r>
          </a:p>
        </p:txBody>
      </p:sp>
      <p:sp>
        <p:nvSpPr>
          <p:cNvPr id="19" name="TextBox 18">
            <a:extLst>
              <a:ext uri="{FF2B5EF4-FFF2-40B4-BE49-F238E27FC236}">
                <a16:creationId xmlns:a16="http://schemas.microsoft.com/office/drawing/2014/main" id="{20463839-10A6-4758-8EB7-7D259BFFD326}"/>
              </a:ext>
            </a:extLst>
          </p:cNvPr>
          <p:cNvSpPr txBox="1"/>
          <p:nvPr/>
        </p:nvSpPr>
        <p:spPr>
          <a:xfrm>
            <a:off x="8132461" y="3217226"/>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65058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Load Packages</a:t>
            </a:r>
          </a:p>
        </p:txBody>
      </p:sp>
      <p:sp>
        <p:nvSpPr>
          <p:cNvPr id="3" name="Content Placeholder 2">
            <a:extLst>
              <a:ext uri="{FF2B5EF4-FFF2-40B4-BE49-F238E27FC236}">
                <a16:creationId xmlns:a16="http://schemas.microsoft.com/office/drawing/2014/main" id="{8A92B5E8-5DD9-4DB0-9C9A-D37F10316262}"/>
              </a:ext>
            </a:extLst>
          </p:cNvPr>
          <p:cNvSpPr>
            <a:spLocks noGrp="1"/>
          </p:cNvSpPr>
          <p:nvPr>
            <p:ph idx="1"/>
          </p:nvPr>
        </p:nvSpPr>
        <p:spPr>
          <a:xfrm>
            <a:off x="838200" y="1378218"/>
            <a:ext cx="10515600" cy="5341363"/>
          </a:xfrm>
        </p:spPr>
        <p:txBody>
          <a:bodyPr>
            <a:normAutofit fontScale="92500" lnSpcReduction="10000"/>
          </a:bodyPr>
          <a:lstStyle/>
          <a:p>
            <a:r>
              <a:rPr lang="en-CA" dirty="0"/>
              <a:t>You can check the “Packages” tab (in the accessories section – bottom right) to make sure the packages installed and loaded properly.</a:t>
            </a:r>
          </a:p>
          <a:p>
            <a:endParaRPr lang="en-CA" dirty="0"/>
          </a:p>
          <a:p>
            <a:endParaRPr lang="en-CA" dirty="0"/>
          </a:p>
          <a:p>
            <a:endParaRPr lang="en-CA" dirty="0"/>
          </a:p>
          <a:p>
            <a:endParaRPr lang="en-CA" dirty="0"/>
          </a:p>
          <a:p>
            <a:endParaRPr lang="en-CA" dirty="0"/>
          </a:p>
          <a:p>
            <a:endParaRPr lang="en-CA" dirty="0"/>
          </a:p>
          <a:p>
            <a:endParaRPr lang="en-CA" dirty="0"/>
          </a:p>
          <a:p>
            <a:r>
              <a:rPr lang="en-CA" dirty="0"/>
              <a:t>In this tab you can also try manually installing them and then loading them if you are having issues. For install you just type the packages and hit enter. Then to load you just check the box</a:t>
            </a:r>
          </a:p>
          <a:p>
            <a:endParaRPr lang="en-CA" dirty="0"/>
          </a:p>
        </p:txBody>
      </p:sp>
      <p:grpSp>
        <p:nvGrpSpPr>
          <p:cNvPr id="11" name="Group 10">
            <a:extLst>
              <a:ext uri="{FF2B5EF4-FFF2-40B4-BE49-F238E27FC236}">
                <a16:creationId xmlns:a16="http://schemas.microsoft.com/office/drawing/2014/main" id="{CD6B24AA-96A7-4AD5-A641-CAB5AF70D21D}"/>
              </a:ext>
            </a:extLst>
          </p:cNvPr>
          <p:cNvGrpSpPr/>
          <p:nvPr/>
        </p:nvGrpSpPr>
        <p:grpSpPr>
          <a:xfrm>
            <a:off x="4406078" y="2203613"/>
            <a:ext cx="3379844" cy="2952219"/>
            <a:chOff x="3962102" y="2228682"/>
            <a:chExt cx="4029636" cy="3244105"/>
          </a:xfrm>
        </p:grpSpPr>
        <p:pic>
          <p:nvPicPr>
            <p:cNvPr id="6" name="Picture 5">
              <a:extLst>
                <a:ext uri="{FF2B5EF4-FFF2-40B4-BE49-F238E27FC236}">
                  <a16:creationId xmlns:a16="http://schemas.microsoft.com/office/drawing/2014/main" id="{7376A6FB-3F3F-43C0-9EF7-01E79C3680CE}"/>
                </a:ext>
              </a:extLst>
            </p:cNvPr>
            <p:cNvPicPr>
              <a:picLocks noChangeAspect="1"/>
            </p:cNvPicPr>
            <p:nvPr/>
          </p:nvPicPr>
          <p:blipFill rotWithShape="1">
            <a:blip r:embed="rId2">
              <a:extLst>
                <a:ext uri="{28A0092B-C50C-407E-A947-70E740481C1C}">
                  <a14:useLocalDpi xmlns:a14="http://schemas.microsoft.com/office/drawing/2010/main" val="0"/>
                </a:ext>
              </a:extLst>
            </a:blip>
            <a:srcRect r="6473"/>
            <a:stretch/>
          </p:blipFill>
          <p:spPr>
            <a:xfrm>
              <a:off x="3962102" y="2228682"/>
              <a:ext cx="3991531" cy="2400635"/>
            </a:xfrm>
            <a:prstGeom prst="rect">
              <a:avLst/>
            </a:prstGeom>
          </p:spPr>
        </p:pic>
        <p:pic>
          <p:nvPicPr>
            <p:cNvPr id="8" name="Picture 7">
              <a:extLst>
                <a:ext uri="{FF2B5EF4-FFF2-40B4-BE49-F238E27FC236}">
                  <a16:creationId xmlns:a16="http://schemas.microsoft.com/office/drawing/2014/main" id="{D4077F72-D96E-4389-A4E0-38F0F1436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207" y="4643932"/>
              <a:ext cx="3953427" cy="295316"/>
            </a:xfrm>
            <a:prstGeom prst="rect">
              <a:avLst/>
            </a:prstGeom>
          </p:spPr>
        </p:pic>
        <p:pic>
          <p:nvPicPr>
            <p:cNvPr id="10" name="Picture 9">
              <a:extLst>
                <a:ext uri="{FF2B5EF4-FFF2-40B4-BE49-F238E27FC236}">
                  <a16:creationId xmlns:a16="http://schemas.microsoft.com/office/drawing/2014/main" id="{57A1DF4A-42A6-47AF-AE8F-CFC54B7BF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206" y="4920260"/>
              <a:ext cx="3991532" cy="552527"/>
            </a:xfrm>
            <a:prstGeom prst="rect">
              <a:avLst/>
            </a:prstGeom>
          </p:spPr>
        </p:pic>
      </p:grpSp>
      <p:sp>
        <p:nvSpPr>
          <p:cNvPr id="9" name="Frame 8">
            <a:extLst>
              <a:ext uri="{FF2B5EF4-FFF2-40B4-BE49-F238E27FC236}">
                <a16:creationId xmlns:a16="http://schemas.microsoft.com/office/drawing/2014/main" id="{AEBC76FE-FFFC-414B-8710-C8D5D62FBAF4}"/>
              </a:ext>
            </a:extLst>
          </p:cNvPr>
          <p:cNvSpPr/>
          <p:nvPr/>
        </p:nvSpPr>
        <p:spPr>
          <a:xfrm>
            <a:off x="4269998" y="4185280"/>
            <a:ext cx="1073790" cy="822947"/>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372391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Check your R Version</a:t>
            </a:r>
          </a:p>
        </p:txBody>
      </p:sp>
      <p:sp>
        <p:nvSpPr>
          <p:cNvPr id="3" name="Content Placeholder 2">
            <a:extLst>
              <a:ext uri="{FF2B5EF4-FFF2-40B4-BE49-F238E27FC236}">
                <a16:creationId xmlns:a16="http://schemas.microsoft.com/office/drawing/2014/main" id="{8A92B5E8-5DD9-4DB0-9C9A-D37F10316262}"/>
              </a:ext>
            </a:extLst>
          </p:cNvPr>
          <p:cNvSpPr>
            <a:spLocks noGrp="1"/>
          </p:cNvSpPr>
          <p:nvPr>
            <p:ph idx="1"/>
          </p:nvPr>
        </p:nvSpPr>
        <p:spPr>
          <a:xfrm>
            <a:off x="838200" y="1825625"/>
            <a:ext cx="10515600" cy="4351338"/>
          </a:xfrm>
        </p:spPr>
        <p:txBody>
          <a:bodyPr>
            <a:normAutofit/>
          </a:bodyPr>
          <a:lstStyle/>
          <a:p>
            <a:r>
              <a:rPr lang="en-CA" sz="2000" dirty="0"/>
              <a:t>You will want to be on the most recent release of R </a:t>
            </a:r>
          </a:p>
          <a:p>
            <a:r>
              <a:rPr lang="en-CA" sz="2000" dirty="0"/>
              <a:t>You can check this in R studio using the “version” command (line 18) – if you have any issues with the packages this will be why! Make sure your version is at least 3.6.2 or 3.6.3. The packages we use have issues with earlier versions of R</a:t>
            </a:r>
          </a:p>
          <a:p>
            <a:r>
              <a:rPr lang="en-CA" sz="2000" dirty="0"/>
              <a:t>Check the console after you run the command for major and minor. They need to correspond to 3 and 6.3 (or 6.2)</a:t>
            </a:r>
          </a:p>
          <a:p>
            <a:endParaRPr lang="en-CA" dirty="0"/>
          </a:p>
        </p:txBody>
      </p:sp>
      <p:pic>
        <p:nvPicPr>
          <p:cNvPr id="5" name="Picture 4">
            <a:extLst>
              <a:ext uri="{FF2B5EF4-FFF2-40B4-BE49-F238E27FC236}">
                <a16:creationId xmlns:a16="http://schemas.microsoft.com/office/drawing/2014/main" id="{494CB350-7838-47F1-AF61-EFD8AE29F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74" y="4070342"/>
            <a:ext cx="6424274" cy="746482"/>
          </a:xfrm>
          <a:prstGeom prst="rect">
            <a:avLst/>
          </a:prstGeom>
        </p:spPr>
      </p:pic>
      <p:pic>
        <p:nvPicPr>
          <p:cNvPr id="9" name="Picture 8">
            <a:extLst>
              <a:ext uri="{FF2B5EF4-FFF2-40B4-BE49-F238E27FC236}">
                <a16:creationId xmlns:a16="http://schemas.microsoft.com/office/drawing/2014/main" id="{0486265F-49AA-4256-933E-D78B24EC7503}"/>
              </a:ext>
            </a:extLst>
          </p:cNvPr>
          <p:cNvPicPr>
            <a:picLocks noChangeAspect="1"/>
          </p:cNvPicPr>
          <p:nvPr/>
        </p:nvPicPr>
        <p:blipFill rotWithShape="1">
          <a:blip r:embed="rId3">
            <a:extLst>
              <a:ext uri="{28A0092B-C50C-407E-A947-70E740481C1C}">
                <a14:useLocalDpi xmlns:a14="http://schemas.microsoft.com/office/drawing/2010/main" val="0"/>
              </a:ext>
            </a:extLst>
          </a:blip>
          <a:srcRect r="56838"/>
          <a:stretch/>
        </p:blipFill>
        <p:spPr>
          <a:xfrm>
            <a:off x="7262474" y="4001294"/>
            <a:ext cx="3318163" cy="1933845"/>
          </a:xfrm>
          <a:prstGeom prst="rect">
            <a:avLst/>
          </a:prstGeom>
        </p:spPr>
      </p:pic>
      <p:sp>
        <p:nvSpPr>
          <p:cNvPr id="10" name="Frame 9">
            <a:extLst>
              <a:ext uri="{FF2B5EF4-FFF2-40B4-BE49-F238E27FC236}">
                <a16:creationId xmlns:a16="http://schemas.microsoft.com/office/drawing/2014/main" id="{2C21FCF2-DB04-4573-B914-88288EC8D26D}"/>
              </a:ext>
            </a:extLst>
          </p:cNvPr>
          <p:cNvSpPr/>
          <p:nvPr/>
        </p:nvSpPr>
        <p:spPr>
          <a:xfrm>
            <a:off x="7113512" y="5573446"/>
            <a:ext cx="1996931" cy="433071"/>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1" name="TextBox 10">
            <a:extLst>
              <a:ext uri="{FF2B5EF4-FFF2-40B4-BE49-F238E27FC236}">
                <a16:creationId xmlns:a16="http://schemas.microsoft.com/office/drawing/2014/main" id="{D014D0E5-44EB-4707-BD57-A975C54D9D9E}"/>
              </a:ext>
            </a:extLst>
          </p:cNvPr>
          <p:cNvSpPr txBox="1"/>
          <p:nvPr/>
        </p:nvSpPr>
        <p:spPr>
          <a:xfrm>
            <a:off x="1983411" y="3701010"/>
            <a:ext cx="3259708" cy="369332"/>
          </a:xfrm>
          <a:prstGeom prst="rect">
            <a:avLst/>
          </a:prstGeom>
          <a:noFill/>
        </p:spPr>
        <p:txBody>
          <a:bodyPr wrap="square" rtlCol="0">
            <a:spAutoFit/>
          </a:bodyPr>
          <a:lstStyle/>
          <a:p>
            <a:r>
              <a:rPr lang="en-CA" b="1" dirty="0"/>
              <a:t>Script Input – Run these lines!</a:t>
            </a:r>
          </a:p>
        </p:txBody>
      </p:sp>
      <p:sp>
        <p:nvSpPr>
          <p:cNvPr id="12" name="TextBox 11">
            <a:extLst>
              <a:ext uri="{FF2B5EF4-FFF2-40B4-BE49-F238E27FC236}">
                <a16:creationId xmlns:a16="http://schemas.microsoft.com/office/drawing/2014/main" id="{AD4FA14F-C3E7-4CFC-8EEB-6D10ECB2F7E8}"/>
              </a:ext>
            </a:extLst>
          </p:cNvPr>
          <p:cNvSpPr txBox="1"/>
          <p:nvPr/>
        </p:nvSpPr>
        <p:spPr>
          <a:xfrm>
            <a:off x="7907455" y="3631962"/>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29770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Load Data</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dirty="0"/>
              <a:t>Then all we need to do is load the data (line 21).</a:t>
            </a:r>
          </a:p>
          <a:p>
            <a:r>
              <a:rPr lang="en-CA" dirty="0"/>
              <a:t>After you do that you should get the option to select your data pop up. Simply navigate to where you saved your </a:t>
            </a:r>
            <a:r>
              <a:rPr lang="en-CA" dirty="0" err="1"/>
              <a:t>datfile</a:t>
            </a:r>
            <a:r>
              <a:rPr lang="en-CA" dirty="0"/>
              <a:t> (the .csv file), choose that .csv file and his open!</a:t>
            </a:r>
          </a:p>
          <a:p>
            <a:endParaRPr lang="en-CA" dirty="0"/>
          </a:p>
        </p:txBody>
      </p:sp>
      <p:pic>
        <p:nvPicPr>
          <p:cNvPr id="5" name="Picture 4">
            <a:extLst>
              <a:ext uri="{FF2B5EF4-FFF2-40B4-BE49-F238E27FC236}">
                <a16:creationId xmlns:a16="http://schemas.microsoft.com/office/drawing/2014/main" id="{C94B09F0-09D3-4A8D-9650-BD3AE500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278" y="3510977"/>
            <a:ext cx="5050069" cy="2800923"/>
          </a:xfrm>
          <a:prstGeom prst="rect">
            <a:avLst/>
          </a:prstGeom>
        </p:spPr>
      </p:pic>
      <p:pic>
        <p:nvPicPr>
          <p:cNvPr id="11" name="Picture 10">
            <a:extLst>
              <a:ext uri="{FF2B5EF4-FFF2-40B4-BE49-F238E27FC236}">
                <a16:creationId xmlns:a16="http://schemas.microsoft.com/office/drawing/2014/main" id="{61C07B0A-35A4-404C-845C-C10ABC410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071" y="4001294"/>
            <a:ext cx="4629796" cy="924054"/>
          </a:xfrm>
          <a:prstGeom prst="rect">
            <a:avLst/>
          </a:prstGeom>
        </p:spPr>
      </p:pic>
      <p:sp>
        <p:nvSpPr>
          <p:cNvPr id="12" name="Frame 11">
            <a:extLst>
              <a:ext uri="{FF2B5EF4-FFF2-40B4-BE49-F238E27FC236}">
                <a16:creationId xmlns:a16="http://schemas.microsoft.com/office/drawing/2014/main" id="{AA3B2C06-80F4-4E6B-A5B4-7177D722C39B}"/>
              </a:ext>
            </a:extLst>
          </p:cNvPr>
          <p:cNvSpPr/>
          <p:nvPr/>
        </p:nvSpPr>
        <p:spPr>
          <a:xfrm>
            <a:off x="7625593" y="4379054"/>
            <a:ext cx="3246539" cy="16778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266858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View Data</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dirty="0"/>
              <a:t>You will want to view your data to make sure everything is looking kosher (line 22)</a:t>
            </a:r>
          </a:p>
          <a:p>
            <a:r>
              <a:rPr lang="en-CA" dirty="0"/>
              <a:t>You can do that two ways: either the head command or the view command. Below is an example of the view command</a:t>
            </a:r>
          </a:p>
          <a:p>
            <a:endParaRPr lang="en-CA" dirty="0"/>
          </a:p>
        </p:txBody>
      </p:sp>
      <p:pic>
        <p:nvPicPr>
          <p:cNvPr id="5" name="Picture 4">
            <a:extLst>
              <a:ext uri="{FF2B5EF4-FFF2-40B4-BE49-F238E27FC236}">
                <a16:creationId xmlns:a16="http://schemas.microsoft.com/office/drawing/2014/main" id="{F5690BB0-2F23-421B-9C01-BD22D209A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59" y="4358093"/>
            <a:ext cx="5683590" cy="530269"/>
          </a:xfrm>
          <a:prstGeom prst="rect">
            <a:avLst/>
          </a:prstGeom>
        </p:spPr>
      </p:pic>
      <p:pic>
        <p:nvPicPr>
          <p:cNvPr id="7" name="Picture 6">
            <a:extLst>
              <a:ext uri="{FF2B5EF4-FFF2-40B4-BE49-F238E27FC236}">
                <a16:creationId xmlns:a16="http://schemas.microsoft.com/office/drawing/2014/main" id="{FA7F951C-C9EF-4185-ACBE-AD47EA468F0B}"/>
              </a:ext>
            </a:extLst>
          </p:cNvPr>
          <p:cNvPicPr>
            <a:picLocks noChangeAspect="1"/>
          </p:cNvPicPr>
          <p:nvPr/>
        </p:nvPicPr>
        <p:blipFill rotWithShape="1">
          <a:blip r:embed="rId3">
            <a:extLst>
              <a:ext uri="{28A0092B-C50C-407E-A947-70E740481C1C}">
                <a14:useLocalDpi xmlns:a14="http://schemas.microsoft.com/office/drawing/2010/main" val="0"/>
              </a:ext>
            </a:extLst>
          </a:blip>
          <a:srcRect r="17747" b="-10380"/>
          <a:stretch/>
        </p:blipFill>
        <p:spPr>
          <a:xfrm>
            <a:off x="6644079" y="4358093"/>
            <a:ext cx="5371321" cy="440495"/>
          </a:xfrm>
          <a:prstGeom prst="rect">
            <a:avLst/>
          </a:prstGeom>
        </p:spPr>
      </p:pic>
      <p:sp>
        <p:nvSpPr>
          <p:cNvPr id="11" name="TextBox 10">
            <a:extLst>
              <a:ext uri="{FF2B5EF4-FFF2-40B4-BE49-F238E27FC236}">
                <a16:creationId xmlns:a16="http://schemas.microsoft.com/office/drawing/2014/main" id="{05353D98-6444-47A2-85C1-CCBF33AE2BA7}"/>
              </a:ext>
            </a:extLst>
          </p:cNvPr>
          <p:cNvSpPr txBox="1"/>
          <p:nvPr/>
        </p:nvSpPr>
        <p:spPr>
          <a:xfrm>
            <a:off x="1941467" y="3921293"/>
            <a:ext cx="3259708" cy="369332"/>
          </a:xfrm>
          <a:prstGeom prst="rect">
            <a:avLst/>
          </a:prstGeom>
          <a:noFill/>
        </p:spPr>
        <p:txBody>
          <a:bodyPr wrap="square" rtlCol="0">
            <a:spAutoFit/>
          </a:bodyPr>
          <a:lstStyle/>
          <a:p>
            <a:r>
              <a:rPr lang="en-CA" b="1" dirty="0"/>
              <a:t>Script Input – Run these lines!</a:t>
            </a:r>
          </a:p>
        </p:txBody>
      </p:sp>
      <p:sp>
        <p:nvSpPr>
          <p:cNvPr id="12" name="TextBox 11">
            <a:extLst>
              <a:ext uri="{FF2B5EF4-FFF2-40B4-BE49-F238E27FC236}">
                <a16:creationId xmlns:a16="http://schemas.microsoft.com/office/drawing/2014/main" id="{B2F99BFB-777B-4EAE-B238-0448879A82F3}"/>
              </a:ext>
            </a:extLst>
          </p:cNvPr>
          <p:cNvSpPr txBox="1"/>
          <p:nvPr/>
        </p:nvSpPr>
        <p:spPr>
          <a:xfrm>
            <a:off x="8620679" y="3921293"/>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3694708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Note on Labels</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dirty="0"/>
              <a:t>If you load your data in </a:t>
            </a:r>
            <a:r>
              <a:rPr lang="en-CA" b="1" dirty="0"/>
              <a:t>windows</a:t>
            </a:r>
            <a:r>
              <a:rPr lang="en-CA" dirty="0"/>
              <a:t> you should see “</a:t>
            </a:r>
            <a:r>
              <a:rPr lang="en-CA" dirty="0" err="1"/>
              <a:t>i</a:t>
            </a:r>
            <a:r>
              <a:rPr lang="en-CA" dirty="0"/>
              <a:t>..Group” as below (left)</a:t>
            </a:r>
          </a:p>
          <a:p>
            <a:r>
              <a:rPr lang="en-CA" dirty="0"/>
              <a:t>If you load your data in </a:t>
            </a:r>
            <a:r>
              <a:rPr lang="en-CA" b="1" dirty="0"/>
              <a:t>Mac</a:t>
            </a:r>
            <a:r>
              <a:rPr lang="en-CA" dirty="0"/>
              <a:t> you should see “Group” instead (right)</a:t>
            </a:r>
          </a:p>
        </p:txBody>
      </p:sp>
      <p:grpSp>
        <p:nvGrpSpPr>
          <p:cNvPr id="6" name="Group 5">
            <a:extLst>
              <a:ext uri="{FF2B5EF4-FFF2-40B4-BE49-F238E27FC236}">
                <a16:creationId xmlns:a16="http://schemas.microsoft.com/office/drawing/2014/main" id="{2D204346-DC7C-4D52-BBFA-C65D93F829E5}"/>
              </a:ext>
            </a:extLst>
          </p:cNvPr>
          <p:cNvGrpSpPr/>
          <p:nvPr/>
        </p:nvGrpSpPr>
        <p:grpSpPr>
          <a:xfrm>
            <a:off x="1861352" y="3492081"/>
            <a:ext cx="3324689" cy="3000794"/>
            <a:chOff x="1775879" y="3176169"/>
            <a:chExt cx="3324689" cy="3000794"/>
          </a:xfrm>
        </p:grpSpPr>
        <p:pic>
          <p:nvPicPr>
            <p:cNvPr id="9" name="Picture 8">
              <a:extLst>
                <a:ext uri="{FF2B5EF4-FFF2-40B4-BE49-F238E27FC236}">
                  <a16:creationId xmlns:a16="http://schemas.microsoft.com/office/drawing/2014/main" id="{14F1C4FB-7429-4634-A210-0A0B5D1D5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879" y="3176169"/>
              <a:ext cx="3324689" cy="3000794"/>
            </a:xfrm>
            <a:prstGeom prst="rect">
              <a:avLst/>
            </a:prstGeom>
          </p:spPr>
        </p:pic>
        <p:sp>
          <p:nvSpPr>
            <p:cNvPr id="12" name="Frame 11">
              <a:extLst>
                <a:ext uri="{FF2B5EF4-FFF2-40B4-BE49-F238E27FC236}">
                  <a16:creationId xmlns:a16="http://schemas.microsoft.com/office/drawing/2014/main" id="{BB85A9DA-5186-4DC1-A972-4CEEDABE3128}"/>
                </a:ext>
              </a:extLst>
            </p:cNvPr>
            <p:cNvSpPr/>
            <p:nvPr/>
          </p:nvSpPr>
          <p:spPr>
            <a:xfrm>
              <a:off x="2315362" y="3690033"/>
              <a:ext cx="612396" cy="315149"/>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grpSp>
      <p:sp>
        <p:nvSpPr>
          <p:cNvPr id="4" name="TextBox 3">
            <a:extLst>
              <a:ext uri="{FF2B5EF4-FFF2-40B4-BE49-F238E27FC236}">
                <a16:creationId xmlns:a16="http://schemas.microsoft.com/office/drawing/2014/main" id="{845FEDD9-0438-4CE2-A1B9-EA2CBED21BA2}"/>
              </a:ext>
            </a:extLst>
          </p:cNvPr>
          <p:cNvSpPr txBox="1"/>
          <p:nvPr/>
        </p:nvSpPr>
        <p:spPr>
          <a:xfrm>
            <a:off x="2707033" y="3122749"/>
            <a:ext cx="1963024" cy="369332"/>
          </a:xfrm>
          <a:prstGeom prst="rect">
            <a:avLst/>
          </a:prstGeom>
          <a:noFill/>
        </p:spPr>
        <p:txBody>
          <a:bodyPr wrap="square" rtlCol="0">
            <a:spAutoFit/>
          </a:bodyPr>
          <a:lstStyle/>
          <a:p>
            <a:r>
              <a:rPr lang="en-CA" b="1" dirty="0"/>
              <a:t>WINDOWS</a:t>
            </a:r>
          </a:p>
        </p:txBody>
      </p:sp>
      <p:sp>
        <p:nvSpPr>
          <p:cNvPr id="14" name="TextBox 13">
            <a:extLst>
              <a:ext uri="{FF2B5EF4-FFF2-40B4-BE49-F238E27FC236}">
                <a16:creationId xmlns:a16="http://schemas.microsoft.com/office/drawing/2014/main" id="{820880C0-033A-4BFC-9D1A-4F2D431CA7A1}"/>
              </a:ext>
            </a:extLst>
          </p:cNvPr>
          <p:cNvSpPr txBox="1"/>
          <p:nvPr/>
        </p:nvSpPr>
        <p:spPr>
          <a:xfrm>
            <a:off x="7575196" y="3122749"/>
            <a:ext cx="788628" cy="369332"/>
          </a:xfrm>
          <a:prstGeom prst="rect">
            <a:avLst/>
          </a:prstGeom>
          <a:noFill/>
        </p:spPr>
        <p:txBody>
          <a:bodyPr wrap="square" rtlCol="0">
            <a:spAutoFit/>
          </a:bodyPr>
          <a:lstStyle/>
          <a:p>
            <a:r>
              <a:rPr lang="en-CA" b="1" dirty="0"/>
              <a:t>MAC</a:t>
            </a:r>
          </a:p>
        </p:txBody>
      </p:sp>
      <p:grpSp>
        <p:nvGrpSpPr>
          <p:cNvPr id="16" name="Group 15">
            <a:extLst>
              <a:ext uri="{FF2B5EF4-FFF2-40B4-BE49-F238E27FC236}">
                <a16:creationId xmlns:a16="http://schemas.microsoft.com/office/drawing/2014/main" id="{ACE3C198-3894-4E08-B063-538E49D48CB3}"/>
              </a:ext>
            </a:extLst>
          </p:cNvPr>
          <p:cNvGrpSpPr/>
          <p:nvPr/>
        </p:nvGrpSpPr>
        <p:grpSpPr>
          <a:xfrm>
            <a:off x="6307165" y="3429000"/>
            <a:ext cx="3324689" cy="3000794"/>
            <a:chOff x="6209193" y="3543443"/>
            <a:chExt cx="3324689" cy="3000794"/>
          </a:xfrm>
        </p:grpSpPr>
        <p:grpSp>
          <p:nvGrpSpPr>
            <p:cNvPr id="15" name="Group 14">
              <a:extLst>
                <a:ext uri="{FF2B5EF4-FFF2-40B4-BE49-F238E27FC236}">
                  <a16:creationId xmlns:a16="http://schemas.microsoft.com/office/drawing/2014/main" id="{CB717445-7975-4DF0-AE08-3421332C535E}"/>
                </a:ext>
              </a:extLst>
            </p:cNvPr>
            <p:cNvGrpSpPr/>
            <p:nvPr/>
          </p:nvGrpSpPr>
          <p:grpSpPr>
            <a:xfrm>
              <a:off x="6209193" y="3543443"/>
              <a:ext cx="3324689" cy="3000794"/>
              <a:chOff x="6521364" y="3176169"/>
              <a:chExt cx="3324689" cy="3000794"/>
            </a:xfrm>
          </p:grpSpPr>
          <p:pic>
            <p:nvPicPr>
              <p:cNvPr id="8" name="Picture 7">
                <a:extLst>
                  <a:ext uri="{FF2B5EF4-FFF2-40B4-BE49-F238E27FC236}">
                    <a16:creationId xmlns:a16="http://schemas.microsoft.com/office/drawing/2014/main" id="{9E63C482-CCFC-4D3F-955C-D6B428BFE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364" y="3176169"/>
                <a:ext cx="3324689" cy="3000794"/>
              </a:xfrm>
              <a:prstGeom prst="rect">
                <a:avLst/>
              </a:prstGeom>
            </p:spPr>
          </p:pic>
          <p:sp>
            <p:nvSpPr>
              <p:cNvPr id="13" name="Frame 12">
                <a:extLst>
                  <a:ext uri="{FF2B5EF4-FFF2-40B4-BE49-F238E27FC236}">
                    <a16:creationId xmlns:a16="http://schemas.microsoft.com/office/drawing/2014/main" id="{095B2A51-A74D-4F78-BCCF-38D5081C13B6}"/>
                  </a:ext>
                </a:extLst>
              </p:cNvPr>
              <p:cNvSpPr/>
              <p:nvPr/>
            </p:nvSpPr>
            <p:spPr>
              <a:xfrm>
                <a:off x="7072947" y="3703727"/>
                <a:ext cx="612396" cy="315149"/>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grpSp>
        <p:pic>
          <p:nvPicPr>
            <p:cNvPr id="10" name="Picture 9">
              <a:extLst>
                <a:ext uri="{FF2B5EF4-FFF2-40B4-BE49-F238E27FC236}">
                  <a16:creationId xmlns:a16="http://schemas.microsoft.com/office/drawing/2014/main" id="{4506A495-860B-407B-80F8-0423F296630B}"/>
                </a:ext>
              </a:extLst>
            </p:cNvPr>
            <p:cNvPicPr>
              <a:picLocks noChangeAspect="1"/>
            </p:cNvPicPr>
            <p:nvPr/>
          </p:nvPicPr>
          <p:blipFill rotWithShape="1">
            <a:blip r:embed="rId2">
              <a:extLst>
                <a:ext uri="{28A0092B-C50C-407E-A947-70E740481C1C}">
                  <a14:useLocalDpi xmlns:a14="http://schemas.microsoft.com/office/drawing/2010/main" val="0"/>
                </a:ext>
              </a:extLst>
            </a:blip>
            <a:srcRect t="19917" r="89642" b="73653"/>
            <a:stretch/>
          </p:blipFill>
          <p:spPr>
            <a:xfrm>
              <a:off x="6760776" y="4179269"/>
              <a:ext cx="167110" cy="98614"/>
            </a:xfrm>
            <a:prstGeom prst="rect">
              <a:avLst/>
            </a:prstGeom>
          </p:spPr>
        </p:pic>
      </p:grpSp>
    </p:spTree>
    <p:extLst>
      <p:ext uri="{BB962C8B-B14F-4D97-AF65-F5344CB8AC3E}">
        <p14:creationId xmlns:p14="http://schemas.microsoft.com/office/powerpoint/2010/main" val="2753759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E97C-4BF4-4B29-A64B-A2794B011C47}"/>
              </a:ext>
            </a:extLst>
          </p:cNvPr>
          <p:cNvSpPr>
            <a:spLocks noGrp="1"/>
          </p:cNvSpPr>
          <p:nvPr>
            <p:ph type="title"/>
          </p:nvPr>
        </p:nvSpPr>
        <p:spPr/>
        <p:txBody>
          <a:bodyPr/>
          <a:lstStyle/>
          <a:p>
            <a:pPr algn="ctr"/>
            <a:r>
              <a:rPr lang="en-CA" dirty="0"/>
              <a:t>Note on Labels</a:t>
            </a:r>
          </a:p>
        </p:txBody>
      </p:sp>
      <p:sp>
        <p:nvSpPr>
          <p:cNvPr id="3" name="Content Placeholder 2">
            <a:extLst>
              <a:ext uri="{FF2B5EF4-FFF2-40B4-BE49-F238E27FC236}">
                <a16:creationId xmlns:a16="http://schemas.microsoft.com/office/drawing/2014/main" id="{BBC4A027-458E-4AC7-9E2D-D548BA47BAC4}"/>
              </a:ext>
            </a:extLst>
          </p:cNvPr>
          <p:cNvSpPr>
            <a:spLocks noGrp="1"/>
          </p:cNvSpPr>
          <p:nvPr>
            <p:ph idx="1"/>
          </p:nvPr>
        </p:nvSpPr>
        <p:spPr/>
        <p:txBody>
          <a:bodyPr/>
          <a:lstStyle/>
          <a:p>
            <a:r>
              <a:rPr lang="en-CA" dirty="0"/>
              <a:t>I RAN THIS ON MY WINDOWS COMPUTER!</a:t>
            </a:r>
          </a:p>
          <a:p>
            <a:r>
              <a:rPr lang="en-CA" dirty="0"/>
              <a:t>SO IF YOU SEE “</a:t>
            </a:r>
            <a:r>
              <a:rPr lang="en-CA" dirty="0" err="1"/>
              <a:t>i</a:t>
            </a:r>
            <a:r>
              <a:rPr lang="en-CA" dirty="0"/>
              <a:t>..Group” in the code, that is why</a:t>
            </a:r>
          </a:p>
          <a:p>
            <a:r>
              <a:rPr lang="en-CA" dirty="0"/>
              <a:t>Don’t be confused by those label differences</a:t>
            </a:r>
          </a:p>
        </p:txBody>
      </p:sp>
    </p:spTree>
    <p:extLst>
      <p:ext uri="{BB962C8B-B14F-4D97-AF65-F5344CB8AC3E}">
        <p14:creationId xmlns:p14="http://schemas.microsoft.com/office/powerpoint/2010/main" val="1564403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Formatting Data</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sz="2400" dirty="0"/>
              <a:t>In order to make sure the ANOVA command works, we need to tell R which columns of our data are factors and which are numbers (i.e., our DV)</a:t>
            </a:r>
          </a:p>
          <a:p>
            <a:r>
              <a:rPr lang="en-CA" sz="2400" dirty="0"/>
              <a:t>Run the below commands (line 26 to 28) to ensure this is the case</a:t>
            </a:r>
          </a:p>
        </p:txBody>
      </p:sp>
      <p:pic>
        <p:nvPicPr>
          <p:cNvPr id="5" name="Picture 4">
            <a:extLst>
              <a:ext uri="{FF2B5EF4-FFF2-40B4-BE49-F238E27FC236}">
                <a16:creationId xmlns:a16="http://schemas.microsoft.com/office/drawing/2014/main" id="{4BB51379-7F89-489F-8627-9BB250180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64" y="4001294"/>
            <a:ext cx="4763165" cy="1343212"/>
          </a:xfrm>
          <a:prstGeom prst="rect">
            <a:avLst/>
          </a:prstGeom>
        </p:spPr>
      </p:pic>
      <p:pic>
        <p:nvPicPr>
          <p:cNvPr id="7" name="Picture 6">
            <a:extLst>
              <a:ext uri="{FF2B5EF4-FFF2-40B4-BE49-F238E27FC236}">
                <a16:creationId xmlns:a16="http://schemas.microsoft.com/office/drawing/2014/main" id="{E9E2B794-09BF-4A04-B4CF-A0E4F1E67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97" y="4001294"/>
            <a:ext cx="6154009" cy="1495634"/>
          </a:xfrm>
          <a:prstGeom prst="rect">
            <a:avLst/>
          </a:prstGeom>
        </p:spPr>
      </p:pic>
      <p:sp>
        <p:nvSpPr>
          <p:cNvPr id="8" name="TextBox 7">
            <a:extLst>
              <a:ext uri="{FF2B5EF4-FFF2-40B4-BE49-F238E27FC236}">
                <a16:creationId xmlns:a16="http://schemas.microsoft.com/office/drawing/2014/main" id="{86B4BC5B-0A21-4FE9-BE63-CD2879DC6AC4}"/>
              </a:ext>
            </a:extLst>
          </p:cNvPr>
          <p:cNvSpPr txBox="1"/>
          <p:nvPr/>
        </p:nvSpPr>
        <p:spPr>
          <a:xfrm>
            <a:off x="1754429" y="3631962"/>
            <a:ext cx="3259708" cy="369332"/>
          </a:xfrm>
          <a:prstGeom prst="rect">
            <a:avLst/>
          </a:prstGeom>
          <a:noFill/>
        </p:spPr>
        <p:txBody>
          <a:bodyPr wrap="square" rtlCol="0">
            <a:spAutoFit/>
          </a:bodyPr>
          <a:lstStyle/>
          <a:p>
            <a:r>
              <a:rPr lang="en-CA" b="1" dirty="0"/>
              <a:t>Script Input – Run these lines!</a:t>
            </a:r>
          </a:p>
        </p:txBody>
      </p:sp>
      <p:sp>
        <p:nvSpPr>
          <p:cNvPr id="9" name="TextBox 8">
            <a:extLst>
              <a:ext uri="{FF2B5EF4-FFF2-40B4-BE49-F238E27FC236}">
                <a16:creationId xmlns:a16="http://schemas.microsoft.com/office/drawing/2014/main" id="{FE1D4061-366B-447C-820E-F384698C1675}"/>
              </a:ext>
            </a:extLst>
          </p:cNvPr>
          <p:cNvSpPr txBox="1"/>
          <p:nvPr/>
        </p:nvSpPr>
        <p:spPr>
          <a:xfrm>
            <a:off x="8681321" y="3564494"/>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39871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B3C4-07F6-4D30-B65D-C675A5CABA65}"/>
              </a:ext>
            </a:extLst>
          </p:cNvPr>
          <p:cNvSpPr>
            <a:spLocks noGrp="1"/>
          </p:cNvSpPr>
          <p:nvPr>
            <p:ph type="title"/>
          </p:nvPr>
        </p:nvSpPr>
        <p:spPr/>
        <p:txBody>
          <a:bodyPr/>
          <a:lstStyle/>
          <a:p>
            <a:pPr algn="ctr"/>
            <a:r>
              <a:rPr lang="en-CA" dirty="0"/>
              <a:t>Note</a:t>
            </a:r>
          </a:p>
        </p:txBody>
      </p:sp>
      <p:sp>
        <p:nvSpPr>
          <p:cNvPr id="3" name="Content Placeholder 2">
            <a:extLst>
              <a:ext uri="{FF2B5EF4-FFF2-40B4-BE49-F238E27FC236}">
                <a16:creationId xmlns:a16="http://schemas.microsoft.com/office/drawing/2014/main" id="{A5BF99A2-175D-49E9-B3B8-CF1E64800EE2}"/>
              </a:ext>
            </a:extLst>
          </p:cNvPr>
          <p:cNvSpPr>
            <a:spLocks noGrp="1"/>
          </p:cNvSpPr>
          <p:nvPr>
            <p:ph idx="1"/>
          </p:nvPr>
        </p:nvSpPr>
        <p:spPr/>
        <p:txBody>
          <a:bodyPr/>
          <a:lstStyle/>
          <a:p>
            <a:r>
              <a:rPr lang="en-CA" dirty="0"/>
              <a:t>The Red boxes (see below) are simply there to draw attention to things you should see or for things you need to interpret/click on</a:t>
            </a:r>
          </a:p>
        </p:txBody>
      </p:sp>
      <p:sp>
        <p:nvSpPr>
          <p:cNvPr id="4" name="Frame 3">
            <a:extLst>
              <a:ext uri="{FF2B5EF4-FFF2-40B4-BE49-F238E27FC236}">
                <a16:creationId xmlns:a16="http://schemas.microsoft.com/office/drawing/2014/main" id="{61B23E92-744D-4D07-8A3B-DAACDC1096EE}"/>
              </a:ext>
            </a:extLst>
          </p:cNvPr>
          <p:cNvSpPr/>
          <p:nvPr/>
        </p:nvSpPr>
        <p:spPr>
          <a:xfrm>
            <a:off x="3968520" y="3429000"/>
            <a:ext cx="5571720" cy="1491328"/>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291272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err="1"/>
              <a:t>SubSet</a:t>
            </a:r>
            <a:r>
              <a:rPr lang="en-CA" dirty="0"/>
              <a:t> Data #1</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dirty="0"/>
              <a:t>We then need to subset (lines 31 to 33) our data for the age analysis (this is purely for descriptive purposes!) </a:t>
            </a:r>
          </a:p>
        </p:txBody>
      </p:sp>
      <p:pic>
        <p:nvPicPr>
          <p:cNvPr id="5" name="Picture 4">
            <a:extLst>
              <a:ext uri="{FF2B5EF4-FFF2-40B4-BE49-F238E27FC236}">
                <a16:creationId xmlns:a16="http://schemas.microsoft.com/office/drawing/2014/main" id="{25ACF7FC-E3B3-402D-9751-80B15DD1B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117" y="3725031"/>
            <a:ext cx="4182059" cy="1095528"/>
          </a:xfrm>
          <a:prstGeom prst="rect">
            <a:avLst/>
          </a:prstGeom>
        </p:spPr>
      </p:pic>
      <p:pic>
        <p:nvPicPr>
          <p:cNvPr id="7" name="Picture 6">
            <a:extLst>
              <a:ext uri="{FF2B5EF4-FFF2-40B4-BE49-F238E27FC236}">
                <a16:creationId xmlns:a16="http://schemas.microsoft.com/office/drawing/2014/main" id="{734EB6FE-FC9B-4F6E-8DD7-15132C1A1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25031"/>
            <a:ext cx="5391902" cy="1371791"/>
          </a:xfrm>
          <a:prstGeom prst="rect">
            <a:avLst/>
          </a:prstGeom>
        </p:spPr>
      </p:pic>
      <p:sp>
        <p:nvSpPr>
          <p:cNvPr id="8" name="TextBox 7">
            <a:extLst>
              <a:ext uri="{FF2B5EF4-FFF2-40B4-BE49-F238E27FC236}">
                <a16:creationId xmlns:a16="http://schemas.microsoft.com/office/drawing/2014/main" id="{C1918C3E-78F7-433D-866C-C8CFB3AD1238}"/>
              </a:ext>
            </a:extLst>
          </p:cNvPr>
          <p:cNvSpPr txBox="1"/>
          <p:nvPr/>
        </p:nvSpPr>
        <p:spPr>
          <a:xfrm>
            <a:off x="1691853" y="3405428"/>
            <a:ext cx="3259708" cy="369332"/>
          </a:xfrm>
          <a:prstGeom prst="rect">
            <a:avLst/>
          </a:prstGeom>
          <a:noFill/>
        </p:spPr>
        <p:txBody>
          <a:bodyPr wrap="square" rtlCol="0">
            <a:spAutoFit/>
          </a:bodyPr>
          <a:lstStyle/>
          <a:p>
            <a:r>
              <a:rPr lang="en-CA" b="1" dirty="0"/>
              <a:t>Script Input – Run these lines!</a:t>
            </a:r>
          </a:p>
        </p:txBody>
      </p:sp>
      <p:sp>
        <p:nvSpPr>
          <p:cNvPr id="9" name="TextBox 8">
            <a:extLst>
              <a:ext uri="{FF2B5EF4-FFF2-40B4-BE49-F238E27FC236}">
                <a16:creationId xmlns:a16="http://schemas.microsoft.com/office/drawing/2014/main" id="{47DB391F-6B7A-496C-995B-23DF10C639CB}"/>
              </a:ext>
            </a:extLst>
          </p:cNvPr>
          <p:cNvSpPr txBox="1"/>
          <p:nvPr/>
        </p:nvSpPr>
        <p:spPr>
          <a:xfrm>
            <a:off x="7801367" y="3355699"/>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603170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err="1"/>
              <a:t>SubSet</a:t>
            </a:r>
            <a:r>
              <a:rPr lang="en-CA" dirty="0"/>
              <a:t> Data #1</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431342"/>
            <a:ext cx="10515600" cy="4351338"/>
          </a:xfrm>
        </p:spPr>
        <p:txBody>
          <a:bodyPr>
            <a:normAutofit/>
          </a:bodyPr>
          <a:lstStyle/>
          <a:p>
            <a:r>
              <a:rPr lang="en-CA" sz="2400" dirty="0"/>
              <a:t>Note: we can check if this worked by looking at the environment tab</a:t>
            </a:r>
          </a:p>
          <a:p>
            <a:r>
              <a:rPr lang="en-CA" sz="2400" dirty="0"/>
              <a:t>We see that we have 20 females and 20 males (the </a:t>
            </a:r>
            <a:r>
              <a:rPr lang="en-CA" sz="2400" dirty="0" err="1"/>
              <a:t>obs</a:t>
            </a:r>
            <a:r>
              <a:rPr lang="en-CA" sz="2400" dirty="0"/>
              <a:t> mean people in this case)</a:t>
            </a:r>
          </a:p>
          <a:p>
            <a:r>
              <a:rPr lang="en-CA" sz="2400" dirty="0"/>
              <a:t>In this case we have 0 transgender people in our sample</a:t>
            </a:r>
          </a:p>
          <a:p>
            <a:r>
              <a:rPr lang="en-CA" sz="2400" dirty="0"/>
              <a:t>Your numbers might be different! But if you add those numbers up it should be 40</a:t>
            </a:r>
          </a:p>
        </p:txBody>
      </p:sp>
      <p:pic>
        <p:nvPicPr>
          <p:cNvPr id="5" name="Picture 4">
            <a:extLst>
              <a:ext uri="{FF2B5EF4-FFF2-40B4-BE49-F238E27FC236}">
                <a16:creationId xmlns:a16="http://schemas.microsoft.com/office/drawing/2014/main" id="{F849B93A-7CE3-4EC5-90D4-88A1A1619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154" y="3762226"/>
            <a:ext cx="5315692" cy="1514686"/>
          </a:xfrm>
          <a:prstGeom prst="rect">
            <a:avLst/>
          </a:prstGeom>
        </p:spPr>
      </p:pic>
      <p:sp>
        <p:nvSpPr>
          <p:cNvPr id="6" name="Frame 5">
            <a:extLst>
              <a:ext uri="{FF2B5EF4-FFF2-40B4-BE49-F238E27FC236}">
                <a16:creationId xmlns:a16="http://schemas.microsoft.com/office/drawing/2014/main" id="{79A6C9CC-BDC9-427E-8EC1-F18225529F14}"/>
              </a:ext>
            </a:extLst>
          </p:cNvPr>
          <p:cNvSpPr/>
          <p:nvPr/>
        </p:nvSpPr>
        <p:spPr>
          <a:xfrm>
            <a:off x="4857226" y="4479721"/>
            <a:ext cx="813732" cy="797191"/>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3355457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Descriptive Statistics - Age</a:t>
            </a:r>
          </a:p>
        </p:txBody>
      </p:sp>
      <p:sp>
        <p:nvSpPr>
          <p:cNvPr id="5" name="Content Placeholder 4">
            <a:extLst>
              <a:ext uri="{FF2B5EF4-FFF2-40B4-BE49-F238E27FC236}">
                <a16:creationId xmlns:a16="http://schemas.microsoft.com/office/drawing/2014/main" id="{D845A80F-E94B-45CA-8048-6F8A239FD9F9}"/>
              </a:ext>
            </a:extLst>
          </p:cNvPr>
          <p:cNvSpPr>
            <a:spLocks noGrp="1"/>
          </p:cNvSpPr>
          <p:nvPr>
            <p:ph idx="1"/>
          </p:nvPr>
        </p:nvSpPr>
        <p:spPr>
          <a:xfrm>
            <a:off x="838200" y="1566789"/>
            <a:ext cx="10515600" cy="4351338"/>
          </a:xfrm>
        </p:spPr>
        <p:txBody>
          <a:bodyPr/>
          <a:lstStyle/>
          <a:p>
            <a:r>
              <a:rPr lang="en-CA" dirty="0"/>
              <a:t>Run the describe command (lines 39 to 41) to extract descriptive stats (you’ll need the means and SD)</a:t>
            </a:r>
          </a:p>
          <a:p>
            <a:r>
              <a:rPr lang="en-CA" dirty="0"/>
              <a:t>We want to mean and SD for Age (red box)</a:t>
            </a:r>
          </a:p>
        </p:txBody>
      </p:sp>
      <p:pic>
        <p:nvPicPr>
          <p:cNvPr id="7" name="Picture 6">
            <a:extLst>
              <a:ext uri="{FF2B5EF4-FFF2-40B4-BE49-F238E27FC236}">
                <a16:creationId xmlns:a16="http://schemas.microsoft.com/office/drawing/2014/main" id="{2DAB2D80-7273-461B-88EE-839ACDD8D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38" y="3604730"/>
            <a:ext cx="2410161" cy="1543265"/>
          </a:xfrm>
          <a:prstGeom prst="rect">
            <a:avLst/>
          </a:prstGeom>
        </p:spPr>
      </p:pic>
      <p:pic>
        <p:nvPicPr>
          <p:cNvPr id="9" name="Picture 8">
            <a:extLst>
              <a:ext uri="{FF2B5EF4-FFF2-40B4-BE49-F238E27FC236}">
                <a16:creationId xmlns:a16="http://schemas.microsoft.com/office/drawing/2014/main" id="{7E726E54-4E29-4E16-9CE5-B5CB57831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080" y="3294930"/>
            <a:ext cx="6929812" cy="1245409"/>
          </a:xfrm>
          <a:prstGeom prst="rect">
            <a:avLst/>
          </a:prstGeom>
        </p:spPr>
      </p:pic>
      <p:pic>
        <p:nvPicPr>
          <p:cNvPr id="11" name="Picture 10">
            <a:extLst>
              <a:ext uri="{FF2B5EF4-FFF2-40B4-BE49-F238E27FC236}">
                <a16:creationId xmlns:a16="http://schemas.microsoft.com/office/drawing/2014/main" id="{0D275A50-AA08-4A09-A66D-9330BBBC7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4499" y="4731578"/>
            <a:ext cx="6766641" cy="1189549"/>
          </a:xfrm>
          <a:prstGeom prst="rect">
            <a:avLst/>
          </a:prstGeom>
        </p:spPr>
      </p:pic>
      <p:sp>
        <p:nvSpPr>
          <p:cNvPr id="14" name="Frame 13">
            <a:extLst>
              <a:ext uri="{FF2B5EF4-FFF2-40B4-BE49-F238E27FC236}">
                <a16:creationId xmlns:a16="http://schemas.microsoft.com/office/drawing/2014/main" id="{7378911E-415E-46C7-81FF-781110C70110}"/>
              </a:ext>
            </a:extLst>
          </p:cNvPr>
          <p:cNvSpPr/>
          <p:nvPr/>
        </p:nvSpPr>
        <p:spPr>
          <a:xfrm>
            <a:off x="6274965" y="4146236"/>
            <a:ext cx="838899" cy="18031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5" name="Frame 14">
            <a:extLst>
              <a:ext uri="{FF2B5EF4-FFF2-40B4-BE49-F238E27FC236}">
                <a16:creationId xmlns:a16="http://schemas.microsoft.com/office/drawing/2014/main" id="{6E04EB78-E36A-4B61-9F11-3F1A62B8B532}"/>
              </a:ext>
            </a:extLst>
          </p:cNvPr>
          <p:cNvSpPr/>
          <p:nvPr/>
        </p:nvSpPr>
        <p:spPr>
          <a:xfrm>
            <a:off x="6205057" y="5547422"/>
            <a:ext cx="838899" cy="18031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6" name="TextBox 15">
            <a:extLst>
              <a:ext uri="{FF2B5EF4-FFF2-40B4-BE49-F238E27FC236}">
                <a16:creationId xmlns:a16="http://schemas.microsoft.com/office/drawing/2014/main" id="{A7837107-C66E-4F64-BD50-6045148BCA5D}"/>
              </a:ext>
            </a:extLst>
          </p:cNvPr>
          <p:cNvSpPr txBox="1"/>
          <p:nvPr/>
        </p:nvSpPr>
        <p:spPr>
          <a:xfrm>
            <a:off x="824182" y="3232398"/>
            <a:ext cx="3259708" cy="369332"/>
          </a:xfrm>
          <a:prstGeom prst="rect">
            <a:avLst/>
          </a:prstGeom>
          <a:noFill/>
        </p:spPr>
        <p:txBody>
          <a:bodyPr wrap="square" rtlCol="0">
            <a:spAutoFit/>
          </a:bodyPr>
          <a:lstStyle/>
          <a:p>
            <a:r>
              <a:rPr lang="en-CA" b="1" dirty="0"/>
              <a:t>Script Input – Run these lines!</a:t>
            </a:r>
          </a:p>
        </p:txBody>
      </p:sp>
      <p:sp>
        <p:nvSpPr>
          <p:cNvPr id="17" name="TextBox 16">
            <a:extLst>
              <a:ext uri="{FF2B5EF4-FFF2-40B4-BE49-F238E27FC236}">
                <a16:creationId xmlns:a16="http://schemas.microsoft.com/office/drawing/2014/main" id="{C0680023-66CF-494F-8405-1E7A3A00851A}"/>
              </a:ext>
            </a:extLst>
          </p:cNvPr>
          <p:cNvSpPr txBox="1"/>
          <p:nvPr/>
        </p:nvSpPr>
        <p:spPr>
          <a:xfrm>
            <a:off x="7521562" y="2919025"/>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1618917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Descriptive Statistics - Age</a:t>
            </a:r>
          </a:p>
        </p:txBody>
      </p:sp>
      <p:sp>
        <p:nvSpPr>
          <p:cNvPr id="5" name="Content Placeholder 4">
            <a:extLst>
              <a:ext uri="{FF2B5EF4-FFF2-40B4-BE49-F238E27FC236}">
                <a16:creationId xmlns:a16="http://schemas.microsoft.com/office/drawing/2014/main" id="{D845A80F-E94B-45CA-8048-6F8A239FD9F9}"/>
              </a:ext>
            </a:extLst>
          </p:cNvPr>
          <p:cNvSpPr>
            <a:spLocks noGrp="1"/>
          </p:cNvSpPr>
          <p:nvPr>
            <p:ph idx="1"/>
          </p:nvPr>
        </p:nvSpPr>
        <p:spPr>
          <a:xfrm>
            <a:off x="838200" y="1566789"/>
            <a:ext cx="10515600" cy="4351338"/>
          </a:xfrm>
        </p:spPr>
        <p:txBody>
          <a:bodyPr/>
          <a:lstStyle/>
          <a:p>
            <a:r>
              <a:rPr lang="en-CA" dirty="0"/>
              <a:t>Note we have no transgender participants in this sample, so our describe command doesn’t work</a:t>
            </a:r>
          </a:p>
        </p:txBody>
      </p:sp>
      <p:pic>
        <p:nvPicPr>
          <p:cNvPr id="7" name="Picture 6">
            <a:extLst>
              <a:ext uri="{FF2B5EF4-FFF2-40B4-BE49-F238E27FC236}">
                <a16:creationId xmlns:a16="http://schemas.microsoft.com/office/drawing/2014/main" id="{2DAB2D80-7273-461B-88EE-839ACDD8D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16" y="3294930"/>
            <a:ext cx="2410161" cy="1543265"/>
          </a:xfrm>
          <a:prstGeom prst="rect">
            <a:avLst/>
          </a:prstGeom>
        </p:spPr>
      </p:pic>
      <p:pic>
        <p:nvPicPr>
          <p:cNvPr id="13" name="Picture 12">
            <a:extLst>
              <a:ext uri="{FF2B5EF4-FFF2-40B4-BE49-F238E27FC236}">
                <a16:creationId xmlns:a16="http://schemas.microsoft.com/office/drawing/2014/main" id="{7B490851-E61F-471C-83EA-5BEC97E25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969" y="3294930"/>
            <a:ext cx="6611389" cy="1891567"/>
          </a:xfrm>
          <a:prstGeom prst="rect">
            <a:avLst/>
          </a:prstGeom>
        </p:spPr>
      </p:pic>
      <p:sp>
        <p:nvSpPr>
          <p:cNvPr id="8" name="Frame 7">
            <a:extLst>
              <a:ext uri="{FF2B5EF4-FFF2-40B4-BE49-F238E27FC236}">
                <a16:creationId xmlns:a16="http://schemas.microsoft.com/office/drawing/2014/main" id="{15A50048-7DA8-47A8-BCC0-34AF99363361}"/>
              </a:ext>
            </a:extLst>
          </p:cNvPr>
          <p:cNvSpPr/>
          <p:nvPr/>
        </p:nvSpPr>
        <p:spPr>
          <a:xfrm>
            <a:off x="6400800" y="4676990"/>
            <a:ext cx="872455" cy="161205"/>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0" name="TextBox 9">
            <a:extLst>
              <a:ext uri="{FF2B5EF4-FFF2-40B4-BE49-F238E27FC236}">
                <a16:creationId xmlns:a16="http://schemas.microsoft.com/office/drawing/2014/main" id="{E3829064-4FA7-4217-A8B8-CB5C679EA5A2}"/>
              </a:ext>
            </a:extLst>
          </p:cNvPr>
          <p:cNvSpPr txBox="1"/>
          <p:nvPr/>
        </p:nvSpPr>
        <p:spPr>
          <a:xfrm>
            <a:off x="874515" y="2925598"/>
            <a:ext cx="3259708" cy="369332"/>
          </a:xfrm>
          <a:prstGeom prst="rect">
            <a:avLst/>
          </a:prstGeom>
          <a:noFill/>
        </p:spPr>
        <p:txBody>
          <a:bodyPr wrap="square" rtlCol="0">
            <a:spAutoFit/>
          </a:bodyPr>
          <a:lstStyle/>
          <a:p>
            <a:r>
              <a:rPr lang="en-CA" b="1" dirty="0"/>
              <a:t>Script Input – Run these lines!</a:t>
            </a:r>
          </a:p>
        </p:txBody>
      </p:sp>
      <p:sp>
        <p:nvSpPr>
          <p:cNvPr id="12" name="TextBox 11">
            <a:extLst>
              <a:ext uri="{FF2B5EF4-FFF2-40B4-BE49-F238E27FC236}">
                <a16:creationId xmlns:a16="http://schemas.microsoft.com/office/drawing/2014/main" id="{09B06F75-61F3-4CB6-89AB-769D6C9EA21C}"/>
              </a:ext>
            </a:extLst>
          </p:cNvPr>
          <p:cNvSpPr txBox="1"/>
          <p:nvPr/>
        </p:nvSpPr>
        <p:spPr>
          <a:xfrm>
            <a:off x="7430246" y="2925598"/>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210596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err="1"/>
              <a:t>SubSet</a:t>
            </a:r>
            <a:r>
              <a:rPr lang="en-CA" dirty="0"/>
              <a:t> Data #2</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dirty="0"/>
              <a:t>We then need to subset our data (lines 47 to 50) for the conditional analysis (this is purely for descriptive purposes!) </a:t>
            </a:r>
          </a:p>
        </p:txBody>
      </p:sp>
      <p:pic>
        <p:nvPicPr>
          <p:cNvPr id="5" name="Picture 4">
            <a:extLst>
              <a:ext uri="{FF2B5EF4-FFF2-40B4-BE49-F238E27FC236}">
                <a16:creationId xmlns:a16="http://schemas.microsoft.com/office/drawing/2014/main" id="{AB342458-EBFC-4596-9669-D3C53F71E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356" y="3428998"/>
            <a:ext cx="4525006" cy="1886213"/>
          </a:xfrm>
          <a:prstGeom prst="rect">
            <a:avLst/>
          </a:prstGeom>
        </p:spPr>
      </p:pic>
      <p:pic>
        <p:nvPicPr>
          <p:cNvPr id="7" name="Picture 6">
            <a:extLst>
              <a:ext uri="{FF2B5EF4-FFF2-40B4-BE49-F238E27FC236}">
                <a16:creationId xmlns:a16="http://schemas.microsoft.com/office/drawing/2014/main" id="{BA9E5D20-95E8-48FB-94E6-36E3B975D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321" y="3467819"/>
            <a:ext cx="4182059" cy="1066949"/>
          </a:xfrm>
          <a:prstGeom prst="rect">
            <a:avLst/>
          </a:prstGeom>
        </p:spPr>
      </p:pic>
      <p:sp>
        <p:nvSpPr>
          <p:cNvPr id="9" name="TextBox 8">
            <a:extLst>
              <a:ext uri="{FF2B5EF4-FFF2-40B4-BE49-F238E27FC236}">
                <a16:creationId xmlns:a16="http://schemas.microsoft.com/office/drawing/2014/main" id="{8B946483-4A3F-4421-AE85-AEFF9DA721F8}"/>
              </a:ext>
            </a:extLst>
          </p:cNvPr>
          <p:cNvSpPr txBox="1"/>
          <p:nvPr/>
        </p:nvSpPr>
        <p:spPr>
          <a:xfrm>
            <a:off x="2717005" y="3059666"/>
            <a:ext cx="3259708" cy="369332"/>
          </a:xfrm>
          <a:prstGeom prst="rect">
            <a:avLst/>
          </a:prstGeom>
          <a:noFill/>
        </p:spPr>
        <p:txBody>
          <a:bodyPr wrap="square" rtlCol="0">
            <a:spAutoFit/>
          </a:bodyPr>
          <a:lstStyle/>
          <a:p>
            <a:r>
              <a:rPr lang="en-CA" b="1" dirty="0"/>
              <a:t>Script Input – Run these lines!</a:t>
            </a:r>
          </a:p>
        </p:txBody>
      </p:sp>
      <p:sp>
        <p:nvSpPr>
          <p:cNvPr id="10" name="TextBox 9">
            <a:extLst>
              <a:ext uri="{FF2B5EF4-FFF2-40B4-BE49-F238E27FC236}">
                <a16:creationId xmlns:a16="http://schemas.microsoft.com/office/drawing/2014/main" id="{B2BCE98C-9D4A-47DA-97AD-51BF5E545664}"/>
              </a:ext>
            </a:extLst>
          </p:cNvPr>
          <p:cNvSpPr txBox="1"/>
          <p:nvPr/>
        </p:nvSpPr>
        <p:spPr>
          <a:xfrm>
            <a:off x="8921191" y="3098487"/>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707284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err="1"/>
              <a:t>SubSet</a:t>
            </a:r>
            <a:r>
              <a:rPr lang="en-CA" dirty="0"/>
              <a:t> Data #2</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431342"/>
            <a:ext cx="10515600" cy="4351338"/>
          </a:xfrm>
        </p:spPr>
        <p:txBody>
          <a:bodyPr>
            <a:normAutofit/>
          </a:bodyPr>
          <a:lstStyle/>
          <a:p>
            <a:r>
              <a:rPr lang="en-CA" sz="2400" dirty="0"/>
              <a:t>Note: we can check if this worked by looking at the environment tab</a:t>
            </a:r>
          </a:p>
          <a:p>
            <a:r>
              <a:rPr lang="en-CA" sz="2400" dirty="0"/>
              <a:t>We see that we have 10 people in each group (you should have this – it should also sum to 40 if you add up across all groups!).</a:t>
            </a:r>
          </a:p>
          <a:p>
            <a:r>
              <a:rPr lang="en-CA" sz="2400" dirty="0"/>
              <a:t>Remember “</a:t>
            </a:r>
            <a:r>
              <a:rPr lang="en-CA" sz="2400" dirty="0" err="1"/>
              <a:t>obs</a:t>
            </a:r>
            <a:r>
              <a:rPr lang="en-CA" sz="2400" dirty="0"/>
              <a:t>” means people essentially</a:t>
            </a:r>
          </a:p>
        </p:txBody>
      </p:sp>
      <p:pic>
        <p:nvPicPr>
          <p:cNvPr id="6" name="Picture 5">
            <a:extLst>
              <a:ext uri="{FF2B5EF4-FFF2-40B4-BE49-F238E27FC236}">
                <a16:creationId xmlns:a16="http://schemas.microsoft.com/office/drawing/2014/main" id="{F5092C84-DF17-481B-9682-30373C131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285" y="3298488"/>
            <a:ext cx="5401429" cy="1905266"/>
          </a:xfrm>
          <a:prstGeom prst="rect">
            <a:avLst/>
          </a:prstGeom>
        </p:spPr>
      </p:pic>
      <p:sp>
        <p:nvSpPr>
          <p:cNvPr id="7" name="Frame 6">
            <a:extLst>
              <a:ext uri="{FF2B5EF4-FFF2-40B4-BE49-F238E27FC236}">
                <a16:creationId xmlns:a16="http://schemas.microsoft.com/office/drawing/2014/main" id="{FBCD4102-2E33-4003-BBF7-577B7E4E4614}"/>
              </a:ext>
            </a:extLst>
          </p:cNvPr>
          <p:cNvSpPr/>
          <p:nvPr/>
        </p:nvSpPr>
        <p:spPr>
          <a:xfrm>
            <a:off x="4764947" y="4297431"/>
            <a:ext cx="813732" cy="906323"/>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303659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Descriptive Statistics – Conditional Means</a:t>
            </a:r>
          </a:p>
        </p:txBody>
      </p:sp>
      <p:sp>
        <p:nvSpPr>
          <p:cNvPr id="3" name="Content Placeholder 2">
            <a:extLst>
              <a:ext uri="{FF2B5EF4-FFF2-40B4-BE49-F238E27FC236}">
                <a16:creationId xmlns:a16="http://schemas.microsoft.com/office/drawing/2014/main" id="{2F65F4D4-F066-43E9-BB42-3E49CEFAB5E5}"/>
              </a:ext>
            </a:extLst>
          </p:cNvPr>
          <p:cNvSpPr>
            <a:spLocks noGrp="1"/>
          </p:cNvSpPr>
          <p:nvPr>
            <p:ph idx="1"/>
          </p:nvPr>
        </p:nvSpPr>
        <p:spPr>
          <a:xfrm>
            <a:off x="838200" y="1825625"/>
            <a:ext cx="10515600" cy="4351338"/>
          </a:xfrm>
        </p:spPr>
        <p:txBody>
          <a:bodyPr>
            <a:normAutofit/>
          </a:bodyPr>
          <a:lstStyle/>
          <a:p>
            <a:r>
              <a:rPr lang="en-CA" dirty="0"/>
              <a:t>Run the describe command (lines 55 to 58) to extract descriptive stats (you’ll need the means and SD)</a:t>
            </a:r>
          </a:p>
          <a:p>
            <a:r>
              <a:rPr lang="en-CA" dirty="0"/>
              <a:t>Below is the output for condition 1 only…(see the red box – rather than age we are looking at the data line)</a:t>
            </a:r>
          </a:p>
        </p:txBody>
      </p:sp>
      <p:pic>
        <p:nvPicPr>
          <p:cNvPr id="5" name="Picture 4">
            <a:extLst>
              <a:ext uri="{FF2B5EF4-FFF2-40B4-BE49-F238E27FC236}">
                <a16:creationId xmlns:a16="http://schemas.microsoft.com/office/drawing/2014/main" id="{022A72B5-9E45-480B-8044-9B329B587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1" y="4274264"/>
            <a:ext cx="5260597" cy="1548188"/>
          </a:xfrm>
          <a:prstGeom prst="rect">
            <a:avLst/>
          </a:prstGeom>
        </p:spPr>
      </p:pic>
      <p:pic>
        <p:nvPicPr>
          <p:cNvPr id="7" name="Picture 6">
            <a:extLst>
              <a:ext uri="{FF2B5EF4-FFF2-40B4-BE49-F238E27FC236}">
                <a16:creationId xmlns:a16="http://schemas.microsoft.com/office/drawing/2014/main" id="{E0522DDE-88BE-4FA4-80BE-3B11352A86C4}"/>
              </a:ext>
            </a:extLst>
          </p:cNvPr>
          <p:cNvPicPr>
            <a:picLocks noChangeAspect="1"/>
          </p:cNvPicPr>
          <p:nvPr/>
        </p:nvPicPr>
        <p:blipFill rotWithShape="1">
          <a:blip r:embed="rId3">
            <a:extLst>
              <a:ext uri="{28A0092B-C50C-407E-A947-70E740481C1C}">
                <a14:useLocalDpi xmlns:a14="http://schemas.microsoft.com/office/drawing/2010/main" val="0"/>
              </a:ext>
            </a:extLst>
          </a:blip>
          <a:srcRect r="3045"/>
          <a:stretch/>
        </p:blipFill>
        <p:spPr>
          <a:xfrm>
            <a:off x="5590563" y="4274264"/>
            <a:ext cx="6367245" cy="1191734"/>
          </a:xfrm>
          <a:prstGeom prst="rect">
            <a:avLst/>
          </a:prstGeom>
        </p:spPr>
      </p:pic>
      <p:sp>
        <p:nvSpPr>
          <p:cNvPr id="8" name="Frame 7">
            <a:extLst>
              <a:ext uri="{FF2B5EF4-FFF2-40B4-BE49-F238E27FC236}">
                <a16:creationId xmlns:a16="http://schemas.microsoft.com/office/drawing/2014/main" id="{C6202EB4-D637-4AC9-8B69-C1BBEE268A56}"/>
              </a:ext>
            </a:extLst>
          </p:cNvPr>
          <p:cNvSpPr/>
          <p:nvPr/>
        </p:nvSpPr>
        <p:spPr>
          <a:xfrm>
            <a:off x="6971252" y="5231107"/>
            <a:ext cx="872455" cy="161205"/>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9" name="TextBox 8">
            <a:extLst>
              <a:ext uri="{FF2B5EF4-FFF2-40B4-BE49-F238E27FC236}">
                <a16:creationId xmlns:a16="http://schemas.microsoft.com/office/drawing/2014/main" id="{F5412877-32BC-417C-9DA8-60352A1A6FD9}"/>
              </a:ext>
            </a:extLst>
          </p:cNvPr>
          <p:cNvSpPr txBox="1"/>
          <p:nvPr/>
        </p:nvSpPr>
        <p:spPr>
          <a:xfrm>
            <a:off x="1018678" y="3904932"/>
            <a:ext cx="3259708" cy="369332"/>
          </a:xfrm>
          <a:prstGeom prst="rect">
            <a:avLst/>
          </a:prstGeom>
          <a:noFill/>
        </p:spPr>
        <p:txBody>
          <a:bodyPr wrap="square" rtlCol="0">
            <a:spAutoFit/>
          </a:bodyPr>
          <a:lstStyle/>
          <a:p>
            <a:r>
              <a:rPr lang="en-CA" b="1" dirty="0"/>
              <a:t>Script Input – Run these lines!</a:t>
            </a:r>
          </a:p>
        </p:txBody>
      </p:sp>
      <p:sp>
        <p:nvSpPr>
          <p:cNvPr id="10" name="TextBox 9">
            <a:extLst>
              <a:ext uri="{FF2B5EF4-FFF2-40B4-BE49-F238E27FC236}">
                <a16:creationId xmlns:a16="http://schemas.microsoft.com/office/drawing/2014/main" id="{7CDF03DD-E80D-4BC0-854A-C20DAC9A24BD}"/>
              </a:ext>
            </a:extLst>
          </p:cNvPr>
          <p:cNvSpPr txBox="1"/>
          <p:nvPr/>
        </p:nvSpPr>
        <p:spPr>
          <a:xfrm>
            <a:off x="8066847" y="3889608"/>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605602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Run </a:t>
            </a:r>
            <a:r>
              <a:rPr lang="en-CA" dirty="0" err="1"/>
              <a:t>Levene’s</a:t>
            </a:r>
            <a:r>
              <a:rPr lang="en-CA" dirty="0"/>
              <a:t> Test</a:t>
            </a:r>
          </a:p>
        </p:txBody>
      </p:sp>
      <p:sp>
        <p:nvSpPr>
          <p:cNvPr id="3" name="Content Placeholder 2">
            <a:extLst>
              <a:ext uri="{FF2B5EF4-FFF2-40B4-BE49-F238E27FC236}">
                <a16:creationId xmlns:a16="http://schemas.microsoft.com/office/drawing/2014/main" id="{D4272CF7-C0F2-43EC-B46D-32D9DDD76C9E}"/>
              </a:ext>
            </a:extLst>
          </p:cNvPr>
          <p:cNvSpPr>
            <a:spLocks noGrp="1"/>
          </p:cNvSpPr>
          <p:nvPr>
            <p:ph idx="1"/>
          </p:nvPr>
        </p:nvSpPr>
        <p:spPr>
          <a:xfrm>
            <a:off x="838200" y="1825625"/>
            <a:ext cx="10515600" cy="4351338"/>
          </a:xfrm>
        </p:spPr>
        <p:txBody>
          <a:bodyPr>
            <a:normAutofit/>
          </a:bodyPr>
          <a:lstStyle/>
          <a:p>
            <a:r>
              <a:rPr lang="en-CA" dirty="0"/>
              <a:t>Then we need to run </a:t>
            </a:r>
            <a:r>
              <a:rPr lang="en-CA" dirty="0" err="1"/>
              <a:t>Levene’s</a:t>
            </a:r>
            <a:r>
              <a:rPr lang="en-CA" dirty="0"/>
              <a:t> test to test our homogeneity of variance assumption.</a:t>
            </a:r>
          </a:p>
          <a:p>
            <a:r>
              <a:rPr lang="en-CA" dirty="0"/>
              <a:t>To do so run line 61</a:t>
            </a:r>
          </a:p>
          <a:p>
            <a:r>
              <a:rPr lang="en-CA" dirty="0"/>
              <a:t>Output will be sent to console (see right).</a:t>
            </a:r>
          </a:p>
          <a:p>
            <a:endParaRPr lang="en-CA" dirty="0"/>
          </a:p>
        </p:txBody>
      </p:sp>
      <p:pic>
        <p:nvPicPr>
          <p:cNvPr id="5" name="Picture 4">
            <a:extLst>
              <a:ext uri="{FF2B5EF4-FFF2-40B4-BE49-F238E27FC236}">
                <a16:creationId xmlns:a16="http://schemas.microsoft.com/office/drawing/2014/main" id="{A475CB0F-B6CD-426D-B5DD-6DDFE4E8D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31" y="4305198"/>
            <a:ext cx="5962269" cy="841046"/>
          </a:xfrm>
          <a:prstGeom prst="rect">
            <a:avLst/>
          </a:prstGeom>
        </p:spPr>
      </p:pic>
      <p:pic>
        <p:nvPicPr>
          <p:cNvPr id="7" name="Picture 6">
            <a:extLst>
              <a:ext uri="{FF2B5EF4-FFF2-40B4-BE49-F238E27FC236}">
                <a16:creationId xmlns:a16="http://schemas.microsoft.com/office/drawing/2014/main" id="{4E128B0B-01F9-4B9E-8DBA-595C52E4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916" y="4305198"/>
            <a:ext cx="5302335" cy="979013"/>
          </a:xfrm>
          <a:prstGeom prst="rect">
            <a:avLst/>
          </a:prstGeom>
        </p:spPr>
      </p:pic>
      <p:sp>
        <p:nvSpPr>
          <p:cNvPr id="8" name="Frame 7">
            <a:extLst>
              <a:ext uri="{FF2B5EF4-FFF2-40B4-BE49-F238E27FC236}">
                <a16:creationId xmlns:a16="http://schemas.microsoft.com/office/drawing/2014/main" id="{CC9102F1-9926-4A2A-8F65-F994465272DC}"/>
              </a:ext>
            </a:extLst>
          </p:cNvPr>
          <p:cNvSpPr/>
          <p:nvPr/>
        </p:nvSpPr>
        <p:spPr>
          <a:xfrm>
            <a:off x="6358275" y="4674631"/>
            <a:ext cx="4404026" cy="60958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9" name="TextBox 8">
            <a:extLst>
              <a:ext uri="{FF2B5EF4-FFF2-40B4-BE49-F238E27FC236}">
                <a16:creationId xmlns:a16="http://schemas.microsoft.com/office/drawing/2014/main" id="{9AAEE6E7-F29B-46C5-B98F-3101A258DFD8}"/>
              </a:ext>
            </a:extLst>
          </p:cNvPr>
          <p:cNvSpPr txBox="1"/>
          <p:nvPr/>
        </p:nvSpPr>
        <p:spPr>
          <a:xfrm>
            <a:off x="1226116" y="3982565"/>
            <a:ext cx="3259708" cy="369332"/>
          </a:xfrm>
          <a:prstGeom prst="rect">
            <a:avLst/>
          </a:prstGeom>
          <a:noFill/>
        </p:spPr>
        <p:txBody>
          <a:bodyPr wrap="square" rtlCol="0">
            <a:spAutoFit/>
          </a:bodyPr>
          <a:lstStyle/>
          <a:p>
            <a:r>
              <a:rPr lang="en-CA" b="1" dirty="0"/>
              <a:t>Script Input – Run these lines!</a:t>
            </a:r>
          </a:p>
        </p:txBody>
      </p:sp>
      <p:sp>
        <p:nvSpPr>
          <p:cNvPr id="10" name="TextBox 9">
            <a:extLst>
              <a:ext uri="{FF2B5EF4-FFF2-40B4-BE49-F238E27FC236}">
                <a16:creationId xmlns:a16="http://schemas.microsoft.com/office/drawing/2014/main" id="{6E989A64-619E-4600-B7A6-6DE58C2F8E1C}"/>
              </a:ext>
            </a:extLst>
          </p:cNvPr>
          <p:cNvSpPr txBox="1"/>
          <p:nvPr/>
        </p:nvSpPr>
        <p:spPr>
          <a:xfrm>
            <a:off x="8235737" y="3984103"/>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2271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Run the ANOVA</a:t>
            </a:r>
          </a:p>
        </p:txBody>
      </p:sp>
      <p:sp>
        <p:nvSpPr>
          <p:cNvPr id="3" name="Content Placeholder 2">
            <a:extLst>
              <a:ext uri="{FF2B5EF4-FFF2-40B4-BE49-F238E27FC236}">
                <a16:creationId xmlns:a16="http://schemas.microsoft.com/office/drawing/2014/main" id="{886FB53F-D908-4861-A166-8B84C21F6816}"/>
              </a:ext>
            </a:extLst>
          </p:cNvPr>
          <p:cNvSpPr>
            <a:spLocks noGrp="1"/>
          </p:cNvSpPr>
          <p:nvPr>
            <p:ph idx="1"/>
          </p:nvPr>
        </p:nvSpPr>
        <p:spPr>
          <a:xfrm>
            <a:off x="896923" y="1461468"/>
            <a:ext cx="10515600" cy="4351338"/>
          </a:xfrm>
        </p:spPr>
        <p:txBody>
          <a:bodyPr>
            <a:normAutofit/>
          </a:bodyPr>
          <a:lstStyle/>
          <a:p>
            <a:r>
              <a:rPr lang="en-CA" dirty="0"/>
              <a:t>Then we run our ANOVA (line 64) and summary (line 65)</a:t>
            </a:r>
          </a:p>
          <a:p>
            <a:r>
              <a:rPr lang="en-CA" dirty="0"/>
              <a:t>The summary command is what gives us our output – not residuals is just what R calls the error/within subject part of the table</a:t>
            </a:r>
          </a:p>
          <a:p>
            <a:r>
              <a:rPr lang="en-CA" dirty="0"/>
              <a:t>Finally we run the MSE line (line 66) in order to extract our MSE value for the post-hoc test (either Tukey’s or Dunnett’s depending on your design)</a:t>
            </a:r>
          </a:p>
          <a:p>
            <a:endParaRPr lang="en-CA" dirty="0"/>
          </a:p>
        </p:txBody>
      </p:sp>
      <p:pic>
        <p:nvPicPr>
          <p:cNvPr id="5" name="Picture 4">
            <a:extLst>
              <a:ext uri="{FF2B5EF4-FFF2-40B4-BE49-F238E27FC236}">
                <a16:creationId xmlns:a16="http://schemas.microsoft.com/office/drawing/2014/main" id="{6E1EE70C-95C2-4886-80E2-F6B20465A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38" y="4583910"/>
            <a:ext cx="6268325" cy="1228896"/>
          </a:xfrm>
          <a:prstGeom prst="rect">
            <a:avLst/>
          </a:prstGeom>
        </p:spPr>
      </p:pic>
      <p:pic>
        <p:nvPicPr>
          <p:cNvPr id="7" name="Picture 6">
            <a:extLst>
              <a:ext uri="{FF2B5EF4-FFF2-40B4-BE49-F238E27FC236}">
                <a16:creationId xmlns:a16="http://schemas.microsoft.com/office/drawing/2014/main" id="{1A27C6A8-53CF-4845-891B-0F11839EB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300" y="4516442"/>
            <a:ext cx="5471700" cy="1524900"/>
          </a:xfrm>
          <a:prstGeom prst="rect">
            <a:avLst/>
          </a:prstGeom>
        </p:spPr>
      </p:pic>
      <p:sp>
        <p:nvSpPr>
          <p:cNvPr id="8" name="Frame 7">
            <a:extLst>
              <a:ext uri="{FF2B5EF4-FFF2-40B4-BE49-F238E27FC236}">
                <a16:creationId xmlns:a16="http://schemas.microsoft.com/office/drawing/2014/main" id="{7B3C5096-20A2-494D-AB8F-27915C7A9B19}"/>
              </a:ext>
            </a:extLst>
          </p:cNvPr>
          <p:cNvSpPr/>
          <p:nvPr/>
        </p:nvSpPr>
        <p:spPr>
          <a:xfrm>
            <a:off x="6720299" y="5029029"/>
            <a:ext cx="4160745" cy="60958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0" name="TextBox 9">
            <a:extLst>
              <a:ext uri="{FF2B5EF4-FFF2-40B4-BE49-F238E27FC236}">
                <a16:creationId xmlns:a16="http://schemas.microsoft.com/office/drawing/2014/main" id="{5D1F85C3-906B-43F1-9F68-626C7ECA30FA}"/>
              </a:ext>
            </a:extLst>
          </p:cNvPr>
          <p:cNvSpPr txBox="1"/>
          <p:nvPr/>
        </p:nvSpPr>
        <p:spPr>
          <a:xfrm>
            <a:off x="1326784" y="4147110"/>
            <a:ext cx="3259708" cy="369332"/>
          </a:xfrm>
          <a:prstGeom prst="rect">
            <a:avLst/>
          </a:prstGeom>
          <a:noFill/>
        </p:spPr>
        <p:txBody>
          <a:bodyPr wrap="square" rtlCol="0">
            <a:spAutoFit/>
          </a:bodyPr>
          <a:lstStyle/>
          <a:p>
            <a:r>
              <a:rPr lang="en-CA" b="1" dirty="0"/>
              <a:t>Script Input – Run these lines!</a:t>
            </a:r>
          </a:p>
        </p:txBody>
      </p:sp>
      <p:sp>
        <p:nvSpPr>
          <p:cNvPr id="11" name="TextBox 10">
            <a:extLst>
              <a:ext uri="{FF2B5EF4-FFF2-40B4-BE49-F238E27FC236}">
                <a16:creationId xmlns:a16="http://schemas.microsoft.com/office/drawing/2014/main" id="{58B864D1-607B-431A-A00C-33684041BEE7}"/>
              </a:ext>
            </a:extLst>
          </p:cNvPr>
          <p:cNvSpPr txBox="1"/>
          <p:nvPr/>
        </p:nvSpPr>
        <p:spPr>
          <a:xfrm>
            <a:off x="8327429" y="4147110"/>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3796718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5E43-C347-4912-9620-070AE5F0AFA9}"/>
              </a:ext>
            </a:extLst>
          </p:cNvPr>
          <p:cNvSpPr>
            <a:spLocks noGrp="1"/>
          </p:cNvSpPr>
          <p:nvPr>
            <p:ph type="title"/>
          </p:nvPr>
        </p:nvSpPr>
        <p:spPr/>
        <p:txBody>
          <a:bodyPr/>
          <a:lstStyle/>
          <a:p>
            <a:r>
              <a:rPr lang="en-CA" dirty="0"/>
              <a:t>Post-</a:t>
            </a:r>
            <a:r>
              <a:rPr lang="en-CA" dirty="0" err="1"/>
              <a:t>Hocs</a:t>
            </a:r>
            <a:endParaRPr lang="en-CA" dirty="0"/>
          </a:p>
        </p:txBody>
      </p:sp>
      <p:sp>
        <p:nvSpPr>
          <p:cNvPr id="3" name="Content Placeholder 2">
            <a:extLst>
              <a:ext uri="{FF2B5EF4-FFF2-40B4-BE49-F238E27FC236}">
                <a16:creationId xmlns:a16="http://schemas.microsoft.com/office/drawing/2014/main" id="{30B55837-3EB9-429F-B881-4F5560C767C3}"/>
              </a:ext>
            </a:extLst>
          </p:cNvPr>
          <p:cNvSpPr>
            <a:spLocks noGrp="1"/>
          </p:cNvSpPr>
          <p:nvPr>
            <p:ph idx="1"/>
          </p:nvPr>
        </p:nvSpPr>
        <p:spPr/>
        <p:txBody>
          <a:bodyPr/>
          <a:lstStyle/>
          <a:p>
            <a:r>
              <a:rPr lang="en-CA" dirty="0"/>
              <a:t>You will need to write out your planned comparisons by hand</a:t>
            </a:r>
          </a:p>
          <a:p>
            <a:r>
              <a:rPr lang="en-CA" dirty="0"/>
              <a:t>However, R can help us run our Post-Hoc tests</a:t>
            </a:r>
          </a:p>
          <a:p>
            <a:r>
              <a:rPr lang="en-CA" dirty="0"/>
              <a:t>You will want to either use Tukey’s Test or Dunnett’s Test – it depends on your design</a:t>
            </a:r>
          </a:p>
          <a:p>
            <a:pPr lvl="1"/>
            <a:r>
              <a:rPr lang="en-CA" dirty="0"/>
              <a:t>Not BOTH!!!!!!!!!</a:t>
            </a:r>
          </a:p>
        </p:txBody>
      </p:sp>
    </p:spTree>
    <p:extLst>
      <p:ext uri="{BB962C8B-B14F-4D97-AF65-F5344CB8AC3E}">
        <p14:creationId xmlns:p14="http://schemas.microsoft.com/office/powerpoint/2010/main" val="346328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A64-D49B-428C-9F2A-B13AEAC372D6}"/>
              </a:ext>
            </a:extLst>
          </p:cNvPr>
          <p:cNvSpPr>
            <a:spLocks noGrp="1"/>
          </p:cNvSpPr>
          <p:nvPr>
            <p:ph type="title"/>
          </p:nvPr>
        </p:nvSpPr>
        <p:spPr/>
        <p:txBody>
          <a:bodyPr/>
          <a:lstStyle/>
          <a:p>
            <a:pPr algn="ctr"/>
            <a:r>
              <a:rPr lang="en-CA" dirty="0"/>
              <a:t>R &amp; R Studio</a:t>
            </a:r>
          </a:p>
        </p:txBody>
      </p:sp>
      <p:sp>
        <p:nvSpPr>
          <p:cNvPr id="3" name="Content Placeholder 2">
            <a:extLst>
              <a:ext uri="{FF2B5EF4-FFF2-40B4-BE49-F238E27FC236}">
                <a16:creationId xmlns:a16="http://schemas.microsoft.com/office/drawing/2014/main" id="{98B7ABFA-13A7-4FDA-9470-862312C54012}"/>
              </a:ext>
            </a:extLst>
          </p:cNvPr>
          <p:cNvSpPr>
            <a:spLocks noGrp="1"/>
          </p:cNvSpPr>
          <p:nvPr>
            <p:ph idx="1"/>
          </p:nvPr>
        </p:nvSpPr>
        <p:spPr>
          <a:xfrm>
            <a:off x="880494" y="1607511"/>
            <a:ext cx="10515600" cy="4351338"/>
          </a:xfrm>
        </p:spPr>
        <p:txBody>
          <a:bodyPr/>
          <a:lstStyle/>
          <a:p>
            <a:r>
              <a:rPr lang="en-CA" dirty="0"/>
              <a:t>R is the program you’ll be using (on the left)</a:t>
            </a:r>
          </a:p>
          <a:p>
            <a:r>
              <a:rPr lang="en-CA" dirty="0"/>
              <a:t>R studio is simply a GUI/interface for R that makes your life (a lot) easier (on the right)</a:t>
            </a:r>
          </a:p>
          <a:p>
            <a:endParaRPr lang="en-CA" dirty="0"/>
          </a:p>
        </p:txBody>
      </p:sp>
      <p:pic>
        <p:nvPicPr>
          <p:cNvPr id="7" name="Picture 6">
            <a:extLst>
              <a:ext uri="{FF2B5EF4-FFF2-40B4-BE49-F238E27FC236}">
                <a16:creationId xmlns:a16="http://schemas.microsoft.com/office/drawing/2014/main" id="{3399B634-FB5C-4C2F-B618-B6E9E2DD2F88}"/>
              </a:ext>
            </a:extLst>
          </p:cNvPr>
          <p:cNvPicPr>
            <a:picLocks noChangeAspect="1"/>
          </p:cNvPicPr>
          <p:nvPr/>
        </p:nvPicPr>
        <p:blipFill rotWithShape="1">
          <a:blip r:embed="rId2">
            <a:extLst>
              <a:ext uri="{28A0092B-C50C-407E-A947-70E740481C1C}">
                <a14:useLocalDpi xmlns:a14="http://schemas.microsoft.com/office/drawing/2010/main" val="0"/>
              </a:ext>
            </a:extLst>
          </a:blip>
          <a:srcRect r="34720"/>
          <a:stretch/>
        </p:blipFill>
        <p:spPr>
          <a:xfrm>
            <a:off x="1534835" y="3114261"/>
            <a:ext cx="3775745" cy="3062702"/>
          </a:xfrm>
          <a:prstGeom prst="rect">
            <a:avLst/>
          </a:prstGeom>
        </p:spPr>
      </p:pic>
      <p:pic>
        <p:nvPicPr>
          <p:cNvPr id="9" name="Picture 8">
            <a:extLst>
              <a:ext uri="{FF2B5EF4-FFF2-40B4-BE49-F238E27FC236}">
                <a16:creationId xmlns:a16="http://schemas.microsoft.com/office/drawing/2014/main" id="{1CDE0558-BA67-431A-8D4B-AB1487D09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975" y="3024712"/>
            <a:ext cx="4420999" cy="3152251"/>
          </a:xfrm>
          <a:prstGeom prst="rect">
            <a:avLst/>
          </a:prstGeom>
        </p:spPr>
      </p:pic>
      <p:sp>
        <p:nvSpPr>
          <p:cNvPr id="10" name="TextBox 9">
            <a:extLst>
              <a:ext uri="{FF2B5EF4-FFF2-40B4-BE49-F238E27FC236}">
                <a16:creationId xmlns:a16="http://schemas.microsoft.com/office/drawing/2014/main" id="{7C9B45E4-42DD-4EC3-B3F2-380A067014F6}"/>
              </a:ext>
            </a:extLst>
          </p:cNvPr>
          <p:cNvSpPr txBox="1"/>
          <p:nvPr/>
        </p:nvSpPr>
        <p:spPr>
          <a:xfrm>
            <a:off x="1534835" y="6176963"/>
            <a:ext cx="2685176" cy="523220"/>
          </a:xfrm>
          <a:prstGeom prst="rect">
            <a:avLst/>
          </a:prstGeom>
          <a:noFill/>
        </p:spPr>
        <p:txBody>
          <a:bodyPr wrap="square" rtlCol="0">
            <a:spAutoFit/>
          </a:bodyPr>
          <a:lstStyle/>
          <a:p>
            <a:r>
              <a:rPr lang="en-CA" sz="2800" b="1" dirty="0"/>
              <a:t>R</a:t>
            </a:r>
          </a:p>
        </p:txBody>
      </p:sp>
      <p:sp>
        <p:nvSpPr>
          <p:cNvPr id="11" name="TextBox 10">
            <a:extLst>
              <a:ext uri="{FF2B5EF4-FFF2-40B4-BE49-F238E27FC236}">
                <a16:creationId xmlns:a16="http://schemas.microsoft.com/office/drawing/2014/main" id="{4E5F75A1-6D61-441F-9CDA-4E0FB1B3CE16}"/>
              </a:ext>
            </a:extLst>
          </p:cNvPr>
          <p:cNvSpPr txBox="1"/>
          <p:nvPr/>
        </p:nvSpPr>
        <p:spPr>
          <a:xfrm>
            <a:off x="6666975" y="6197935"/>
            <a:ext cx="2685176" cy="523220"/>
          </a:xfrm>
          <a:prstGeom prst="rect">
            <a:avLst/>
          </a:prstGeom>
          <a:noFill/>
        </p:spPr>
        <p:txBody>
          <a:bodyPr wrap="square" rtlCol="0">
            <a:spAutoFit/>
          </a:bodyPr>
          <a:lstStyle/>
          <a:p>
            <a:r>
              <a:rPr lang="en-CA" sz="2800" b="1" dirty="0"/>
              <a:t>R Studio</a:t>
            </a:r>
          </a:p>
        </p:txBody>
      </p:sp>
    </p:spTree>
    <p:extLst>
      <p:ext uri="{BB962C8B-B14F-4D97-AF65-F5344CB8AC3E}">
        <p14:creationId xmlns:p14="http://schemas.microsoft.com/office/powerpoint/2010/main" val="3576880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Run Tukey’s Test</a:t>
            </a:r>
          </a:p>
        </p:txBody>
      </p:sp>
      <p:sp>
        <p:nvSpPr>
          <p:cNvPr id="3" name="Content Placeholder 2">
            <a:extLst>
              <a:ext uri="{FF2B5EF4-FFF2-40B4-BE49-F238E27FC236}">
                <a16:creationId xmlns:a16="http://schemas.microsoft.com/office/drawing/2014/main" id="{63E0D37B-15E5-4C3D-9420-40B3F26AF32D}"/>
              </a:ext>
            </a:extLst>
          </p:cNvPr>
          <p:cNvSpPr>
            <a:spLocks noGrp="1"/>
          </p:cNvSpPr>
          <p:nvPr>
            <p:ph idx="1"/>
          </p:nvPr>
        </p:nvSpPr>
        <p:spPr>
          <a:xfrm>
            <a:off x="838200" y="1825625"/>
            <a:ext cx="10515600" cy="4351338"/>
          </a:xfrm>
        </p:spPr>
        <p:txBody>
          <a:bodyPr>
            <a:normAutofit/>
          </a:bodyPr>
          <a:lstStyle/>
          <a:p>
            <a:r>
              <a:rPr lang="en-CA" dirty="0"/>
              <a:t>Below is the lines we need to run for our Tukey’s test (line 71 to 75)</a:t>
            </a:r>
          </a:p>
          <a:p>
            <a:r>
              <a:rPr lang="en-CA" dirty="0"/>
              <a:t>Output is on the next page</a:t>
            </a:r>
          </a:p>
          <a:p>
            <a:endParaRPr lang="en-CA" dirty="0"/>
          </a:p>
        </p:txBody>
      </p:sp>
      <p:pic>
        <p:nvPicPr>
          <p:cNvPr id="5" name="Picture 4">
            <a:extLst>
              <a:ext uri="{FF2B5EF4-FFF2-40B4-BE49-F238E27FC236}">
                <a16:creationId xmlns:a16="http://schemas.microsoft.com/office/drawing/2014/main" id="{5ED3D9A8-5164-4B92-86BE-EF0FE9DF4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637" y="3353581"/>
            <a:ext cx="7297168" cy="2067213"/>
          </a:xfrm>
          <a:prstGeom prst="rect">
            <a:avLst/>
          </a:prstGeom>
        </p:spPr>
      </p:pic>
      <p:sp>
        <p:nvSpPr>
          <p:cNvPr id="8" name="TextBox 7">
            <a:extLst>
              <a:ext uri="{FF2B5EF4-FFF2-40B4-BE49-F238E27FC236}">
                <a16:creationId xmlns:a16="http://schemas.microsoft.com/office/drawing/2014/main" id="{6F07C15D-37F6-4B09-BDAC-A62E409AD59B}"/>
              </a:ext>
            </a:extLst>
          </p:cNvPr>
          <p:cNvSpPr txBox="1"/>
          <p:nvPr/>
        </p:nvSpPr>
        <p:spPr>
          <a:xfrm>
            <a:off x="4466146" y="2984249"/>
            <a:ext cx="3259708" cy="369332"/>
          </a:xfrm>
          <a:prstGeom prst="rect">
            <a:avLst/>
          </a:prstGeom>
          <a:noFill/>
        </p:spPr>
        <p:txBody>
          <a:bodyPr wrap="square" rtlCol="0">
            <a:spAutoFit/>
          </a:bodyPr>
          <a:lstStyle/>
          <a:p>
            <a:r>
              <a:rPr lang="en-CA" b="1" dirty="0"/>
              <a:t>Script Input – Run these lines!</a:t>
            </a:r>
          </a:p>
        </p:txBody>
      </p:sp>
    </p:spTree>
    <p:extLst>
      <p:ext uri="{BB962C8B-B14F-4D97-AF65-F5344CB8AC3E}">
        <p14:creationId xmlns:p14="http://schemas.microsoft.com/office/powerpoint/2010/main" val="3660272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Tukey Output</a:t>
            </a:r>
          </a:p>
        </p:txBody>
      </p:sp>
      <p:sp>
        <p:nvSpPr>
          <p:cNvPr id="3" name="Content Placeholder 2">
            <a:extLst>
              <a:ext uri="{FF2B5EF4-FFF2-40B4-BE49-F238E27FC236}">
                <a16:creationId xmlns:a16="http://schemas.microsoft.com/office/drawing/2014/main" id="{63E0D37B-15E5-4C3D-9420-40B3F26AF32D}"/>
              </a:ext>
            </a:extLst>
          </p:cNvPr>
          <p:cNvSpPr>
            <a:spLocks noGrp="1"/>
          </p:cNvSpPr>
          <p:nvPr>
            <p:ph idx="1"/>
          </p:nvPr>
        </p:nvSpPr>
        <p:spPr>
          <a:xfrm>
            <a:off x="838200" y="1556360"/>
            <a:ext cx="10515600" cy="4351338"/>
          </a:xfrm>
        </p:spPr>
        <p:txBody>
          <a:bodyPr>
            <a:normAutofit/>
          </a:bodyPr>
          <a:lstStyle/>
          <a:p>
            <a:r>
              <a:rPr lang="en-CA" sz="2400" dirty="0"/>
              <a:t>Below is the Tukey’s output. You will want the critical values for reporting – the first value is for .05 the second is for .01</a:t>
            </a:r>
          </a:p>
          <a:p>
            <a:r>
              <a:rPr lang="en-CA" sz="2400" dirty="0"/>
              <a:t>Then we use the diff columns for our difference (the first value “2-1” is the groups compared, while the second “1.1” is the actually value of the difference) </a:t>
            </a:r>
          </a:p>
          <a:p>
            <a:r>
              <a:rPr lang="en-CA" sz="2400" dirty="0"/>
              <a:t>and the p adj is our p value.</a:t>
            </a:r>
          </a:p>
          <a:p>
            <a:endParaRPr lang="en-CA" dirty="0"/>
          </a:p>
        </p:txBody>
      </p:sp>
      <p:pic>
        <p:nvPicPr>
          <p:cNvPr id="7" name="Picture 6">
            <a:extLst>
              <a:ext uri="{FF2B5EF4-FFF2-40B4-BE49-F238E27FC236}">
                <a16:creationId xmlns:a16="http://schemas.microsoft.com/office/drawing/2014/main" id="{8A7E8171-3CCD-4626-89E5-0D8FF3C57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605" y="3580001"/>
            <a:ext cx="5714790" cy="3067041"/>
          </a:xfrm>
          <a:prstGeom prst="rect">
            <a:avLst/>
          </a:prstGeom>
        </p:spPr>
      </p:pic>
      <p:sp>
        <p:nvSpPr>
          <p:cNvPr id="6" name="Frame 5">
            <a:extLst>
              <a:ext uri="{FF2B5EF4-FFF2-40B4-BE49-F238E27FC236}">
                <a16:creationId xmlns:a16="http://schemas.microsoft.com/office/drawing/2014/main" id="{64D99BCF-B925-4734-87BE-41D75B5760DF}"/>
              </a:ext>
            </a:extLst>
          </p:cNvPr>
          <p:cNvSpPr/>
          <p:nvPr/>
        </p:nvSpPr>
        <p:spPr>
          <a:xfrm>
            <a:off x="5394726" y="5621342"/>
            <a:ext cx="701273" cy="102570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8" name="Frame 7">
            <a:extLst>
              <a:ext uri="{FF2B5EF4-FFF2-40B4-BE49-F238E27FC236}">
                <a16:creationId xmlns:a16="http://schemas.microsoft.com/office/drawing/2014/main" id="{FAA0BBDD-460E-42E7-9A53-57DF79523AA6}"/>
              </a:ext>
            </a:extLst>
          </p:cNvPr>
          <p:cNvSpPr/>
          <p:nvPr/>
        </p:nvSpPr>
        <p:spPr>
          <a:xfrm>
            <a:off x="3264756" y="5621342"/>
            <a:ext cx="701273" cy="102570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9" name="Frame 8">
            <a:extLst>
              <a:ext uri="{FF2B5EF4-FFF2-40B4-BE49-F238E27FC236}">
                <a16:creationId xmlns:a16="http://schemas.microsoft.com/office/drawing/2014/main" id="{90CEFAE6-3C7D-4F06-A657-6A8C8927885B}"/>
              </a:ext>
            </a:extLst>
          </p:cNvPr>
          <p:cNvSpPr/>
          <p:nvPr/>
        </p:nvSpPr>
        <p:spPr>
          <a:xfrm>
            <a:off x="3264756" y="4054061"/>
            <a:ext cx="971684" cy="316603"/>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0" name="Frame 9">
            <a:extLst>
              <a:ext uri="{FF2B5EF4-FFF2-40B4-BE49-F238E27FC236}">
                <a16:creationId xmlns:a16="http://schemas.microsoft.com/office/drawing/2014/main" id="{BA06D7CF-49F9-465D-A5E1-F81EAFEBC249}"/>
              </a:ext>
            </a:extLst>
          </p:cNvPr>
          <p:cNvSpPr/>
          <p:nvPr/>
        </p:nvSpPr>
        <p:spPr>
          <a:xfrm>
            <a:off x="3264756" y="4370664"/>
            <a:ext cx="971684" cy="316603"/>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1" name="TextBox 10">
            <a:extLst>
              <a:ext uri="{FF2B5EF4-FFF2-40B4-BE49-F238E27FC236}">
                <a16:creationId xmlns:a16="http://schemas.microsoft.com/office/drawing/2014/main" id="{717704D6-D04A-41F1-A754-123F548D827D}"/>
              </a:ext>
            </a:extLst>
          </p:cNvPr>
          <p:cNvSpPr txBox="1"/>
          <p:nvPr/>
        </p:nvSpPr>
        <p:spPr>
          <a:xfrm>
            <a:off x="2283307" y="4001332"/>
            <a:ext cx="1030860" cy="369332"/>
          </a:xfrm>
          <a:prstGeom prst="rect">
            <a:avLst/>
          </a:prstGeom>
          <a:noFill/>
        </p:spPr>
        <p:txBody>
          <a:bodyPr wrap="none" rtlCol="0">
            <a:spAutoFit/>
          </a:bodyPr>
          <a:lstStyle/>
          <a:p>
            <a:r>
              <a:rPr lang="en-CA" dirty="0"/>
              <a:t>.05 value</a:t>
            </a:r>
          </a:p>
        </p:txBody>
      </p:sp>
      <p:sp>
        <p:nvSpPr>
          <p:cNvPr id="12" name="TextBox 11">
            <a:extLst>
              <a:ext uri="{FF2B5EF4-FFF2-40B4-BE49-F238E27FC236}">
                <a16:creationId xmlns:a16="http://schemas.microsoft.com/office/drawing/2014/main" id="{E8D2C4FB-8B86-4CE5-A11F-F0166F9DD494}"/>
              </a:ext>
            </a:extLst>
          </p:cNvPr>
          <p:cNvSpPr txBox="1"/>
          <p:nvPr/>
        </p:nvSpPr>
        <p:spPr>
          <a:xfrm>
            <a:off x="2309458" y="4370664"/>
            <a:ext cx="1030860" cy="369332"/>
          </a:xfrm>
          <a:prstGeom prst="rect">
            <a:avLst/>
          </a:prstGeom>
          <a:noFill/>
        </p:spPr>
        <p:txBody>
          <a:bodyPr wrap="none" rtlCol="0">
            <a:spAutoFit/>
          </a:bodyPr>
          <a:lstStyle/>
          <a:p>
            <a:r>
              <a:rPr lang="en-CA" dirty="0"/>
              <a:t>.01 value</a:t>
            </a:r>
          </a:p>
        </p:txBody>
      </p:sp>
      <p:sp>
        <p:nvSpPr>
          <p:cNvPr id="13" name="TextBox 12">
            <a:extLst>
              <a:ext uri="{FF2B5EF4-FFF2-40B4-BE49-F238E27FC236}">
                <a16:creationId xmlns:a16="http://schemas.microsoft.com/office/drawing/2014/main" id="{025CB7BD-E198-47BA-A2ED-6AEC1AFA7B1F}"/>
              </a:ext>
            </a:extLst>
          </p:cNvPr>
          <p:cNvSpPr txBox="1"/>
          <p:nvPr/>
        </p:nvSpPr>
        <p:spPr>
          <a:xfrm>
            <a:off x="5109500" y="3277999"/>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2637895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Run Dunnett’s</a:t>
            </a:r>
          </a:p>
        </p:txBody>
      </p:sp>
      <p:sp>
        <p:nvSpPr>
          <p:cNvPr id="3" name="Content Placeholder 2">
            <a:extLst>
              <a:ext uri="{FF2B5EF4-FFF2-40B4-BE49-F238E27FC236}">
                <a16:creationId xmlns:a16="http://schemas.microsoft.com/office/drawing/2014/main" id="{63E0D37B-15E5-4C3D-9420-40B3F26AF32D}"/>
              </a:ext>
            </a:extLst>
          </p:cNvPr>
          <p:cNvSpPr>
            <a:spLocks noGrp="1"/>
          </p:cNvSpPr>
          <p:nvPr>
            <p:ph idx="1"/>
          </p:nvPr>
        </p:nvSpPr>
        <p:spPr>
          <a:xfrm>
            <a:off x="838200" y="1825625"/>
            <a:ext cx="10515600" cy="4351338"/>
          </a:xfrm>
        </p:spPr>
        <p:txBody>
          <a:bodyPr>
            <a:normAutofit/>
          </a:bodyPr>
          <a:lstStyle/>
          <a:p>
            <a:r>
              <a:rPr lang="en-CA" dirty="0"/>
              <a:t>Below is the lines we need to run for our Dunnett’s test (line 79 to 83)</a:t>
            </a:r>
          </a:p>
          <a:p>
            <a:r>
              <a:rPr lang="en-CA" dirty="0"/>
              <a:t>Output is on the next page</a:t>
            </a:r>
          </a:p>
          <a:p>
            <a:endParaRPr lang="en-CA" dirty="0"/>
          </a:p>
        </p:txBody>
      </p:sp>
      <p:pic>
        <p:nvPicPr>
          <p:cNvPr id="5" name="Picture 4">
            <a:extLst>
              <a:ext uri="{FF2B5EF4-FFF2-40B4-BE49-F238E27FC236}">
                <a16:creationId xmlns:a16="http://schemas.microsoft.com/office/drawing/2014/main" id="{8832CF96-6180-4E61-A73F-461F7FE5D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469" y="3596866"/>
            <a:ext cx="7297168" cy="1895740"/>
          </a:xfrm>
          <a:prstGeom prst="rect">
            <a:avLst/>
          </a:prstGeom>
        </p:spPr>
      </p:pic>
      <p:sp>
        <p:nvSpPr>
          <p:cNvPr id="6" name="TextBox 5">
            <a:extLst>
              <a:ext uri="{FF2B5EF4-FFF2-40B4-BE49-F238E27FC236}">
                <a16:creationId xmlns:a16="http://schemas.microsoft.com/office/drawing/2014/main" id="{EB375E97-5D6A-466C-9409-199144C74D77}"/>
              </a:ext>
            </a:extLst>
          </p:cNvPr>
          <p:cNvSpPr txBox="1"/>
          <p:nvPr/>
        </p:nvSpPr>
        <p:spPr>
          <a:xfrm>
            <a:off x="4466146" y="3227534"/>
            <a:ext cx="3259708" cy="369332"/>
          </a:xfrm>
          <a:prstGeom prst="rect">
            <a:avLst/>
          </a:prstGeom>
          <a:noFill/>
        </p:spPr>
        <p:txBody>
          <a:bodyPr wrap="square" rtlCol="0">
            <a:spAutoFit/>
          </a:bodyPr>
          <a:lstStyle/>
          <a:p>
            <a:r>
              <a:rPr lang="en-CA" b="1" dirty="0"/>
              <a:t>Script Input – Run these lines!</a:t>
            </a:r>
          </a:p>
        </p:txBody>
      </p:sp>
    </p:spTree>
    <p:extLst>
      <p:ext uri="{BB962C8B-B14F-4D97-AF65-F5344CB8AC3E}">
        <p14:creationId xmlns:p14="http://schemas.microsoft.com/office/powerpoint/2010/main" val="1491478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Dunnett’s Output</a:t>
            </a:r>
          </a:p>
        </p:txBody>
      </p:sp>
      <p:sp>
        <p:nvSpPr>
          <p:cNvPr id="3" name="Content Placeholder 2">
            <a:extLst>
              <a:ext uri="{FF2B5EF4-FFF2-40B4-BE49-F238E27FC236}">
                <a16:creationId xmlns:a16="http://schemas.microsoft.com/office/drawing/2014/main" id="{63E0D37B-15E5-4C3D-9420-40B3F26AF32D}"/>
              </a:ext>
            </a:extLst>
          </p:cNvPr>
          <p:cNvSpPr>
            <a:spLocks noGrp="1"/>
          </p:cNvSpPr>
          <p:nvPr>
            <p:ph idx="1"/>
          </p:nvPr>
        </p:nvSpPr>
        <p:spPr>
          <a:xfrm>
            <a:off x="838200" y="1464898"/>
            <a:ext cx="10515600" cy="4351338"/>
          </a:xfrm>
        </p:spPr>
        <p:txBody>
          <a:bodyPr>
            <a:normAutofit/>
          </a:bodyPr>
          <a:lstStyle/>
          <a:p>
            <a:r>
              <a:rPr lang="en-CA" sz="2000" dirty="0"/>
              <a:t>Below is the Dunnett’s output. You will want the critical values for reporting – the first value is for .05 the second is for .01</a:t>
            </a:r>
          </a:p>
          <a:p>
            <a:r>
              <a:rPr lang="en-CA" sz="2000" dirty="0"/>
              <a:t>Then we use the diff columns for our difference (the first value “2-1” is the groups compared, while the second is the actually value “1.1” of the difference) </a:t>
            </a:r>
          </a:p>
          <a:p>
            <a:r>
              <a:rPr lang="en-CA" sz="2000" dirty="0"/>
              <a:t>and the </a:t>
            </a:r>
            <a:r>
              <a:rPr lang="en-CA" sz="2000" dirty="0" err="1"/>
              <a:t>pval</a:t>
            </a:r>
            <a:r>
              <a:rPr lang="en-CA" sz="2000" dirty="0"/>
              <a:t> is our p value</a:t>
            </a:r>
            <a:r>
              <a:rPr lang="en-CA" dirty="0"/>
              <a:t>.</a:t>
            </a:r>
          </a:p>
          <a:p>
            <a:endParaRPr lang="en-CA" dirty="0"/>
          </a:p>
        </p:txBody>
      </p:sp>
      <p:pic>
        <p:nvPicPr>
          <p:cNvPr id="6" name="Picture 5">
            <a:extLst>
              <a:ext uri="{FF2B5EF4-FFF2-40B4-BE49-F238E27FC236}">
                <a16:creationId xmlns:a16="http://schemas.microsoft.com/office/drawing/2014/main" id="{242E3D48-51FE-4913-8435-9596377CC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818" y="3892491"/>
            <a:ext cx="4671055" cy="2502585"/>
          </a:xfrm>
          <a:prstGeom prst="rect">
            <a:avLst/>
          </a:prstGeom>
        </p:spPr>
      </p:pic>
      <p:sp>
        <p:nvSpPr>
          <p:cNvPr id="7" name="Frame 6">
            <a:extLst>
              <a:ext uri="{FF2B5EF4-FFF2-40B4-BE49-F238E27FC236}">
                <a16:creationId xmlns:a16="http://schemas.microsoft.com/office/drawing/2014/main" id="{2A858657-0C80-459C-88B6-A03FE119558B}"/>
              </a:ext>
            </a:extLst>
          </p:cNvPr>
          <p:cNvSpPr/>
          <p:nvPr/>
        </p:nvSpPr>
        <p:spPr>
          <a:xfrm>
            <a:off x="3413967" y="4311942"/>
            <a:ext cx="1678150" cy="25167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8" name="Frame 7">
            <a:extLst>
              <a:ext uri="{FF2B5EF4-FFF2-40B4-BE49-F238E27FC236}">
                <a16:creationId xmlns:a16="http://schemas.microsoft.com/office/drawing/2014/main" id="{1D21FC2D-30CB-4D31-9C82-697209C3518D}"/>
              </a:ext>
            </a:extLst>
          </p:cNvPr>
          <p:cNvSpPr/>
          <p:nvPr/>
        </p:nvSpPr>
        <p:spPr>
          <a:xfrm>
            <a:off x="3413967" y="4546834"/>
            <a:ext cx="1678150" cy="251670"/>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9" name="Frame 8">
            <a:extLst>
              <a:ext uri="{FF2B5EF4-FFF2-40B4-BE49-F238E27FC236}">
                <a16:creationId xmlns:a16="http://schemas.microsoft.com/office/drawing/2014/main" id="{59674520-9D28-4679-B8C2-AB8E84640072}"/>
              </a:ext>
            </a:extLst>
          </p:cNvPr>
          <p:cNvSpPr/>
          <p:nvPr/>
        </p:nvSpPr>
        <p:spPr>
          <a:xfrm>
            <a:off x="3496818" y="5462631"/>
            <a:ext cx="638954" cy="527107"/>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0" name="Frame 9">
            <a:extLst>
              <a:ext uri="{FF2B5EF4-FFF2-40B4-BE49-F238E27FC236}">
                <a16:creationId xmlns:a16="http://schemas.microsoft.com/office/drawing/2014/main" id="{01E68A79-5F15-4F43-B1A8-44DDA8ECB093}"/>
              </a:ext>
            </a:extLst>
          </p:cNvPr>
          <p:cNvSpPr/>
          <p:nvPr/>
        </p:nvSpPr>
        <p:spPr>
          <a:xfrm>
            <a:off x="5193391" y="5454954"/>
            <a:ext cx="638954" cy="527107"/>
          </a:xfrm>
          <a:prstGeom prst="frame">
            <a:avLst>
              <a:gd name="adj1" fmla="val 277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1" name="TextBox 10">
            <a:extLst>
              <a:ext uri="{FF2B5EF4-FFF2-40B4-BE49-F238E27FC236}">
                <a16:creationId xmlns:a16="http://schemas.microsoft.com/office/drawing/2014/main" id="{5F92EC0D-9D8A-45A4-A9A1-7FE80E77FED7}"/>
              </a:ext>
            </a:extLst>
          </p:cNvPr>
          <p:cNvSpPr txBox="1"/>
          <p:nvPr/>
        </p:nvSpPr>
        <p:spPr>
          <a:xfrm>
            <a:off x="2456178" y="4236334"/>
            <a:ext cx="1030860" cy="369332"/>
          </a:xfrm>
          <a:prstGeom prst="rect">
            <a:avLst/>
          </a:prstGeom>
          <a:noFill/>
        </p:spPr>
        <p:txBody>
          <a:bodyPr wrap="none" rtlCol="0">
            <a:spAutoFit/>
          </a:bodyPr>
          <a:lstStyle/>
          <a:p>
            <a:r>
              <a:rPr lang="en-CA" dirty="0"/>
              <a:t>.05 value</a:t>
            </a:r>
          </a:p>
        </p:txBody>
      </p:sp>
      <p:sp>
        <p:nvSpPr>
          <p:cNvPr id="12" name="TextBox 11">
            <a:extLst>
              <a:ext uri="{FF2B5EF4-FFF2-40B4-BE49-F238E27FC236}">
                <a16:creationId xmlns:a16="http://schemas.microsoft.com/office/drawing/2014/main" id="{D205C773-BD5E-4A39-A507-0B9EFECC0FF3}"/>
              </a:ext>
            </a:extLst>
          </p:cNvPr>
          <p:cNvSpPr txBox="1"/>
          <p:nvPr/>
        </p:nvSpPr>
        <p:spPr>
          <a:xfrm>
            <a:off x="2465958" y="4483700"/>
            <a:ext cx="1030860" cy="369332"/>
          </a:xfrm>
          <a:prstGeom prst="rect">
            <a:avLst/>
          </a:prstGeom>
          <a:noFill/>
        </p:spPr>
        <p:txBody>
          <a:bodyPr wrap="none" rtlCol="0">
            <a:spAutoFit/>
          </a:bodyPr>
          <a:lstStyle/>
          <a:p>
            <a:r>
              <a:rPr lang="en-CA" dirty="0"/>
              <a:t>.01 value</a:t>
            </a:r>
          </a:p>
        </p:txBody>
      </p:sp>
      <p:sp>
        <p:nvSpPr>
          <p:cNvPr id="13" name="TextBox 12">
            <a:extLst>
              <a:ext uri="{FF2B5EF4-FFF2-40B4-BE49-F238E27FC236}">
                <a16:creationId xmlns:a16="http://schemas.microsoft.com/office/drawing/2014/main" id="{20BB25EC-BCB7-4A70-94B3-D209C9A17E15}"/>
              </a:ext>
            </a:extLst>
          </p:cNvPr>
          <p:cNvSpPr txBox="1"/>
          <p:nvPr/>
        </p:nvSpPr>
        <p:spPr>
          <a:xfrm>
            <a:off x="4908165" y="3502688"/>
            <a:ext cx="3259708" cy="369332"/>
          </a:xfrm>
          <a:prstGeom prst="rect">
            <a:avLst/>
          </a:prstGeom>
          <a:noFill/>
        </p:spPr>
        <p:txBody>
          <a:bodyPr wrap="square" rtlCol="0">
            <a:spAutoFit/>
          </a:bodyPr>
          <a:lstStyle/>
          <a:p>
            <a:r>
              <a:rPr lang="en-CA" b="1" dirty="0"/>
              <a:t>Console Output</a:t>
            </a:r>
          </a:p>
        </p:txBody>
      </p:sp>
    </p:spTree>
    <p:extLst>
      <p:ext uri="{BB962C8B-B14F-4D97-AF65-F5344CB8AC3E}">
        <p14:creationId xmlns:p14="http://schemas.microsoft.com/office/powerpoint/2010/main" val="578463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D74-6B2B-42E0-A4F8-B3B8B60B57E4}"/>
              </a:ext>
            </a:extLst>
          </p:cNvPr>
          <p:cNvSpPr>
            <a:spLocks noGrp="1"/>
          </p:cNvSpPr>
          <p:nvPr>
            <p:ph type="title"/>
          </p:nvPr>
        </p:nvSpPr>
        <p:spPr/>
        <p:txBody>
          <a:bodyPr/>
          <a:lstStyle/>
          <a:p>
            <a:pPr algn="ctr"/>
            <a:r>
              <a:rPr lang="en-CA" dirty="0"/>
              <a:t>A Note on Planned Comparisons</a:t>
            </a:r>
          </a:p>
        </p:txBody>
      </p:sp>
      <p:sp>
        <p:nvSpPr>
          <p:cNvPr id="3" name="Content Placeholder 2">
            <a:extLst>
              <a:ext uri="{FF2B5EF4-FFF2-40B4-BE49-F238E27FC236}">
                <a16:creationId xmlns:a16="http://schemas.microsoft.com/office/drawing/2014/main" id="{70042ADC-DF0D-49C5-9DB5-D5705D7E008C}"/>
              </a:ext>
            </a:extLst>
          </p:cNvPr>
          <p:cNvSpPr>
            <a:spLocks noGrp="1"/>
          </p:cNvSpPr>
          <p:nvPr>
            <p:ph idx="1"/>
          </p:nvPr>
        </p:nvSpPr>
        <p:spPr>
          <a:xfrm>
            <a:off x="838200" y="1825625"/>
            <a:ext cx="10515600" cy="4351338"/>
          </a:xfrm>
        </p:spPr>
        <p:txBody>
          <a:bodyPr>
            <a:normAutofit/>
          </a:bodyPr>
          <a:lstStyle/>
          <a:p>
            <a:r>
              <a:rPr lang="en-CA" dirty="0"/>
              <a:t>As of right now, I don’t really see a good way of doing planned comparisons in R</a:t>
            </a:r>
          </a:p>
          <a:p>
            <a:r>
              <a:rPr lang="en-CA" b="1" dirty="0"/>
              <a:t>Problem: </a:t>
            </a:r>
            <a:r>
              <a:rPr lang="en-CA" dirty="0"/>
              <a:t>You will need to run planned comparisons for your project!</a:t>
            </a:r>
          </a:p>
          <a:p>
            <a:r>
              <a:rPr lang="en-CA" b="1" dirty="0"/>
              <a:t>Solution: </a:t>
            </a:r>
            <a:r>
              <a:rPr lang="en-CA" dirty="0"/>
              <a:t>You will need to do it by hand and submit the calculations</a:t>
            </a:r>
          </a:p>
          <a:p>
            <a:endParaRPr lang="en-CA" dirty="0"/>
          </a:p>
        </p:txBody>
      </p:sp>
    </p:spTree>
    <p:extLst>
      <p:ext uri="{BB962C8B-B14F-4D97-AF65-F5344CB8AC3E}">
        <p14:creationId xmlns:p14="http://schemas.microsoft.com/office/powerpoint/2010/main" val="2567719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Some Extra Slides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normAutofit/>
          </a:bodyPr>
          <a:lstStyle/>
          <a:p>
            <a:r>
              <a:rPr lang="en-CA" dirty="0"/>
              <a:t>The following slides are from Myles </a:t>
            </a:r>
            <a:r>
              <a:rPr lang="en-CA" dirty="0" err="1"/>
              <a:t>Maillet</a:t>
            </a:r>
            <a:r>
              <a:rPr lang="en-CA" dirty="0"/>
              <a:t> who has some notes on that nature of R and objects in R – you won’t need to worry about them much as I’ve written you a script for ease of use. The next slides are purely to give you perspective/give further info for those interested</a:t>
            </a:r>
          </a:p>
          <a:p>
            <a:endParaRPr lang="en-CA" dirty="0"/>
          </a:p>
          <a:p>
            <a:endParaRPr lang="en-CA" dirty="0"/>
          </a:p>
        </p:txBody>
      </p:sp>
    </p:spTree>
    <p:extLst>
      <p:ext uri="{BB962C8B-B14F-4D97-AF65-F5344CB8AC3E}">
        <p14:creationId xmlns:p14="http://schemas.microsoft.com/office/powerpoint/2010/main" val="2531952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Intro to R – Types of Objects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dirty="0" err="1">
                <a:latin typeface="Times New Roman" panose="02020603050405020304" pitchFamily="18" charset="0"/>
                <a:cs typeface="Times New Roman" panose="02020603050405020304" pitchFamily="18" charset="0"/>
              </a:rPr>
              <a:t>Dataframes</a:t>
            </a:r>
            <a:r>
              <a:rPr lang="en-CA" dirty="0">
                <a:latin typeface="Times New Roman" panose="02020603050405020304" pitchFamily="18" charset="0"/>
                <a:cs typeface="Times New Roman" panose="02020603050405020304" pitchFamily="18" charset="0"/>
              </a:rPr>
              <a:t>: what we will typically work with; can be any number of observations (rows) and at least one predictor/variable (columns)</a:t>
            </a:r>
          </a:p>
          <a:p>
            <a:pPr marL="0" indent="0">
              <a:buNone/>
            </a:pP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your_data</a:t>
            </a:r>
            <a:r>
              <a:rPr lang="en-US" dirty="0">
                <a:solidFill>
                  <a:srgbClr val="FF0000"/>
                </a:solidFill>
                <a:latin typeface="Times New Roman" panose="02020603050405020304" pitchFamily="18" charset="0"/>
                <a:cs typeface="Times New Roman" panose="02020603050405020304" pitchFamily="18" charset="0"/>
              </a:rPr>
              <a:t> = </a:t>
            </a:r>
            <a:r>
              <a:rPr lang="en-US" dirty="0" err="1">
                <a:solidFill>
                  <a:srgbClr val="FF0000"/>
                </a:solidFill>
                <a:latin typeface="Times New Roman" panose="02020603050405020304" pitchFamily="18" charset="0"/>
                <a:cs typeface="Times New Roman" panose="02020603050405020304" pitchFamily="18" charset="0"/>
              </a:rPr>
              <a:t>read.table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file.choose</a:t>
            </a:r>
            <a:r>
              <a:rPr lang="en-US" dirty="0">
                <a:solidFill>
                  <a:srgbClr val="FF0000"/>
                </a:solidFill>
                <a:latin typeface="Times New Roman" panose="02020603050405020304" pitchFamily="18" charset="0"/>
                <a:cs typeface="Times New Roman" panose="02020603050405020304" pitchFamily="18" charset="0"/>
              </a:rPr>
              <a:t>(new = F), header = T)</a:t>
            </a:r>
          </a:p>
          <a:p>
            <a:r>
              <a:rPr lang="en-CA" dirty="0">
                <a:latin typeface="Times New Roman" panose="02020603050405020304" pitchFamily="18" charset="0"/>
                <a:cs typeface="Times New Roman" panose="02020603050405020304" pitchFamily="18" charset="0"/>
              </a:rPr>
              <a:t>Vectors: a string of values; can be numbers, words, etc.</a:t>
            </a:r>
          </a:p>
          <a:p>
            <a:pPr marL="0" indent="0">
              <a:buNone/>
            </a:pPr>
            <a:r>
              <a:rPr lang="en-CA" dirty="0">
                <a:latin typeface="Times New Roman" panose="02020603050405020304" pitchFamily="18" charset="0"/>
                <a:cs typeface="Times New Roman" panose="02020603050405020304" pitchFamily="18" charset="0"/>
              </a:rPr>
              <a:t>	</a:t>
            </a:r>
            <a:r>
              <a:rPr lang="en-CA" dirty="0">
                <a:solidFill>
                  <a:srgbClr val="FF0000"/>
                </a:solidFill>
                <a:latin typeface="Times New Roman" panose="02020603050405020304" pitchFamily="18" charset="0"/>
                <a:cs typeface="Times New Roman" panose="02020603050405020304" pitchFamily="18" charset="0"/>
              </a:rPr>
              <a:t>x = c(2, 6, 2, 3, 7, 8, 9)</a:t>
            </a:r>
          </a:p>
          <a:p>
            <a:r>
              <a:rPr lang="en-CA" dirty="0">
                <a:latin typeface="Times New Roman" panose="02020603050405020304" pitchFamily="18" charset="0"/>
                <a:cs typeface="Times New Roman" panose="02020603050405020304" pitchFamily="18" charset="0"/>
              </a:rPr>
              <a:t>Values: a single number/character/word/etc.</a:t>
            </a:r>
          </a:p>
          <a:p>
            <a:pPr marL="0" indent="0">
              <a:buNone/>
            </a:pPr>
            <a:r>
              <a:rPr lang="en-CA" dirty="0">
                <a:latin typeface="Times New Roman" panose="02020603050405020304" pitchFamily="18" charset="0"/>
                <a:cs typeface="Times New Roman" panose="02020603050405020304" pitchFamily="18" charset="0"/>
              </a:rPr>
              <a:t>	</a:t>
            </a:r>
            <a:r>
              <a:rPr lang="en-CA" dirty="0" err="1">
                <a:solidFill>
                  <a:srgbClr val="FF0000"/>
                </a:solidFill>
                <a:latin typeface="Times New Roman" panose="02020603050405020304" pitchFamily="18" charset="0"/>
                <a:cs typeface="Times New Roman" panose="02020603050405020304" pitchFamily="18" charset="0"/>
              </a:rPr>
              <a:t>n_students</a:t>
            </a:r>
            <a:r>
              <a:rPr lang="en-CA" dirty="0">
                <a:solidFill>
                  <a:srgbClr val="FF0000"/>
                </a:solidFill>
                <a:latin typeface="Times New Roman" panose="02020603050405020304" pitchFamily="18" charset="0"/>
                <a:cs typeface="Times New Roman" panose="02020603050405020304" pitchFamily="18" charset="0"/>
              </a:rPr>
              <a:t> = 70</a:t>
            </a:r>
          </a:p>
          <a:p>
            <a:pPr marL="0" indent="0">
              <a:buNone/>
            </a:pPr>
            <a:r>
              <a:rPr lang="en-CA" dirty="0">
                <a:solidFill>
                  <a:srgbClr val="FF0000"/>
                </a:solidFill>
                <a:latin typeface="Times New Roman" panose="02020603050405020304" pitchFamily="18" charset="0"/>
                <a:cs typeface="Times New Roman" panose="02020603050405020304" pitchFamily="18" charset="0"/>
              </a:rPr>
              <a:t>*try running the code in red to create these types of objects</a:t>
            </a:r>
            <a:endParaRPr lang="en-CA" sz="2400" dirty="0">
              <a:latin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189620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Installing packages in R</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R is modular, which means there are different packages you can add that offer different functions</a:t>
            </a:r>
          </a:p>
          <a:p>
            <a:r>
              <a:rPr lang="en-CA" dirty="0">
                <a:latin typeface="Times New Roman" panose="02020603050405020304" pitchFamily="18" charset="0"/>
                <a:cs typeface="Times New Roman" panose="02020603050405020304" pitchFamily="18" charset="0"/>
              </a:rPr>
              <a:t>One of the packages we will use often is the “psych” package</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To install a package:</a:t>
            </a:r>
          </a:p>
          <a:p>
            <a:pPr marL="0" indent="0">
              <a:buNone/>
            </a:pPr>
            <a:r>
              <a:rPr lang="en-CA" dirty="0">
                <a:latin typeface="Times New Roman" panose="02020603050405020304" pitchFamily="18" charset="0"/>
                <a:cs typeface="Times New Roman" panose="02020603050405020304" pitchFamily="18" charset="0"/>
              </a:rPr>
              <a:t>	</a:t>
            </a:r>
            <a:r>
              <a:rPr lang="en-CA" dirty="0" err="1">
                <a:solidFill>
                  <a:srgbClr val="FF0000"/>
                </a:solidFill>
                <a:latin typeface="Times New Roman" panose="02020603050405020304" pitchFamily="18" charset="0"/>
                <a:cs typeface="Times New Roman" panose="02020603050405020304" pitchFamily="18" charset="0"/>
              </a:rPr>
              <a:t>install.packages</a:t>
            </a:r>
            <a:r>
              <a:rPr lang="en-CA" dirty="0">
                <a:solidFill>
                  <a:srgbClr val="FF0000"/>
                </a:solidFill>
                <a:latin typeface="Times New Roman" panose="02020603050405020304" pitchFamily="18" charset="0"/>
                <a:cs typeface="Times New Roman" panose="02020603050405020304" pitchFamily="18" charset="0"/>
              </a:rPr>
              <a:t>(“psych”)</a:t>
            </a:r>
          </a:p>
          <a:p>
            <a:r>
              <a:rPr lang="en-CA" dirty="0">
                <a:latin typeface="Times New Roman" panose="02020603050405020304" pitchFamily="18" charset="0"/>
                <a:cs typeface="Times New Roman" panose="02020603050405020304" pitchFamily="18" charset="0"/>
              </a:rPr>
              <a:t>Then, to use a package you have installed:</a:t>
            </a:r>
          </a:p>
          <a:p>
            <a:pPr marL="0" indent="0">
              <a:buNone/>
            </a:pPr>
            <a:r>
              <a:rPr lang="en-CA" dirty="0">
                <a:latin typeface="Times New Roman" panose="02020603050405020304" pitchFamily="18" charset="0"/>
                <a:cs typeface="Times New Roman" panose="02020603050405020304" pitchFamily="18" charset="0"/>
              </a:rPr>
              <a:t>	</a:t>
            </a:r>
            <a:r>
              <a:rPr lang="en-CA" dirty="0">
                <a:solidFill>
                  <a:srgbClr val="FF0000"/>
                </a:solidFill>
                <a:latin typeface="Times New Roman" panose="02020603050405020304" pitchFamily="18" charset="0"/>
                <a:cs typeface="Times New Roman" panose="02020603050405020304" pitchFamily="18" charset="0"/>
              </a:rPr>
              <a:t>library(psych)</a:t>
            </a:r>
            <a:endParaRPr lang="en-CA"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179793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Functions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Packages have different functions, which is what makes R useful</a:t>
            </a:r>
          </a:p>
          <a:p>
            <a:r>
              <a:rPr lang="en-CA" dirty="0">
                <a:latin typeface="Times New Roman" panose="02020603050405020304" pitchFamily="18" charset="0"/>
                <a:cs typeface="Times New Roman" panose="02020603050405020304" pitchFamily="18" charset="0"/>
              </a:rPr>
              <a:t>For example, there are functions to calculate means, standard deviations, variance, and other descriptive statistics</a:t>
            </a:r>
          </a:p>
          <a:p>
            <a:r>
              <a:rPr lang="en-CA" dirty="0">
                <a:latin typeface="Times New Roman" panose="02020603050405020304" pitchFamily="18" charset="0"/>
                <a:cs typeface="Times New Roman" panose="02020603050405020304" pitchFamily="18" charset="0"/>
              </a:rPr>
              <a:t>Of course, there are also functions to compute inferential statistics like t-tests and ANOVAs</a:t>
            </a:r>
          </a:p>
          <a:p>
            <a:r>
              <a:rPr lang="en-CA" dirty="0">
                <a:latin typeface="Times New Roman" panose="02020603050405020304" pitchFamily="18" charset="0"/>
                <a:cs typeface="Times New Roman" panose="02020603050405020304" pitchFamily="18" charset="0"/>
              </a:rPr>
              <a:t>Functions always have brackets immediately following the function</a:t>
            </a:r>
          </a:p>
          <a:p>
            <a:pPr marL="0" indent="0">
              <a:buNone/>
            </a:pPr>
            <a:r>
              <a:rPr lang="en-CA" dirty="0">
                <a:solidFill>
                  <a:srgbClr val="FF0000"/>
                </a:solidFill>
                <a:latin typeface="Times New Roman" panose="02020603050405020304" pitchFamily="18" charset="0"/>
                <a:cs typeface="Times New Roman" panose="02020603050405020304" pitchFamily="18" charset="0"/>
              </a:rPr>
              <a:t>	mean(x)</a:t>
            </a:r>
          </a:p>
          <a:p>
            <a:pPr marL="0" indent="0">
              <a:buNone/>
            </a:pPr>
            <a:r>
              <a:rPr lang="en-CA" dirty="0">
                <a:solidFill>
                  <a:srgbClr val="FF0000"/>
                </a:solidFill>
                <a:latin typeface="Times New Roman" panose="02020603050405020304" pitchFamily="18" charset="0"/>
                <a:cs typeface="Times New Roman" panose="02020603050405020304" pitchFamily="18" charset="0"/>
              </a:rPr>
              <a:t>	</a:t>
            </a:r>
            <a:r>
              <a:rPr lang="en-CA" dirty="0" err="1">
                <a:solidFill>
                  <a:srgbClr val="FF0000"/>
                </a:solidFill>
                <a:latin typeface="Times New Roman" panose="02020603050405020304" pitchFamily="18" charset="0"/>
                <a:cs typeface="Times New Roman" panose="02020603050405020304" pitchFamily="18" charset="0"/>
              </a:rPr>
              <a:t>sd</a:t>
            </a:r>
            <a:r>
              <a:rPr lang="en-CA" dirty="0">
                <a:solidFill>
                  <a:srgbClr val="FF0000"/>
                </a:solidFill>
                <a:latin typeface="Times New Roman" panose="02020603050405020304" pitchFamily="18" charset="0"/>
                <a:cs typeface="Times New Roman" panose="02020603050405020304" pitchFamily="18" charset="0"/>
              </a:rPr>
              <a:t>(x)</a:t>
            </a:r>
          </a:p>
          <a:p>
            <a:pPr marL="0" indent="0">
              <a:buNone/>
            </a:pPr>
            <a:r>
              <a:rPr lang="en-CA" dirty="0">
                <a:solidFill>
                  <a:srgbClr val="FF0000"/>
                </a:solidFill>
                <a:latin typeface="Times New Roman" panose="02020603050405020304" pitchFamily="18" charset="0"/>
                <a:cs typeface="Times New Roman" panose="02020603050405020304" pitchFamily="18" charset="0"/>
              </a:rPr>
              <a:t>	describe(x) </a:t>
            </a:r>
            <a:r>
              <a:rPr lang="en-CA"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this one is in the “psych” package</a:t>
            </a:r>
            <a:endParaRPr lang="en-CA" dirty="0">
              <a:solidFill>
                <a:srgbClr val="FF0000"/>
              </a:solidFill>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973330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Tips &amp; Tricks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normAutofit fontScale="92500" lnSpcReduction="10000"/>
          </a:bodyPr>
          <a:lstStyle/>
          <a:p>
            <a:pPr marL="514350" indent="-514350">
              <a:buAutoNum type="arabicPeriod"/>
            </a:pPr>
            <a:r>
              <a:rPr lang="en-CA" dirty="0">
                <a:latin typeface="Times New Roman" panose="02020603050405020304" pitchFamily="18" charset="0"/>
                <a:cs typeface="Times New Roman" panose="02020603050405020304" pitchFamily="18" charset="0"/>
              </a:rPr>
              <a:t>Always write your code in scripts and save it afterwards. This will allow you to go back and re-run it, and not have to re-write it. Scripts are files that end in “</a:t>
            </a:r>
            <a:r>
              <a:rPr lang="en-CA" dirty="0">
                <a:solidFill>
                  <a:schemeClr val="accent1"/>
                </a:solidFill>
                <a:latin typeface="Times New Roman" panose="02020603050405020304" pitchFamily="18" charset="0"/>
                <a:cs typeface="Times New Roman" panose="02020603050405020304" pitchFamily="18" charset="0"/>
              </a:rPr>
              <a:t>.R</a:t>
            </a:r>
            <a:r>
              <a:rPr lang="en-CA" dirty="0">
                <a:latin typeface="Times New Roman" panose="02020603050405020304" pitchFamily="18" charset="0"/>
                <a:cs typeface="Times New Roman" panose="02020603050405020304" pitchFamily="18" charset="0"/>
              </a:rPr>
              <a:t>”</a:t>
            </a:r>
          </a:p>
          <a:p>
            <a:pPr marL="514350" indent="-514350">
              <a:buAutoNum type="arabicPeriod"/>
            </a:pPr>
            <a:r>
              <a:rPr lang="en-CA" dirty="0">
                <a:latin typeface="Times New Roman" panose="02020603050405020304" pitchFamily="18" charset="0"/>
                <a:cs typeface="Times New Roman" panose="02020603050405020304" pitchFamily="18" charset="0"/>
              </a:rPr>
              <a:t>For each “project”, create a specific folder for that project where you save your data and script. R can read different types of data files, but </a:t>
            </a:r>
            <a:r>
              <a:rPr lang="en-CA" dirty="0">
                <a:solidFill>
                  <a:schemeClr val="accent1"/>
                </a:solidFill>
                <a:latin typeface="Times New Roman" panose="02020603050405020304" pitchFamily="18" charset="0"/>
                <a:cs typeface="Times New Roman" panose="02020603050405020304" pitchFamily="18" charset="0"/>
              </a:rPr>
              <a:t>.csv</a:t>
            </a:r>
            <a:r>
              <a:rPr lang="en-CA" dirty="0">
                <a:latin typeface="Times New Roman" panose="02020603050405020304" pitchFamily="18" charset="0"/>
                <a:cs typeface="Times New Roman" panose="02020603050405020304" pitchFamily="18" charset="0"/>
              </a:rPr>
              <a:t> files work best.</a:t>
            </a:r>
          </a:p>
          <a:p>
            <a:pPr marL="514350" indent="-514350">
              <a:buAutoNum type="arabicPeriod"/>
            </a:pPr>
            <a:r>
              <a:rPr lang="en-CA" dirty="0">
                <a:latin typeface="Times New Roman" panose="02020603050405020304" pitchFamily="18" charset="0"/>
                <a:cs typeface="Times New Roman" panose="02020603050405020304" pitchFamily="18" charset="0"/>
              </a:rPr>
              <a:t>R Studio has a working directory when you are using it (which you don’t see). To make the working directory be your project folder, simply load R Studio by opening the script in that folder</a:t>
            </a:r>
          </a:p>
          <a:p>
            <a:pPr marL="514350" indent="-514350">
              <a:buAutoNum type="arabicPeriod"/>
            </a:pPr>
            <a:r>
              <a:rPr lang="en-CA" dirty="0">
                <a:latin typeface="Times New Roman" panose="02020603050405020304" pitchFamily="18" charset="0"/>
                <a:cs typeface="Times New Roman" panose="02020603050405020304" pitchFamily="18" charset="0"/>
              </a:rPr>
              <a:t>The function “</a:t>
            </a:r>
            <a:r>
              <a:rPr lang="en-US" dirty="0" err="1">
                <a:solidFill>
                  <a:srgbClr val="FF0000"/>
                </a:solidFill>
                <a:latin typeface="Times New Roman" panose="02020603050405020304" pitchFamily="18" charset="0"/>
                <a:cs typeface="Times New Roman" panose="02020603050405020304" pitchFamily="18" charset="0"/>
              </a:rPr>
              <a:t>read.table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file.choose</a:t>
            </a:r>
            <a:r>
              <a:rPr lang="en-US" dirty="0">
                <a:solidFill>
                  <a:srgbClr val="FF0000"/>
                </a:solidFill>
                <a:latin typeface="Times New Roman" panose="02020603050405020304" pitchFamily="18" charset="0"/>
                <a:cs typeface="Times New Roman" panose="02020603050405020304" pitchFamily="18" charset="0"/>
              </a:rPr>
              <a:t>(new = F), header = T)</a:t>
            </a:r>
            <a:r>
              <a:rPr lang="en-US" dirty="0">
                <a:latin typeface="Times New Roman" panose="02020603050405020304" pitchFamily="18" charset="0"/>
                <a:cs typeface="Times New Roman" panose="02020603050405020304" pitchFamily="18" charset="0"/>
              </a:rPr>
              <a:t>” will let you load a </a:t>
            </a:r>
            <a:r>
              <a:rPr lang="en-US" dirty="0">
                <a:solidFill>
                  <a:schemeClr val="accent1"/>
                </a:solidFill>
                <a:latin typeface="Times New Roman" panose="02020603050405020304" pitchFamily="18" charset="0"/>
                <a:cs typeface="Times New Roman" panose="02020603050405020304" pitchFamily="18" charset="0"/>
              </a:rPr>
              <a:t>.csv</a:t>
            </a:r>
            <a:r>
              <a:rPr lang="en-US" dirty="0">
                <a:latin typeface="Times New Roman" panose="02020603050405020304" pitchFamily="18" charset="0"/>
                <a:cs typeface="Times New Roman" panose="02020603050405020304" pitchFamily="18" charset="0"/>
              </a:rPr>
              <a:t> by finding it on your computer and loading it. This makes things a bit easier.</a:t>
            </a:r>
            <a:endParaRPr lang="en-CA"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6028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29BA-DA32-416F-B9C7-1D4B8F5489B1}"/>
              </a:ext>
            </a:extLst>
          </p:cNvPr>
          <p:cNvSpPr>
            <a:spLocks noGrp="1"/>
          </p:cNvSpPr>
          <p:nvPr>
            <p:ph type="title"/>
          </p:nvPr>
        </p:nvSpPr>
        <p:spPr/>
        <p:txBody>
          <a:bodyPr/>
          <a:lstStyle/>
          <a:p>
            <a:pPr algn="ctr"/>
            <a:r>
              <a:rPr lang="en-CA" dirty="0"/>
              <a:t>How to Download R &amp; R Studio</a:t>
            </a:r>
          </a:p>
        </p:txBody>
      </p:sp>
      <p:sp>
        <p:nvSpPr>
          <p:cNvPr id="3" name="Content Placeholder 2">
            <a:extLst>
              <a:ext uri="{FF2B5EF4-FFF2-40B4-BE49-F238E27FC236}">
                <a16:creationId xmlns:a16="http://schemas.microsoft.com/office/drawing/2014/main" id="{EA8984D4-C26D-4CEA-9304-8700C9F41824}"/>
              </a:ext>
            </a:extLst>
          </p:cNvPr>
          <p:cNvSpPr>
            <a:spLocks noGrp="1"/>
          </p:cNvSpPr>
          <p:nvPr>
            <p:ph idx="1"/>
          </p:nvPr>
        </p:nvSpPr>
        <p:spPr/>
        <p:txBody>
          <a:bodyPr/>
          <a:lstStyle/>
          <a:p>
            <a:r>
              <a:rPr lang="en-CA" dirty="0"/>
              <a:t>Once you have downloaded  and opened R once, you will never need to open it again. You can always just work through R studio (which I would </a:t>
            </a:r>
            <a:r>
              <a:rPr lang="en-CA" i="1" dirty="0"/>
              <a:t>heavily </a:t>
            </a:r>
            <a:r>
              <a:rPr lang="en-CA" dirty="0"/>
              <a:t>advise!)</a:t>
            </a:r>
          </a:p>
          <a:p>
            <a:r>
              <a:rPr lang="en-CA" dirty="0"/>
              <a:t>There are two steps to get this working</a:t>
            </a:r>
          </a:p>
          <a:p>
            <a:pPr lvl="1"/>
            <a:r>
              <a:rPr lang="en-CA" i="1" dirty="0"/>
              <a:t> </a:t>
            </a:r>
            <a:r>
              <a:rPr lang="en-CA" dirty="0"/>
              <a:t>Download R</a:t>
            </a:r>
          </a:p>
          <a:p>
            <a:pPr lvl="1"/>
            <a:r>
              <a:rPr lang="en-CA" dirty="0"/>
              <a:t>Download R Studio</a:t>
            </a:r>
          </a:p>
          <a:p>
            <a:r>
              <a:rPr lang="en-CA" dirty="0"/>
              <a:t>Simple right?</a:t>
            </a:r>
          </a:p>
          <a:p>
            <a:pPr lvl="1"/>
            <a:endParaRPr lang="en-CA" dirty="0"/>
          </a:p>
        </p:txBody>
      </p:sp>
    </p:spTree>
    <p:extLst>
      <p:ext uri="{BB962C8B-B14F-4D97-AF65-F5344CB8AC3E}">
        <p14:creationId xmlns:p14="http://schemas.microsoft.com/office/powerpoint/2010/main" val="2594509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Some Useful Functions</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p:txBody>
          <a:bodyPr>
            <a:normAutofit fontScale="85000" lnSpcReduction="20000"/>
          </a:bodyPr>
          <a:lstStyle/>
          <a:p>
            <a:pPr marL="0" indent="0">
              <a:buNone/>
            </a:pPr>
            <a:r>
              <a:rPr lang="en-CA" dirty="0">
                <a:latin typeface="Times New Roman" panose="02020603050405020304" pitchFamily="18" charset="0"/>
                <a:cs typeface="Times New Roman" panose="02020603050405020304" pitchFamily="18" charset="0"/>
              </a:rPr>
              <a:t>For each of these functions, </a:t>
            </a:r>
            <a:r>
              <a:rPr lang="en-CA" dirty="0">
                <a:solidFill>
                  <a:srgbClr val="FF0000"/>
                </a:solidFill>
                <a:latin typeface="Times New Roman" panose="02020603050405020304" pitchFamily="18" charset="0"/>
                <a:cs typeface="Times New Roman" panose="02020603050405020304" pitchFamily="18" charset="0"/>
              </a:rPr>
              <a:t>x</a:t>
            </a:r>
            <a:r>
              <a:rPr lang="en-CA" dirty="0">
                <a:latin typeface="Times New Roman" panose="02020603050405020304" pitchFamily="18" charset="0"/>
                <a:cs typeface="Times New Roman" panose="02020603050405020304" pitchFamily="18" charset="0"/>
              </a:rPr>
              <a:t> is the name of your variable (and </a:t>
            </a:r>
            <a:r>
              <a:rPr lang="en-CA" dirty="0">
                <a:solidFill>
                  <a:srgbClr val="FF0000"/>
                </a:solidFill>
                <a:latin typeface="Times New Roman" panose="02020603050405020304" pitchFamily="18" charset="0"/>
                <a:cs typeface="Times New Roman" panose="02020603050405020304" pitchFamily="18" charset="0"/>
              </a:rPr>
              <a:t>y</a:t>
            </a:r>
            <a:r>
              <a:rPr lang="en-CA" dirty="0">
                <a:latin typeface="Times New Roman" panose="02020603050405020304" pitchFamily="18" charset="0"/>
                <a:cs typeface="Times New Roman" panose="02020603050405020304" pitchFamily="18" charset="0"/>
              </a:rPr>
              <a:t> is a second variable). If your data is a vector, you can simply type the name of your variable into the functions. If your data is in a </a:t>
            </a:r>
            <a:r>
              <a:rPr lang="en-CA" dirty="0" err="1">
                <a:latin typeface="Times New Roman" panose="02020603050405020304" pitchFamily="18" charset="0"/>
                <a:cs typeface="Times New Roman" panose="02020603050405020304" pitchFamily="18" charset="0"/>
              </a:rPr>
              <a:t>dataframe</a:t>
            </a:r>
            <a:r>
              <a:rPr lang="en-CA" dirty="0">
                <a:latin typeface="Times New Roman" panose="02020603050405020304" pitchFamily="18" charset="0"/>
                <a:cs typeface="Times New Roman" panose="02020603050405020304" pitchFamily="18" charset="0"/>
              </a:rPr>
              <a:t>, you need to type the </a:t>
            </a:r>
            <a:r>
              <a:rPr lang="en-CA" dirty="0">
                <a:solidFill>
                  <a:srgbClr val="FF0000"/>
                </a:solidFill>
                <a:latin typeface="Times New Roman" panose="02020603050405020304" pitchFamily="18" charset="0"/>
                <a:cs typeface="Times New Roman" panose="02020603050405020304" pitchFamily="18" charset="0"/>
              </a:rPr>
              <a:t>name</a:t>
            </a:r>
            <a:r>
              <a:rPr lang="en-CA" dirty="0">
                <a:latin typeface="Times New Roman" panose="02020603050405020304" pitchFamily="18" charset="0"/>
                <a:cs typeface="Times New Roman" panose="02020603050405020304" pitchFamily="18" charset="0"/>
              </a:rPr>
              <a:t> </a:t>
            </a:r>
            <a:r>
              <a:rPr lang="en-CA" dirty="0">
                <a:solidFill>
                  <a:srgbClr val="FF0000"/>
                </a:solidFill>
                <a:latin typeface="Times New Roman" panose="02020603050405020304" pitchFamily="18" charset="0"/>
                <a:cs typeface="Times New Roman" panose="02020603050405020304" pitchFamily="18" charset="0"/>
              </a:rPr>
              <a:t>of the </a:t>
            </a:r>
            <a:r>
              <a:rPr lang="en-CA" dirty="0" err="1">
                <a:solidFill>
                  <a:srgbClr val="FF0000"/>
                </a:solidFill>
                <a:latin typeface="Times New Roman" panose="02020603050405020304" pitchFamily="18" charset="0"/>
                <a:cs typeface="Times New Roman" panose="02020603050405020304" pitchFamily="18" charset="0"/>
              </a:rPr>
              <a:t>dataframe</a:t>
            </a:r>
            <a:r>
              <a:rPr lang="en-CA" dirty="0">
                <a:latin typeface="Times New Roman" panose="02020603050405020304" pitchFamily="18" charset="0"/>
                <a:cs typeface="Times New Roman" panose="02020603050405020304" pitchFamily="18" charset="0"/>
              </a:rPr>
              <a:t>, then “</a:t>
            </a:r>
            <a:r>
              <a:rPr lang="en-CA" dirty="0">
                <a:solidFill>
                  <a:srgbClr val="FF0000"/>
                </a:solidFill>
                <a:latin typeface="Times New Roman" panose="02020603050405020304" pitchFamily="18" charset="0"/>
                <a:cs typeface="Times New Roman" panose="02020603050405020304" pitchFamily="18" charset="0"/>
              </a:rPr>
              <a:t>$</a:t>
            </a:r>
            <a:r>
              <a:rPr lang="en-CA" dirty="0">
                <a:latin typeface="Times New Roman" panose="02020603050405020304" pitchFamily="18" charset="0"/>
                <a:cs typeface="Times New Roman" panose="02020603050405020304" pitchFamily="18" charset="0"/>
              </a:rPr>
              <a:t>”, then the </a:t>
            </a:r>
            <a:r>
              <a:rPr lang="en-CA" dirty="0">
                <a:solidFill>
                  <a:srgbClr val="FF0000"/>
                </a:solidFill>
                <a:latin typeface="Times New Roman" panose="02020603050405020304" pitchFamily="18" charset="0"/>
                <a:cs typeface="Times New Roman" panose="02020603050405020304" pitchFamily="18" charset="0"/>
              </a:rPr>
              <a:t>name of your variable</a:t>
            </a:r>
          </a:p>
          <a:p>
            <a:pPr marL="0" indent="0">
              <a:buNone/>
            </a:pPr>
            <a:r>
              <a:rPr lang="en-CA" dirty="0">
                <a:latin typeface="Times New Roman" panose="02020603050405020304" pitchFamily="18" charset="0"/>
                <a:cs typeface="Times New Roman" panose="02020603050405020304" pitchFamily="18" charset="0"/>
              </a:rPr>
              <a:t>E.g., </a:t>
            </a:r>
            <a:r>
              <a:rPr lang="en-CA" dirty="0" err="1">
                <a:solidFill>
                  <a:srgbClr val="FF0000"/>
                </a:solidFill>
                <a:latin typeface="Times New Roman" panose="02020603050405020304" pitchFamily="18" charset="0"/>
                <a:cs typeface="Times New Roman" panose="02020603050405020304" pitchFamily="18" charset="0"/>
              </a:rPr>
              <a:t>my_data$gender</a:t>
            </a:r>
            <a:endParaRPr lang="en-CA" dirty="0">
              <a:solidFill>
                <a:srgbClr val="FF0000"/>
              </a:solidFill>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Descriptive Statistics:</a:t>
            </a:r>
          </a:p>
          <a:p>
            <a:r>
              <a:rPr lang="en-CA" dirty="0">
                <a:solidFill>
                  <a:srgbClr val="FF0000"/>
                </a:solidFill>
                <a:latin typeface="Times New Roman" panose="02020603050405020304" pitchFamily="18" charset="0"/>
                <a:cs typeface="Times New Roman" panose="02020603050405020304" pitchFamily="18" charset="0"/>
              </a:rPr>
              <a:t>describe(x)</a:t>
            </a:r>
          </a:p>
          <a:p>
            <a:r>
              <a:rPr lang="en-CA" dirty="0" err="1">
                <a:solidFill>
                  <a:srgbClr val="FF0000"/>
                </a:solidFill>
                <a:latin typeface="Times New Roman" panose="02020603050405020304" pitchFamily="18" charset="0"/>
                <a:cs typeface="Times New Roman" panose="02020603050405020304" pitchFamily="18" charset="0"/>
              </a:rPr>
              <a:t>cor</a:t>
            </a:r>
            <a:r>
              <a:rPr lang="en-CA" dirty="0">
                <a:solidFill>
                  <a:srgbClr val="FF0000"/>
                </a:solidFill>
                <a:latin typeface="Times New Roman" panose="02020603050405020304" pitchFamily="18" charset="0"/>
                <a:cs typeface="Times New Roman" panose="02020603050405020304" pitchFamily="18" charset="0"/>
              </a:rPr>
              <a:t>(x, y)</a:t>
            </a:r>
          </a:p>
          <a:p>
            <a:pPr marL="0" indent="0">
              <a:buNone/>
            </a:pPr>
            <a:r>
              <a:rPr lang="en-CA" dirty="0">
                <a:latin typeface="Times New Roman" panose="02020603050405020304" pitchFamily="18" charset="0"/>
                <a:cs typeface="Times New Roman" panose="02020603050405020304" pitchFamily="18" charset="0"/>
              </a:rPr>
              <a:t>Inferential Statistics:</a:t>
            </a:r>
          </a:p>
          <a:p>
            <a:r>
              <a:rPr lang="en-CA" dirty="0" err="1">
                <a:solidFill>
                  <a:srgbClr val="FF0000"/>
                </a:solidFill>
                <a:latin typeface="Times New Roman" panose="02020603050405020304" pitchFamily="18" charset="0"/>
                <a:cs typeface="Times New Roman" panose="02020603050405020304" pitchFamily="18" charset="0"/>
              </a:rPr>
              <a:t>t.test</a:t>
            </a:r>
            <a:r>
              <a:rPr lang="en-CA" dirty="0">
                <a:solidFill>
                  <a:srgbClr val="FF0000"/>
                </a:solidFill>
                <a:latin typeface="Times New Roman" panose="02020603050405020304" pitchFamily="18" charset="0"/>
                <a:cs typeface="Times New Roman" panose="02020603050405020304" pitchFamily="18" charset="0"/>
              </a:rPr>
              <a:t>(x, y)</a:t>
            </a:r>
          </a:p>
          <a:p>
            <a:pPr marL="0" indent="0">
              <a:buNone/>
            </a:pPr>
            <a:r>
              <a:rPr lang="en-CA" dirty="0">
                <a:latin typeface="Times New Roman" panose="02020603050405020304" pitchFamily="18" charset="0"/>
                <a:cs typeface="Times New Roman" panose="02020603050405020304" pitchFamily="18" charset="0"/>
              </a:rPr>
              <a:t>Graphing:</a:t>
            </a:r>
          </a:p>
          <a:p>
            <a:r>
              <a:rPr lang="en-CA" dirty="0">
                <a:solidFill>
                  <a:srgbClr val="FF0000"/>
                </a:solidFill>
                <a:latin typeface="Times New Roman" panose="02020603050405020304" pitchFamily="18" charset="0"/>
                <a:cs typeface="Times New Roman" panose="02020603050405020304" pitchFamily="18" charset="0"/>
              </a:rPr>
              <a:t>hist(x)</a:t>
            </a:r>
          </a:p>
          <a:p>
            <a:endParaRPr lang="en-CA" dirty="0"/>
          </a:p>
        </p:txBody>
      </p:sp>
      <p:sp>
        <p:nvSpPr>
          <p:cNvPr id="4" name="Rectangle 3">
            <a:extLst>
              <a:ext uri="{FF2B5EF4-FFF2-40B4-BE49-F238E27FC236}">
                <a16:creationId xmlns:a16="http://schemas.microsoft.com/office/drawing/2014/main" id="{ACAE8368-FB43-4240-AB5C-BEABD6BAD07F}"/>
              </a:ext>
            </a:extLst>
          </p:cNvPr>
          <p:cNvSpPr/>
          <p:nvPr/>
        </p:nvSpPr>
        <p:spPr>
          <a:xfrm>
            <a:off x="5257800" y="4553883"/>
            <a:ext cx="6096000" cy="1938992"/>
          </a:xfrm>
          <a:prstGeom prst="rect">
            <a:avLst/>
          </a:prstGeom>
          <a:ln>
            <a:solidFill>
              <a:srgbClr val="FF0000"/>
            </a:solid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You can also add addition arguments such as: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paired=T</a:t>
            </a:r>
            <a:r>
              <a:rPr lang="en-US" sz="2000" dirty="0">
                <a:latin typeface="Times New Roman" panose="02020603050405020304" pitchFamily="18" charset="0"/>
                <a:cs typeface="Times New Roman" panose="02020603050405020304" pitchFamily="18" charset="0"/>
              </a:rPr>
              <a:t>” for a related samples t-test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alternative = ___</a:t>
            </a:r>
            <a:r>
              <a:rPr lang="en-US" sz="2000" dirty="0">
                <a:latin typeface="Times New Roman" panose="02020603050405020304" pitchFamily="18" charset="0"/>
                <a:cs typeface="Times New Roman" panose="02020603050405020304" pitchFamily="18" charset="0"/>
              </a:rPr>
              <a:t>” to specify directional and non-directional tests (“</a:t>
            </a:r>
            <a:r>
              <a:rPr lang="en-US" sz="2000" dirty="0" err="1">
                <a:solidFill>
                  <a:srgbClr val="FF0000"/>
                </a:solidFill>
                <a:latin typeface="Times New Roman" panose="02020603050405020304" pitchFamily="18" charset="0"/>
                <a:cs typeface="Times New Roman" panose="02020603050405020304" pitchFamily="18" charset="0"/>
              </a:rPr>
              <a:t>two.sided</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less</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greater</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tell R to assume equal variances by adding “</a:t>
            </a:r>
            <a:r>
              <a:rPr lang="en-CA" sz="2000" dirty="0" err="1">
                <a:solidFill>
                  <a:srgbClr val="FF0000"/>
                </a:solidFill>
                <a:latin typeface="Times New Roman" panose="02020603050405020304" pitchFamily="18" charset="0"/>
                <a:cs typeface="Times New Roman" panose="02020603050405020304" pitchFamily="18" charset="0"/>
              </a:rPr>
              <a:t>var.equal</a:t>
            </a:r>
            <a:r>
              <a:rPr lang="en-CA" sz="2000" dirty="0">
                <a:solidFill>
                  <a:srgbClr val="FF0000"/>
                </a:solidFill>
                <a:latin typeface="Times New Roman" panose="02020603050405020304" pitchFamily="18" charset="0"/>
                <a:cs typeface="Times New Roman" panose="02020603050405020304" pitchFamily="18" charset="0"/>
              </a:rPr>
              <a:t>=T</a:t>
            </a:r>
            <a:r>
              <a:rPr lang="en-C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133817B3-0365-4835-886C-CE2FF727D705}"/>
              </a:ext>
            </a:extLst>
          </p:cNvPr>
          <p:cNvCxnSpPr/>
          <p:nvPr/>
        </p:nvCxnSpPr>
        <p:spPr>
          <a:xfrm flipH="1">
            <a:off x="2447925" y="5057775"/>
            <a:ext cx="2809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5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a:xfrm>
            <a:off x="930479" y="1381009"/>
            <a:ext cx="10515600" cy="4351338"/>
          </a:xfrm>
        </p:spPr>
        <p:txBody>
          <a:bodyPr/>
          <a:lstStyle/>
          <a:p>
            <a:r>
              <a:rPr lang="en-CA" sz="2000" dirty="0"/>
              <a:t>First you’ll need to visit the R website (</a:t>
            </a:r>
            <a:r>
              <a:rPr lang="en-CA" sz="2000" dirty="0">
                <a:hlinkClick r:id="rId2"/>
              </a:rPr>
              <a:t>https://cran.r-project.org/mirrors.html</a:t>
            </a:r>
            <a:r>
              <a:rPr lang="en-CA" sz="2000" dirty="0"/>
              <a:t>)</a:t>
            </a:r>
          </a:p>
          <a:p>
            <a:r>
              <a:rPr lang="en-CA" sz="2000" dirty="0"/>
              <a:t>Then navigate down to Canada (it doesn’t really matter) and download from any University (SFU is highlighted here)</a:t>
            </a:r>
          </a:p>
          <a:p>
            <a:pPr lvl="1"/>
            <a:r>
              <a:rPr lang="en-CA" sz="1800" dirty="0"/>
              <a:t>Just click on that link!</a:t>
            </a:r>
          </a:p>
          <a:p>
            <a:r>
              <a:rPr lang="en-CA" sz="2000" dirty="0"/>
              <a:t>Or you can just visit to get it directly:</a:t>
            </a:r>
            <a:br>
              <a:rPr lang="en-CA" sz="2000" dirty="0"/>
            </a:br>
            <a:r>
              <a:rPr lang="en-CA" sz="2000" dirty="0">
                <a:hlinkClick r:id="rId3"/>
              </a:rPr>
              <a:t>https://mirror.its.sfu.ca/mirror/CRAN/</a:t>
            </a:r>
            <a:endParaRPr lang="en-CA" sz="2000" dirty="0"/>
          </a:p>
          <a:p>
            <a:endParaRPr lang="en-CA" dirty="0"/>
          </a:p>
          <a:p>
            <a:endParaRPr lang="en-CA" dirty="0"/>
          </a:p>
          <a:p>
            <a:endParaRPr lang="en-CA" dirty="0"/>
          </a:p>
        </p:txBody>
      </p:sp>
      <p:grpSp>
        <p:nvGrpSpPr>
          <p:cNvPr id="8" name="Group 7">
            <a:extLst>
              <a:ext uri="{FF2B5EF4-FFF2-40B4-BE49-F238E27FC236}">
                <a16:creationId xmlns:a16="http://schemas.microsoft.com/office/drawing/2014/main" id="{83BC3536-80ED-4C88-82AD-C9A0DDB5C688}"/>
              </a:ext>
            </a:extLst>
          </p:cNvPr>
          <p:cNvGrpSpPr/>
          <p:nvPr/>
        </p:nvGrpSpPr>
        <p:grpSpPr>
          <a:xfrm>
            <a:off x="5591580" y="2404465"/>
            <a:ext cx="5946778" cy="4088410"/>
            <a:chOff x="3062998" y="2466634"/>
            <a:chExt cx="5946778" cy="4088410"/>
          </a:xfrm>
        </p:grpSpPr>
        <p:pic>
          <p:nvPicPr>
            <p:cNvPr id="5" name="Picture 4">
              <a:extLst>
                <a:ext uri="{FF2B5EF4-FFF2-40B4-BE49-F238E27FC236}">
                  <a16:creationId xmlns:a16="http://schemas.microsoft.com/office/drawing/2014/main" id="{BF2F1588-FC31-4BD0-ABF0-F5D396FAD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998" y="2466634"/>
              <a:ext cx="5946778" cy="4088410"/>
            </a:xfrm>
            <a:prstGeom prst="rect">
              <a:avLst/>
            </a:prstGeom>
          </p:spPr>
        </p:pic>
        <p:sp>
          <p:nvSpPr>
            <p:cNvPr id="7" name="Frame 6">
              <a:extLst>
                <a:ext uri="{FF2B5EF4-FFF2-40B4-BE49-F238E27FC236}">
                  <a16:creationId xmlns:a16="http://schemas.microsoft.com/office/drawing/2014/main" id="{94D8EDEE-6CF7-4F48-AC2A-A423FBE9B600}"/>
                </a:ext>
              </a:extLst>
            </p:cNvPr>
            <p:cNvSpPr/>
            <p:nvPr/>
          </p:nvSpPr>
          <p:spPr>
            <a:xfrm>
              <a:off x="3062998" y="6014906"/>
              <a:ext cx="4117978" cy="30200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grpSp>
    </p:spTree>
    <p:extLst>
      <p:ext uri="{BB962C8B-B14F-4D97-AF65-F5344CB8AC3E}">
        <p14:creationId xmlns:p14="http://schemas.microsoft.com/office/powerpoint/2010/main" val="423718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a:xfrm>
            <a:off x="930479" y="1381009"/>
            <a:ext cx="10515600" cy="4351338"/>
          </a:xfrm>
        </p:spPr>
        <p:txBody>
          <a:bodyPr/>
          <a:lstStyle/>
          <a:p>
            <a:r>
              <a:rPr lang="en-CA" sz="2000" dirty="0"/>
              <a:t>Then you just need to download the R most appropriate for your computer</a:t>
            </a:r>
          </a:p>
          <a:p>
            <a:endParaRPr lang="en-CA" dirty="0"/>
          </a:p>
          <a:p>
            <a:endParaRPr lang="en-CA" dirty="0"/>
          </a:p>
          <a:p>
            <a:endParaRPr lang="en-CA" dirty="0"/>
          </a:p>
        </p:txBody>
      </p:sp>
      <p:pic>
        <p:nvPicPr>
          <p:cNvPr id="6" name="Picture 5">
            <a:extLst>
              <a:ext uri="{FF2B5EF4-FFF2-40B4-BE49-F238E27FC236}">
                <a16:creationId xmlns:a16="http://schemas.microsoft.com/office/drawing/2014/main" id="{B97ED50E-2857-4CB5-8FAA-1E41883E8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152" y="1955653"/>
            <a:ext cx="6568414" cy="4151940"/>
          </a:xfrm>
          <a:prstGeom prst="rect">
            <a:avLst/>
          </a:prstGeom>
        </p:spPr>
      </p:pic>
      <p:sp>
        <p:nvSpPr>
          <p:cNvPr id="9" name="Frame 8">
            <a:extLst>
              <a:ext uri="{FF2B5EF4-FFF2-40B4-BE49-F238E27FC236}">
                <a16:creationId xmlns:a16="http://schemas.microsoft.com/office/drawing/2014/main" id="{F7930837-F34F-40A6-A0D0-82CC22C32BE8}"/>
              </a:ext>
            </a:extLst>
          </p:cNvPr>
          <p:cNvSpPr/>
          <p:nvPr/>
        </p:nvSpPr>
        <p:spPr>
          <a:xfrm>
            <a:off x="5222465" y="3053594"/>
            <a:ext cx="2201792" cy="46139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405691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674-A5A0-4305-960A-EDEBAA7AD523}"/>
              </a:ext>
            </a:extLst>
          </p:cNvPr>
          <p:cNvSpPr>
            <a:spLocks noGrp="1"/>
          </p:cNvSpPr>
          <p:nvPr>
            <p:ph type="title"/>
          </p:nvPr>
        </p:nvSpPr>
        <p:spPr/>
        <p:txBody>
          <a:bodyPr/>
          <a:lstStyle/>
          <a:p>
            <a:pPr algn="ctr"/>
            <a:r>
              <a:rPr lang="en-CA" dirty="0"/>
              <a:t>How to Download R</a:t>
            </a:r>
          </a:p>
        </p:txBody>
      </p:sp>
      <p:sp>
        <p:nvSpPr>
          <p:cNvPr id="3" name="Content Placeholder 2">
            <a:extLst>
              <a:ext uri="{FF2B5EF4-FFF2-40B4-BE49-F238E27FC236}">
                <a16:creationId xmlns:a16="http://schemas.microsoft.com/office/drawing/2014/main" id="{0D0B7D44-D314-4112-89D6-29E3C7B243FA}"/>
              </a:ext>
            </a:extLst>
          </p:cNvPr>
          <p:cNvSpPr>
            <a:spLocks noGrp="1"/>
          </p:cNvSpPr>
          <p:nvPr>
            <p:ph idx="1"/>
          </p:nvPr>
        </p:nvSpPr>
        <p:spPr>
          <a:xfrm>
            <a:off x="930479" y="1381009"/>
            <a:ext cx="10515600" cy="4351338"/>
          </a:xfrm>
        </p:spPr>
        <p:txBody>
          <a:bodyPr/>
          <a:lstStyle/>
          <a:p>
            <a:r>
              <a:rPr lang="en-CA" sz="2000" dirty="0"/>
              <a:t>Then after you’ve selected either Mac/Windows/Linux, you just need to select “Base” – in this case I’ve chosen Windows as my option</a:t>
            </a:r>
          </a:p>
          <a:p>
            <a:r>
              <a:rPr lang="en-CA" sz="2000" dirty="0"/>
              <a:t>Then just hit download. You should see the program downloaded now.</a:t>
            </a:r>
          </a:p>
          <a:p>
            <a:endParaRPr lang="en-CA" dirty="0"/>
          </a:p>
          <a:p>
            <a:endParaRPr lang="en-CA" dirty="0"/>
          </a:p>
          <a:p>
            <a:endParaRPr lang="en-CA" dirty="0"/>
          </a:p>
        </p:txBody>
      </p:sp>
      <p:pic>
        <p:nvPicPr>
          <p:cNvPr id="5" name="Picture 4">
            <a:extLst>
              <a:ext uri="{FF2B5EF4-FFF2-40B4-BE49-F238E27FC236}">
                <a16:creationId xmlns:a16="http://schemas.microsoft.com/office/drawing/2014/main" id="{6145D071-1E5D-459F-9955-8832112B6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93" y="2544531"/>
            <a:ext cx="4637174" cy="3187816"/>
          </a:xfrm>
          <a:prstGeom prst="rect">
            <a:avLst/>
          </a:prstGeom>
        </p:spPr>
      </p:pic>
      <p:pic>
        <p:nvPicPr>
          <p:cNvPr id="8" name="Picture 7">
            <a:extLst>
              <a:ext uri="{FF2B5EF4-FFF2-40B4-BE49-F238E27FC236}">
                <a16:creationId xmlns:a16="http://schemas.microsoft.com/office/drawing/2014/main" id="{07252FCA-37DF-4AB1-A153-E6C269CDD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263" y="2593845"/>
            <a:ext cx="5438593" cy="3138502"/>
          </a:xfrm>
          <a:prstGeom prst="rect">
            <a:avLst/>
          </a:prstGeom>
        </p:spPr>
      </p:pic>
      <p:sp>
        <p:nvSpPr>
          <p:cNvPr id="9" name="Frame 8">
            <a:extLst>
              <a:ext uri="{FF2B5EF4-FFF2-40B4-BE49-F238E27FC236}">
                <a16:creationId xmlns:a16="http://schemas.microsoft.com/office/drawing/2014/main" id="{EB9CFC01-EA15-4E75-9472-AC23C57B0105}"/>
              </a:ext>
            </a:extLst>
          </p:cNvPr>
          <p:cNvSpPr/>
          <p:nvPr/>
        </p:nvSpPr>
        <p:spPr>
          <a:xfrm>
            <a:off x="1514531" y="3095284"/>
            <a:ext cx="600019" cy="20512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0" name="Frame 9">
            <a:extLst>
              <a:ext uri="{FF2B5EF4-FFF2-40B4-BE49-F238E27FC236}">
                <a16:creationId xmlns:a16="http://schemas.microsoft.com/office/drawing/2014/main" id="{4D1D08F3-B33F-4537-890B-ECF176D8F8E5}"/>
              </a:ext>
            </a:extLst>
          </p:cNvPr>
          <p:cNvSpPr/>
          <p:nvPr/>
        </p:nvSpPr>
        <p:spPr>
          <a:xfrm>
            <a:off x="7572431" y="3197848"/>
            <a:ext cx="2082109" cy="20512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145111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5C6C-8E2D-4323-9E48-94E0F7876286}"/>
              </a:ext>
            </a:extLst>
          </p:cNvPr>
          <p:cNvSpPr>
            <a:spLocks noGrp="1"/>
          </p:cNvSpPr>
          <p:nvPr>
            <p:ph type="title"/>
          </p:nvPr>
        </p:nvSpPr>
        <p:spPr/>
        <p:txBody>
          <a:bodyPr/>
          <a:lstStyle/>
          <a:p>
            <a:pPr algn="ctr"/>
            <a:r>
              <a:rPr lang="en-CA" dirty="0"/>
              <a:t>How To Download R</a:t>
            </a:r>
          </a:p>
        </p:txBody>
      </p:sp>
      <p:sp>
        <p:nvSpPr>
          <p:cNvPr id="3" name="Content Placeholder 2">
            <a:extLst>
              <a:ext uri="{FF2B5EF4-FFF2-40B4-BE49-F238E27FC236}">
                <a16:creationId xmlns:a16="http://schemas.microsoft.com/office/drawing/2014/main" id="{2D75DF46-8206-4C0D-BB89-F3DCE4E5F305}"/>
              </a:ext>
            </a:extLst>
          </p:cNvPr>
          <p:cNvSpPr>
            <a:spLocks noGrp="1"/>
          </p:cNvSpPr>
          <p:nvPr>
            <p:ph idx="1"/>
          </p:nvPr>
        </p:nvSpPr>
        <p:spPr/>
        <p:txBody>
          <a:bodyPr/>
          <a:lstStyle/>
          <a:p>
            <a:r>
              <a:rPr lang="en-CA" sz="2000" dirty="0"/>
              <a:t>For Mac Users you’ll want to copy the program to your applications folder (see below)</a:t>
            </a:r>
          </a:p>
          <a:p>
            <a:r>
              <a:rPr lang="en-CA" sz="2000" dirty="0"/>
              <a:t>For windows users, you can really choose where you want to download it</a:t>
            </a:r>
          </a:p>
          <a:p>
            <a:r>
              <a:rPr lang="en-CA" sz="2000" dirty="0"/>
              <a:t>Last thing is that you need to run the program (just double click on it)</a:t>
            </a:r>
          </a:p>
          <a:p>
            <a:endParaRPr lang="en-CA" sz="2000" dirty="0"/>
          </a:p>
          <a:p>
            <a:endParaRPr lang="en-CA" dirty="0"/>
          </a:p>
        </p:txBody>
      </p:sp>
      <p:pic>
        <p:nvPicPr>
          <p:cNvPr id="1026" name="Picture 2">
            <a:extLst>
              <a:ext uri="{FF2B5EF4-FFF2-40B4-BE49-F238E27FC236}">
                <a16:creationId xmlns:a16="http://schemas.microsoft.com/office/drawing/2014/main" id="{59F87367-4472-4193-A3CF-870BABF32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510" y="3830003"/>
            <a:ext cx="4762500" cy="2733675"/>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a:extLst>
              <a:ext uri="{FF2B5EF4-FFF2-40B4-BE49-F238E27FC236}">
                <a16:creationId xmlns:a16="http://schemas.microsoft.com/office/drawing/2014/main" id="{D6B8B470-57CD-4097-8B55-F34E81ADCC66}"/>
              </a:ext>
            </a:extLst>
          </p:cNvPr>
          <p:cNvSpPr/>
          <p:nvPr/>
        </p:nvSpPr>
        <p:spPr>
          <a:xfrm>
            <a:off x="4705406" y="5066959"/>
            <a:ext cx="1238194" cy="619466"/>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96041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10256</TotalTime>
  <Words>3121</Words>
  <Application>Microsoft Office PowerPoint</Application>
  <PresentationFormat>Widescreen</PresentationFormat>
  <Paragraphs>256</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How to Analyze Data in R</vt:lpstr>
      <vt:lpstr>Why R?</vt:lpstr>
      <vt:lpstr>Note</vt:lpstr>
      <vt:lpstr>R &amp; R Studio</vt:lpstr>
      <vt:lpstr>How to Download R &amp; R Studio</vt:lpstr>
      <vt:lpstr>How to Download R</vt:lpstr>
      <vt:lpstr>How to Download R</vt:lpstr>
      <vt:lpstr>How to Download R</vt:lpstr>
      <vt:lpstr>How To Download R</vt:lpstr>
      <vt:lpstr>How to Download R Studio</vt:lpstr>
      <vt:lpstr>How to Download R Studio</vt:lpstr>
      <vt:lpstr>How to Download R Studio</vt:lpstr>
      <vt:lpstr>How to Download R Studio</vt:lpstr>
      <vt:lpstr>Getting Things Going</vt:lpstr>
      <vt:lpstr>Intro to R Studio Environment</vt:lpstr>
      <vt:lpstr>Scripts</vt:lpstr>
      <vt:lpstr>Scripts</vt:lpstr>
      <vt:lpstr>Introduction to our Script</vt:lpstr>
      <vt:lpstr>Running a Script</vt:lpstr>
      <vt:lpstr>How To Run a Command</vt:lpstr>
      <vt:lpstr>Install Packages</vt:lpstr>
      <vt:lpstr>Load Packages</vt:lpstr>
      <vt:lpstr>Load Packages</vt:lpstr>
      <vt:lpstr>Check your R Version</vt:lpstr>
      <vt:lpstr>Load Data</vt:lpstr>
      <vt:lpstr>View Data</vt:lpstr>
      <vt:lpstr>Note on Labels</vt:lpstr>
      <vt:lpstr>Note on Labels</vt:lpstr>
      <vt:lpstr>Formatting Data</vt:lpstr>
      <vt:lpstr>SubSet Data #1</vt:lpstr>
      <vt:lpstr>SubSet Data #1</vt:lpstr>
      <vt:lpstr>Descriptive Statistics - Age</vt:lpstr>
      <vt:lpstr>Descriptive Statistics - Age</vt:lpstr>
      <vt:lpstr>SubSet Data #2</vt:lpstr>
      <vt:lpstr>SubSet Data #2</vt:lpstr>
      <vt:lpstr>Descriptive Statistics – Conditional Means</vt:lpstr>
      <vt:lpstr>Run Levene’s Test</vt:lpstr>
      <vt:lpstr>Run the ANOVA</vt:lpstr>
      <vt:lpstr>Post-Hocs</vt:lpstr>
      <vt:lpstr>Run Tukey’s Test</vt:lpstr>
      <vt:lpstr>Tukey Output</vt:lpstr>
      <vt:lpstr>Run Dunnett’s</vt:lpstr>
      <vt:lpstr>Dunnett’s Output</vt:lpstr>
      <vt:lpstr>A Note on Planned Comparisons</vt:lpstr>
      <vt:lpstr>Some Extra Slides</vt:lpstr>
      <vt:lpstr>Intro to R – Types of Objects</vt:lpstr>
      <vt:lpstr>Installing packages in R</vt:lpstr>
      <vt:lpstr>Functions</vt:lpstr>
      <vt:lpstr>Tips &amp; Tricks</vt:lpstr>
      <vt:lpstr>Some Useful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Analyze Data in R</dc:title>
  <dc:creator>Thomas Ferguson</dc:creator>
  <cp:lastModifiedBy>Thomas Ferguson</cp:lastModifiedBy>
  <cp:revision>37</cp:revision>
  <dcterms:created xsi:type="dcterms:W3CDTF">2020-03-03T04:39:25Z</dcterms:created>
  <dcterms:modified xsi:type="dcterms:W3CDTF">2020-03-15T23:52:13Z</dcterms:modified>
</cp:coreProperties>
</file>