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73" r:id="rId4"/>
    <p:sldId id="291" r:id="rId5"/>
    <p:sldId id="295" r:id="rId6"/>
    <p:sldId id="292" r:id="rId7"/>
    <p:sldId id="294" r:id="rId8"/>
    <p:sldId id="297" r:id="rId9"/>
    <p:sldId id="298" r:id="rId10"/>
    <p:sldId id="280" r:id="rId11"/>
    <p:sldId id="300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01" r:id="rId20"/>
    <p:sldId id="293" r:id="rId21"/>
    <p:sldId id="302" r:id="rId22"/>
    <p:sldId id="287" r:id="rId23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illo Ribeiro Ferreira" initials="CRF" lastIdx="1" clrIdx="0">
    <p:extLst>
      <p:ext uri="{19B8F6BF-5375-455C-9EA6-DF929625EA0E}">
        <p15:presenceInfo xmlns:p15="http://schemas.microsoft.com/office/powerpoint/2012/main" userId="S-1-5-21-2431032759-3378403739-1469255557-9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92"/>
    <a:srgbClr val="82BABA"/>
    <a:srgbClr val="C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1" autoAdjust="0"/>
    <p:restoredTop sz="90129" autoAdjust="0"/>
  </p:normalViewPr>
  <p:slideViewPr>
    <p:cSldViewPr snapToGrid="0">
      <p:cViewPr>
        <p:scale>
          <a:sx n="66" d="100"/>
          <a:sy n="66" d="100"/>
        </p:scale>
        <p:origin x="1548" y="70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9T21:29:17.557" idx="1">
    <p:pos x="4770" y="1106"/>
    <p:text>Usar como base essa figura. Traduzir o texto e organizá-lo melhor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A4EC-19F5-424E-8709-3D1DF002EA04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08BD2-9929-4480-8138-3FCC6C03B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5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0FF-3928-4A24-91D5-8251DAC75193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AEE03-51BD-41C6-9980-A0E9ED3B7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6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5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Aleo" panose="020F0502020204030203" pitchFamily="34" charset="0"/>
              </a:rPr>
              <a:t>Em 1895, Paul </a:t>
            </a:r>
            <a:r>
              <a:rPr lang="pt-BR" sz="1200" dirty="0" err="1" smtClean="0">
                <a:latin typeface="Aleo" panose="020F0502020204030203" pitchFamily="34" charset="0"/>
              </a:rPr>
              <a:t>Otlet</a:t>
            </a:r>
            <a:r>
              <a:rPr lang="pt-BR" sz="1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1200" dirty="0" err="1" smtClean="0">
                <a:latin typeface="Aleo" panose="020F0502020204030203" pitchFamily="34" charset="0"/>
              </a:rPr>
              <a:t>Mundaneum</a:t>
            </a:r>
            <a:r>
              <a:rPr lang="pt-BR" sz="1200" dirty="0" smtClean="0">
                <a:latin typeface="Aleo" panose="020F0502020204030203" pitchFamily="34" charset="0"/>
              </a:rPr>
              <a:t>. Que é considerado por muito como um precursor</a:t>
            </a:r>
            <a:r>
              <a:rPr lang="pt-BR" sz="1200" baseline="0" dirty="0" smtClean="0">
                <a:latin typeface="Aleo" panose="020F0502020204030203" pitchFamily="34" charset="0"/>
              </a:rPr>
              <a:t> dos sistema de buscas atuais. Na época era feito tudo manualmente e no seu auge chegou a ter classificador mais de 16 milhões de documentos. E como funcionava? Alguém interessado em determinado assunto mandava uma cartinha para esse centro e meses depois recebia uma resposta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baseline="0" dirty="0" smtClean="0"/>
              <a:t> a obsessão pela organização de tudo que era produzido era tanto que no final do século XIX foi criado um sistema chamado Classificação Decimal Universal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5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F679-03BF-487F-8E5E-0912BFF2E836}" type="datetime1">
              <a:rPr lang="pt-BR" smtClean="0"/>
              <a:t>29/10/2014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2AD3-B808-48A4-BC3F-C887B6B656A4}" type="datetime1">
              <a:rPr lang="pt-BR" smtClean="0"/>
              <a:t>29/10/2014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5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2C-2B48-4D4B-9994-452BE274785B}" type="datetime1">
              <a:rPr lang="pt-BR" smtClean="0"/>
              <a:t>29/10/2014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0710-3EB2-43F8-8630-6973D7324F16}" type="datetime1">
              <a:rPr lang="pt-BR" smtClean="0"/>
              <a:t>29/10/2014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CCA9-3D0F-4B3D-9C5F-ADD9956C7C85}" type="datetime1">
              <a:rPr lang="pt-BR" smtClean="0"/>
              <a:t>29/10/2014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273-5AAB-473B-BE65-7D6647718ED2}" type="datetime1">
              <a:rPr lang="pt-BR" smtClean="0"/>
              <a:t>29/10/2014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7D-E17C-4B46-B34D-6372579E7F0D}" type="datetime1">
              <a:rPr lang="pt-BR" smtClean="0"/>
              <a:t>29/10/2014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0022-4E59-4169-833C-65A71C89E1F8}" type="datetime1">
              <a:rPr lang="pt-BR" smtClean="0"/>
              <a:t>29/10/2014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4587-D398-4B6E-9C2B-6ADDA300B339}" type="datetime1">
              <a:rPr lang="pt-BR" smtClean="0"/>
              <a:t>29/10/2014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8657-A57D-411C-ABBC-001775FA4655}" type="datetime1">
              <a:rPr lang="pt-BR" smtClean="0"/>
              <a:t>29/10/2014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9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79A3-C1FE-4F3F-9A50-CDF085FFE443}" type="datetime1">
              <a:rPr lang="pt-BR" smtClean="0"/>
              <a:t>29/10/2014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B386-DEE0-4E63-88BE-2F0D0FAA79BA}" type="datetime1">
              <a:rPr lang="pt-BR" smtClean="0"/>
              <a:t>29/10/2014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ulturalinstitute/asset-viewer/the-universal-decimal-classification-index-formation/AAGWMxx6DKSL9g?exhibitId=QQ-RRh0A&amp;hl=pt-BR&amp;projectId=historic-moments" TargetMode="External"/><Relationship Id="rId2" Type="http://schemas.openxmlformats.org/officeDocument/2006/relationships/hyperlink" Target="http://www.meetinireland.com/BusinessTourism/media/main_site/Blog/EUCHARISTIC-CONGRESS---Fam-trip-in-Trinit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file30.uf.tistory.com/image/156899344FEA735C2ADC9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77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19593"/>
            <a:ext cx="7772400" cy="2387600"/>
          </a:xfrm>
        </p:spPr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latin typeface="Aleo" panose="020F0502020204030203" pitchFamily="34" charset="0"/>
              </a:rPr>
              <a:t>Classificação não-supervisionada hierárquica de artigos jornalísticos</a:t>
            </a:r>
            <a:endParaRPr lang="pt-BR" sz="5000" b="1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508818"/>
            <a:ext cx="6858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Cirillo Ferreira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MAC0449 – Trabalho de Formatura Supervisionado</a:t>
            </a:r>
            <a:endParaRPr lang="pt-BR" sz="2000" dirty="0" smtClean="0">
              <a:solidFill>
                <a:schemeClr val="bg1"/>
              </a:solidFill>
              <a:latin typeface="Aleo" panose="020F0502020204030203" pitchFamily="34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IME/USP</a:t>
            </a:r>
            <a:endParaRPr lang="pt-BR" sz="2000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177339" y="-629"/>
            <a:ext cx="1967911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  </a:t>
            </a:r>
            <a:endParaRPr lang="pt-BR" sz="2400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10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01361" y="4131574"/>
            <a:ext cx="464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conhecimento só é possível com organização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03170" y="5692140"/>
            <a:ext cx="445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 aprendemos muitas vezes por associação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51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Principal objetivo do trabalho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Criação de uma biblioteca (na linguagem </a:t>
            </a:r>
            <a:r>
              <a:rPr lang="pt-BR" sz="3200" dirty="0" err="1" smtClean="0">
                <a:latin typeface="Aleo" panose="020F0502020204030203" pitchFamily="34" charset="0"/>
              </a:rPr>
              <a:t>Ruby</a:t>
            </a:r>
            <a:r>
              <a:rPr lang="pt-BR" sz="3200" dirty="0">
                <a:latin typeface="Aleo" panose="020F0502020204030203" pitchFamily="34" charset="0"/>
              </a:rPr>
              <a:t>)</a:t>
            </a:r>
            <a:r>
              <a:rPr lang="pt-BR" sz="3200" dirty="0" smtClean="0">
                <a:latin typeface="Aleo" panose="020F0502020204030203" pitchFamily="34" charset="0"/>
              </a:rPr>
              <a:t> para agrupamento hierárquico de artigos jornalísticos.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38536"/>
            <a:ext cx="8108950" cy="360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Porém o trabalho também tem os objetivos:</a:t>
            </a:r>
          </a:p>
          <a:p>
            <a:pPr marL="0" indent="0">
              <a:buNone/>
            </a:pPr>
            <a:endParaRPr lang="pt-BR" sz="3200" dirty="0" smtClean="0">
              <a:latin typeface="Aleo" panose="020F0502020204030203" pitchFamily="34" charset="0"/>
            </a:endParaRPr>
          </a:p>
          <a:p>
            <a:pPr marL="514350" indent="-514350">
              <a:buAutoNum type="arabicParenR"/>
            </a:pPr>
            <a:r>
              <a:rPr lang="pt-BR" sz="3200" dirty="0" smtClean="0">
                <a:latin typeface="Aleo" panose="020F0502020204030203" pitchFamily="34" charset="0"/>
              </a:rPr>
              <a:t>Estudo das principais classes de algoritmos para agrupamento;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2)  Criação de um sistema para visualização dos agrupamentos (</a:t>
            </a:r>
            <a:r>
              <a:rPr lang="pt-BR" sz="3200" dirty="0" err="1" smtClean="0">
                <a:latin typeface="Aleo" panose="020F0502020204030203" pitchFamily="34" charset="0"/>
              </a:rPr>
              <a:t>hVINA</a:t>
            </a:r>
            <a:r>
              <a:rPr lang="pt-BR" sz="3200" dirty="0" smtClean="0">
                <a:latin typeface="Aleo" panose="020F0502020204030203" pitchFamily="34" charset="0"/>
              </a:rPr>
              <a:t>).</a:t>
            </a: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59452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O que é um agrupamento?</a:t>
            </a:r>
          </a:p>
          <a:p>
            <a:pPr marL="0" indent="0">
              <a:buNone/>
            </a:pPr>
            <a:r>
              <a:rPr lang="pt-BR" sz="3200" dirty="0" smtClean="0"/>
              <a:t>É uma classificação de padrão </a:t>
            </a:r>
            <a:r>
              <a:rPr lang="pt-BR" sz="3200" smtClean="0"/>
              <a:t>que tem </a:t>
            </a:r>
            <a:r>
              <a:rPr lang="pt-BR" sz="3200" dirty="0"/>
              <a:t>como objetivo o </a:t>
            </a:r>
            <a:r>
              <a:rPr lang="pt-BR" sz="3200" dirty="0" err="1"/>
              <a:t>particionamento</a:t>
            </a:r>
            <a:r>
              <a:rPr lang="pt-BR" sz="3200" dirty="0"/>
              <a:t> de objetos em grupos cujo membros sejam similares entre si e diferentes dos membros de outros grupos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870650"/>
            <a:ext cx="7886700" cy="1135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Mas não é a mesma coisa que classificação?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62135" y="3071813"/>
            <a:ext cx="1867810" cy="745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1" dirty="0" smtClean="0">
                <a:solidFill>
                  <a:srgbClr val="C00000"/>
                </a:solidFill>
                <a:latin typeface="Aleo" panose="020F0502020204030203" pitchFamily="34" charset="0"/>
              </a:rPr>
              <a:t>NÃO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[TODO: Explicar a diferença entre os dois]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file30.uf.tistory.com/image/156899344FEA735C2ADC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5778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[TODO: Deixar claro a importância de se utilizar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clustering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 e não classificação]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896" y="2923023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Solução</a:t>
            </a:r>
            <a:endParaRPr lang="pt-BR" b="1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Agenda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Introdução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Problema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Objetivo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Solução</a:t>
            </a:r>
            <a:endParaRPr lang="pt-BR" dirty="0" smtClean="0">
              <a:latin typeface="Aleo" panose="020F0502020204030203" pitchFamily="34" charset="0"/>
            </a:endParaRPr>
          </a:p>
          <a:p>
            <a:pPr marL="842963" lvl="1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A biblioteca </a:t>
            </a:r>
            <a:endParaRPr lang="pt-BR" dirty="0" smtClean="0">
              <a:latin typeface="Aleo" panose="020F0502020204030203" pitchFamily="34" charset="0"/>
            </a:endParaRPr>
          </a:p>
          <a:p>
            <a:pPr marL="842963" lvl="1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O sistema </a:t>
            </a:r>
            <a:r>
              <a:rPr lang="pt-BR" dirty="0" err="1" smtClean="0">
                <a:latin typeface="Aleo" panose="020F0502020204030203" pitchFamily="34" charset="0"/>
              </a:rPr>
              <a:t>hVINA</a:t>
            </a:r>
            <a:endParaRPr lang="pt-BR" dirty="0" smtClean="0">
              <a:latin typeface="Aleo" panose="020F0502020204030203" pitchFamily="34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Resultados</a:t>
            </a:r>
            <a:endParaRPr lang="pt-BR" dirty="0" smtClean="0">
              <a:latin typeface="Aleo" panose="020F0502020204030203" pitchFamily="34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Conclusão</a:t>
            </a: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Imagens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leo" panose="020F0502020204030203" pitchFamily="34" charset="0"/>
                <a:hlinkClick r:id="rId2"/>
              </a:rPr>
              <a:t>http://www.meetinireland.com/BusinessTourism/media/main_site/Blog/EUCHARISTIC-CONGRESS---</a:t>
            </a:r>
            <a:r>
              <a:rPr lang="pt-BR" sz="2000" dirty="0" smtClean="0">
                <a:latin typeface="Aleo" panose="020F0502020204030203" pitchFamily="34" charset="0"/>
                <a:hlinkClick r:id="rId2"/>
              </a:rPr>
              <a:t>Fam-trip-in-Trinity.jpg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3"/>
              </a:rPr>
              <a:t>https://</a:t>
            </a:r>
            <a:r>
              <a:rPr lang="pt-BR" sz="2000" dirty="0" smtClean="0">
                <a:latin typeface="Aleo" panose="020F0502020204030203" pitchFamily="34" charset="0"/>
                <a:hlinkClick r:id="rId3"/>
              </a:rPr>
              <a:t>www.google.com/culturalinstitute/asset-viewer/the-universal-decimal-classification-index-formation/AAGWMxx6DKSL9g?exhibitId=QQ-RRh0A&amp;hl=pt-BR&amp;projectId=historic-moments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4"/>
              </a:rPr>
              <a:t>http://</a:t>
            </a:r>
            <a:r>
              <a:rPr lang="pt-BR" sz="2000" dirty="0" smtClean="0">
                <a:latin typeface="Aleo" panose="020F0502020204030203" pitchFamily="34" charset="0"/>
                <a:hlinkClick r:id="rId4"/>
              </a:rPr>
              <a:t>cfile30.uf.tistory.com/image/156899344FEA735C2ADC9A</a:t>
            </a:r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Referências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2914650"/>
            <a:ext cx="7886700" cy="1019176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Obrigado!!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Aleo" panose="020F0502020204030203" pitchFamily="34" charset="0"/>
              </a:rPr>
              <a:t>A tarefa de classificar e agrupar documentos textuais remonta desde a </a:t>
            </a:r>
            <a:r>
              <a:rPr lang="pt-BR" sz="3200" dirty="0" smtClean="0">
                <a:latin typeface="Aleo" panose="020F0502020204030203" pitchFamily="34" charset="0"/>
              </a:rPr>
              <a:t>antiguidade.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http://www.meetinireland.com/BusinessTourism/media/main_site/Blog/EUCHARISTIC-CONGRESS---Fam-trip-in-Trin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"/>
            <a:ext cx="102741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Em 1895, Paul </a:t>
            </a:r>
            <a:r>
              <a:rPr lang="pt-BR" sz="3200" dirty="0" err="1" smtClean="0">
                <a:latin typeface="Aleo" panose="020F0502020204030203" pitchFamily="34" charset="0"/>
              </a:rPr>
              <a:t>Otlet</a:t>
            </a:r>
            <a:r>
              <a:rPr lang="pt-BR" sz="3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3200" dirty="0" err="1" smtClean="0">
                <a:latin typeface="Aleo" panose="020F0502020204030203" pitchFamily="34" charset="0"/>
              </a:rPr>
              <a:t>Mundaneum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2" y="1219201"/>
            <a:ext cx="3943350" cy="4746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Classificação Decimal Universal (CDU)</a:t>
            </a: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97" y="1130279"/>
            <a:ext cx="4674452" cy="46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18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 o advento da internet uma explosão de informações tornou impossível a classificação manual desses novos documentos.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Nunca se produziu tanta notícia como nos tempos atuais ...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Quanto mais informação produzida maior a necessidade de mecanismos para organizar e sintetizá-la.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13837</TotalTime>
  <Words>411</Words>
  <Application>Microsoft Office PowerPoint</Application>
  <PresentationFormat>Apresentação na tela (4:3)</PresentationFormat>
  <Paragraphs>85</Paragraphs>
  <Slides>22</Slides>
  <Notes>4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Aleo</vt:lpstr>
      <vt:lpstr>Arial</vt:lpstr>
      <vt:lpstr>Calibri</vt:lpstr>
      <vt:lpstr>Calibri Light</vt:lpstr>
      <vt:lpstr>Tema do Office</vt:lpstr>
      <vt:lpstr>Classificação não-supervisionada hierárquica de artigos jornalísticos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Solução</vt:lpstr>
      <vt:lpstr>Imagens</vt:lpstr>
      <vt:lpstr>Referências</vt:lpstr>
      <vt:lpstr>Obrigado!!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Ecosystem Report 2012</dc:title>
  <dc:creator>Cirillo Ribeiro Ferreira</dc:creator>
  <cp:lastModifiedBy>Cirillo Ribeiro Ferreira</cp:lastModifiedBy>
  <cp:revision>412</cp:revision>
  <cp:lastPrinted>2014-05-29T00:34:56Z</cp:lastPrinted>
  <dcterms:created xsi:type="dcterms:W3CDTF">2014-05-19T12:23:23Z</dcterms:created>
  <dcterms:modified xsi:type="dcterms:W3CDTF">2014-10-30T00:37:24Z</dcterms:modified>
</cp:coreProperties>
</file>