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4" r:id="rId3"/>
    <p:sldId id="273" r:id="rId4"/>
    <p:sldId id="291" r:id="rId5"/>
    <p:sldId id="295" r:id="rId6"/>
    <p:sldId id="292" r:id="rId7"/>
    <p:sldId id="294" r:id="rId8"/>
    <p:sldId id="297" r:id="rId9"/>
    <p:sldId id="298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9" r:id="rId19"/>
    <p:sldId id="301" r:id="rId20"/>
    <p:sldId id="310" r:id="rId21"/>
    <p:sldId id="313" r:id="rId22"/>
    <p:sldId id="314" r:id="rId23"/>
    <p:sldId id="321" r:id="rId24"/>
    <p:sldId id="320" r:id="rId25"/>
    <p:sldId id="323" r:id="rId26"/>
    <p:sldId id="315" r:id="rId27"/>
    <p:sldId id="324" r:id="rId28"/>
    <p:sldId id="316" r:id="rId29"/>
    <p:sldId id="325" r:id="rId30"/>
    <p:sldId id="317" r:id="rId31"/>
    <p:sldId id="322" r:id="rId32"/>
    <p:sldId id="311" r:id="rId33"/>
    <p:sldId id="312" r:id="rId34"/>
    <p:sldId id="318" r:id="rId35"/>
    <p:sldId id="293" r:id="rId36"/>
    <p:sldId id="302" r:id="rId37"/>
    <p:sldId id="287" r:id="rId38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illo Ribeiro Ferreira" initials="CRF" lastIdx="1" clrIdx="0">
    <p:extLst>
      <p:ext uri="{19B8F6BF-5375-455C-9EA6-DF929625EA0E}">
        <p15:presenceInfo xmlns:p15="http://schemas.microsoft.com/office/powerpoint/2012/main" userId="S-1-5-21-2431032759-3378403739-1469255557-9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92"/>
    <a:srgbClr val="82BABA"/>
    <a:srgbClr val="C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1" autoAdjust="0"/>
    <p:restoredTop sz="90129" autoAdjust="0"/>
  </p:normalViewPr>
  <p:slideViewPr>
    <p:cSldViewPr snapToGrid="0">
      <p:cViewPr>
        <p:scale>
          <a:sx n="66" d="100"/>
          <a:sy n="66" d="100"/>
        </p:scale>
        <p:origin x="1524" y="474"/>
      </p:cViewPr>
      <p:guideLst>
        <p:guide pos="288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9T21:29:17.557" idx="1">
    <p:pos x="4770" y="1106"/>
    <p:text>Usar como base essa figura. Traduzir o texto e organizá-lo melhor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A4EC-19F5-424E-8709-3D1DF002EA04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08BD2-9929-4480-8138-3FCC6C03B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5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0FF-3928-4A24-91D5-8251DAC75193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EE03-51BD-41C6-9980-A0E9ED3B7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Aleo" panose="020F0502020204030203" pitchFamily="34" charset="0"/>
              </a:rPr>
              <a:t>Em 1895, Paul </a:t>
            </a:r>
            <a:r>
              <a:rPr lang="pt-BR" sz="1200" dirty="0" err="1" smtClean="0">
                <a:latin typeface="Aleo" panose="020F0502020204030203" pitchFamily="34" charset="0"/>
              </a:rPr>
              <a:t>Otlet</a:t>
            </a:r>
            <a:r>
              <a:rPr lang="pt-BR" sz="1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1200" dirty="0" err="1" smtClean="0">
                <a:latin typeface="Aleo" panose="020F0502020204030203" pitchFamily="34" charset="0"/>
              </a:rPr>
              <a:t>Mundaneum</a:t>
            </a:r>
            <a:r>
              <a:rPr lang="pt-BR" sz="1200" dirty="0" smtClean="0">
                <a:latin typeface="Aleo" panose="020F0502020204030203" pitchFamily="34" charset="0"/>
              </a:rPr>
              <a:t>. Que é considerado por muito como um precursor</a:t>
            </a:r>
            <a:r>
              <a:rPr lang="pt-BR" sz="1200" baseline="0" dirty="0" smtClean="0">
                <a:latin typeface="Aleo" panose="020F0502020204030203" pitchFamily="34" charset="0"/>
              </a:rPr>
              <a:t> dos sistema de buscas atuais. Na época era feito tudo manualmente e no seu auge chegou a ter classificador mais de 16 milhões de documentos. E como funcionava? Alguém interessado em determinado assunto mandava uma cartinha para esse centro e meses depois recebia uma resposta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baseline="0" dirty="0" smtClean="0"/>
              <a:t> a obsessão pela organização de tudo que era produzido era tanto que no final do século XIX foi criado um sistema chamado Classificação Decimal Universal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F679-03BF-487F-8E5E-0912BFF2E836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2AD3-B808-48A4-BC3F-C887B6B656A4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5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2C-2B48-4D4B-9994-452BE274785B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0710-3EB2-43F8-8630-6973D7324F16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CCA9-3D0F-4B3D-9C5F-ADD9956C7C85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273-5AAB-473B-BE65-7D6647718ED2}" type="datetime1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7D-E17C-4B46-B34D-6372579E7F0D}" type="datetime1">
              <a:rPr lang="pt-BR" smtClean="0"/>
              <a:t>04/11/2014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0022-4E59-4169-833C-65A71C89E1F8}" type="datetime1">
              <a:rPr lang="pt-BR" smtClean="0"/>
              <a:t>04/11/2014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4587-D398-4B6E-9C2B-6ADDA300B339}" type="datetime1">
              <a:rPr lang="pt-BR" smtClean="0"/>
              <a:t>04/11/2014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8657-A57D-411C-ABBC-001775FA4655}" type="datetime1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9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79A3-C1FE-4F3F-9A50-CDF085FFE443}" type="datetime1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B386-DEE0-4E63-88BE-2F0D0FAA79BA}" type="datetime1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ulturalinstitute/asset-viewer/the-universal-decimal-classification-index-formation/AAGWMxx6DKSL9g?exhibitId=QQ-RRh0A&amp;hl=pt-BR&amp;projectId=historic-moments" TargetMode="External"/><Relationship Id="rId2" Type="http://schemas.openxmlformats.org/officeDocument/2006/relationships/hyperlink" Target="http://www.meetinireland.com/BusinessTourism/media/main_site/Blog/EUCHARISTIC-CONGRESS---Fam-trip-in-Trinit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file30.uf.tistory.com/image/156899344FEA735C2ADC9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77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19593"/>
            <a:ext cx="7772400" cy="23876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latin typeface="Aleo" panose="020F0502020204030203" pitchFamily="34" charset="0"/>
              </a:rPr>
              <a:t>Classificação não-supervisionada hierárquica de artigos jornalísticos</a:t>
            </a:r>
            <a:endParaRPr lang="pt-BR" sz="5000" b="1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508818"/>
            <a:ext cx="6858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Cirillo Ferreira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MAC0449 – Trabalho de Formatura Supervisionado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IME/USP</a:t>
            </a:r>
            <a:endParaRPr lang="pt-BR" sz="2000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Principal objetivo do trabalho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Criação de uma biblioteca (na linguagem </a:t>
            </a:r>
            <a:r>
              <a:rPr lang="pt-BR" sz="3200" dirty="0" err="1" smtClean="0">
                <a:latin typeface="Aleo" panose="020F0502020204030203" pitchFamily="34" charset="0"/>
              </a:rPr>
              <a:t>Ruby</a:t>
            </a:r>
            <a:r>
              <a:rPr lang="pt-BR" sz="3200" dirty="0">
                <a:latin typeface="Aleo" panose="020F0502020204030203" pitchFamily="34" charset="0"/>
              </a:rPr>
              <a:t>)</a:t>
            </a:r>
            <a:r>
              <a:rPr lang="pt-BR" sz="3200" dirty="0" smtClean="0">
                <a:latin typeface="Aleo" panose="020F0502020204030203" pitchFamily="34" charset="0"/>
              </a:rPr>
              <a:t> para agrupamento hierárquico de artigos jornalísticos.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38536"/>
            <a:ext cx="8108950" cy="360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</a:t>
            </a:r>
            <a:r>
              <a:rPr lang="pt-BR" sz="3200" dirty="0" smtClean="0">
                <a:latin typeface="Aleo" panose="020F0502020204030203" pitchFamily="34" charset="0"/>
              </a:rPr>
              <a:t>com o </a:t>
            </a:r>
            <a:r>
              <a:rPr lang="pt-BR" sz="3200" dirty="0" smtClean="0">
                <a:latin typeface="Aleo" panose="020F0502020204030203" pitchFamily="34" charset="0"/>
              </a:rPr>
              <a:t>trabalho também </a:t>
            </a:r>
            <a:r>
              <a:rPr lang="pt-BR" sz="3200" dirty="0" smtClean="0">
                <a:latin typeface="Aleo" panose="020F0502020204030203" pitchFamily="34" charset="0"/>
              </a:rPr>
              <a:t>se pretende: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 smtClean="0">
              <a:latin typeface="Aleo" panose="020F0502020204030203" pitchFamily="34" charset="0"/>
            </a:endParaRPr>
          </a:p>
          <a:p>
            <a:r>
              <a:rPr lang="pt-BR" sz="3200" dirty="0" smtClean="0">
                <a:latin typeface="Aleo" panose="020F0502020204030203" pitchFamily="34" charset="0"/>
              </a:rPr>
              <a:t>Estudar as </a:t>
            </a:r>
            <a:r>
              <a:rPr lang="pt-BR" sz="3200" dirty="0" smtClean="0">
                <a:latin typeface="Aleo" panose="020F0502020204030203" pitchFamily="34" charset="0"/>
              </a:rPr>
              <a:t>principais classes de algoritmos para agrupamento;</a:t>
            </a:r>
          </a:p>
          <a:p>
            <a:r>
              <a:rPr lang="pt-BR" sz="3200" dirty="0" smtClean="0">
                <a:latin typeface="Aleo" panose="020F0502020204030203" pitchFamily="34" charset="0"/>
              </a:rPr>
              <a:t>Criar um </a:t>
            </a:r>
            <a:r>
              <a:rPr lang="pt-BR" sz="3200" dirty="0" smtClean="0">
                <a:latin typeface="Aleo" panose="020F0502020204030203" pitchFamily="34" charset="0"/>
              </a:rPr>
              <a:t>sistema para visualização dos agrupamentos (</a:t>
            </a:r>
            <a:r>
              <a:rPr lang="pt-BR" sz="3200" i="1" dirty="0" err="1" smtClean="0">
                <a:latin typeface="Aleo" panose="020F0502020204030203" pitchFamily="34" charset="0"/>
              </a:rPr>
              <a:t>hVINA</a:t>
            </a:r>
            <a:r>
              <a:rPr lang="pt-BR" sz="3200" dirty="0" smtClean="0">
                <a:latin typeface="Aleo" panose="020F0502020204030203" pitchFamily="34" charset="0"/>
              </a:rPr>
              <a:t>).</a:t>
            </a: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59452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 que é um agrupamento?</a:t>
            </a:r>
          </a:p>
          <a:p>
            <a:pPr marL="0" indent="0">
              <a:buNone/>
            </a:pPr>
            <a:r>
              <a:rPr lang="pt-BR" sz="3200" dirty="0" smtClean="0"/>
              <a:t>É uma classificação de padrão que tem </a:t>
            </a:r>
            <a:r>
              <a:rPr lang="pt-BR" sz="3200" dirty="0"/>
              <a:t>como objetivo o </a:t>
            </a:r>
            <a:r>
              <a:rPr lang="pt-BR" sz="3200" dirty="0" err="1"/>
              <a:t>particionamento</a:t>
            </a:r>
            <a:r>
              <a:rPr lang="pt-BR" sz="3200" dirty="0"/>
              <a:t> de objetos em grupos cujo membros sejam similares entre si e diferentes dos membros de outros grupos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870650"/>
            <a:ext cx="7886700" cy="1135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Mas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agrupamento não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é a mesma 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coisa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que classificação?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2135" y="3071813"/>
            <a:ext cx="1867810" cy="745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1" dirty="0" smtClean="0">
                <a:solidFill>
                  <a:srgbClr val="C00000"/>
                </a:solidFill>
                <a:latin typeface="Aleo" panose="020F0502020204030203" pitchFamily="34" charset="0"/>
              </a:rPr>
              <a:t>NÃO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Explicar a diferença entre os dois]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file30.uf.tistory.com/image/156899344FEA735C2AD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5778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Deixar claro a importância de se utilizar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agrupamento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e não classificação]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Falar um pouco de agrupamento plano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vs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agrupamento hierárquico]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896" y="292302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Solução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Agenda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Introdução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Problema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Objetivo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Solução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A biblioteca 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O sistema </a:t>
            </a:r>
            <a:r>
              <a:rPr lang="pt-BR" sz="2800" dirty="0" err="1" smtClean="0">
                <a:latin typeface="Aleo" panose="020F0502020204030203" pitchFamily="34" charset="0"/>
              </a:rPr>
              <a:t>hVINA</a:t>
            </a:r>
            <a:endParaRPr lang="pt-BR" sz="2800" dirty="0" smtClean="0">
              <a:latin typeface="Aleo" panose="020F0502020204030203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Conclusão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[Falar da biblioteca]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1890"/>
            <a:ext cx="8991600" cy="1560672"/>
          </a:xfrm>
          <a:prstGeom prst="rect">
            <a:avLst/>
          </a:prstGeom>
        </p:spPr>
      </p:pic>
      <p:sp>
        <p:nvSpPr>
          <p:cNvPr id="6" name="Chave dupla 5"/>
          <p:cNvSpPr/>
          <p:nvPr/>
        </p:nvSpPr>
        <p:spPr>
          <a:xfrm rot="16200000">
            <a:off x="2878714" y="-192475"/>
            <a:ext cx="1532375" cy="718820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800" y="2349688"/>
            <a:ext cx="7366597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66095" y="4268898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latin typeface="Aleo" panose="020F0502020204030203" pitchFamily="34" charset="0"/>
              </a:rPr>
              <a:t>Pré-processamento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01600" y="1911499"/>
            <a:ext cx="5060950" cy="58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Arquitetura da biblioteca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6851" y="2441265"/>
            <a:ext cx="7886702" cy="188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 primeiro passo é determinar o idioma utilizado na coleção de artigos.</a:t>
            </a:r>
            <a:endParaRPr lang="pt-BR" sz="3200" dirty="0" smtClean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25019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5019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657497"/>
            <a:ext cx="7886702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si é um problema de classificação de padrão, onde as classes são os idiomas.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44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5019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8" y="1657497"/>
            <a:ext cx="8280401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Existem </a:t>
            </a:r>
            <a:r>
              <a:rPr lang="pt-BR" sz="3200" dirty="0">
                <a:latin typeface="Aleo" panose="020F0502020204030203" pitchFamily="34" charset="0"/>
              </a:rPr>
              <a:t>diversas abordagens, porém a utilizada na biblioteca </a:t>
            </a:r>
            <a:r>
              <a:rPr lang="pt-BR" sz="3200" dirty="0" smtClean="0">
                <a:latin typeface="Aleo" panose="020F0502020204030203" pitchFamily="34" charset="0"/>
              </a:rPr>
              <a:t>é modelos n-gramas.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8144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5019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657498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203806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635374" y="4510306"/>
            <a:ext cx="1873251" cy="67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pt-br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8430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34671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657497"/>
            <a:ext cx="7886702" cy="365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Tokenização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Segmenta os textos em </a:t>
            </a:r>
            <a:r>
              <a:rPr lang="pt-BR" sz="3200" dirty="0" smtClean="0">
                <a:latin typeface="Aleo" panose="020F0502020204030203" pitchFamily="34" charset="0"/>
              </a:rPr>
              <a:t>palavras.</a:t>
            </a:r>
            <a:r>
              <a:rPr lang="pt-BR" sz="3200" dirty="0">
                <a:latin typeface="Aleo" panose="020F0502020204030203" pitchFamily="34" charset="0"/>
              </a:rPr>
              <a:t/>
            </a:r>
            <a:br>
              <a:rPr lang="pt-BR" sz="3200" dirty="0">
                <a:latin typeface="Aleo" panose="020F0502020204030203" pitchFamily="34" charset="0"/>
              </a:rPr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367213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2913521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146693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</a:t>
            </a:r>
            <a:r>
              <a:rPr lang="pt-BR" sz="2000" dirty="0" smtClean="0"/>
              <a:t>. /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467100" y="5820947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4323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31824" y="3930381"/>
            <a:ext cx="8091261" cy="143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latin typeface="Aleo" panose="020F0502020204030203" pitchFamily="34" charset="0"/>
              </a:rPr>
              <a:t>Exemplos: </a:t>
            </a:r>
            <a:r>
              <a:rPr lang="pt-BR" sz="3200" dirty="0" smtClean="0">
                <a:latin typeface="Aleo" panose="020F0502020204030203" pitchFamily="34" charset="0"/>
              </a:rPr>
              <a:t>Artigos, preposições e marcações gráficas.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7999" y="1664758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Limpeza</a:t>
            </a:r>
          </a:p>
          <a:p>
            <a:pPr marL="0" indent="0">
              <a:buNone/>
            </a:pPr>
            <a:r>
              <a:rPr lang="pt-BR" sz="3500" dirty="0">
                <a:latin typeface="Aleo" panose="020F0502020204030203" pitchFamily="34" charset="0"/>
              </a:rPr>
              <a:t>Remove </a:t>
            </a:r>
            <a:r>
              <a:rPr lang="pt-BR" sz="3500" dirty="0" smtClean="0">
                <a:latin typeface="Aleo" panose="020F0502020204030203" pitchFamily="34" charset="0"/>
              </a:rPr>
              <a:t>as </a:t>
            </a:r>
            <a:r>
              <a:rPr lang="pt-BR" sz="3500" dirty="0">
                <a:latin typeface="Aleo" panose="020F0502020204030203" pitchFamily="34" charset="0"/>
              </a:rPr>
              <a:t>palavras </a:t>
            </a:r>
            <a:r>
              <a:rPr lang="pt-BR" sz="3500" dirty="0" smtClean="0">
                <a:latin typeface="Aleo" panose="020F0502020204030203" pitchFamily="34" charset="0"/>
              </a:rPr>
              <a:t>que possuem </a:t>
            </a:r>
            <a:r>
              <a:rPr lang="pt-BR" sz="3500" dirty="0">
                <a:latin typeface="Aleo" panose="020F0502020204030203" pitchFamily="34" charset="0"/>
              </a:rPr>
              <a:t>pouca relevância no </a:t>
            </a:r>
            <a:r>
              <a:rPr lang="pt-BR" sz="3500" dirty="0" smtClean="0">
                <a:latin typeface="Aleo" panose="020F0502020204030203" pitchFamily="34" charset="0"/>
              </a:rPr>
              <a:t>texto.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367213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.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2913521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146693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apesar / daqueles / olhos / diabo / deu / Você / já / reparou / nos / olhos / São / assim / cigana / oblíqua / </a:t>
            </a:r>
            <a:r>
              <a:rPr lang="pt-BR" sz="2000" dirty="0" smtClean="0"/>
              <a:t>dissimulada /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432300" y="5820947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A tarefa de classificar e agrupar documentos textuais remonta desde a </a:t>
            </a:r>
            <a:r>
              <a:rPr lang="pt-BR" sz="3200" dirty="0" smtClean="0">
                <a:latin typeface="Aleo" panose="020F0502020204030203" pitchFamily="34" charset="0"/>
              </a:rPr>
              <a:t>antiguidade.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53594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657498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Stemming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Unifica formas variantes de palavras que possuem o mesmo significado.</a:t>
            </a: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6598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5359400" y="5820947"/>
            <a:ext cx="304800" cy="34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42669" y="1970380"/>
            <a:ext cx="4858661" cy="2877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Aleo" panose="020F0502020204030203" pitchFamily="34" charset="0"/>
              </a:rPr>
              <a:t>e</a:t>
            </a:r>
            <a:r>
              <a:rPr lang="pt-BR" sz="3200" dirty="0" smtClean="0">
                <a:latin typeface="Aleo" panose="020F0502020204030203" pitchFamily="34" charset="0"/>
              </a:rPr>
              <a:t>conômico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  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economias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[Falar do FIHC e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Frequent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itemset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?]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896" y="292302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Conclusão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7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38536"/>
            <a:ext cx="8108950" cy="360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274224" y="-627"/>
            <a:ext cx="187102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Conclusão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Imagens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leo" panose="020F0502020204030203" pitchFamily="34" charset="0"/>
                <a:hlinkClick r:id="rId2"/>
              </a:rPr>
              <a:t>http://www.meetinireland.com/BusinessTourism/media/main_site/Blog/EUCHARISTIC-CONGRESS---</a:t>
            </a:r>
            <a:r>
              <a:rPr lang="pt-BR" sz="2000" dirty="0" smtClean="0">
                <a:latin typeface="Aleo" panose="020F0502020204030203" pitchFamily="34" charset="0"/>
                <a:hlinkClick r:id="rId2"/>
              </a:rPr>
              <a:t>Fam-trip-in-Trinity.jpg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3"/>
              </a:rPr>
              <a:t>https://</a:t>
            </a:r>
            <a:r>
              <a:rPr lang="pt-BR" sz="2000" dirty="0" smtClean="0">
                <a:latin typeface="Aleo" panose="020F0502020204030203" pitchFamily="34" charset="0"/>
                <a:hlinkClick r:id="rId3"/>
              </a:rPr>
              <a:t>www.google.com/culturalinstitute/asset-viewer/the-universal-decimal-classification-index-formation/AAGWMxx6DKSL9g?exhibitId=QQ-RRh0A&amp;hl=pt-BR&amp;projectId=historic-moments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4"/>
              </a:rPr>
              <a:t>http://</a:t>
            </a:r>
            <a:r>
              <a:rPr lang="pt-BR" sz="2000" dirty="0" smtClean="0">
                <a:latin typeface="Aleo" panose="020F0502020204030203" pitchFamily="34" charset="0"/>
                <a:hlinkClick r:id="rId4"/>
              </a:rPr>
              <a:t>cfile30.uf.tistory.com/image/156899344FEA735C2ADC9A</a:t>
            </a:r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Referências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2914650"/>
            <a:ext cx="7886700" cy="101917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Obrigado!!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http://www.meetinireland.com/BusinessTourism/media/main_site/Blog/EUCHARISTIC-CONGRESS---Fam-trip-in-Trin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"/>
            <a:ext cx="102741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xnihilo.be/wp-content/uploads/2011/10/mundan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3045436"/>
            <a:ext cx="5006975" cy="31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523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1895, Paul </a:t>
            </a:r>
            <a:r>
              <a:rPr lang="pt-BR" sz="3200" dirty="0" err="1" smtClean="0">
                <a:latin typeface="Aleo" panose="020F0502020204030203" pitchFamily="34" charset="0"/>
              </a:rPr>
              <a:t>Otlet</a:t>
            </a:r>
            <a:r>
              <a:rPr lang="pt-BR" sz="3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3200" dirty="0" err="1" smtClean="0">
                <a:latin typeface="Aleo" panose="020F0502020204030203" pitchFamily="34" charset="0"/>
              </a:rPr>
              <a:t>Mundaneum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9" y="2968398"/>
            <a:ext cx="3320049" cy="326920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495800" y="6368301"/>
            <a:ext cx="4114800" cy="388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500" dirty="0" smtClean="0">
                <a:latin typeface="Aleo" panose="020F0502020204030203" pitchFamily="34" charset="0"/>
              </a:rPr>
              <a:t>Classificação Decimal Universal (CDU)</a:t>
            </a:r>
            <a:endParaRPr lang="pt-BR" sz="15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2" y="1219201"/>
            <a:ext cx="3943350" cy="4746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Classificação Decimal Universal (CDU)</a:t>
            </a: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97" y="1130279"/>
            <a:ext cx="4674452" cy="46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18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 o advento da internet uma explosão de </a:t>
            </a:r>
            <a:r>
              <a:rPr lang="pt-BR" sz="3200" dirty="0" smtClean="0">
                <a:latin typeface="Aleo" panose="020F0502020204030203" pitchFamily="34" charset="0"/>
              </a:rPr>
              <a:t>informaç</a:t>
            </a:r>
            <a:r>
              <a:rPr lang="pt-BR" sz="3200" dirty="0" smtClean="0">
                <a:latin typeface="Aleo" panose="020F0502020204030203" pitchFamily="34" charset="0"/>
              </a:rPr>
              <a:t>ão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smtClean="0">
                <a:latin typeface="Aleo" panose="020F0502020204030203" pitchFamily="34" charset="0"/>
              </a:rPr>
              <a:t>tornou </a:t>
            </a:r>
            <a:r>
              <a:rPr lang="pt-BR" sz="3200" dirty="0" smtClean="0">
                <a:latin typeface="Aleo" panose="020F0502020204030203" pitchFamily="34" charset="0"/>
              </a:rPr>
              <a:t>muito difícil a </a:t>
            </a:r>
            <a:r>
              <a:rPr lang="pt-BR" sz="3200" dirty="0" smtClean="0">
                <a:latin typeface="Aleo" panose="020F0502020204030203" pitchFamily="34" charset="0"/>
              </a:rPr>
              <a:t>classificação manual desses novos documentos.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55549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Nunca se produziu tanta </a:t>
            </a:r>
            <a:r>
              <a:rPr lang="pt-BR" sz="3200" dirty="0" smtClean="0">
                <a:latin typeface="Aleo" panose="020F0502020204030203" pitchFamily="34" charset="0"/>
              </a:rPr>
              <a:t>informação </a:t>
            </a:r>
            <a:r>
              <a:rPr lang="pt-BR" sz="3200" dirty="0" smtClean="0">
                <a:latin typeface="Aleo" panose="020F0502020204030203" pitchFamily="34" charset="0"/>
              </a:rPr>
              <a:t>como nos tempos atuais ...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b-i.forbesimg.com/johnnosta/files/2013/06/informationover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31590"/>
            <a:ext cx="4762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8612" y="6385379"/>
            <a:ext cx="5790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Fonte: http://www.forbes.com/sites/johnnosta/2013/06/13/information-overload-the-big-challenge-for-digital-health/</a:t>
            </a:r>
          </a:p>
        </p:txBody>
      </p:sp>
    </p:spTree>
    <p:extLst>
      <p:ext uri="{BB962C8B-B14F-4D97-AF65-F5344CB8AC3E}">
        <p14:creationId xmlns:p14="http://schemas.microsoft.com/office/powerpoint/2010/main" val="3638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Quanto mais informação produzida maior a necessidade de mecanismos </a:t>
            </a:r>
            <a:r>
              <a:rPr lang="pt-BR" sz="3200" dirty="0" smtClean="0">
                <a:latin typeface="Aleo" panose="020F0502020204030203" pitchFamily="34" charset="0"/>
              </a:rPr>
              <a:t>para armazenar, </a:t>
            </a:r>
            <a:r>
              <a:rPr lang="pt-BR" sz="4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organizar</a:t>
            </a:r>
            <a:r>
              <a:rPr lang="pt-BR" sz="3200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dirty="0" smtClean="0">
                <a:latin typeface="Aleo" panose="020F0502020204030203" pitchFamily="34" charset="0"/>
              </a:rPr>
              <a:t>e recuperá-la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fontScale="62500" lnSpcReduction="20000"/>
      </a:bodyPr>
      <a:lstStyle>
        <a:defPPr marL="0" indent="0" algn="ctr">
          <a:buFont typeface="Arial" panose="020B0604020202020204" pitchFamily="34" charset="0"/>
          <a:buNone/>
          <a:defRPr sz="4600" b="1" dirty="0" smtClean="0">
            <a:latin typeface="Ale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16921</TotalTime>
  <Words>783</Words>
  <Application>Microsoft Office PowerPoint</Application>
  <PresentationFormat>Apresentação na tela (4:3)</PresentationFormat>
  <Paragraphs>152</Paragraphs>
  <Slides>37</Slides>
  <Notes>4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Aleo</vt:lpstr>
      <vt:lpstr>Arial</vt:lpstr>
      <vt:lpstr>Calibri</vt:lpstr>
      <vt:lpstr>Calibri Light</vt:lpstr>
      <vt:lpstr>Tema do Office</vt:lpstr>
      <vt:lpstr>Classificação não-supervisionada hierárquica de artigos jornalísticos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  <vt:lpstr>Imagens</vt:lpstr>
      <vt:lpstr>Referências</vt:lpstr>
      <vt:lpstr>Obrigado!!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Ecosystem Report 2012</dc:title>
  <dc:creator>Cirillo Ribeiro Ferreira</dc:creator>
  <cp:lastModifiedBy>Cirillo Ribeiro Ferreira</cp:lastModifiedBy>
  <cp:revision>498</cp:revision>
  <cp:lastPrinted>2014-05-29T00:34:56Z</cp:lastPrinted>
  <dcterms:created xsi:type="dcterms:W3CDTF">2014-05-19T12:23:23Z</dcterms:created>
  <dcterms:modified xsi:type="dcterms:W3CDTF">2014-11-06T23:14:37Z</dcterms:modified>
</cp:coreProperties>
</file>