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4" r:id="rId3"/>
    <p:sldId id="291" r:id="rId4"/>
    <p:sldId id="295" r:id="rId5"/>
    <p:sldId id="294" r:id="rId6"/>
    <p:sldId id="297" r:id="rId7"/>
    <p:sldId id="298" r:id="rId8"/>
    <p:sldId id="335" r:id="rId9"/>
    <p:sldId id="336" r:id="rId10"/>
    <p:sldId id="303" r:id="rId11"/>
    <p:sldId id="342" r:id="rId12"/>
    <p:sldId id="301" r:id="rId13"/>
    <p:sldId id="313" r:id="rId14"/>
    <p:sldId id="327" r:id="rId15"/>
    <p:sldId id="321" r:id="rId16"/>
    <p:sldId id="320" r:id="rId17"/>
    <p:sldId id="323" r:id="rId18"/>
    <p:sldId id="340" r:id="rId19"/>
    <p:sldId id="343" r:id="rId20"/>
    <p:sldId id="315" r:id="rId21"/>
    <p:sldId id="324" r:id="rId22"/>
    <p:sldId id="337" r:id="rId23"/>
    <p:sldId id="330" r:id="rId24"/>
    <p:sldId id="334" r:id="rId25"/>
    <p:sldId id="333" r:id="rId26"/>
    <p:sldId id="331" r:id="rId27"/>
    <p:sldId id="332" r:id="rId28"/>
    <p:sldId id="316" r:id="rId29"/>
    <p:sldId id="325" r:id="rId30"/>
    <p:sldId id="339" r:id="rId31"/>
    <p:sldId id="317" r:id="rId32"/>
    <p:sldId id="322" r:id="rId33"/>
    <p:sldId id="341" r:id="rId34"/>
    <p:sldId id="304" r:id="rId35"/>
    <p:sldId id="305" r:id="rId36"/>
    <p:sldId id="306" r:id="rId37"/>
    <p:sldId id="307" r:id="rId38"/>
    <p:sldId id="308" r:id="rId39"/>
    <p:sldId id="309" r:id="rId40"/>
    <p:sldId id="319" r:id="rId41"/>
    <p:sldId id="311" r:id="rId42"/>
    <p:sldId id="328" r:id="rId43"/>
    <p:sldId id="326" r:id="rId44"/>
    <p:sldId id="312" r:id="rId45"/>
    <p:sldId id="318" r:id="rId46"/>
    <p:sldId id="293" r:id="rId47"/>
    <p:sldId id="302" r:id="rId48"/>
    <p:sldId id="287" r:id="rId49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0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illo Ribeiro Ferreira" initials="CRF" lastIdx="1" clrIdx="0">
    <p:extLst>
      <p:ext uri="{19B8F6BF-5375-455C-9EA6-DF929625EA0E}">
        <p15:presenceInfo xmlns:p15="http://schemas.microsoft.com/office/powerpoint/2012/main" userId="S-1-5-21-2431032759-3378403739-1469255557-9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48453C"/>
    <a:srgbClr val="187792"/>
    <a:srgbClr val="C91254"/>
    <a:srgbClr val="82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6838" autoAdjust="0"/>
  </p:normalViewPr>
  <p:slideViewPr>
    <p:cSldViewPr snapToGrid="0">
      <p:cViewPr varScale="1">
        <p:scale>
          <a:sx n="66" d="100"/>
          <a:sy n="66" d="100"/>
        </p:scale>
        <p:origin x="642" y="60"/>
      </p:cViewPr>
      <p:guideLst>
        <p:guide pos="2880"/>
        <p:guide orient="horz" pos="20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9T21:29:17.557" idx="1">
    <p:pos x="4770" y="1106"/>
    <p:text>Usar como base essa figura. Traduzir o texto e organizá-lo melhor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A4EC-19F5-424E-8709-3D1DF002EA04}" type="datetimeFigureOut">
              <a:rPr lang="pt-BR" smtClean="0"/>
              <a:t>10/11/2014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08BD2-9929-4480-8138-3FCC6C03B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55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500FF-3928-4A24-91D5-8251DAC75193}" type="datetimeFigureOut">
              <a:rPr lang="pt-BR" smtClean="0"/>
              <a:t>10/11/2014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AEE03-51BD-41C6-9980-A0E9ED3B7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6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750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50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Aleo" panose="020F0502020204030203" pitchFamily="34" charset="0"/>
              </a:rPr>
              <a:t>Além disso, cada idioma possui propriedades muito particulares.</a:t>
            </a:r>
          </a:p>
          <a:p>
            <a:endParaRPr lang="pt-BR" dirty="0" smtClean="0"/>
          </a:p>
          <a:p>
            <a:r>
              <a:rPr lang="pt-BR" dirty="0" smtClean="0"/>
              <a:t>http://nlp.stanford.edu/IR-book/html/htmledition/tokenization-1.html#fig:chinese-unseg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31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Aleo" panose="020F0502020204030203" pitchFamily="34" charset="0"/>
              </a:rPr>
              <a:t>São geralmente divididos nas classes: Plano</a:t>
            </a:r>
            <a:r>
              <a:rPr lang="pt-BR" sz="1200" baseline="0" dirty="0" smtClean="0">
                <a:latin typeface="Aleo" panose="020F0502020204030203" pitchFamily="34" charset="0"/>
              </a:rPr>
              <a:t> e hierárquico</a:t>
            </a:r>
            <a:endParaRPr lang="pt-BR" sz="1200" dirty="0" smtClean="0">
              <a:latin typeface="Aleo" panose="020F0502020204030203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7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7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Bom, a tarefa</a:t>
            </a:r>
            <a:r>
              <a:rPr lang="pt-BR" baseline="0" dirty="0" smtClean="0"/>
              <a:t> de classificar e agrupar documentos textuais remonta desde muito tempo... Só para se ter uma ideia, estima-se que a primeira biblioteca do mundo tenha surgido por volta do século VII (7) antes de CRISTO...</a:t>
            </a:r>
            <a:endParaRPr lang="pt-BR" dirty="0" smtClean="0"/>
          </a:p>
          <a:p>
            <a:r>
              <a:rPr lang="pt-BR" dirty="0" smtClean="0"/>
              <a:t>E </a:t>
            </a:r>
            <a:r>
              <a:rPr lang="pt-BR" dirty="0" smtClean="0"/>
              <a:t>a partir daí elas foram crescendo de acordo com o crescimento da produção dos documentos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52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latin typeface="Aleo" panose="020F0502020204030203" pitchFamily="34" charset="0"/>
              </a:rPr>
              <a:t>E essa necessidade de organizar esses textos</a:t>
            </a:r>
            <a:r>
              <a:rPr lang="pt-BR" sz="1200" baseline="0" dirty="0" smtClean="0">
                <a:latin typeface="Aleo" panose="020F0502020204030203" pitchFamily="34" charset="0"/>
              </a:rPr>
              <a:t> é tão grande que em </a:t>
            </a:r>
            <a:r>
              <a:rPr lang="pt-BR" sz="1200" dirty="0" smtClean="0">
                <a:latin typeface="Aleo" panose="020F0502020204030203" pitchFamily="34" charset="0"/>
              </a:rPr>
              <a:t>1895, esses dois documentalistas,</a:t>
            </a:r>
            <a:r>
              <a:rPr lang="pt-BR" sz="1200" baseline="0" dirty="0" smtClean="0">
                <a:latin typeface="Aleo" panose="020F0502020204030203" pitchFamily="34" charset="0"/>
              </a:rPr>
              <a:t> </a:t>
            </a:r>
            <a:r>
              <a:rPr lang="pt-BR" sz="1200" dirty="0" smtClean="0">
                <a:latin typeface="Aleo" panose="020F0502020204030203" pitchFamily="34" charset="0"/>
              </a:rPr>
              <a:t>Paul </a:t>
            </a:r>
            <a:r>
              <a:rPr lang="pt-BR" sz="1200" dirty="0" err="1" smtClean="0">
                <a:latin typeface="Aleo" panose="020F0502020204030203" pitchFamily="34" charset="0"/>
              </a:rPr>
              <a:t>Otlet</a:t>
            </a:r>
            <a:r>
              <a:rPr lang="pt-BR" sz="1200" dirty="0" smtClean="0">
                <a:latin typeface="Aleo" panose="020F0502020204030203" pitchFamily="34" charset="0"/>
              </a:rPr>
              <a:t> e Henri La Fontaine criaram um centro internacional de documentação chamado </a:t>
            </a:r>
            <a:r>
              <a:rPr lang="pt-BR" sz="1200" dirty="0" err="1" smtClean="0">
                <a:latin typeface="Aleo" panose="020F0502020204030203" pitchFamily="34" charset="0"/>
              </a:rPr>
              <a:t>Mundaneum</a:t>
            </a:r>
            <a:r>
              <a:rPr lang="pt-BR" sz="1200" dirty="0" smtClean="0">
                <a:latin typeface="Aleo" panose="020F0502020204030203" pitchFamily="34" charset="0"/>
              </a:rPr>
              <a:t>. Que é considerado por muito como um precursor</a:t>
            </a:r>
            <a:r>
              <a:rPr lang="pt-BR" sz="1200" baseline="0" dirty="0" smtClean="0">
                <a:latin typeface="Aleo" panose="020F0502020204030203" pitchFamily="34" charset="0"/>
              </a:rPr>
              <a:t> dos sistema de buscas atuais. A diferença é que na época era feito tudo manualmente e foi tão interessante que no seu auge esse centro chegou a ter classificados mais de 16 milhões de documentos. E como tudo isso funcionava? Alguém interessado em determinado assunto mandava uma cartinha para esse centro e meses depois recebia uma resposta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Porém,</a:t>
            </a:r>
            <a:r>
              <a:rPr lang="pt-BR" baseline="0" dirty="0" smtClean="0"/>
              <a:t> com o criação da internet houve uma explosão de informação que tornou muito difícil a classificação pelo qual a Humanidade estava acostumada. Milhares e milhares de documentos passaram a ser criados diariamente e um sistema como aquele apresentado já não seria mais eficiente.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20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4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Aleo" panose="020F0502020204030203" pitchFamily="34" charset="0"/>
              </a:rPr>
              <a:t>Criação de uma biblioteca que abranja todos os passos de uma solução de agrupamento.</a:t>
            </a:r>
          </a:p>
          <a:p>
            <a:r>
              <a:rPr lang="pt-BR" dirty="0" smtClean="0"/>
              <a:t>A </a:t>
            </a:r>
            <a:r>
              <a:rPr lang="pt-BR" dirty="0" smtClean="0"/>
              <a:t>biblioteca possui basicamente 5 passos, onde os 4 primeiros são categorizados como pré-processamento</a:t>
            </a:r>
            <a:r>
              <a:rPr lang="pt-BR" baseline="0" dirty="0" smtClean="0"/>
              <a:t> da coleção de artigos e o último passo é onde é feito o trabalho de agrupamento de fato.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02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Bom, o primeiro passo então</a:t>
            </a:r>
            <a:r>
              <a:rPr lang="pt-BR" baseline="0" dirty="0" smtClean="0"/>
              <a:t> é determinar o idioma utilizado na coleção de artigos. E porque isso é importante, pois os passos subsequentes necessitam dessa informação para serem mais eficazes.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923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14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F679-03BF-487F-8E5E-0912BFF2E836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55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2AD3-B808-48A4-BC3F-C887B6B656A4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15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2C-2B48-4D4B-9994-452BE274785B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2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0710-3EB2-43F8-8630-6973D7324F16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7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CCA9-3D0F-4B3D-9C5F-ADD9956C7C85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273-5AAB-473B-BE65-7D6647718ED2}" type="datetime1">
              <a:rPr lang="pt-BR" smtClean="0"/>
              <a:t>10/11/2014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7D-E17C-4B46-B34D-6372579E7F0D}" type="datetime1">
              <a:rPr lang="pt-BR" smtClean="0"/>
              <a:t>10/11/2014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0022-4E59-4169-833C-65A71C89E1F8}" type="datetime1">
              <a:rPr lang="pt-BR" smtClean="0"/>
              <a:t>10/11/2014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6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4587-D398-4B6E-9C2B-6ADDA300B339}" type="datetime1">
              <a:rPr lang="pt-BR" smtClean="0"/>
              <a:t>10/11/2014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8657-A57D-411C-ABBC-001775FA4655}" type="datetime1">
              <a:rPr lang="pt-BR" smtClean="0"/>
              <a:t>10/11/2014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9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79A3-C1FE-4F3F-9A50-CDF085FFE443}" type="datetime1">
              <a:rPr lang="pt-BR" smtClean="0"/>
              <a:t>10/11/2014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6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B386-DEE0-4E63-88BE-2F0D0FAA79BA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5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ulturalinstitute/asset-viewer/the-universal-decimal-classification-index-formation/AAGWMxx6DKSL9g?exhibitId=QQ-RRh0A&amp;hl=pt-BR&amp;projectId=historic-moments" TargetMode="External"/><Relationship Id="rId2" Type="http://schemas.openxmlformats.org/officeDocument/2006/relationships/hyperlink" Target="http://www.meetinireland.com/BusinessTourism/media/main_site/Blog/EUCHARISTIC-CONGRESS---Fam-trip-in-Trinity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file30.uf.tistory.com/image/156899344FEA735C2ADC9A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77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493" y="1819593"/>
            <a:ext cx="8592671" cy="2387600"/>
          </a:xfrm>
        </p:spPr>
        <p:txBody>
          <a:bodyPr>
            <a:no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  <a:latin typeface="Aleo" panose="020F0502020204030203" pitchFamily="34" charset="0"/>
              </a:rPr>
              <a:t>Classificação não-supervisionada hierárquica de artigos jornalísticos</a:t>
            </a:r>
            <a:endParaRPr lang="pt-BR" sz="5000" b="1" dirty="0">
              <a:solidFill>
                <a:schemeClr val="bg1"/>
              </a:solidFill>
              <a:latin typeface="Aleo" panose="020F050202020403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4508818"/>
            <a:ext cx="6858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Cirillo Ferreira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MAC0449 – Trabalho de Formatura Supervisionado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IME/USP</a:t>
            </a:r>
            <a:endParaRPr lang="pt-BR" sz="2000" dirty="0">
              <a:solidFill>
                <a:schemeClr val="bg1"/>
              </a:solidFill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052" y="1778876"/>
            <a:ext cx="8108950" cy="3626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Porém com esse trabalho também pretendo criar um sistema para visualização dos agrupamentos </a:t>
            </a:r>
            <a:r>
              <a:rPr lang="pt-BR" sz="4000" dirty="0" smtClean="0">
                <a:solidFill>
                  <a:srgbClr val="187792"/>
                </a:solidFill>
                <a:latin typeface="Aleo" panose="020F0502020204030203" pitchFamily="34" charset="0"/>
              </a:rPr>
              <a:t>(</a:t>
            </a:r>
            <a:r>
              <a:rPr lang="pt-BR" sz="4000" b="1" i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hVINA</a:t>
            </a:r>
            <a:r>
              <a:rPr lang="pt-BR" sz="4000" dirty="0" smtClean="0">
                <a:solidFill>
                  <a:srgbClr val="187792"/>
                </a:solidFill>
                <a:latin typeface="Aleo" panose="020F0502020204030203" pitchFamily="34" charset="0"/>
              </a:rPr>
              <a:t>)</a:t>
            </a:r>
            <a:r>
              <a:rPr lang="pt-BR" sz="3200" dirty="0" smtClean="0">
                <a:latin typeface="Aleo" panose="020F0502020204030203" pitchFamily="34" charset="0"/>
              </a:rPr>
              <a:t>.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Com o intuito de ser uma interface gráfica da biblioteca.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052" y="1778876"/>
            <a:ext cx="8108950" cy="3626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[Falar sobre a área de reconhecimento de padrão]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06" y="2865873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pt-BR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Solução</a:t>
            </a:r>
            <a:endParaRPr lang="pt-BR" b="1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6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661890"/>
            <a:ext cx="8991600" cy="1560672"/>
          </a:xfrm>
          <a:prstGeom prst="rect">
            <a:avLst/>
          </a:prstGeom>
        </p:spPr>
      </p:pic>
      <p:sp>
        <p:nvSpPr>
          <p:cNvPr id="6" name="Chave dupla 5"/>
          <p:cNvSpPr/>
          <p:nvPr/>
        </p:nvSpPr>
        <p:spPr>
          <a:xfrm rot="16200000">
            <a:off x="2874979" y="-111047"/>
            <a:ext cx="1532375" cy="7025344"/>
          </a:xfrm>
          <a:prstGeom prst="bracePair">
            <a:avLst/>
          </a:prstGeom>
          <a:ln>
            <a:solidFill>
              <a:srgbClr val="187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800" y="2349688"/>
            <a:ext cx="7366597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566095" y="4268898"/>
            <a:ext cx="21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latin typeface="Aleo" panose="020F0502020204030203" pitchFamily="34" charset="0"/>
              </a:rPr>
              <a:t>Pré-processamento</a:t>
            </a: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01600" y="1911499"/>
            <a:ext cx="5060950" cy="58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Arquitetura da biblioteca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16851" y="2441265"/>
            <a:ext cx="7886702" cy="1883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O primeiro passo é determinar o idioma utilizado na coleção de artigos.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4596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400" y="1993672"/>
            <a:ext cx="7886702" cy="376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Detecção de idioma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Em si, é um problema de classificação (ou reconhecimento?) de padrão, onde as classes são os idiomas existentes.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501900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8" y="1994400"/>
            <a:ext cx="8280401" cy="376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Detecção de idioma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Existem </a:t>
            </a:r>
            <a:r>
              <a:rPr lang="pt-BR" sz="3200" dirty="0">
                <a:latin typeface="Aleo" panose="020F0502020204030203" pitchFamily="34" charset="0"/>
              </a:rPr>
              <a:t>diversas abordagens, porém a utilizada </a:t>
            </a:r>
            <a:r>
              <a:rPr lang="pt-BR" sz="3200" dirty="0" smtClean="0">
                <a:latin typeface="Aleo" panose="020F0502020204030203" pitchFamily="34" charset="0"/>
              </a:rPr>
              <a:t>nesta </a:t>
            </a:r>
            <a:r>
              <a:rPr lang="pt-BR" sz="3200" dirty="0">
                <a:latin typeface="Aleo" panose="020F0502020204030203" pitchFamily="34" charset="0"/>
              </a:rPr>
              <a:t>biblioteca </a:t>
            </a:r>
            <a:r>
              <a:rPr lang="pt-BR" sz="3200" dirty="0" smtClean="0">
                <a:latin typeface="Aleo" panose="020F0502020204030203" pitchFamily="34" charset="0"/>
              </a:rPr>
              <a:t>é modelo n-grama.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501900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1523028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Capitu</a:t>
            </a:r>
            <a:r>
              <a:rPr lang="pt-BR" sz="2000" dirty="0"/>
              <a:t>, apesar daqueles olhos que o diabo lhe deu... Você já reparou nos olhos dela? São assim de cigana oblíqua e dissimulada</a:t>
            </a:r>
            <a:r>
              <a:rPr lang="pt-BR" sz="2000" dirty="0" smtClean="0"/>
              <a:t>.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284912" y="2894525"/>
            <a:ext cx="569475" cy="620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635374" y="3684497"/>
            <a:ext cx="1873251" cy="112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(</a:t>
            </a:r>
            <a:r>
              <a:rPr lang="pt-BR" sz="3200" dirty="0" err="1" smtClean="0">
                <a:latin typeface="Aleo" panose="020F0502020204030203" pitchFamily="34" charset="0"/>
              </a:rPr>
              <a:t>pt</a:t>
            </a:r>
            <a:r>
              <a:rPr lang="pt-BR" sz="3200" dirty="0" smtClean="0">
                <a:latin typeface="Aleo" panose="020F0502020204030203" pitchFamily="34" charset="0"/>
              </a:rPr>
              <a:t>; 0,90)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(</a:t>
            </a:r>
            <a:r>
              <a:rPr lang="pt-BR" sz="3200" dirty="0" err="1" smtClean="0">
                <a:latin typeface="Aleo" panose="020F0502020204030203" pitchFamily="34" charset="0"/>
              </a:rPr>
              <a:t>en</a:t>
            </a:r>
            <a:r>
              <a:rPr lang="pt-BR" sz="3200" dirty="0">
                <a:latin typeface="Aleo" panose="020F0502020204030203" pitchFamily="34" charset="0"/>
              </a:rPr>
              <a:t>;</a:t>
            </a:r>
            <a:r>
              <a:rPr lang="pt-BR" sz="3200" dirty="0" smtClean="0">
                <a:latin typeface="Aleo" panose="020F0502020204030203" pitchFamily="34" charset="0"/>
              </a:rPr>
              <a:t> 0,07)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(es; 0,03)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2501900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3631742" y="5729014"/>
            <a:ext cx="1873251" cy="671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err="1" smtClean="0">
                <a:latin typeface="Aleo" panose="020F0502020204030203" pitchFamily="34" charset="0"/>
              </a:rPr>
              <a:t>pt</a:t>
            </a:r>
            <a:endParaRPr lang="pt-BR" sz="3200" dirty="0" smtClean="0"/>
          </a:p>
        </p:txBody>
      </p:sp>
      <p:sp>
        <p:nvSpPr>
          <p:cNvPr id="16" name="Seta para baixo 15"/>
          <p:cNvSpPr/>
          <p:nvPr/>
        </p:nvSpPr>
        <p:spPr>
          <a:xfrm>
            <a:off x="4283629" y="4997806"/>
            <a:ext cx="569475" cy="620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75" y="1401425"/>
            <a:ext cx="9651191" cy="5022651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7628" y="600641"/>
            <a:ext cx="8280401" cy="69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Método de n-grama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41479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19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4284912" y="3727045"/>
            <a:ext cx="569475" cy="620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2501900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3635374" y="4641919"/>
            <a:ext cx="1873251" cy="671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 err="1" smtClean="0">
                <a:latin typeface="Aleo" panose="020F0502020204030203" pitchFamily="34" charset="0"/>
              </a:rPr>
              <a:t>pt</a:t>
            </a:r>
            <a:endParaRPr lang="pt-BR" sz="4000" dirty="0" smtClean="0"/>
          </a:p>
        </p:txBody>
      </p:sp>
      <p:pic>
        <p:nvPicPr>
          <p:cNvPr id="1026" name="Picture 2" descr="http://www.clker.com/cliparts/Y/j/x/k/3/a/curriculum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55" y="1943103"/>
            <a:ext cx="758075" cy="10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clker.com/cliparts/Y/j/x/k/3/a/curriculum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13" y="1943103"/>
            <a:ext cx="758075" cy="10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531447" y="2999205"/>
            <a:ext cx="557589" cy="23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err="1" smtClean="0">
                <a:latin typeface="Aleo" panose="020F0502020204030203" pitchFamily="34" charset="0"/>
              </a:rPr>
              <a:t>pt</a:t>
            </a:r>
            <a:endParaRPr lang="pt-BR" sz="1600" dirty="0" smtClean="0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3444282" y="2999205"/>
            <a:ext cx="557589" cy="23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err="1" smtClean="0">
                <a:latin typeface="Aleo" panose="020F0502020204030203" pitchFamily="34" charset="0"/>
              </a:rPr>
              <a:t>pt</a:t>
            </a:r>
            <a:endParaRPr lang="pt-BR" sz="1600" dirty="0" smtClean="0"/>
          </a:p>
        </p:txBody>
      </p:sp>
      <p:pic>
        <p:nvPicPr>
          <p:cNvPr id="20" name="Picture 2" descr="http://www.clker.com/cliparts/Y/j/x/k/3/a/curriculum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57" y="1943103"/>
            <a:ext cx="758075" cy="10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4306026" y="2999205"/>
            <a:ext cx="557589" cy="23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err="1" smtClean="0">
                <a:latin typeface="Aleo" panose="020F0502020204030203" pitchFamily="34" charset="0"/>
              </a:rPr>
              <a:t>en</a:t>
            </a:r>
            <a:endParaRPr lang="pt-BR" sz="1600" dirty="0" smtClean="0"/>
          </a:p>
        </p:txBody>
      </p:sp>
      <p:pic>
        <p:nvPicPr>
          <p:cNvPr id="22" name="Picture 2" descr="http://www.clker.com/cliparts/Y/j/x/k/3/a/curriculum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4" y="1943103"/>
            <a:ext cx="758075" cy="10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5210653" y="2999205"/>
            <a:ext cx="557589" cy="23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err="1" smtClean="0">
                <a:latin typeface="Aleo" panose="020F0502020204030203" pitchFamily="34" charset="0"/>
              </a:rPr>
              <a:t>pt</a:t>
            </a:r>
            <a:endParaRPr lang="pt-BR" sz="1600" dirty="0" smtClean="0"/>
          </a:p>
        </p:txBody>
      </p:sp>
      <p:pic>
        <p:nvPicPr>
          <p:cNvPr id="24" name="Picture 2" descr="http://www.clker.com/cliparts/Y/j/x/k/3/a/curriculum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611" y="1956682"/>
            <a:ext cx="758075" cy="10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6115280" y="3012784"/>
            <a:ext cx="557589" cy="23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smtClean="0">
                <a:latin typeface="Aleo" panose="020F0502020204030203" pitchFamily="34" charset="0"/>
              </a:rPr>
              <a:t>es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9274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Agenda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Introdução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Problema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Objetivo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Solução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sz="2800" dirty="0" smtClean="0">
                <a:latin typeface="Aleo" panose="020F0502020204030203" pitchFamily="34" charset="0"/>
              </a:rPr>
              <a:t>A biblioteca 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sz="2800" dirty="0" smtClean="0">
                <a:latin typeface="Aleo" panose="020F0502020204030203" pitchFamily="34" charset="0"/>
              </a:rPr>
              <a:t>O sistema </a:t>
            </a:r>
            <a:r>
              <a:rPr lang="pt-BR" sz="2800" dirty="0" err="1" smtClean="0">
                <a:latin typeface="Aleo" panose="020F0502020204030203" pitchFamily="34" charset="0"/>
              </a:rPr>
              <a:t>hVINA</a:t>
            </a:r>
            <a:endParaRPr lang="pt-BR" sz="2800" dirty="0" smtClean="0">
              <a:latin typeface="Aleo" panose="020F0502020204030203" pitchFamily="34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Conclusão</a:t>
            </a: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6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994400"/>
            <a:ext cx="7886702" cy="365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Tokenização</a:t>
            </a:r>
            <a:endParaRPr lang="pt-BR" sz="3200" b="1" dirty="0" smtClean="0">
              <a:solidFill>
                <a:srgbClr val="187792"/>
              </a:solidFill>
              <a:latin typeface="Aleo" panose="020F0502020204030203" pitchFamily="34" charset="0"/>
            </a:endParaRPr>
          </a:p>
          <a:p>
            <a:pPr marL="0" indent="0">
              <a:buNone/>
            </a:pPr>
            <a:r>
              <a:rPr lang="pt-BR" sz="3200" dirty="0">
                <a:latin typeface="Aleo" panose="020F0502020204030203" pitchFamily="34" charset="0"/>
              </a:rPr>
              <a:t>Segmenta os textos em </a:t>
            </a:r>
            <a:r>
              <a:rPr lang="pt-BR" sz="3200" dirty="0" smtClean="0">
                <a:latin typeface="Aleo" panose="020F0502020204030203" pitchFamily="34" charset="0"/>
              </a:rPr>
              <a:t>palavras.</a:t>
            </a:r>
            <a:r>
              <a:rPr lang="pt-BR" sz="3200" dirty="0">
                <a:latin typeface="Aleo" panose="020F0502020204030203" pitchFamily="34" charset="0"/>
              </a:rPr>
              <a:t/>
            </a:r>
            <a:br>
              <a:rPr lang="pt-BR" sz="3200" dirty="0">
                <a:latin typeface="Aleo" panose="020F0502020204030203" pitchFamily="34" charset="0"/>
              </a:rPr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>
              <a:latin typeface="Aleo" panose="020F050202020403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1851305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Capitu</a:t>
            </a:r>
            <a:r>
              <a:rPr lang="pt-BR" sz="2000" dirty="0"/>
              <a:t>, apesar daqueles olhos que o diabo lhe deu... Você já reparou nos olhos dela? São assim de cigana oblíqua e dissimulada</a:t>
            </a:r>
            <a:r>
              <a:rPr lang="pt-BR" sz="2000" dirty="0" smtClean="0"/>
              <a:t>.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096654" y="3397613"/>
            <a:ext cx="94342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20909" y="4630785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, / apesar / daqueles / olhos / que / o / diabo / lhe / deu / ... / Você / já / reparou / nos / olhos / dela / ? / São / assim / de / cigana / oblíqua / e / dissimulada / </a:t>
            </a:r>
            <a:r>
              <a:rPr lang="pt-BR" sz="2000" dirty="0" smtClean="0"/>
              <a:t>. /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16851" y="2441265"/>
            <a:ext cx="7886702" cy="1883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Porém não é tão trivial assim...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3810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721441"/>
            <a:ext cx="8199508" cy="59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Como lidar com palavras compostas?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00739" y="2806994"/>
            <a:ext cx="8280401" cy="971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(...) O </a:t>
            </a:r>
            <a:r>
              <a:rPr lang="pt-BR" sz="2000" b="1" dirty="0"/>
              <a:t>vice-presidente</a:t>
            </a:r>
            <a:r>
              <a:rPr lang="pt-BR" sz="2000" dirty="0"/>
              <a:t> </a:t>
            </a:r>
            <a:r>
              <a:rPr lang="pt-BR" sz="2000" dirty="0" smtClean="0"/>
              <a:t>da Intel disse que o futuro está na interação </a:t>
            </a:r>
            <a:endParaRPr lang="pt-BR" sz="2000" b="1" dirty="0" smtClean="0"/>
          </a:p>
          <a:p>
            <a:pPr marL="0" indent="0">
              <a:buNone/>
            </a:pPr>
            <a:r>
              <a:rPr lang="pt-BR" sz="2000" b="1" dirty="0" smtClean="0"/>
              <a:t>homem-computador</a:t>
            </a:r>
            <a:r>
              <a:rPr lang="pt-BR" sz="2000" dirty="0" smtClean="0"/>
              <a:t> (...)</a:t>
            </a:r>
          </a:p>
        </p:txBody>
      </p:sp>
    </p:spTree>
    <p:extLst>
      <p:ext uri="{BB962C8B-B14F-4D97-AF65-F5344CB8AC3E}">
        <p14:creationId xmlns:p14="http://schemas.microsoft.com/office/powerpoint/2010/main" val="21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721441"/>
            <a:ext cx="8199508" cy="59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Como lidar com palavras compostas?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00739" y="2806994"/>
            <a:ext cx="8280401" cy="971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(...) O </a:t>
            </a:r>
            <a:r>
              <a:rPr lang="pt-BR" sz="2000" b="1" dirty="0"/>
              <a:t>vice-presidente</a:t>
            </a:r>
            <a:r>
              <a:rPr lang="pt-BR" sz="2000" dirty="0"/>
              <a:t> </a:t>
            </a:r>
            <a:r>
              <a:rPr lang="pt-BR" sz="2000" dirty="0" smtClean="0"/>
              <a:t>da Intel disse que o futuro está na interação </a:t>
            </a:r>
            <a:endParaRPr lang="pt-BR" sz="2000" b="1" dirty="0" smtClean="0"/>
          </a:p>
          <a:p>
            <a:pPr marL="0" indent="0">
              <a:buNone/>
            </a:pPr>
            <a:r>
              <a:rPr lang="pt-BR" sz="2000" b="1" dirty="0" smtClean="0"/>
              <a:t>homem-computador</a:t>
            </a:r>
            <a:r>
              <a:rPr lang="pt-BR" sz="2000" dirty="0" smtClean="0"/>
              <a:t> (...)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72246" y="4127684"/>
            <a:ext cx="8199508" cy="242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“vice-presidente”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ou 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“vice” / “-” / “presidente”</a:t>
            </a:r>
          </a:p>
        </p:txBody>
      </p:sp>
    </p:spTree>
    <p:extLst>
      <p:ext uri="{BB962C8B-B14F-4D97-AF65-F5344CB8AC3E}">
        <p14:creationId xmlns:p14="http://schemas.microsoft.com/office/powerpoint/2010/main" val="41947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721441"/>
            <a:ext cx="8199508" cy="59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Como lidar com palavras compostas?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00739" y="2806994"/>
            <a:ext cx="8280401" cy="971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(...) O </a:t>
            </a:r>
            <a:r>
              <a:rPr lang="pt-BR" sz="2000" b="1" dirty="0"/>
              <a:t>vice-presidente</a:t>
            </a:r>
            <a:r>
              <a:rPr lang="pt-BR" sz="2000" dirty="0"/>
              <a:t> </a:t>
            </a:r>
            <a:r>
              <a:rPr lang="pt-BR" sz="2000" dirty="0" smtClean="0"/>
              <a:t>da Intel disse que o futuro está na interação </a:t>
            </a:r>
            <a:endParaRPr lang="pt-BR" sz="2000" b="1" dirty="0" smtClean="0"/>
          </a:p>
          <a:p>
            <a:pPr marL="0" indent="0">
              <a:buNone/>
            </a:pPr>
            <a:r>
              <a:rPr lang="pt-BR" sz="2000" b="1" dirty="0" smtClean="0"/>
              <a:t>homem-computador</a:t>
            </a:r>
            <a:r>
              <a:rPr lang="pt-BR" sz="2000" dirty="0" smtClean="0"/>
              <a:t> (...)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72246" y="4127684"/>
            <a:ext cx="8199508" cy="242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“homem-computador”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ou 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“homem” / “-” / “computador”</a:t>
            </a:r>
          </a:p>
        </p:txBody>
      </p:sp>
    </p:spTree>
    <p:extLst>
      <p:ext uri="{BB962C8B-B14F-4D97-AF65-F5344CB8AC3E}">
        <p14:creationId xmlns:p14="http://schemas.microsoft.com/office/powerpoint/2010/main" val="16624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721441"/>
            <a:ext cx="8199508" cy="110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Cada idioma possui construções muito 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particulares.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00739" y="2943475"/>
            <a:ext cx="8280401" cy="55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(...) </a:t>
            </a:r>
            <a:r>
              <a:rPr lang="pt-BR" sz="2000" dirty="0" err="1" smtClean="0"/>
              <a:t>Lebensversicherungsgesellschaftsangestellter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7853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00739" y="2943475"/>
            <a:ext cx="8280401" cy="55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(...) </a:t>
            </a:r>
            <a:r>
              <a:rPr lang="pt-BR" sz="2000" dirty="0" err="1" smtClean="0"/>
              <a:t>Lebensversicherungsgesellschaftsangestellter</a:t>
            </a:r>
            <a:endParaRPr lang="pt-BR" sz="2000" dirty="0" smtClean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21024" y="4127684"/>
            <a:ext cx="8901951" cy="190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900" i="1" dirty="0" smtClean="0">
                <a:latin typeface="Aleo" panose="020F0502020204030203" pitchFamily="34" charset="0"/>
              </a:rPr>
              <a:t>“</a:t>
            </a:r>
            <a:r>
              <a:rPr lang="pt-BR" sz="2900" i="1" dirty="0" err="1" smtClean="0">
                <a:latin typeface="Aleo" panose="020F0502020204030203" pitchFamily="34" charset="0"/>
              </a:rPr>
              <a:t>Lebensversicherungsgesellschaftsangestellter</a:t>
            </a:r>
            <a:r>
              <a:rPr lang="pt-BR" sz="2900" i="1" dirty="0" smtClean="0">
                <a:latin typeface="Aleo" panose="020F0502020204030203" pitchFamily="34" charset="0"/>
              </a:rPr>
              <a:t>”</a:t>
            </a:r>
          </a:p>
          <a:p>
            <a:pPr marL="0" indent="0" algn="ctr">
              <a:buNone/>
            </a:pPr>
            <a:r>
              <a:rPr lang="pt-BR" sz="2900" dirty="0">
                <a:latin typeface="Aleo" panose="020F0502020204030203" pitchFamily="34" charset="0"/>
              </a:rPr>
              <a:t>o</a:t>
            </a:r>
            <a:r>
              <a:rPr lang="pt-BR" sz="2900" dirty="0" smtClean="0">
                <a:latin typeface="Aleo" panose="020F0502020204030203" pitchFamily="34" charset="0"/>
              </a:rPr>
              <a:t>u</a:t>
            </a:r>
          </a:p>
          <a:p>
            <a:pPr marL="0" indent="0" algn="ctr">
              <a:buNone/>
            </a:pPr>
            <a:r>
              <a:rPr lang="pt-BR" sz="2900" i="1" dirty="0" smtClean="0">
                <a:latin typeface="Aleo" panose="020F0502020204030203" pitchFamily="34" charset="0"/>
              </a:rPr>
              <a:t>“</a:t>
            </a:r>
            <a:r>
              <a:rPr lang="pt-BR" sz="2900" i="1" dirty="0" err="1" smtClean="0">
                <a:latin typeface="Aleo" panose="020F0502020204030203" pitchFamily="34" charset="0"/>
              </a:rPr>
              <a:t>Leben</a:t>
            </a:r>
            <a:r>
              <a:rPr lang="pt-BR" sz="2900" i="1" dirty="0" smtClean="0">
                <a:latin typeface="Aleo" panose="020F0502020204030203" pitchFamily="34" charset="0"/>
              </a:rPr>
              <a:t>” / “</a:t>
            </a:r>
            <a:r>
              <a:rPr lang="pt-BR" sz="2900" i="1" dirty="0" err="1" smtClean="0">
                <a:latin typeface="Aleo" panose="020F0502020204030203" pitchFamily="34" charset="0"/>
              </a:rPr>
              <a:t>versicherung</a:t>
            </a:r>
            <a:r>
              <a:rPr lang="pt-BR" sz="2900" i="1" dirty="0" smtClean="0">
                <a:latin typeface="Aleo" panose="020F0502020204030203" pitchFamily="34" charset="0"/>
              </a:rPr>
              <a:t>” / “</a:t>
            </a:r>
            <a:r>
              <a:rPr lang="pt-BR" sz="2900" i="1" dirty="0" err="1" smtClean="0">
                <a:latin typeface="Aleo" panose="020F0502020204030203" pitchFamily="34" charset="0"/>
              </a:rPr>
              <a:t>gesellschaft</a:t>
            </a:r>
            <a:r>
              <a:rPr lang="pt-BR" sz="2900" i="1" dirty="0" smtClean="0">
                <a:latin typeface="Aleo" panose="020F0502020204030203" pitchFamily="34" charset="0"/>
              </a:rPr>
              <a:t>” / “</a:t>
            </a:r>
            <a:r>
              <a:rPr lang="pt-BR" sz="2900" i="1" dirty="0" err="1" smtClean="0">
                <a:latin typeface="Aleo" panose="020F0502020204030203" pitchFamily="34" charset="0"/>
              </a:rPr>
              <a:t>angestellter</a:t>
            </a:r>
            <a:r>
              <a:rPr lang="pt-BR" sz="2900" i="1" dirty="0" smtClean="0">
                <a:latin typeface="Aleo" panose="020F0502020204030203" pitchFamily="34" charset="0"/>
              </a:rPr>
              <a:t>”</a:t>
            </a:r>
            <a:endParaRPr lang="pt-BR" sz="2900" i="1" dirty="0">
              <a:latin typeface="Aleo" panose="020F050202020403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0703" y="6037263"/>
            <a:ext cx="7369366" cy="5016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0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Traduçao</a:t>
            </a:r>
            <a:r>
              <a:rPr lang="pt-BR" sz="20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: “Funcionário </a:t>
            </a:r>
            <a:r>
              <a:rPr lang="pt-BR" sz="2000" b="1" dirty="0">
                <a:solidFill>
                  <a:srgbClr val="187792"/>
                </a:solidFill>
                <a:latin typeface="Aleo" panose="020F0502020204030203" pitchFamily="34" charset="0"/>
              </a:rPr>
              <a:t>da empresa de seguro de </a:t>
            </a:r>
            <a:r>
              <a:rPr lang="pt-BR" sz="20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vida”</a:t>
            </a: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500739" y="1721441"/>
            <a:ext cx="8199508" cy="110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Cada idioma possui construções muito 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particulares.</a:t>
            </a:r>
          </a:p>
        </p:txBody>
      </p:sp>
    </p:spTree>
    <p:extLst>
      <p:ext uri="{BB962C8B-B14F-4D97-AF65-F5344CB8AC3E}">
        <p14:creationId xmlns:p14="http://schemas.microsoft.com/office/powerpoint/2010/main" val="249000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31824" y="4172427"/>
            <a:ext cx="8091261" cy="143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latin typeface="Aleo" panose="020F0502020204030203" pitchFamily="34" charset="0"/>
              </a:rPr>
              <a:t>Exemplos: </a:t>
            </a:r>
            <a:r>
              <a:rPr lang="pt-BR" sz="3200" dirty="0" smtClean="0">
                <a:latin typeface="Aleo" panose="020F0502020204030203" pitchFamily="34" charset="0"/>
              </a:rPr>
              <a:t>Artigos, preposições e marcações gráficas.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07999" y="1994400"/>
            <a:ext cx="7886702" cy="287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Limpeza</a:t>
            </a:r>
          </a:p>
          <a:p>
            <a:pPr marL="0" indent="0">
              <a:buNone/>
            </a:pPr>
            <a:r>
              <a:rPr lang="pt-BR" sz="3500" dirty="0">
                <a:latin typeface="Aleo" panose="020F0502020204030203" pitchFamily="34" charset="0"/>
              </a:rPr>
              <a:t>Remove </a:t>
            </a:r>
            <a:r>
              <a:rPr lang="pt-BR" sz="3500" dirty="0" smtClean="0">
                <a:latin typeface="Aleo" panose="020F0502020204030203" pitchFamily="34" charset="0"/>
              </a:rPr>
              <a:t>as </a:t>
            </a:r>
            <a:r>
              <a:rPr lang="pt-BR" sz="3500" dirty="0">
                <a:latin typeface="Aleo" panose="020F0502020204030203" pitchFamily="34" charset="0"/>
              </a:rPr>
              <a:t>palavras </a:t>
            </a:r>
            <a:r>
              <a:rPr lang="pt-BR" sz="3500" dirty="0" smtClean="0">
                <a:latin typeface="Aleo" panose="020F0502020204030203" pitchFamily="34" charset="0"/>
              </a:rPr>
              <a:t>que possuem </a:t>
            </a:r>
            <a:r>
              <a:rPr lang="pt-BR" sz="3500" dirty="0">
                <a:latin typeface="Aleo" panose="020F0502020204030203" pitchFamily="34" charset="0"/>
              </a:rPr>
              <a:t>pouca relevância no </a:t>
            </a:r>
            <a:r>
              <a:rPr lang="pt-BR" sz="3500" dirty="0" smtClean="0">
                <a:latin typeface="Aleo" panose="020F0502020204030203" pitchFamily="34" charset="0"/>
              </a:rPr>
              <a:t>texto.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>
              <a:latin typeface="Aleo" panose="020F0502020204030203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42482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3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29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1851305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, / apesar / daqueles / olhos / que / o / diabo / lhe / deu / ... / Você / já / reparou / nos / olhos / dela / ? / São / assim / de / cigana / oblíqua / e / dissimulada / . /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096654" y="3397613"/>
            <a:ext cx="94342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20909" y="4630785"/>
            <a:ext cx="8280401" cy="573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</a:t>
            </a:r>
            <a:r>
              <a:rPr lang="pt-BR" sz="2000" dirty="0" smtClean="0"/>
              <a:t>olhos </a:t>
            </a:r>
            <a:r>
              <a:rPr lang="pt-BR" sz="2000" dirty="0"/>
              <a:t>/ diabo / deu / </a:t>
            </a:r>
            <a:r>
              <a:rPr lang="pt-BR" sz="2000" dirty="0" smtClean="0"/>
              <a:t>reparou </a:t>
            </a:r>
            <a:r>
              <a:rPr lang="pt-BR" sz="2000" dirty="0"/>
              <a:t>/ </a:t>
            </a:r>
            <a:r>
              <a:rPr lang="pt-BR" sz="2000" dirty="0" smtClean="0"/>
              <a:t>olhos </a:t>
            </a:r>
            <a:r>
              <a:rPr lang="pt-BR" sz="2000" dirty="0"/>
              <a:t>/ </a:t>
            </a:r>
            <a:r>
              <a:rPr lang="pt-BR" sz="2000" dirty="0" smtClean="0"/>
              <a:t>cigana </a:t>
            </a:r>
            <a:r>
              <a:rPr lang="pt-BR" sz="2000" dirty="0"/>
              <a:t>/ oblíqua / </a:t>
            </a:r>
            <a:r>
              <a:rPr lang="pt-BR" sz="2000" dirty="0" smtClean="0"/>
              <a:t>dissimulada /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442482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3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</a:t>
            </a:fld>
            <a:endParaRPr lang="pt-BR"/>
          </a:p>
        </p:txBody>
      </p:sp>
      <p:pic>
        <p:nvPicPr>
          <p:cNvPr id="1026" name="Picture 2" descr="http://www.meetinireland.com/BusinessTourism/media/main_site/Blog/EUCHARISTIC-CONGRESS---Fam-trip-in-Trin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4584" y="-23742"/>
            <a:ext cx="10291941" cy="68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4001294"/>
            <a:ext cx="9207357" cy="1603375"/>
          </a:xfrm>
          <a:prstGeom prst="rect">
            <a:avLst/>
          </a:prstGeom>
          <a:solidFill>
            <a:srgbClr val="0D0D0D">
              <a:alpha val="8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latin typeface="Aleo" panose="020F0502020204030203" pitchFamily="34" charset="0"/>
              </a:rPr>
              <a:t>A tarefa de classificar e agrupar documentos textuais remonta desde a antiguidade.</a:t>
            </a:r>
          </a:p>
        </p:txBody>
      </p:sp>
    </p:spTree>
    <p:extLst>
      <p:ext uri="{BB962C8B-B14F-4D97-AF65-F5344CB8AC3E}">
        <p14:creationId xmlns:p14="http://schemas.microsoft.com/office/powerpoint/2010/main" val="37256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1851305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, / apesar / daqueles / olhos / que / o / diabo / lhe / deu / ... / Você / já / reparou / nos / olhos / dela / ? / São / assim / de / cigana / oblíqua / e / dissimulada / . /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096654" y="3397613"/>
            <a:ext cx="94342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20909" y="4630785"/>
            <a:ext cx="8280401" cy="573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</a:t>
            </a:r>
            <a:r>
              <a:rPr lang="pt-BR" sz="2000" dirty="0" smtClean="0"/>
              <a:t>olhos </a:t>
            </a:r>
            <a:r>
              <a:rPr lang="pt-BR" sz="2000" dirty="0"/>
              <a:t>/ diabo / deu / </a:t>
            </a:r>
            <a:r>
              <a:rPr lang="pt-BR" sz="2000" dirty="0" smtClean="0"/>
              <a:t>reparou </a:t>
            </a:r>
            <a:r>
              <a:rPr lang="pt-BR" sz="2000" dirty="0"/>
              <a:t>/ </a:t>
            </a:r>
            <a:r>
              <a:rPr lang="pt-BR" sz="2000" dirty="0" smtClean="0"/>
              <a:t>olhos </a:t>
            </a:r>
            <a:r>
              <a:rPr lang="pt-BR" sz="2000" dirty="0"/>
              <a:t>/ </a:t>
            </a:r>
            <a:r>
              <a:rPr lang="pt-BR" sz="2000" dirty="0" smtClean="0"/>
              <a:t>cigana </a:t>
            </a:r>
            <a:r>
              <a:rPr lang="pt-BR" sz="2000" dirty="0"/>
              <a:t>/ oblíqua / </a:t>
            </a:r>
            <a:r>
              <a:rPr lang="pt-BR" sz="2000" dirty="0" smtClean="0"/>
              <a:t>dissimulada /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442482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3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6" name="Multiplicar 15"/>
          <p:cNvSpPr/>
          <p:nvPr/>
        </p:nvSpPr>
        <p:spPr>
          <a:xfrm>
            <a:off x="1196913" y="1967864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Multiplicar 24"/>
          <p:cNvSpPr/>
          <p:nvPr/>
        </p:nvSpPr>
        <p:spPr>
          <a:xfrm>
            <a:off x="1726854" y="1967864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Multiplicar 25"/>
          <p:cNvSpPr/>
          <p:nvPr/>
        </p:nvSpPr>
        <p:spPr>
          <a:xfrm>
            <a:off x="2763174" y="1959906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Multiplicar 26"/>
          <p:cNvSpPr/>
          <p:nvPr/>
        </p:nvSpPr>
        <p:spPr>
          <a:xfrm>
            <a:off x="4465893" y="1959906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ultiplicar 27"/>
          <p:cNvSpPr/>
          <p:nvPr/>
        </p:nvSpPr>
        <p:spPr>
          <a:xfrm>
            <a:off x="4932599" y="1954383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Multiplicar 28"/>
          <p:cNvSpPr/>
          <p:nvPr/>
        </p:nvSpPr>
        <p:spPr>
          <a:xfrm>
            <a:off x="6190818" y="1954383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Multiplicar 29"/>
          <p:cNvSpPr/>
          <p:nvPr/>
        </p:nvSpPr>
        <p:spPr>
          <a:xfrm>
            <a:off x="7835146" y="1927087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ultiplicar 30"/>
          <p:cNvSpPr/>
          <p:nvPr/>
        </p:nvSpPr>
        <p:spPr>
          <a:xfrm>
            <a:off x="382470" y="2222013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Multiplicar 31"/>
          <p:cNvSpPr/>
          <p:nvPr/>
        </p:nvSpPr>
        <p:spPr>
          <a:xfrm>
            <a:off x="1863312" y="2261121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Multiplicar 32"/>
          <p:cNvSpPr/>
          <p:nvPr/>
        </p:nvSpPr>
        <p:spPr>
          <a:xfrm>
            <a:off x="3314203" y="2222013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Multiplicar 33"/>
          <p:cNvSpPr/>
          <p:nvPr/>
        </p:nvSpPr>
        <p:spPr>
          <a:xfrm>
            <a:off x="3771105" y="2193227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Multiplicar 34"/>
          <p:cNvSpPr/>
          <p:nvPr/>
        </p:nvSpPr>
        <p:spPr>
          <a:xfrm>
            <a:off x="4223759" y="2209147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Multiplicar 35"/>
          <p:cNvSpPr/>
          <p:nvPr/>
        </p:nvSpPr>
        <p:spPr>
          <a:xfrm>
            <a:off x="4853831" y="2238715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Multiplicar 36"/>
          <p:cNvSpPr/>
          <p:nvPr/>
        </p:nvSpPr>
        <p:spPr>
          <a:xfrm>
            <a:off x="5565795" y="2213691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Multiplicar 37"/>
          <p:cNvSpPr/>
          <p:nvPr/>
        </p:nvSpPr>
        <p:spPr>
          <a:xfrm>
            <a:off x="7874541" y="2256907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9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994400"/>
            <a:ext cx="7886702" cy="287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Stemming</a:t>
            </a:r>
            <a:endParaRPr lang="pt-BR" sz="3200" b="1" dirty="0" smtClean="0">
              <a:solidFill>
                <a:srgbClr val="187792"/>
              </a:solidFill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 smtClean="0">
                <a:latin typeface="Aleo" panose="020F0502020204030203" pitchFamily="34" charset="0"/>
              </a:rPr>
              <a:t>Unifica formas variantes de palavras que possuem o mesmo significado.</a:t>
            </a:r>
            <a:endParaRPr lang="pt-BR" sz="3200" dirty="0">
              <a:latin typeface="Aleo" panose="020F050202020403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36611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4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142669" y="1970380"/>
            <a:ext cx="4858661" cy="2877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Aleo" panose="020F0502020204030203" pitchFamily="34" charset="0"/>
              </a:rPr>
              <a:t>e</a:t>
            </a:r>
            <a:r>
              <a:rPr lang="pt-BR" sz="3200" dirty="0" smtClean="0">
                <a:latin typeface="Aleo" panose="020F0502020204030203" pitchFamily="34" charset="0"/>
              </a:rPr>
              <a:t>conômico   =&gt;  </a:t>
            </a:r>
            <a:r>
              <a:rPr lang="pt-BR" sz="3200" dirty="0" err="1" smtClean="0">
                <a:latin typeface="Aleo" panose="020F0502020204030203" pitchFamily="34" charset="0"/>
              </a:rPr>
              <a:t>econom</a:t>
            </a:r>
            <a:endParaRPr lang="pt-BR" sz="3200" dirty="0" smtClean="0">
              <a:latin typeface="Aleo" panose="020F050202020403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economia     =&gt;  </a:t>
            </a:r>
            <a:r>
              <a:rPr lang="pt-BR" sz="3200" dirty="0" err="1" smtClean="0">
                <a:latin typeface="Aleo" panose="020F0502020204030203" pitchFamily="34" charset="0"/>
              </a:rPr>
              <a:t>econom</a:t>
            </a:r>
            <a:endParaRPr lang="pt-BR" sz="3200" dirty="0" smtClean="0">
              <a:latin typeface="Aleo" panose="020F0502020204030203" pitchFamily="34" charset="0"/>
            </a:endParaRP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economias   =&gt;  </a:t>
            </a:r>
            <a:r>
              <a:rPr lang="pt-BR" sz="3200" dirty="0" err="1" smtClean="0">
                <a:latin typeface="Aleo" panose="020F0502020204030203" pitchFamily="34" charset="0"/>
              </a:rPr>
              <a:t>econom</a:t>
            </a:r>
            <a:endParaRPr lang="pt-BR" sz="3200" dirty="0" smtClean="0">
              <a:latin typeface="Aleo" panose="020F050202020403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36611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4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2026919"/>
            <a:ext cx="8280401" cy="544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olhos / diabo / deu / reparou / olhos / cigana / oblíqua / dissimulada /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096654" y="3138305"/>
            <a:ext cx="94342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20909" y="4630785"/>
            <a:ext cx="8280401" cy="573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</a:t>
            </a:r>
            <a:r>
              <a:rPr lang="pt-BR" sz="2000" dirty="0" err="1" smtClean="0"/>
              <a:t>olh</a:t>
            </a:r>
            <a:r>
              <a:rPr lang="pt-BR" sz="2000" dirty="0" smtClean="0"/>
              <a:t> </a:t>
            </a:r>
            <a:r>
              <a:rPr lang="pt-BR" sz="2000" dirty="0"/>
              <a:t>/ </a:t>
            </a:r>
            <a:r>
              <a:rPr lang="pt-BR" sz="2000" dirty="0" err="1" smtClean="0"/>
              <a:t>diab</a:t>
            </a:r>
            <a:r>
              <a:rPr lang="pt-BR" sz="2000" dirty="0" smtClean="0"/>
              <a:t> </a:t>
            </a:r>
            <a:r>
              <a:rPr lang="pt-BR" sz="2000" dirty="0"/>
              <a:t>/ deu / </a:t>
            </a:r>
            <a:r>
              <a:rPr lang="pt-BR" sz="2000" dirty="0" err="1" smtClean="0"/>
              <a:t>repar</a:t>
            </a:r>
            <a:r>
              <a:rPr lang="pt-BR" sz="2000" dirty="0" smtClean="0"/>
              <a:t> </a:t>
            </a:r>
            <a:r>
              <a:rPr lang="pt-BR" sz="2000" dirty="0"/>
              <a:t>/ </a:t>
            </a:r>
            <a:r>
              <a:rPr lang="pt-BR" sz="2000" dirty="0" err="1" smtClean="0"/>
              <a:t>olh</a:t>
            </a:r>
            <a:r>
              <a:rPr lang="pt-BR" sz="2000" dirty="0" smtClean="0"/>
              <a:t> </a:t>
            </a:r>
            <a:r>
              <a:rPr lang="pt-BR" sz="2000" dirty="0"/>
              <a:t>/ </a:t>
            </a:r>
            <a:r>
              <a:rPr lang="pt-BR" sz="2000" dirty="0" err="1" smtClean="0"/>
              <a:t>cigan</a:t>
            </a:r>
            <a:r>
              <a:rPr lang="pt-BR" sz="2000" dirty="0" smtClean="0"/>
              <a:t> </a:t>
            </a:r>
            <a:r>
              <a:rPr lang="pt-BR" sz="2000" dirty="0"/>
              <a:t>/ </a:t>
            </a:r>
            <a:r>
              <a:rPr lang="pt-BR" sz="2000" dirty="0" err="1" smtClean="0"/>
              <a:t>oblíqu</a:t>
            </a:r>
            <a:r>
              <a:rPr lang="pt-BR" sz="2000" dirty="0" smtClean="0"/>
              <a:t> </a:t>
            </a:r>
            <a:r>
              <a:rPr lang="pt-BR" sz="2000" dirty="0"/>
              <a:t>/ </a:t>
            </a:r>
            <a:r>
              <a:rPr lang="pt-BR" sz="2000" dirty="0" err="1" smtClean="0"/>
              <a:t>dissimul</a:t>
            </a:r>
            <a:r>
              <a:rPr lang="pt-BR" sz="2000" dirty="0" smtClean="0"/>
              <a:t> /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36611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4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59452"/>
            <a:ext cx="7886700" cy="3315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O que é um agrupamento?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É uma classificação de padrão que tem </a:t>
            </a:r>
            <a:r>
              <a:rPr lang="pt-BR" sz="3200" dirty="0">
                <a:latin typeface="Aleo" panose="020F0502020204030203" pitchFamily="34" charset="0"/>
              </a:rPr>
              <a:t>como objetivo o </a:t>
            </a:r>
            <a:r>
              <a:rPr lang="pt-BR" sz="3200" dirty="0" err="1">
                <a:latin typeface="Aleo" panose="020F0502020204030203" pitchFamily="34" charset="0"/>
              </a:rPr>
              <a:t>particionamento</a:t>
            </a:r>
            <a:r>
              <a:rPr lang="pt-BR" sz="3200" dirty="0">
                <a:latin typeface="Aleo" panose="020F0502020204030203" pitchFamily="34" charset="0"/>
              </a:rPr>
              <a:t> de objetos em grupos cujo membros sejam </a:t>
            </a:r>
            <a:r>
              <a:rPr lang="pt-BR" sz="4000" b="1" dirty="0">
                <a:solidFill>
                  <a:srgbClr val="187792"/>
                </a:solidFill>
                <a:latin typeface="Aleo" panose="020F0502020204030203" pitchFamily="34" charset="0"/>
              </a:rPr>
              <a:t>similares entre si</a:t>
            </a:r>
            <a:r>
              <a:rPr lang="pt-BR" sz="3200" b="1" dirty="0">
                <a:solidFill>
                  <a:srgbClr val="187792"/>
                </a:solidFill>
                <a:latin typeface="Aleo" panose="020F0502020204030203" pitchFamily="34" charset="0"/>
              </a:rPr>
              <a:t> </a:t>
            </a:r>
            <a:r>
              <a:rPr lang="pt-BR" sz="3200" dirty="0">
                <a:latin typeface="Aleo" panose="020F0502020204030203" pitchFamily="34" charset="0"/>
              </a:rPr>
              <a:t>e diferentes dos membros de outros grupos</a:t>
            </a:r>
            <a:r>
              <a:rPr lang="pt-BR" sz="3200" dirty="0" smtClean="0">
                <a:latin typeface="Aleo" panose="020F0502020204030203" pitchFamily="34" charset="0"/>
              </a:rPr>
              <a:t>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320848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5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870650"/>
            <a:ext cx="7886700" cy="1135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Mas agrupamento não é a mesma </a:t>
            </a:r>
          </a:p>
          <a:p>
            <a:pPr marL="0" indent="0" algn="ctr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coisa que classificação?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9275" y="2991803"/>
            <a:ext cx="1867810" cy="7454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5400" b="1" dirty="0" smtClean="0">
                <a:solidFill>
                  <a:srgbClr val="C00000"/>
                </a:solidFill>
                <a:latin typeface="Aleo" panose="020F0502020204030203" pitchFamily="34" charset="0"/>
              </a:rPr>
              <a:t>NÃO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0156"/>
            <a:ext cx="7614202" cy="7336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Agrupamento x Classificação</a:t>
            </a: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63863"/>
              </p:ext>
            </p:extLst>
          </p:nvPr>
        </p:nvGraphicFramePr>
        <p:xfrm>
          <a:off x="463825" y="2397672"/>
          <a:ext cx="818984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948"/>
                <a:gridCol w="2782957"/>
                <a:gridCol w="2676939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Agrupamento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Classificação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 de aprendizado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Não-supervisionado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Supervisionado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Requer dados de treinamento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</a:t>
                      </a:r>
                      <a:r>
                        <a:rPr lang="pt-BR" baseline="0" dirty="0" smtClean="0"/>
                        <a:t> de c</a:t>
                      </a:r>
                      <a:r>
                        <a:rPr lang="pt-BR" dirty="0" smtClean="0"/>
                        <a:t>lasses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Inicialmente desconhecida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Predefinida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Abordagem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Agrupa objetos baseado em</a:t>
                      </a:r>
                      <a:r>
                        <a:rPr lang="pt-BR" baseline="0" dirty="0" smtClean="0"/>
                        <a:t> uma medida de similaridade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Utiliza “regras” para atribuir rótulos aos novos objetos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cfile30.uf.tistory.com/image/156899344FEA735C2ADC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5778"/>
            <a:ext cx="6000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[TODO: Deixar claro a importância de se utilizar agrupamento e não classificação]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39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xnihilo.be/wp-content/uploads/2011/10/mundane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" y="3045436"/>
            <a:ext cx="5006975" cy="31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52311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Em 1895, Paul </a:t>
            </a:r>
            <a:r>
              <a:rPr lang="pt-BR" sz="3200" dirty="0" err="1" smtClean="0">
                <a:latin typeface="Aleo" panose="020F0502020204030203" pitchFamily="34" charset="0"/>
              </a:rPr>
              <a:t>Otlet</a:t>
            </a:r>
            <a:r>
              <a:rPr lang="pt-BR" sz="3200" dirty="0" smtClean="0">
                <a:latin typeface="Aleo" panose="020F0502020204030203" pitchFamily="34" charset="0"/>
              </a:rPr>
              <a:t> e Henri La Fontaine criaram um centro internacional de documentação chamado </a:t>
            </a:r>
            <a:r>
              <a:rPr lang="pt-BR" sz="3200" dirty="0" err="1" smtClean="0">
                <a:latin typeface="Aleo" panose="020F0502020204030203" pitchFamily="34" charset="0"/>
              </a:rPr>
              <a:t>Mundaneum</a:t>
            </a:r>
            <a:r>
              <a:rPr lang="pt-BR" sz="3200" dirty="0" smtClean="0">
                <a:latin typeface="Aleo" panose="020F0502020204030203" pitchFamily="34" charset="0"/>
              </a:rPr>
              <a:t>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170927" y="-627"/>
            <a:ext cx="197432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Introdução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99" y="2968398"/>
            <a:ext cx="3320049" cy="3269206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495800" y="6368301"/>
            <a:ext cx="4114800" cy="388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500" dirty="0" smtClean="0">
                <a:latin typeface="Aleo" panose="020F0502020204030203" pitchFamily="34" charset="0"/>
              </a:rPr>
              <a:t>Classificação Decimal Universal (CDU)</a:t>
            </a:r>
            <a:endParaRPr lang="pt-BR" sz="15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28650" y="2159452"/>
            <a:ext cx="7886700" cy="3315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Algoritmos para agrupamento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>
                <a:latin typeface="Aleo" panose="020F0502020204030203" pitchFamily="34" charset="0"/>
              </a:rPr>
              <a:t>Plano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>
                <a:latin typeface="Aleo" panose="020F0502020204030203" pitchFamily="34" charset="0"/>
              </a:rPr>
              <a:t>Hierárquico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[Falar do FIHC e </a:t>
            </a: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Frequent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 </a:t>
            </a: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itemset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?]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41326" y="2254013"/>
            <a:ext cx="8280401" cy="22062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/>
              <a:t>fihc</a:t>
            </a:r>
            <a:r>
              <a:rPr lang="pt-BR" sz="2000" dirty="0"/>
              <a:t> = </a:t>
            </a:r>
            <a:r>
              <a:rPr lang="pt-BR" sz="2000" dirty="0" err="1"/>
              <a:t>Clustering</a:t>
            </a:r>
            <a:r>
              <a:rPr lang="pt-BR" sz="2000" dirty="0"/>
              <a:t>::</a:t>
            </a:r>
            <a:r>
              <a:rPr lang="pt-BR" sz="2000" dirty="0" err="1"/>
              <a:t>Fihc</a:t>
            </a:r>
            <a:r>
              <a:rPr lang="pt-BR" sz="2000" dirty="0"/>
              <a:t>::</a:t>
            </a:r>
            <a:r>
              <a:rPr lang="pt-BR" sz="2000" dirty="0" err="1"/>
              <a:t>Controler.new</a:t>
            </a:r>
            <a:r>
              <a:rPr lang="pt-BR" sz="2000" dirty="0"/>
              <a:t>(</a:t>
            </a:r>
            <a:r>
              <a:rPr lang="pt-BR" sz="2000" dirty="0" err="1"/>
              <a:t>global_support</a:t>
            </a:r>
            <a:r>
              <a:rPr lang="pt-BR" sz="2000" dirty="0"/>
              <a:t>: 0.20, </a:t>
            </a:r>
            <a:r>
              <a:rPr lang="pt-BR" sz="2000" dirty="0" err="1"/>
              <a:t>cluster_support</a:t>
            </a:r>
            <a:r>
              <a:rPr lang="pt-BR" sz="2000" dirty="0"/>
              <a:t>: 0.30, </a:t>
            </a:r>
            <a:r>
              <a:rPr lang="pt-BR" sz="2000" dirty="0" err="1" smtClean="0"/>
              <a:t>k_clusters</a:t>
            </a:r>
            <a:r>
              <a:rPr lang="pt-BR" sz="2000" dirty="0" smtClean="0"/>
              <a:t>: </a:t>
            </a:r>
            <a:r>
              <a:rPr lang="pt-BR" sz="2000" dirty="0"/>
              <a:t>30)</a:t>
            </a:r>
          </a:p>
          <a:p>
            <a:pPr marL="0" indent="0">
              <a:buNone/>
            </a:pPr>
            <a:r>
              <a:rPr lang="pt-BR" sz="2000" dirty="0" err="1"/>
              <a:t>fihc.output_manager</a:t>
            </a:r>
            <a:r>
              <a:rPr lang="pt-BR" sz="2000" dirty="0"/>
              <a:t>(</a:t>
            </a:r>
            <a:r>
              <a:rPr lang="pt-BR" sz="2000" dirty="0" err="1"/>
              <a:t>HVinaOutputManager.new</a:t>
            </a:r>
            <a:r>
              <a:rPr lang="pt-BR" sz="2000" dirty="0"/>
              <a:t>("</a:t>
            </a:r>
            <a:r>
              <a:rPr lang="pt-BR" sz="2000" dirty="0" err="1"/>
              <a:t>results</a:t>
            </a:r>
            <a:r>
              <a:rPr lang="pt-BR" sz="2000" dirty="0" smtClean="0"/>
              <a:t>"))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hc</a:t>
            </a:r>
            <a:r>
              <a:rPr lang="pt-BR" sz="2000" dirty="0"/>
              <a:t> = </a:t>
            </a:r>
            <a:r>
              <a:rPr lang="pt-BR" sz="2000" dirty="0" err="1"/>
              <a:t>HierarchicalClustering.new</a:t>
            </a:r>
            <a:r>
              <a:rPr lang="pt-BR" sz="2000" dirty="0"/>
              <a:t>( </a:t>
            </a:r>
            <a:r>
              <a:rPr lang="pt-BR" sz="2000" dirty="0" err="1"/>
              <a:t>dir</a:t>
            </a:r>
            <a:r>
              <a:rPr lang="pt-BR" sz="2000" dirty="0"/>
              <a:t>: "./artigos", </a:t>
            </a:r>
            <a:r>
              <a:rPr lang="pt-BR" sz="2000" dirty="0" err="1"/>
              <a:t>algorithm</a:t>
            </a:r>
            <a:r>
              <a:rPr lang="pt-BR" sz="2000" dirty="0"/>
              <a:t>: </a:t>
            </a:r>
            <a:r>
              <a:rPr lang="pt-BR" sz="2000" dirty="0" err="1"/>
              <a:t>fihc</a:t>
            </a:r>
            <a:r>
              <a:rPr lang="pt-BR" sz="2000" dirty="0"/>
              <a:t> )</a:t>
            </a:r>
            <a:endParaRPr lang="pt-BR" sz="2000" dirty="0">
              <a:latin typeface="Aleo" panose="020F050202020403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81667" y="1603768"/>
            <a:ext cx="7886700" cy="520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Exemplo de uso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8" y="-627"/>
            <a:ext cx="151195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6" y="683629"/>
            <a:ext cx="8899590" cy="56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176" y="2865873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pt-BR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Conclusão</a:t>
            </a:r>
            <a:endParaRPr lang="pt-BR" b="1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7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052" y="1738536"/>
            <a:ext cx="8108950" cy="3602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 smtClean="0">
                <a:latin typeface="Aleo" panose="020F0502020204030203" pitchFamily="34" charset="0"/>
              </a:rPr>
              <a:t>Blá</a:t>
            </a:r>
            <a:r>
              <a:rPr lang="pt-BR" sz="3200" dirty="0" smtClean="0">
                <a:latin typeface="Aleo" panose="020F0502020204030203" pitchFamily="34" charset="0"/>
              </a:rPr>
              <a:t> </a:t>
            </a:r>
            <a:r>
              <a:rPr lang="pt-BR" sz="3200" dirty="0" err="1" smtClean="0">
                <a:latin typeface="Aleo" panose="020F0502020204030203" pitchFamily="34" charset="0"/>
              </a:rPr>
              <a:t>blá</a:t>
            </a:r>
            <a:r>
              <a:rPr lang="pt-BR" sz="3200" dirty="0" smtClean="0">
                <a:latin typeface="Aleo" panose="020F0502020204030203" pitchFamily="34" charset="0"/>
              </a:rPr>
              <a:t> </a:t>
            </a:r>
            <a:r>
              <a:rPr lang="pt-BR" sz="3200" dirty="0" err="1" smtClean="0">
                <a:latin typeface="Aleo" panose="020F0502020204030203" pitchFamily="34" charset="0"/>
              </a:rPr>
              <a:t>blá</a:t>
            </a:r>
            <a:endParaRPr lang="pt-BR" sz="32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274224" y="-627"/>
            <a:ext cx="187102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Conclusão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Imagens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leo" panose="020F0502020204030203" pitchFamily="34" charset="0"/>
                <a:hlinkClick r:id="rId2"/>
              </a:rPr>
              <a:t>http://www.meetinireland.com/BusinessTourism/media/main_site/Blog/EUCHARISTIC-CONGRESS---</a:t>
            </a:r>
            <a:r>
              <a:rPr lang="pt-BR" sz="2000" dirty="0" smtClean="0">
                <a:latin typeface="Aleo" panose="020F0502020204030203" pitchFamily="34" charset="0"/>
                <a:hlinkClick r:id="rId2"/>
              </a:rPr>
              <a:t>Fam-trip-in-Trinity.jpg</a:t>
            </a:r>
            <a:endParaRPr lang="pt-BR" sz="2000" dirty="0" smtClean="0">
              <a:latin typeface="Aleo" panose="020F0502020204030203" pitchFamily="34" charset="0"/>
            </a:endParaRPr>
          </a:p>
          <a:p>
            <a:r>
              <a:rPr lang="pt-BR" sz="2000" dirty="0">
                <a:latin typeface="Aleo" panose="020F0502020204030203" pitchFamily="34" charset="0"/>
                <a:hlinkClick r:id="rId3"/>
              </a:rPr>
              <a:t>https://</a:t>
            </a:r>
            <a:r>
              <a:rPr lang="pt-BR" sz="2000" dirty="0" smtClean="0">
                <a:latin typeface="Aleo" panose="020F0502020204030203" pitchFamily="34" charset="0"/>
                <a:hlinkClick r:id="rId3"/>
              </a:rPr>
              <a:t>www.google.com/culturalinstitute/asset-viewer/the-universal-decimal-classification-index-formation/AAGWMxx6DKSL9g?exhibitId=QQ-RRh0A&amp;hl=pt-BR&amp;projectId=historic-moments</a:t>
            </a:r>
            <a:endParaRPr lang="pt-BR" sz="2000" dirty="0" smtClean="0">
              <a:latin typeface="Aleo" panose="020F0502020204030203" pitchFamily="34" charset="0"/>
            </a:endParaRPr>
          </a:p>
          <a:p>
            <a:r>
              <a:rPr lang="pt-BR" sz="2000" dirty="0">
                <a:latin typeface="Aleo" panose="020F0502020204030203" pitchFamily="34" charset="0"/>
                <a:hlinkClick r:id="rId4"/>
              </a:rPr>
              <a:t>http://</a:t>
            </a:r>
            <a:r>
              <a:rPr lang="pt-BR" sz="2000" dirty="0" smtClean="0">
                <a:latin typeface="Aleo" panose="020F0502020204030203" pitchFamily="34" charset="0"/>
                <a:hlinkClick r:id="rId4"/>
              </a:rPr>
              <a:t>cfile30.uf.tistory.com/image/156899344FEA735C2ADC9A</a:t>
            </a:r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0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Referências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2914650"/>
            <a:ext cx="7886700" cy="1019176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Obrigado!!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18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Com </a:t>
            </a:r>
            <a:r>
              <a:rPr lang="pt-BR" sz="3200" dirty="0" smtClean="0">
                <a:latin typeface="Aleo" panose="020F0502020204030203" pitchFamily="34" charset="0"/>
              </a:rPr>
              <a:t>o advento da internet houve uma </a:t>
            </a:r>
            <a:r>
              <a:rPr lang="pt-BR" sz="40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explosão de informação</a:t>
            </a:r>
            <a:r>
              <a:rPr lang="pt-BR" sz="3200" dirty="0" smtClean="0">
                <a:latin typeface="Aleo" panose="020F0502020204030203" pitchFamily="34" charset="0"/>
              </a:rPr>
              <a:t> que tornou muito difícil a classificação usual (ou seja, manual) desses novos documentos.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64570" y="-627"/>
            <a:ext cx="178068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Problema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55549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Nunca se produziu tanta informação como nos tempos atuais ...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64570" y="-627"/>
            <a:ext cx="178068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Problema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://b-i.forbesimg.com/johnnosta/files/2013/06/information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831590"/>
            <a:ext cx="4762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8612" y="6385379"/>
            <a:ext cx="5790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Fonte: http://www.forbes.com/sites/johnnosta/2013/06/13/information-overload-the-big-challenge-for-digital-health/</a:t>
            </a:r>
          </a:p>
        </p:txBody>
      </p:sp>
    </p:spTree>
    <p:extLst>
      <p:ext uri="{BB962C8B-B14F-4D97-AF65-F5344CB8AC3E}">
        <p14:creationId xmlns:p14="http://schemas.microsoft.com/office/powerpoint/2010/main" val="3638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1603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Quanto mais informação produzida, maior a necessidade de mecanismos automáticos para armazenar, </a:t>
            </a:r>
            <a:r>
              <a:rPr lang="pt-BR" sz="40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organizar</a:t>
            </a:r>
            <a:r>
              <a:rPr lang="pt-BR" sz="3200" dirty="0" smtClean="0">
                <a:solidFill>
                  <a:srgbClr val="187792"/>
                </a:solidFill>
                <a:latin typeface="Aleo" panose="020F0502020204030203" pitchFamily="34" charset="0"/>
              </a:rPr>
              <a:t> </a:t>
            </a:r>
            <a:r>
              <a:rPr lang="pt-BR" sz="3200" dirty="0" smtClean="0">
                <a:latin typeface="Aleo" panose="020F0502020204030203" pitchFamily="34" charset="0"/>
              </a:rPr>
              <a:t>e recuperá-la.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64570" y="-627"/>
            <a:ext cx="178068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Problema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Principal objetivo do trabalho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Criação de uma biblioteca para agrupamento hierárquico de artigos jornalísticos.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61562"/>
            <a:ext cx="7886700" cy="4155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Mas que seja:</a:t>
            </a:r>
          </a:p>
          <a:p>
            <a:pPr marL="0" indent="0">
              <a:buNone/>
            </a:pPr>
            <a:endParaRPr lang="pt-BR" sz="1000" b="1" dirty="0">
              <a:solidFill>
                <a:srgbClr val="187792"/>
              </a:solidFill>
              <a:latin typeface="Aleo" panose="020F0502020204030203" pitchFamily="34" charset="0"/>
            </a:endParaRPr>
          </a:p>
          <a:p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Modular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Implementada de forma que permita a extensão para novos algoritmos de agrupamento de forma simples.</a:t>
            </a:r>
          </a:p>
          <a:p>
            <a:pPr marL="457200" lvl="1" indent="0">
              <a:buNone/>
            </a:pPr>
            <a:endParaRPr lang="pt-BR" dirty="0" smtClean="0">
              <a:solidFill>
                <a:schemeClr val="tx1">
                  <a:lumMod val="95000"/>
                  <a:lumOff val="5000"/>
                </a:schemeClr>
              </a:solidFill>
              <a:latin typeface="Aleo" panose="020F0502020204030203" pitchFamily="34" charset="0"/>
            </a:endParaRPr>
          </a:p>
          <a:p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Flexível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Possa trabalhar com diversas coleções de artigos jornalísticos, em diversos 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idiomas.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9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 fontScale="62500" lnSpcReduction="20000"/>
      </a:bodyPr>
      <a:lstStyle>
        <a:defPPr marL="0" indent="0" algn="ctr">
          <a:buFont typeface="Arial" panose="020B0604020202020204" pitchFamily="34" charset="0"/>
          <a:buNone/>
          <a:defRPr sz="4600" b="1" dirty="0" smtClean="0">
            <a:latin typeface="Aleo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17760</TotalTime>
  <Words>1406</Words>
  <Application>Microsoft Office PowerPoint</Application>
  <PresentationFormat>Apresentação na tela (4:3)</PresentationFormat>
  <Paragraphs>264</Paragraphs>
  <Slides>48</Slides>
  <Notes>12</Notes>
  <HiddenSlides>4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Aleo</vt:lpstr>
      <vt:lpstr>Arial</vt:lpstr>
      <vt:lpstr>Calibri</vt:lpstr>
      <vt:lpstr>Calibri Light</vt:lpstr>
      <vt:lpstr>Tema do Office</vt:lpstr>
      <vt:lpstr>Classificação não-supervisionada hierárquica de artigos jornalísticos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Apresentação do PowerPoint</vt:lpstr>
      <vt:lpstr>Imagens</vt:lpstr>
      <vt:lpstr>Referências</vt:lpstr>
      <vt:lpstr>Obrigado!!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Ecosystem Report 2012</dc:title>
  <dc:creator>Cirillo Ribeiro Ferreira</dc:creator>
  <cp:lastModifiedBy>Cirillo Ribeiro Ferreira</cp:lastModifiedBy>
  <cp:revision>684</cp:revision>
  <cp:lastPrinted>2014-05-29T00:34:56Z</cp:lastPrinted>
  <dcterms:created xsi:type="dcterms:W3CDTF">2014-05-19T12:23:23Z</dcterms:created>
  <dcterms:modified xsi:type="dcterms:W3CDTF">2014-11-11T00:13:39Z</dcterms:modified>
</cp:coreProperties>
</file>