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0"/>
  </p:handoutMasterIdLst>
  <p:sldIdLst>
    <p:sldId id="256" r:id="rId2"/>
    <p:sldId id="473" r:id="rId3"/>
    <p:sldId id="472" r:id="rId4"/>
    <p:sldId id="331" r:id="rId5"/>
    <p:sldId id="330" r:id="rId6"/>
    <p:sldId id="258" r:id="rId7"/>
    <p:sldId id="260" r:id="rId8"/>
    <p:sldId id="259" r:id="rId9"/>
    <p:sldId id="394" r:id="rId10"/>
    <p:sldId id="365" r:id="rId11"/>
    <p:sldId id="366" r:id="rId12"/>
    <p:sldId id="367" r:id="rId13"/>
    <p:sldId id="368" r:id="rId14"/>
    <p:sldId id="370" r:id="rId15"/>
    <p:sldId id="437" r:id="rId16"/>
    <p:sldId id="372" r:id="rId17"/>
    <p:sldId id="474" r:id="rId18"/>
    <p:sldId id="483" r:id="rId19"/>
    <p:sldId id="484" r:id="rId20"/>
    <p:sldId id="485" r:id="rId21"/>
    <p:sldId id="373" r:id="rId22"/>
    <p:sldId id="374" r:id="rId23"/>
    <p:sldId id="396" r:id="rId24"/>
    <p:sldId id="486" r:id="rId25"/>
    <p:sldId id="393" r:id="rId26"/>
    <p:sldId id="438" r:id="rId27"/>
    <p:sldId id="439" r:id="rId28"/>
    <p:sldId id="440" r:id="rId29"/>
    <p:sldId id="343" r:id="rId30"/>
    <p:sldId id="466" r:id="rId31"/>
    <p:sldId id="279" r:id="rId32"/>
    <p:sldId id="376" r:id="rId33"/>
    <p:sldId id="467" r:id="rId34"/>
    <p:sldId id="492" r:id="rId35"/>
    <p:sldId id="487" r:id="rId36"/>
    <p:sldId id="380" r:id="rId37"/>
    <p:sldId id="488" r:id="rId38"/>
    <p:sldId id="378" r:id="rId39"/>
    <p:sldId id="299" r:id="rId40"/>
    <p:sldId id="351" r:id="rId41"/>
    <p:sldId id="432" r:id="rId42"/>
    <p:sldId id="489" r:id="rId43"/>
    <p:sldId id="441" r:id="rId44"/>
    <p:sldId id="442" r:id="rId45"/>
    <p:sldId id="443" r:id="rId46"/>
    <p:sldId id="444" r:id="rId47"/>
    <p:sldId id="445" r:id="rId48"/>
    <p:sldId id="446" r:id="rId49"/>
    <p:sldId id="447" r:id="rId50"/>
    <p:sldId id="450" r:id="rId51"/>
    <p:sldId id="451" r:id="rId52"/>
    <p:sldId id="410" r:id="rId53"/>
    <p:sldId id="426" r:id="rId54"/>
    <p:sldId id="411" r:id="rId55"/>
    <p:sldId id="383" r:id="rId56"/>
    <p:sldId id="384" r:id="rId57"/>
    <p:sldId id="433" r:id="rId58"/>
    <p:sldId id="452" r:id="rId59"/>
    <p:sldId id="453" r:id="rId60"/>
    <p:sldId id="454" r:id="rId61"/>
    <p:sldId id="455" r:id="rId62"/>
    <p:sldId id="457" r:id="rId63"/>
    <p:sldId id="459" r:id="rId64"/>
    <p:sldId id="458" r:id="rId65"/>
    <p:sldId id="468" r:id="rId66"/>
    <p:sldId id="470" r:id="rId67"/>
    <p:sldId id="460" r:id="rId68"/>
    <p:sldId id="400" r:id="rId69"/>
    <p:sldId id="395" r:id="rId70"/>
    <p:sldId id="491" r:id="rId71"/>
    <p:sldId id="469" r:id="rId72"/>
    <p:sldId id="461" r:id="rId73"/>
    <p:sldId id="462" r:id="rId74"/>
    <p:sldId id="465" r:id="rId75"/>
    <p:sldId id="371" r:id="rId76"/>
    <p:sldId id="476" r:id="rId77"/>
    <p:sldId id="482" r:id="rId78"/>
    <p:sldId id="471" r:id="rId79"/>
    <p:sldId id="416" r:id="rId80"/>
    <p:sldId id="417" r:id="rId81"/>
    <p:sldId id="481" r:id="rId82"/>
    <p:sldId id="377" r:id="rId83"/>
    <p:sldId id="375" r:id="rId84"/>
    <p:sldId id="392" r:id="rId85"/>
    <p:sldId id="406" r:id="rId86"/>
    <p:sldId id="429" r:id="rId87"/>
    <p:sldId id="399" r:id="rId88"/>
    <p:sldId id="403" r:id="rId89"/>
    <p:sldId id="479" r:id="rId90"/>
    <p:sldId id="477" r:id="rId91"/>
    <p:sldId id="480" r:id="rId92"/>
    <p:sldId id="409" r:id="rId93"/>
    <p:sldId id="420" r:id="rId94"/>
    <p:sldId id="421" r:id="rId95"/>
    <p:sldId id="422" r:id="rId96"/>
    <p:sldId id="381" r:id="rId97"/>
    <p:sldId id="390" r:id="rId98"/>
    <p:sldId id="435" r:id="rId99"/>
    <p:sldId id="423" r:id="rId100"/>
    <p:sldId id="425" r:id="rId101"/>
    <p:sldId id="407" r:id="rId102"/>
    <p:sldId id="405" r:id="rId103"/>
    <p:sldId id="304" r:id="rId104"/>
    <p:sldId id="354" r:id="rId105"/>
    <p:sldId id="306" r:id="rId106"/>
    <p:sldId id="307" r:id="rId107"/>
    <p:sldId id="310" r:id="rId108"/>
    <p:sldId id="490" r:id="rId10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AF4"/>
    <a:srgbClr val="F0DFFD"/>
    <a:srgbClr val="E4C5FB"/>
    <a:srgbClr val="DAB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0" autoAdjust="0"/>
    <p:restoredTop sz="94660"/>
  </p:normalViewPr>
  <p:slideViewPr>
    <p:cSldViewPr snapToGrid="0">
      <p:cViewPr>
        <p:scale>
          <a:sx n="90" d="100"/>
          <a:sy n="90" d="100"/>
        </p:scale>
        <p:origin x="66" y="66"/>
      </p:cViewPr>
      <p:guideLst>
        <p:guide orient="horz" pos="2160"/>
        <p:guide pos="3840"/>
      </p:guideLst>
    </p:cSldViewPr>
  </p:slideViewPr>
  <p:notesTextViewPr>
    <p:cViewPr>
      <p:scale>
        <a:sx n="1" d="1"/>
        <a:sy n="1" d="1"/>
      </p:scale>
      <p:origin x="0" y="0"/>
    </p:cViewPr>
  </p:notesTextViewPr>
  <p:sorterViewPr>
    <p:cViewPr>
      <p:scale>
        <a:sx n="66" d="100"/>
        <a:sy n="66" d="100"/>
      </p:scale>
      <p:origin x="0" y="68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eer Ahmad" userId="75c06f85-09b1-443c-a13e-34be703d7e6e" providerId="ADAL" clId="{14FEA952-D0FE-448E-A016-B4CDE9B3E5C8}"/>
    <pc:docChg chg="modSld">
      <pc:chgData name="Tanveer Ahmad" userId="75c06f85-09b1-443c-a13e-34be703d7e6e" providerId="ADAL" clId="{14FEA952-D0FE-448E-A016-B4CDE9B3E5C8}" dt="2020-01-21T17:47:33.124" v="40" actId="404"/>
      <pc:docMkLst>
        <pc:docMk/>
      </pc:docMkLst>
      <pc:sldChg chg="modSp">
        <pc:chgData name="Tanveer Ahmad" userId="75c06f85-09b1-443c-a13e-34be703d7e6e" providerId="ADAL" clId="{14FEA952-D0FE-448E-A016-B4CDE9B3E5C8}" dt="2020-01-21T17:47:33.124" v="40" actId="404"/>
        <pc:sldMkLst>
          <pc:docMk/>
          <pc:sldMk cId="1295198136" sldId="491"/>
        </pc:sldMkLst>
        <pc:spChg chg="mod">
          <ac:chgData name="Tanveer Ahmad" userId="75c06f85-09b1-443c-a13e-34be703d7e6e" providerId="ADAL" clId="{14FEA952-D0FE-448E-A016-B4CDE9B3E5C8}" dt="2020-01-21T17:47:33.124" v="40" actId="404"/>
          <ac:spMkLst>
            <pc:docMk/>
            <pc:sldMk cId="1295198136" sldId="491"/>
            <ac:spMk id="2" creationId="{4AF83968-6218-4D1F-90DE-48C9E3BC13A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B221C9D-45C0-44F2-B553-3924029D1239}" type="datetimeFigureOut">
              <a:rPr lang="en-GB" smtClean="0"/>
              <a:t>21/01/2020</a:t>
            </a:fld>
            <a:endParaRPr lang="en-GB"/>
          </a:p>
        </p:txBody>
      </p:sp>
      <p:sp>
        <p:nvSpPr>
          <p:cNvPr id="4" name="Footer Placeholder 3"/>
          <p:cNvSpPr>
            <a:spLocks noGrp="1"/>
          </p:cNvSpPr>
          <p:nvPr>
            <p:ph type="ftr" sz="quarter" idx="2"/>
          </p:nvPr>
        </p:nvSpPr>
        <p:spPr>
          <a:xfrm>
            <a:off x="0" y="9428586"/>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6"/>
            <a:ext cx="2945659" cy="498055"/>
          </a:xfrm>
          <a:prstGeom prst="rect">
            <a:avLst/>
          </a:prstGeom>
        </p:spPr>
        <p:txBody>
          <a:bodyPr vert="horz" lIns="91440" tIns="45720" rIns="91440" bIns="45720" rtlCol="0" anchor="b"/>
          <a:lstStyle>
            <a:lvl1pPr algn="r">
              <a:defRPr sz="1200"/>
            </a:lvl1pPr>
          </a:lstStyle>
          <a:p>
            <a:fld id="{AB7DF3EC-F6B9-4BC0-9CDD-592C642C3251}" type="slidenum">
              <a:rPr lang="en-GB" smtClean="0"/>
              <a:t>‹#›</a:t>
            </a:fld>
            <a:endParaRPr lang="en-GB"/>
          </a:p>
        </p:txBody>
      </p:sp>
    </p:spTree>
    <p:extLst>
      <p:ext uri="{BB962C8B-B14F-4D97-AF65-F5344CB8AC3E}">
        <p14:creationId xmlns:p14="http://schemas.microsoft.com/office/powerpoint/2010/main" val="1755324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7FE7270-370A-4487-B93F-4CA0281191A4}" type="datetimeFigureOut">
              <a:rPr lang="en-GB" smtClean="0"/>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273101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7FE7270-370A-4487-B93F-4CA0281191A4}" type="datetimeFigureOut">
              <a:rPr lang="en-GB" smtClean="0"/>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414485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7FE7270-370A-4487-B93F-4CA0281191A4}" type="datetimeFigureOut">
              <a:rPr lang="en-GB" smtClean="0"/>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165642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7FE7270-370A-4487-B93F-4CA0281191A4}" type="datetimeFigureOut">
              <a:rPr lang="en-GB" smtClean="0"/>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122363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E7270-370A-4487-B93F-4CA0281191A4}" type="datetimeFigureOut">
              <a:rPr lang="en-GB" smtClean="0"/>
              <a:t>21/01/2020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37189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7FE7270-370A-4487-B93F-4CA0281191A4}" type="datetimeFigureOut">
              <a:rPr lang="en-GB" smtClean="0"/>
              <a:t>21/01/2020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30660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7FE7270-370A-4487-B93F-4CA0281191A4}" type="datetimeFigureOut">
              <a:rPr lang="en-GB" smtClean="0"/>
              <a:t>21/01/2020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25371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7FE7270-370A-4487-B93F-4CA0281191A4}" type="datetimeFigureOut">
              <a:rPr lang="en-GB" smtClean="0"/>
              <a:t>21/01/2020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95669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E7270-370A-4487-B93F-4CA0281191A4}" type="datetimeFigureOut">
              <a:rPr lang="en-GB" smtClean="0"/>
              <a:t>21/01/2020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204172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7270-370A-4487-B93F-4CA0281191A4}" type="datetimeFigureOut">
              <a:rPr lang="en-GB" smtClean="0"/>
              <a:t>21/01/2020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177389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7270-370A-4487-B93F-4CA0281191A4}" type="datetimeFigureOut">
              <a:rPr lang="en-GB" smtClean="0"/>
              <a:t>21/01/2020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B718CC-BAFB-40DE-A3A0-3C3A56260350}" type="slidenum">
              <a:rPr lang="en-GB" smtClean="0"/>
              <a:t>‹#›</a:t>
            </a:fld>
            <a:endParaRPr lang="en-GB"/>
          </a:p>
        </p:txBody>
      </p:sp>
    </p:spTree>
    <p:extLst>
      <p:ext uri="{BB962C8B-B14F-4D97-AF65-F5344CB8AC3E}">
        <p14:creationId xmlns:p14="http://schemas.microsoft.com/office/powerpoint/2010/main" val="298189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E7270-370A-4487-B93F-4CA0281191A4}" type="datetimeFigureOut">
              <a:rPr lang="en-GB" smtClean="0"/>
              <a:t>21/01/2020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718CC-BAFB-40DE-A3A0-3C3A56260350}" type="slidenum">
              <a:rPr lang="en-GB" smtClean="0"/>
              <a:t>‹#›</a:t>
            </a:fld>
            <a:endParaRPr lang="en-GB"/>
          </a:p>
        </p:txBody>
      </p:sp>
    </p:spTree>
    <p:extLst>
      <p:ext uri="{BB962C8B-B14F-4D97-AF65-F5344CB8AC3E}">
        <p14:creationId xmlns:p14="http://schemas.microsoft.com/office/powerpoint/2010/main" val="1270456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stackoverflow.com/questions/12045440/difference-between-document-addeventlistener-and-window-addeventlistener" TargetMode="External"/><Relationship Id="rId7" Type="http://schemas.openxmlformats.org/officeDocument/2006/relationships/hyperlink" Target="https://www.youtube.com/watch?v=vxENKlcs2Tw" TargetMode="External"/><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 Id="rId6" Type="http://schemas.openxmlformats.org/officeDocument/2006/relationships/hyperlink" Target="https://commons.wikimedia.org/wiki/File:Quicksort-example.gif" TargetMode="External"/><Relationship Id="rId5" Type="http://schemas.openxmlformats.org/officeDocument/2006/relationships/hyperlink" Target="https://www.w3schools.com/js/js_regexp.asp" TargetMode="External"/><Relationship Id="rId4" Type="http://schemas.openxmlformats.org/officeDocument/2006/relationships/hyperlink" Target="https://www.w3schools.com/js/js_number_methods.as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rackets.io/" TargetMode="External"/><Relationship Id="rId2" Type="http://schemas.openxmlformats.org/officeDocument/2006/relationships/hyperlink" Target="http://plnkr.co/"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adobe/brackets/wiki/How-to-Use-Bracke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ustgetflux.com/news/2014/12/21/advice.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hyperlink" Target="https://regex101.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8575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420956" y="1371014"/>
            <a:ext cx="9144000" cy="1444181"/>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JavaScript</a:t>
            </a:r>
          </a:p>
        </p:txBody>
      </p:sp>
      <p:sp>
        <p:nvSpPr>
          <p:cNvPr id="7" name="TextBox 6"/>
          <p:cNvSpPr txBox="1"/>
          <p:nvPr/>
        </p:nvSpPr>
        <p:spPr>
          <a:xfrm>
            <a:off x="3452379" y="3579241"/>
            <a:ext cx="5081155" cy="1015663"/>
          </a:xfrm>
          <a:prstGeom prst="rect">
            <a:avLst/>
          </a:prstGeom>
          <a:noFill/>
        </p:spPr>
        <p:txBody>
          <a:bodyPr wrap="square" rtlCol="0">
            <a:spAutoFit/>
          </a:bodyPr>
          <a:lstStyle/>
          <a:p>
            <a:pPr algn="ctr"/>
            <a:r>
              <a:rPr lang="en-US" sz="6000" dirty="0">
                <a:latin typeface="Tahoma" panose="020B0604030504040204" pitchFamily="34" charset="0"/>
                <a:ea typeface="Tahoma" panose="020B0604030504040204" pitchFamily="34" charset="0"/>
                <a:cs typeface="Tahoma" panose="020B0604030504040204" pitchFamily="34" charset="0"/>
              </a:rPr>
              <a:t>Fundamentals</a:t>
            </a:r>
            <a:endParaRPr lang="en-GB" sz="60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979F6105-2F4A-4770-874F-F4761C2F87CB}"/>
              </a:ext>
            </a:extLst>
          </p:cNvPr>
          <p:cNvPicPr>
            <a:picLocks noChangeAspect="1"/>
          </p:cNvPicPr>
          <p:nvPr/>
        </p:nvPicPr>
        <p:blipFill>
          <a:blip r:embed="rId2"/>
          <a:stretch>
            <a:fillRect/>
          </a:stretch>
        </p:blipFill>
        <p:spPr>
          <a:xfrm>
            <a:off x="10287000" y="-285750"/>
            <a:ext cx="1905000" cy="1905000"/>
          </a:xfrm>
          <a:prstGeom prst="rect">
            <a:avLst/>
          </a:prstGeom>
        </p:spPr>
      </p:pic>
    </p:spTree>
    <p:extLst>
      <p:ext uri="{BB962C8B-B14F-4D97-AF65-F5344CB8AC3E}">
        <p14:creationId xmlns:p14="http://schemas.microsoft.com/office/powerpoint/2010/main" val="267917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886" y="302720"/>
            <a:ext cx="11186556" cy="5109091"/>
          </a:xfrm>
          <a:prstGeom prst="rect">
            <a:avLst/>
          </a:prstGeom>
        </p:spPr>
        <p:txBody>
          <a:bodyPr wrap="square">
            <a:spAutoFit/>
          </a:bodyPr>
          <a:lstStyle/>
          <a:p>
            <a:r>
              <a:rPr lang="en-GB" sz="3200" b="1" dirty="0"/>
              <a:t>What is JavaScript?</a:t>
            </a:r>
          </a:p>
          <a:p>
            <a:endParaRPr lang="en-GB" dirty="0"/>
          </a:p>
          <a:p>
            <a:pPr lvl="0"/>
            <a:r>
              <a:rPr lang="en-GB" sz="2400" dirty="0">
                <a:solidFill>
                  <a:srgbClr val="FF0000"/>
                </a:solidFill>
              </a:rPr>
              <a:t>JavaScript is the programming language of HTML, CSS and the Web.</a:t>
            </a:r>
          </a:p>
          <a:p>
            <a:pPr lvl="0"/>
            <a:r>
              <a:rPr lang="en-GB" sz="2400" dirty="0">
                <a:solidFill>
                  <a:srgbClr val="FF0000"/>
                </a:solidFill>
              </a:rPr>
              <a:t>JavaScript is parsed on the client</a:t>
            </a:r>
          </a:p>
          <a:p>
            <a:pPr lvl="0"/>
            <a:r>
              <a:rPr lang="en-GB" sz="2400" dirty="0">
                <a:solidFill>
                  <a:srgbClr val="FF0000"/>
                </a:solidFill>
              </a:rPr>
              <a:t>JavaScript is an interpreted programming language </a:t>
            </a:r>
          </a:p>
          <a:p>
            <a:pPr lvl="0"/>
            <a:r>
              <a:rPr lang="en-GB" sz="2400" dirty="0">
                <a:solidFill>
                  <a:srgbClr val="FF0000"/>
                </a:solidFill>
              </a:rPr>
              <a:t>JavaScript is the</a:t>
            </a:r>
            <a:r>
              <a:rPr lang="en-GB" sz="2400" b="1" dirty="0">
                <a:solidFill>
                  <a:srgbClr val="FF0000"/>
                </a:solidFill>
              </a:rPr>
              <a:t> most popular</a:t>
            </a:r>
            <a:r>
              <a:rPr lang="en-GB" sz="2400" dirty="0">
                <a:solidFill>
                  <a:srgbClr val="FF0000"/>
                </a:solidFill>
              </a:rPr>
              <a:t> programming language in the world.</a:t>
            </a:r>
          </a:p>
          <a:p>
            <a:pPr lvl="0"/>
            <a:endParaRPr lang="en-GB" sz="2000" dirty="0"/>
          </a:p>
          <a:p>
            <a:pPr lvl="0"/>
            <a:r>
              <a:rPr lang="en-GB" sz="2000" dirty="0"/>
              <a:t>JavaScript and Java are completely different languages, both in concept and design.</a:t>
            </a:r>
          </a:p>
          <a:p>
            <a:pPr lvl="0"/>
            <a:endParaRPr lang="en-GB" sz="2000" dirty="0"/>
          </a:p>
          <a:p>
            <a:pPr lvl="0"/>
            <a:r>
              <a:rPr lang="en-GB" sz="2000" dirty="0"/>
              <a:t>JavaScript is one of the </a:t>
            </a:r>
            <a:r>
              <a:rPr lang="en-GB" sz="2000" b="1" dirty="0"/>
              <a:t>3 languages</a:t>
            </a:r>
            <a:r>
              <a:rPr lang="en-GB" sz="2000" dirty="0"/>
              <a:t> all </a:t>
            </a:r>
            <a:r>
              <a:rPr lang="en-GB" sz="2000" b="1" dirty="0">
                <a:solidFill>
                  <a:srgbClr val="FF0000"/>
                </a:solidFill>
              </a:rPr>
              <a:t>web developers</a:t>
            </a:r>
            <a:r>
              <a:rPr lang="en-GB" sz="2000" dirty="0"/>
              <a:t> should learn:</a:t>
            </a:r>
          </a:p>
          <a:p>
            <a:pPr lvl="0"/>
            <a:endParaRPr lang="en-GB" sz="2000" dirty="0"/>
          </a:p>
          <a:p>
            <a:pPr lvl="0"/>
            <a:r>
              <a:rPr lang="en-GB" sz="2000" dirty="0"/>
              <a:t>   1. </a:t>
            </a:r>
            <a:r>
              <a:rPr lang="en-GB" sz="2000" b="1" dirty="0"/>
              <a:t>HTML</a:t>
            </a:r>
            <a:r>
              <a:rPr lang="en-GB" sz="2000" dirty="0"/>
              <a:t> to define the content of web pages</a:t>
            </a:r>
          </a:p>
          <a:p>
            <a:pPr lvl="0"/>
            <a:r>
              <a:rPr lang="en-GB" sz="2000" dirty="0"/>
              <a:t>   2. </a:t>
            </a:r>
            <a:r>
              <a:rPr lang="en-GB" sz="2000" b="1" dirty="0"/>
              <a:t>CSS</a:t>
            </a:r>
            <a:r>
              <a:rPr lang="en-GB" sz="2000" dirty="0"/>
              <a:t> to specify the layout of web pages</a:t>
            </a:r>
          </a:p>
          <a:p>
            <a:pPr lvl="0"/>
            <a:r>
              <a:rPr lang="en-GB" sz="2000" dirty="0"/>
              <a:t>   3. </a:t>
            </a:r>
            <a:r>
              <a:rPr lang="en-GB" sz="2000" b="1" dirty="0"/>
              <a:t>JavaScript</a:t>
            </a:r>
            <a:r>
              <a:rPr lang="en-GB" sz="2000" dirty="0"/>
              <a:t> to program the behaviour of web pages</a:t>
            </a:r>
          </a:p>
          <a:p>
            <a:r>
              <a:rPr lang="en-GB" sz="2000" b="1" dirty="0"/>
              <a:t> </a:t>
            </a:r>
            <a:endParaRPr lang="en-GB" dirty="0"/>
          </a:p>
        </p:txBody>
      </p:sp>
    </p:spTree>
    <p:extLst>
      <p:ext uri="{BB962C8B-B14F-4D97-AF65-F5344CB8AC3E}">
        <p14:creationId xmlns:p14="http://schemas.microsoft.com/office/powerpoint/2010/main" val="3527026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798" y="1102909"/>
            <a:ext cx="3982192" cy="2031325"/>
          </a:xfrm>
          <a:prstGeom prst="rect">
            <a:avLst/>
          </a:prstGeom>
        </p:spPr>
        <p:txBody>
          <a:bodyPr wrap="square">
            <a:spAutoFit/>
          </a:bodyPr>
          <a:lstStyle/>
          <a:p>
            <a:r>
              <a:rPr lang="en-GB" dirty="0"/>
              <a:t>JavaScript programs may generate </a:t>
            </a:r>
            <a:r>
              <a:rPr lang="en-GB" dirty="0">
                <a:solidFill>
                  <a:srgbClr val="FF0000"/>
                </a:solidFill>
              </a:rPr>
              <a:t>unexpected results </a:t>
            </a:r>
            <a:r>
              <a:rPr lang="en-GB" dirty="0"/>
              <a:t>if a programmer accidentally uses regular comparison == and not strict ===.</a:t>
            </a:r>
          </a:p>
          <a:p>
            <a:endParaRPr lang="en-GB" dirty="0"/>
          </a:p>
          <a:p>
            <a:r>
              <a:rPr lang="en-GB" dirty="0"/>
              <a:t>Use strict only === when comparing to minimise errors</a:t>
            </a:r>
          </a:p>
        </p:txBody>
      </p:sp>
      <p:sp>
        <p:nvSpPr>
          <p:cNvPr id="3" name="Rectangle 2"/>
          <p:cNvSpPr/>
          <p:nvPr/>
        </p:nvSpPr>
        <p:spPr>
          <a:xfrm>
            <a:off x="4286992" y="1097961"/>
            <a:ext cx="7623956" cy="5355312"/>
          </a:xfrm>
          <a:prstGeom prst="rect">
            <a:avLst/>
          </a:prstGeom>
          <a:ln>
            <a:solidFill>
              <a:schemeClr val="tx1"/>
            </a:solidFill>
          </a:ln>
        </p:spPr>
        <p:txBody>
          <a:bodyPr wrap="square">
            <a:spAutoFit/>
          </a:bodyPr>
          <a:lstStyle/>
          <a:p>
            <a:r>
              <a:rPr lang="en-GB" dirty="0"/>
              <a:t>&lt;!DOCTYPE html&gt;</a:t>
            </a:r>
          </a:p>
          <a:p>
            <a:r>
              <a:rPr lang="en-GB" dirty="0"/>
              <a:t>&lt;html&gt;</a:t>
            </a:r>
          </a:p>
          <a:p>
            <a:r>
              <a:rPr lang="en-GB" dirty="0"/>
              <a:t>&lt;body&gt;</a:t>
            </a:r>
          </a:p>
          <a:p>
            <a:endParaRPr lang="en-GB" dirty="0"/>
          </a:p>
          <a:p>
            <a:r>
              <a:rPr lang="en-GB" dirty="0"/>
              <a:t>&lt;p id="demo"&gt;&lt;/p&gt;</a:t>
            </a:r>
          </a:p>
          <a:p>
            <a:r>
              <a:rPr lang="en-GB" dirty="0"/>
              <a:t>&lt;p id="demo1"&gt;&lt;/p&gt;</a:t>
            </a:r>
          </a:p>
          <a:p>
            <a:endParaRPr lang="en-GB" dirty="0"/>
          </a:p>
          <a:p>
            <a:r>
              <a:rPr lang="en-GB" dirty="0">
                <a:solidFill>
                  <a:srgbClr val="FF0000"/>
                </a:solidFill>
              </a:rPr>
              <a:t>&lt;script&gt;</a:t>
            </a:r>
          </a:p>
          <a:p>
            <a:r>
              <a:rPr lang="en-GB" dirty="0" err="1">
                <a:solidFill>
                  <a:srgbClr val="FF0000"/>
                </a:solidFill>
              </a:rPr>
              <a:t>var</a:t>
            </a:r>
            <a:r>
              <a:rPr lang="en-GB" dirty="0">
                <a:solidFill>
                  <a:srgbClr val="FF0000"/>
                </a:solidFill>
              </a:rPr>
              <a:t> w = 10 + "5";</a:t>
            </a:r>
          </a:p>
          <a:p>
            <a:r>
              <a:rPr lang="en-GB" dirty="0" err="1">
                <a:solidFill>
                  <a:srgbClr val="FF0000"/>
                </a:solidFill>
              </a:rPr>
              <a:t>document.getElementById</a:t>
            </a:r>
            <a:r>
              <a:rPr lang="en-GB" dirty="0">
                <a:solidFill>
                  <a:srgbClr val="FF0000"/>
                </a:solidFill>
              </a:rPr>
              <a:t>("demo1").</a:t>
            </a:r>
            <a:r>
              <a:rPr lang="en-GB" dirty="0" err="1">
                <a:solidFill>
                  <a:srgbClr val="FF0000"/>
                </a:solidFill>
              </a:rPr>
              <a:t>innerHTML</a:t>
            </a:r>
            <a:r>
              <a:rPr lang="en-GB" dirty="0">
                <a:solidFill>
                  <a:srgbClr val="FF0000"/>
                </a:solidFill>
              </a:rPr>
              <a:t> = w + " " + </a:t>
            </a:r>
            <a:r>
              <a:rPr lang="en-GB" dirty="0" err="1">
                <a:solidFill>
                  <a:srgbClr val="FF0000"/>
                </a:solidFill>
              </a:rPr>
              <a:t>typeof</a:t>
            </a:r>
            <a:r>
              <a:rPr lang="en-GB" dirty="0">
                <a:solidFill>
                  <a:srgbClr val="FF0000"/>
                </a:solidFill>
              </a:rPr>
              <a:t>(w);</a:t>
            </a:r>
          </a:p>
          <a:p>
            <a:endParaRPr lang="en-GB" dirty="0">
              <a:solidFill>
                <a:srgbClr val="FF0000"/>
              </a:solidFill>
            </a:endParaRPr>
          </a:p>
          <a:p>
            <a:r>
              <a:rPr lang="en-GB" dirty="0" err="1">
                <a:solidFill>
                  <a:srgbClr val="FF0000"/>
                </a:solidFill>
              </a:rPr>
              <a:t>var</a:t>
            </a:r>
            <a:r>
              <a:rPr lang="en-GB" dirty="0">
                <a:solidFill>
                  <a:srgbClr val="FF0000"/>
                </a:solidFill>
              </a:rPr>
              <a:t> x = 10;</a:t>
            </a:r>
          </a:p>
          <a:p>
            <a:r>
              <a:rPr lang="en-GB" dirty="0" err="1">
                <a:solidFill>
                  <a:srgbClr val="FF0000"/>
                </a:solidFill>
              </a:rPr>
              <a:t>var</a:t>
            </a:r>
            <a:r>
              <a:rPr lang="en-GB" dirty="0">
                <a:solidFill>
                  <a:srgbClr val="FF0000"/>
                </a:solidFill>
              </a:rPr>
              <a:t> y = "5";</a:t>
            </a:r>
          </a:p>
          <a:p>
            <a:r>
              <a:rPr lang="en-GB" dirty="0" err="1">
                <a:solidFill>
                  <a:srgbClr val="FF0000"/>
                </a:solidFill>
              </a:rPr>
              <a:t>var</a:t>
            </a:r>
            <a:r>
              <a:rPr lang="en-GB" dirty="0">
                <a:solidFill>
                  <a:srgbClr val="FF0000"/>
                </a:solidFill>
              </a:rPr>
              <a:t> z = x + y;</a:t>
            </a:r>
          </a:p>
          <a:p>
            <a:r>
              <a:rPr lang="en-GB" dirty="0" err="1">
                <a:solidFill>
                  <a:srgbClr val="FF0000"/>
                </a:solidFill>
              </a:rPr>
              <a:t>document.getElementById</a:t>
            </a:r>
            <a:r>
              <a:rPr lang="en-GB" dirty="0">
                <a:solidFill>
                  <a:srgbClr val="FF0000"/>
                </a:solidFill>
              </a:rPr>
              <a:t>("demo").</a:t>
            </a:r>
            <a:r>
              <a:rPr lang="en-GB" dirty="0" err="1">
                <a:solidFill>
                  <a:srgbClr val="FF0000"/>
                </a:solidFill>
              </a:rPr>
              <a:t>innerHTML</a:t>
            </a:r>
            <a:r>
              <a:rPr lang="en-GB" dirty="0">
                <a:solidFill>
                  <a:srgbClr val="FF0000"/>
                </a:solidFill>
              </a:rPr>
              <a:t> = z + " " + </a:t>
            </a:r>
            <a:r>
              <a:rPr lang="en-GB" dirty="0" err="1">
                <a:solidFill>
                  <a:srgbClr val="FF0000"/>
                </a:solidFill>
              </a:rPr>
              <a:t>typeof</a:t>
            </a:r>
            <a:r>
              <a:rPr lang="en-GB" dirty="0">
                <a:solidFill>
                  <a:srgbClr val="FF0000"/>
                </a:solidFill>
              </a:rPr>
              <a:t>(z);</a:t>
            </a:r>
          </a:p>
          <a:p>
            <a:r>
              <a:rPr lang="en-GB" dirty="0">
                <a:solidFill>
                  <a:srgbClr val="FF0000"/>
                </a:solidFill>
              </a:rPr>
              <a:t>&lt;/script&gt;</a:t>
            </a:r>
          </a:p>
          <a:p>
            <a:endParaRPr lang="en-GB" dirty="0"/>
          </a:p>
          <a:p>
            <a:r>
              <a:rPr lang="en-GB" dirty="0"/>
              <a:t>&lt;/body&gt;</a:t>
            </a:r>
          </a:p>
          <a:p>
            <a:r>
              <a:rPr lang="en-GB" dirty="0"/>
              <a:t>&lt;/html&gt;</a:t>
            </a:r>
          </a:p>
        </p:txBody>
      </p:sp>
    </p:spTree>
    <p:extLst>
      <p:ext uri="{BB962C8B-B14F-4D97-AF65-F5344CB8AC3E}">
        <p14:creationId xmlns:p14="http://schemas.microsoft.com/office/powerpoint/2010/main" val="3567746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6821" y="375339"/>
            <a:ext cx="6096000" cy="5632311"/>
          </a:xfrm>
          <a:prstGeom prst="rect">
            <a:avLst/>
          </a:prstGeom>
          <a:ln>
            <a:solidFill>
              <a:schemeClr val="tx1"/>
            </a:solidFill>
          </a:ln>
        </p:spPr>
        <p:txBody>
          <a:bodyPr>
            <a:spAutoFit/>
          </a:bodyPr>
          <a:lstStyle/>
          <a:p>
            <a:r>
              <a:rPr lang="en-GB" dirty="0"/>
              <a:t>&lt;!DOCTYPE html&gt;</a:t>
            </a:r>
          </a:p>
          <a:p>
            <a:r>
              <a:rPr lang="en-GB" dirty="0"/>
              <a:t>&lt;html&gt;</a:t>
            </a:r>
          </a:p>
          <a:p>
            <a:r>
              <a:rPr lang="en-GB" dirty="0"/>
              <a:t>&lt;body&gt;</a:t>
            </a:r>
          </a:p>
          <a:p>
            <a:endParaRPr lang="en-GB" dirty="0"/>
          </a:p>
          <a:p>
            <a:r>
              <a:rPr lang="en-GB" dirty="0"/>
              <a:t>&lt;p&gt;</a:t>
            </a:r>
          </a:p>
          <a:p>
            <a:r>
              <a:rPr lang="en-GB" dirty="0">
                <a:solidFill>
                  <a:srgbClr val="FF0000"/>
                </a:solidFill>
              </a:rPr>
              <a:t>Global variables will become window variables</a:t>
            </a:r>
            <a:r>
              <a:rPr lang="en-GB" dirty="0"/>
              <a:t>.</a:t>
            </a:r>
          </a:p>
          <a:p>
            <a:r>
              <a:rPr lang="en-GB" dirty="0"/>
              <a:t>&lt;/p&gt;</a:t>
            </a:r>
          </a:p>
          <a:p>
            <a:endParaRPr lang="en-GB" dirty="0"/>
          </a:p>
          <a:p>
            <a:r>
              <a:rPr lang="en-GB" dirty="0"/>
              <a:t>&lt;p id="demo"&gt;&lt;/p&gt;</a:t>
            </a:r>
          </a:p>
          <a:p>
            <a:endParaRPr lang="en-GB" dirty="0"/>
          </a:p>
          <a:p>
            <a:r>
              <a:rPr lang="en-GB" dirty="0"/>
              <a:t>&lt;script&gt;</a:t>
            </a:r>
          </a:p>
          <a:p>
            <a:r>
              <a:rPr lang="en-GB" dirty="0" err="1"/>
              <a:t>var</a:t>
            </a:r>
            <a:r>
              <a:rPr lang="en-GB" dirty="0"/>
              <a:t> </a:t>
            </a:r>
            <a:r>
              <a:rPr lang="en-GB" dirty="0" err="1"/>
              <a:t>carName</a:t>
            </a:r>
            <a:r>
              <a:rPr lang="en-GB" dirty="0"/>
              <a:t> = "Volvo";</a:t>
            </a:r>
          </a:p>
          <a:p>
            <a:endParaRPr lang="en-GB" dirty="0"/>
          </a:p>
          <a:p>
            <a:r>
              <a:rPr lang="en-GB" dirty="0"/>
              <a:t>// code here can use </a:t>
            </a:r>
            <a:r>
              <a:rPr lang="en-GB" dirty="0" err="1"/>
              <a:t>window.carName</a:t>
            </a:r>
            <a:endParaRPr lang="en-GB" dirty="0"/>
          </a:p>
          <a:p>
            <a:r>
              <a:rPr lang="en-GB" dirty="0" err="1"/>
              <a:t>document.getElementById</a:t>
            </a:r>
            <a:r>
              <a:rPr lang="en-GB" dirty="0"/>
              <a:t>("demo").</a:t>
            </a:r>
            <a:r>
              <a:rPr lang="en-GB" dirty="0" err="1"/>
              <a:t>innerHTML</a:t>
            </a:r>
            <a:r>
              <a:rPr lang="en-GB" dirty="0"/>
              <a:t> = "I can display " + </a:t>
            </a:r>
            <a:r>
              <a:rPr lang="en-GB" dirty="0" err="1"/>
              <a:t>window.carName</a:t>
            </a:r>
            <a:r>
              <a:rPr lang="en-GB" dirty="0"/>
              <a:t>;</a:t>
            </a:r>
          </a:p>
          <a:p>
            <a:r>
              <a:rPr lang="en-GB" dirty="0"/>
              <a:t>&lt;/script&gt;</a:t>
            </a:r>
          </a:p>
          <a:p>
            <a:endParaRPr lang="en-GB" dirty="0"/>
          </a:p>
          <a:p>
            <a:r>
              <a:rPr lang="en-GB" dirty="0"/>
              <a:t>&lt;/body&gt;</a:t>
            </a:r>
          </a:p>
          <a:p>
            <a:r>
              <a:rPr lang="en-GB" dirty="0"/>
              <a:t>&lt;/html&gt;</a:t>
            </a:r>
          </a:p>
        </p:txBody>
      </p:sp>
      <p:sp>
        <p:nvSpPr>
          <p:cNvPr id="5" name="Rectangle 4"/>
          <p:cNvSpPr/>
          <p:nvPr/>
        </p:nvSpPr>
        <p:spPr>
          <a:xfrm>
            <a:off x="315869" y="1883504"/>
            <a:ext cx="4155240" cy="369332"/>
          </a:xfrm>
          <a:prstGeom prst="rect">
            <a:avLst/>
          </a:prstGeom>
          <a:solidFill>
            <a:srgbClr val="FFFF00"/>
          </a:solidFill>
        </p:spPr>
        <p:txBody>
          <a:bodyPr wrap="none">
            <a:spAutoFit/>
          </a:bodyPr>
          <a:lstStyle/>
          <a:p>
            <a:r>
              <a:rPr lang="en-GB" b="1" dirty="0">
                <a:solidFill>
                  <a:srgbClr val="FF0000"/>
                </a:solidFill>
              </a:rPr>
              <a:t>Always use local variables where you can</a:t>
            </a:r>
            <a:r>
              <a:rPr lang="en-GB" dirty="0">
                <a:solidFill>
                  <a:srgbClr val="FF0000"/>
                </a:solidFill>
              </a:rPr>
              <a:t>.</a:t>
            </a:r>
          </a:p>
        </p:txBody>
      </p:sp>
      <p:sp>
        <p:nvSpPr>
          <p:cNvPr id="6" name="Rectangle 5"/>
          <p:cNvSpPr/>
          <p:nvPr/>
        </p:nvSpPr>
        <p:spPr>
          <a:xfrm>
            <a:off x="315869" y="375339"/>
            <a:ext cx="4909274" cy="1200329"/>
          </a:xfrm>
          <a:prstGeom prst="rect">
            <a:avLst/>
          </a:prstGeom>
        </p:spPr>
        <p:txBody>
          <a:bodyPr wrap="square">
            <a:spAutoFit/>
          </a:bodyPr>
          <a:lstStyle/>
          <a:p>
            <a:r>
              <a:rPr lang="en-GB" dirty="0"/>
              <a:t>In a web browser, global variables are deleted when you close the browser window (or tab), but remain available to new pages loaded into the same window.</a:t>
            </a:r>
          </a:p>
        </p:txBody>
      </p:sp>
    </p:spTree>
    <p:extLst>
      <p:ext uri="{BB962C8B-B14F-4D97-AF65-F5344CB8AC3E}">
        <p14:creationId xmlns:p14="http://schemas.microsoft.com/office/powerpoint/2010/main" val="3760738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290329" y="2802577"/>
            <a:ext cx="9144000" cy="997527"/>
          </a:xfrm>
        </p:spPr>
        <p:txBody>
          <a:bodyPr>
            <a:normAutofit fontScale="90000"/>
          </a:bodyPr>
          <a:lstStyle/>
          <a:p>
            <a:r>
              <a:rPr lang="en-GB" sz="8000" b="1" dirty="0">
                <a:latin typeface="Tahoma" panose="020B0604030504040204" pitchFamily="34" charset="0"/>
                <a:ea typeface="Tahoma" panose="020B0604030504040204" pitchFamily="34" charset="0"/>
                <a:cs typeface="Tahoma" panose="020B0604030504040204" pitchFamily="34" charset="0"/>
              </a:rPr>
              <a:t>Algorithms</a:t>
            </a:r>
          </a:p>
        </p:txBody>
      </p:sp>
    </p:spTree>
    <p:extLst>
      <p:ext uri="{BB962C8B-B14F-4D97-AF65-F5344CB8AC3E}">
        <p14:creationId xmlns:p14="http://schemas.microsoft.com/office/powerpoint/2010/main" val="271668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Algorithms</a:t>
            </a:r>
          </a:p>
        </p:txBody>
      </p:sp>
      <p:sp>
        <p:nvSpPr>
          <p:cNvPr id="3" name="Content Placeholder 2"/>
          <p:cNvSpPr>
            <a:spLocks noGrp="1"/>
          </p:cNvSpPr>
          <p:nvPr>
            <p:ph idx="1"/>
          </p:nvPr>
        </p:nvSpPr>
        <p:spPr/>
        <p:txBody>
          <a:bodyPr/>
          <a:lstStyle/>
          <a:p>
            <a:r>
              <a:rPr lang="en-GB" dirty="0"/>
              <a:t>Algorithms</a:t>
            </a:r>
          </a:p>
          <a:p>
            <a:r>
              <a:rPr lang="en-GB" dirty="0"/>
              <a:t>Flowcharts</a:t>
            </a:r>
          </a:p>
          <a:p>
            <a:r>
              <a:rPr lang="en-GB" dirty="0"/>
              <a:t>Decision tables</a:t>
            </a:r>
          </a:p>
          <a:p>
            <a:r>
              <a:rPr lang="en-GB" dirty="0"/>
              <a:t>Sorting algorithms</a:t>
            </a:r>
          </a:p>
          <a:p>
            <a:r>
              <a:rPr lang="en-GB" dirty="0"/>
              <a:t>An algorithm is a set of ordered and finite steps to solve a given problem</a:t>
            </a:r>
          </a:p>
          <a:p>
            <a:endParaRPr lang="en-GB" dirty="0"/>
          </a:p>
        </p:txBody>
      </p:sp>
    </p:spTree>
    <p:extLst>
      <p:ext uri="{BB962C8B-B14F-4D97-AF65-F5344CB8AC3E}">
        <p14:creationId xmlns:p14="http://schemas.microsoft.com/office/powerpoint/2010/main" val="24102414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4" y="1541660"/>
            <a:ext cx="5181600" cy="2043492"/>
          </a:xfrm>
        </p:spPr>
        <p:txBody>
          <a:bodyPr>
            <a:noAutofit/>
          </a:bodyPr>
          <a:lstStyle/>
          <a:p>
            <a:r>
              <a:rPr lang="en-US" sz="2400" dirty="0"/>
              <a:t>Where a function or method calls itself</a:t>
            </a:r>
            <a:endParaRPr lang="en-US" sz="2400" dirty="0">
              <a:solidFill>
                <a:srgbClr val="FF0000"/>
              </a:solidFill>
            </a:endParaRPr>
          </a:p>
          <a:p>
            <a:r>
              <a:rPr lang="en-US" sz="2400" dirty="0"/>
              <a:t>It MUST have a stop condition</a:t>
            </a:r>
          </a:p>
          <a:p>
            <a:pPr lvl="1"/>
            <a:r>
              <a:rPr lang="en-US" sz="2000" dirty="0"/>
              <a:t>Called the </a:t>
            </a:r>
            <a:r>
              <a:rPr lang="en-US" sz="2000" dirty="0">
                <a:solidFill>
                  <a:srgbClr val="00B050"/>
                </a:solidFill>
              </a:rPr>
              <a:t>base condition</a:t>
            </a:r>
          </a:p>
          <a:p>
            <a:r>
              <a:rPr lang="en-US" sz="2400" dirty="0"/>
              <a:t>Mainly mathematical uses</a:t>
            </a:r>
            <a:endParaRPr lang="en-US" sz="2000" dirty="0"/>
          </a:p>
        </p:txBody>
      </p:sp>
      <p:sp>
        <p:nvSpPr>
          <p:cNvPr id="6" name="Rectangle 5"/>
          <p:cNvSpPr/>
          <p:nvPr/>
        </p:nvSpPr>
        <p:spPr>
          <a:xfrm>
            <a:off x="5698273" y="4832580"/>
            <a:ext cx="6439744" cy="369332"/>
          </a:xfrm>
          <a:prstGeom prst="rect">
            <a:avLst/>
          </a:prstGeom>
          <a:ln>
            <a:noFill/>
          </a:ln>
        </p:spPr>
        <p:txBody>
          <a:bodyPr wrap="square">
            <a:spAutoFit/>
          </a:bodyPr>
          <a:lstStyle/>
          <a:p>
            <a:endParaRPr lang="en-GB"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272" y="1169671"/>
            <a:ext cx="6219937" cy="3117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Recursion</a:t>
            </a:r>
          </a:p>
        </p:txBody>
      </p:sp>
    </p:spTree>
    <p:extLst>
      <p:ext uri="{BB962C8B-B14F-4D97-AF65-F5344CB8AC3E}">
        <p14:creationId xmlns:p14="http://schemas.microsoft.com/office/powerpoint/2010/main" val="323618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Flowcharts</a:t>
            </a:r>
          </a:p>
        </p:txBody>
      </p:sp>
      <p:sp>
        <p:nvSpPr>
          <p:cNvPr id="3" name="Content Placeholder 2"/>
          <p:cNvSpPr>
            <a:spLocks noGrp="1"/>
          </p:cNvSpPr>
          <p:nvPr>
            <p:ph idx="1"/>
          </p:nvPr>
        </p:nvSpPr>
        <p:spPr/>
        <p:txBody>
          <a:bodyPr/>
          <a:lstStyle/>
          <a:p>
            <a:pPr fontAlgn="t"/>
            <a:r>
              <a:rPr lang="en-GB" dirty="0"/>
              <a:t>A flowchart is a graphical representation of an algorithm</a:t>
            </a:r>
          </a:p>
          <a:p>
            <a:pPr fontAlgn="t"/>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366622207"/>
              </p:ext>
            </p:extLst>
          </p:nvPr>
        </p:nvGraphicFramePr>
        <p:xfrm>
          <a:off x="1333376" y="2709387"/>
          <a:ext cx="8128001" cy="3734274"/>
        </p:xfrm>
        <a:graphic>
          <a:graphicData uri="http://schemas.openxmlformats.org/drawingml/2006/table">
            <a:tbl>
              <a:tblPr firstRow="1" bandRow="1">
                <a:tableStyleId>{5C22544A-7EE6-4342-B048-85BDC9FD1C3A}</a:tableStyleId>
              </a:tblPr>
              <a:tblGrid>
                <a:gridCol w="2709987">
                  <a:extLst>
                    <a:ext uri="{9D8B030D-6E8A-4147-A177-3AD203B41FA5}">
                      <a16:colId xmlns:a16="http://schemas.microsoft.com/office/drawing/2014/main" val="20000"/>
                    </a:ext>
                  </a:extLst>
                </a:gridCol>
                <a:gridCol w="5418014">
                  <a:extLst>
                    <a:ext uri="{9D8B030D-6E8A-4147-A177-3AD203B41FA5}">
                      <a16:colId xmlns:a16="http://schemas.microsoft.com/office/drawing/2014/main" val="20001"/>
                    </a:ext>
                  </a:extLst>
                </a:gridCol>
              </a:tblGrid>
              <a:tr h="622379">
                <a:tc gridSpan="2">
                  <a:txBody>
                    <a:bodyPr/>
                    <a:lstStyle/>
                    <a:p>
                      <a:r>
                        <a:rPr lang="en-GB" sz="2800" dirty="0"/>
                        <a:t>Common Flowchart</a:t>
                      </a:r>
                      <a:r>
                        <a:rPr lang="en-GB" sz="2800" baseline="0" dirty="0"/>
                        <a:t> Symbols</a:t>
                      </a:r>
                      <a:endParaRPr lang="en-GB" sz="2800" dirty="0"/>
                    </a:p>
                  </a:txBody>
                  <a:tcPr/>
                </a:tc>
                <a:tc hMerge="1">
                  <a:txBody>
                    <a:bodyPr/>
                    <a:lstStyle/>
                    <a:p>
                      <a:endParaRPr lang="en-GB" dirty="0"/>
                    </a:p>
                  </a:txBody>
                  <a:tcPr/>
                </a:tc>
                <a:extLst>
                  <a:ext uri="{0D108BD9-81ED-4DB2-BD59-A6C34878D82A}">
                    <a16:rowId xmlns:a16="http://schemas.microsoft.com/office/drawing/2014/main" val="10000"/>
                  </a:ext>
                </a:extLst>
              </a:tr>
              <a:tr h="622379">
                <a:tc>
                  <a:txBody>
                    <a:bodyPr/>
                    <a:lstStyle/>
                    <a:p>
                      <a:endParaRPr lang="en-GB" dirty="0"/>
                    </a:p>
                  </a:txBody>
                  <a:tcPr/>
                </a:tc>
                <a:tc>
                  <a:txBody>
                    <a:bodyPr/>
                    <a:lstStyle/>
                    <a:p>
                      <a:pPr>
                        <a:spcBef>
                          <a:spcPts val="600"/>
                        </a:spcBef>
                      </a:pPr>
                      <a:r>
                        <a:rPr lang="en-GB" dirty="0"/>
                        <a:t>Start or end of an algorithm</a:t>
                      </a:r>
                    </a:p>
                  </a:txBody>
                  <a:tcPr anchor="ctr"/>
                </a:tc>
                <a:extLst>
                  <a:ext uri="{0D108BD9-81ED-4DB2-BD59-A6C34878D82A}">
                    <a16:rowId xmlns:a16="http://schemas.microsoft.com/office/drawing/2014/main" val="10001"/>
                  </a:ext>
                </a:extLst>
              </a:tr>
              <a:tr h="622379">
                <a:tc>
                  <a:txBody>
                    <a:bodyPr/>
                    <a:lstStyle/>
                    <a:p>
                      <a:endParaRPr lang="en-GB"/>
                    </a:p>
                  </a:txBody>
                  <a:tcPr/>
                </a:tc>
                <a:tc>
                  <a:txBody>
                    <a:bodyPr/>
                    <a:lstStyle/>
                    <a:p>
                      <a:r>
                        <a:rPr lang="en-GB" dirty="0"/>
                        <a:t>Process or computational operation</a:t>
                      </a:r>
                    </a:p>
                  </a:txBody>
                  <a:tcPr anchor="ctr"/>
                </a:tc>
                <a:extLst>
                  <a:ext uri="{0D108BD9-81ED-4DB2-BD59-A6C34878D82A}">
                    <a16:rowId xmlns:a16="http://schemas.microsoft.com/office/drawing/2014/main" val="10002"/>
                  </a:ext>
                </a:extLst>
              </a:tr>
              <a:tr h="622379">
                <a:tc>
                  <a:txBody>
                    <a:bodyPr/>
                    <a:lstStyle/>
                    <a:p>
                      <a:endParaRPr lang="en-GB" dirty="0"/>
                    </a:p>
                  </a:txBody>
                  <a:tcPr/>
                </a:tc>
                <a:tc>
                  <a:txBody>
                    <a:bodyPr/>
                    <a:lstStyle/>
                    <a:p>
                      <a:r>
                        <a:rPr lang="en-GB" dirty="0"/>
                        <a:t>Input or output operation</a:t>
                      </a:r>
                    </a:p>
                  </a:txBody>
                  <a:tcPr anchor="ctr"/>
                </a:tc>
                <a:extLst>
                  <a:ext uri="{0D108BD9-81ED-4DB2-BD59-A6C34878D82A}">
                    <a16:rowId xmlns:a16="http://schemas.microsoft.com/office/drawing/2014/main" val="10003"/>
                  </a:ext>
                </a:extLst>
              </a:tr>
              <a:tr h="622379">
                <a:tc>
                  <a:txBody>
                    <a:bodyPr/>
                    <a:lstStyle/>
                    <a:p>
                      <a:endParaRPr lang="en-GB" dirty="0"/>
                    </a:p>
                  </a:txBody>
                  <a:tcPr/>
                </a:tc>
                <a:tc>
                  <a:txBody>
                    <a:bodyPr/>
                    <a:lstStyle/>
                    <a:p>
                      <a:r>
                        <a:rPr lang="en-GB" dirty="0"/>
                        <a:t>Decision making operation</a:t>
                      </a:r>
                    </a:p>
                  </a:txBody>
                  <a:tcPr anchor="ctr"/>
                </a:tc>
                <a:extLst>
                  <a:ext uri="{0D108BD9-81ED-4DB2-BD59-A6C34878D82A}">
                    <a16:rowId xmlns:a16="http://schemas.microsoft.com/office/drawing/2014/main" val="10004"/>
                  </a:ext>
                </a:extLst>
              </a:tr>
              <a:tr h="622379">
                <a:tc>
                  <a:txBody>
                    <a:bodyPr/>
                    <a:lstStyle/>
                    <a:p>
                      <a:endParaRPr lang="en-GB" dirty="0"/>
                    </a:p>
                  </a:txBody>
                  <a:tcPr/>
                </a:tc>
                <a:tc>
                  <a:txBody>
                    <a:bodyPr/>
                    <a:lstStyle/>
                    <a:p>
                      <a:r>
                        <a:rPr lang="en-GB" dirty="0"/>
                        <a:t>Direction of the flow of control</a:t>
                      </a:r>
                    </a:p>
                  </a:txBody>
                  <a:tcPr anchor="ctr"/>
                </a:tc>
                <a:extLst>
                  <a:ext uri="{0D108BD9-81ED-4DB2-BD59-A6C34878D82A}">
                    <a16:rowId xmlns:a16="http://schemas.microsoft.com/office/drawing/2014/main" val="10005"/>
                  </a:ext>
                </a:extLst>
              </a:tr>
            </a:tbl>
          </a:graphicData>
        </a:graphic>
      </p:graphicFrame>
      <p:sp>
        <p:nvSpPr>
          <p:cNvPr id="15" name="Flowchart: Data 14"/>
          <p:cNvSpPr/>
          <p:nvPr/>
        </p:nvSpPr>
        <p:spPr>
          <a:xfrm>
            <a:off x="1885939" y="4686299"/>
            <a:ext cx="1414470" cy="40005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p:cNvGrpSpPr/>
          <p:nvPr/>
        </p:nvGrpSpPr>
        <p:grpSpPr>
          <a:xfrm>
            <a:off x="1928809" y="3400424"/>
            <a:ext cx="1385887" cy="2914651"/>
            <a:chOff x="1928809" y="3400424"/>
            <a:chExt cx="1385887" cy="2914651"/>
          </a:xfrm>
        </p:grpSpPr>
        <p:sp>
          <p:nvSpPr>
            <p:cNvPr id="14" name="Flowchart: Terminator 13"/>
            <p:cNvSpPr/>
            <p:nvPr/>
          </p:nvSpPr>
          <p:spPr>
            <a:xfrm>
              <a:off x="1928809" y="3400424"/>
              <a:ext cx="1385887" cy="47148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Process 15"/>
            <p:cNvSpPr/>
            <p:nvPr/>
          </p:nvSpPr>
          <p:spPr>
            <a:xfrm>
              <a:off x="2043112" y="4029074"/>
              <a:ext cx="1243008" cy="500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Decision 16"/>
            <p:cNvSpPr/>
            <p:nvPr/>
          </p:nvSpPr>
          <p:spPr>
            <a:xfrm>
              <a:off x="2235993" y="5272088"/>
              <a:ext cx="721520" cy="4857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p:cNvCxnSpPr/>
            <p:nvPr/>
          </p:nvCxnSpPr>
          <p:spPr>
            <a:xfrm>
              <a:off x="2621752" y="5957888"/>
              <a:ext cx="0" cy="357187"/>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pic>
        <p:nvPicPr>
          <p:cNvPr id="11"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2073" y="119857"/>
            <a:ext cx="980209" cy="977292"/>
          </a:xfrm>
          <a:prstGeom prst="rect">
            <a:avLst/>
          </a:prstGeom>
        </p:spPr>
      </p:pic>
    </p:spTree>
    <p:extLst>
      <p:ext uri="{BB962C8B-B14F-4D97-AF65-F5344CB8AC3E}">
        <p14:creationId xmlns:p14="http://schemas.microsoft.com/office/powerpoint/2010/main" val="15017693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Flowcharts - example</a:t>
            </a:r>
          </a:p>
        </p:txBody>
      </p:sp>
      <p:sp>
        <p:nvSpPr>
          <p:cNvPr id="3" name="Content Placeholder 2"/>
          <p:cNvSpPr>
            <a:spLocks noGrp="1"/>
          </p:cNvSpPr>
          <p:nvPr>
            <p:ph idx="1"/>
          </p:nvPr>
        </p:nvSpPr>
        <p:spPr/>
        <p:txBody>
          <a:bodyPr/>
          <a:lstStyle/>
          <a:p>
            <a:r>
              <a:rPr lang="en-GB" dirty="0"/>
              <a:t>A flowchart that compares two numbers</a:t>
            </a:r>
          </a:p>
        </p:txBody>
      </p:sp>
      <p:sp>
        <p:nvSpPr>
          <p:cNvPr id="6" name="Flowchart: Data 5"/>
          <p:cNvSpPr/>
          <p:nvPr/>
        </p:nvSpPr>
        <p:spPr>
          <a:xfrm>
            <a:off x="2971800" y="3581400"/>
            <a:ext cx="1905000" cy="381000"/>
          </a:xfrm>
          <a:prstGeom prst="flowChartInputOutpu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Input y</a:t>
            </a:r>
          </a:p>
        </p:txBody>
      </p:sp>
      <p:grpSp>
        <p:nvGrpSpPr>
          <p:cNvPr id="20" name="Group 19"/>
          <p:cNvGrpSpPr/>
          <p:nvPr/>
        </p:nvGrpSpPr>
        <p:grpSpPr>
          <a:xfrm>
            <a:off x="3086100" y="2438400"/>
            <a:ext cx="4381500" cy="3689838"/>
            <a:chOff x="3086100" y="2438400"/>
            <a:chExt cx="4381500" cy="3689838"/>
          </a:xfrm>
          <a:solidFill>
            <a:srgbClr val="0070C0"/>
          </a:solidFill>
        </p:grpSpPr>
        <p:sp>
          <p:nvSpPr>
            <p:cNvPr id="4" name="Flowchart: Terminator 3"/>
            <p:cNvSpPr/>
            <p:nvPr/>
          </p:nvSpPr>
          <p:spPr>
            <a:xfrm>
              <a:off x="3276600" y="2438400"/>
              <a:ext cx="1524000" cy="304800"/>
            </a:xfrm>
            <a:prstGeom prst="flowChartTerminator">
              <a:avLst/>
            </a:prstGeom>
            <a:grp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Start</a:t>
              </a:r>
            </a:p>
          </p:txBody>
        </p:sp>
        <p:sp>
          <p:nvSpPr>
            <p:cNvPr id="5" name="Flowchart: Data 4"/>
            <p:cNvSpPr/>
            <p:nvPr/>
          </p:nvSpPr>
          <p:spPr>
            <a:xfrm>
              <a:off x="3086100" y="2971800"/>
              <a:ext cx="1905000" cy="381000"/>
            </a:xfrm>
            <a:prstGeom prst="flowChartInputOutput">
              <a:avLst/>
            </a:prstGeom>
            <a:grp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Input x</a:t>
              </a:r>
            </a:p>
          </p:txBody>
        </p:sp>
        <p:sp>
          <p:nvSpPr>
            <p:cNvPr id="7" name="Flowchart: Decision 6"/>
            <p:cNvSpPr/>
            <p:nvPr/>
          </p:nvSpPr>
          <p:spPr>
            <a:xfrm>
              <a:off x="3352800" y="4147038"/>
              <a:ext cx="1371600" cy="838200"/>
            </a:xfrm>
            <a:prstGeom prst="flowChartDecision">
              <a:avLst/>
            </a:prstGeom>
            <a:grp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x &gt; y?</a:t>
              </a:r>
            </a:p>
          </p:txBody>
        </p:sp>
        <p:sp>
          <p:nvSpPr>
            <p:cNvPr id="8" name="Flowchart: Data 7"/>
            <p:cNvSpPr/>
            <p:nvPr/>
          </p:nvSpPr>
          <p:spPr>
            <a:xfrm>
              <a:off x="3086100" y="5213838"/>
              <a:ext cx="1905000" cy="381000"/>
            </a:xfrm>
            <a:prstGeom prst="flowChartInputOutput">
              <a:avLst/>
            </a:prstGeom>
            <a:grp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Output x</a:t>
              </a:r>
            </a:p>
          </p:txBody>
        </p:sp>
        <p:sp>
          <p:nvSpPr>
            <p:cNvPr id="9" name="Flowchart: Terminator 8"/>
            <p:cNvSpPr/>
            <p:nvPr/>
          </p:nvSpPr>
          <p:spPr>
            <a:xfrm>
              <a:off x="3261946" y="5823438"/>
              <a:ext cx="1524000" cy="304800"/>
            </a:xfrm>
            <a:prstGeom prst="flowChartTerminator">
              <a:avLst/>
            </a:prstGeom>
            <a:grp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Stop</a:t>
              </a:r>
            </a:p>
          </p:txBody>
        </p:sp>
        <p:sp>
          <p:nvSpPr>
            <p:cNvPr id="10" name="Flowchart: Data 9"/>
            <p:cNvSpPr/>
            <p:nvPr/>
          </p:nvSpPr>
          <p:spPr>
            <a:xfrm>
              <a:off x="5562600" y="4356590"/>
              <a:ext cx="1905000" cy="419100"/>
            </a:xfrm>
            <a:prstGeom prst="flowChartInputOutput">
              <a:avLst/>
            </a:prstGeom>
            <a:grp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Output y</a:t>
              </a:r>
            </a:p>
          </p:txBody>
        </p:sp>
        <p:cxnSp>
          <p:nvCxnSpPr>
            <p:cNvPr id="11" name="Straight Arrow Connector 10"/>
            <p:cNvCxnSpPr>
              <a:stCxn id="4" idx="2"/>
              <a:endCxn id="5" idx="1"/>
            </p:cNvCxnSpPr>
            <p:nvPr/>
          </p:nvCxnSpPr>
          <p:spPr>
            <a:xfrm>
              <a:off x="4038600" y="2743200"/>
              <a:ext cx="0" cy="228600"/>
            </a:xfrm>
            <a:prstGeom prst="straightConnector1">
              <a:avLst/>
            </a:prstGeom>
            <a:grpFill/>
            <a:ln>
              <a:solidFill>
                <a:srgbClr val="0070C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4038600" y="3352800"/>
              <a:ext cx="0" cy="228600"/>
            </a:xfrm>
            <a:prstGeom prst="straightConnector1">
              <a:avLst/>
            </a:prstGeom>
            <a:grpFill/>
            <a:ln>
              <a:solidFill>
                <a:srgbClr val="0070C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4023946" y="3962400"/>
              <a:ext cx="0" cy="228600"/>
            </a:xfrm>
            <a:prstGeom prst="straightConnector1">
              <a:avLst/>
            </a:prstGeom>
            <a:grpFill/>
            <a:ln>
              <a:solidFill>
                <a:srgbClr val="0070C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4038600" y="4985238"/>
              <a:ext cx="0" cy="228600"/>
            </a:xfrm>
            <a:prstGeom prst="straightConnector1">
              <a:avLst/>
            </a:prstGeom>
            <a:grpFill/>
            <a:ln>
              <a:solidFill>
                <a:srgbClr val="0070C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4038600" y="5594838"/>
              <a:ext cx="0" cy="228600"/>
            </a:xfrm>
            <a:prstGeom prst="straightConnector1">
              <a:avLst/>
            </a:prstGeom>
            <a:grpFill/>
            <a:ln>
              <a:solidFill>
                <a:srgbClr val="0070C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3"/>
              <a:endCxn id="10" idx="2"/>
            </p:cNvCxnSpPr>
            <p:nvPr/>
          </p:nvCxnSpPr>
          <p:spPr>
            <a:xfrm>
              <a:off x="4724400" y="4566138"/>
              <a:ext cx="1028700" cy="2"/>
            </a:xfrm>
            <a:prstGeom prst="straightConnector1">
              <a:avLst/>
            </a:prstGeom>
            <a:grpFill/>
            <a:ln>
              <a:solidFill>
                <a:srgbClr val="0070C0"/>
              </a:solidFill>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7" name="Elbow Connector 16"/>
            <p:cNvCxnSpPr>
              <a:stCxn id="10" idx="3"/>
            </p:cNvCxnSpPr>
            <p:nvPr/>
          </p:nvCxnSpPr>
          <p:spPr>
            <a:xfrm rot="5400000">
              <a:off x="4714876" y="4099414"/>
              <a:ext cx="933448" cy="2286000"/>
            </a:xfrm>
            <a:prstGeom prst="bentConnector2">
              <a:avLst/>
            </a:prstGeom>
            <a:grpFill/>
            <a:ln>
              <a:solidFill>
                <a:srgbClr val="0070C0"/>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895850" y="4277107"/>
              <a:ext cx="571500" cy="230832"/>
            </a:xfrm>
            <a:prstGeom prst="rect">
              <a:avLst/>
            </a:prstGeom>
            <a:grpFill/>
            <a:ln>
              <a:solidFill>
                <a:srgbClr val="0070C0"/>
              </a:solidFill>
            </a:ln>
          </p:spPr>
          <p:txBody>
            <a:bodyPr wrap="square" rtlCol="0">
              <a:spAutoFit/>
            </a:bodyPr>
            <a:lstStyle/>
            <a:p>
              <a:r>
                <a:rPr lang="en-US" sz="900" dirty="0">
                  <a:solidFill>
                    <a:schemeClr val="bg1"/>
                  </a:solidFill>
                </a:rPr>
                <a:t>No</a:t>
              </a:r>
            </a:p>
          </p:txBody>
        </p:sp>
        <p:sp>
          <p:nvSpPr>
            <p:cNvPr id="19" name="TextBox 18"/>
            <p:cNvSpPr txBox="1"/>
            <p:nvPr/>
          </p:nvSpPr>
          <p:spPr>
            <a:xfrm>
              <a:off x="4293577" y="4872751"/>
              <a:ext cx="571500" cy="230832"/>
            </a:xfrm>
            <a:prstGeom prst="rect">
              <a:avLst/>
            </a:prstGeom>
            <a:grpFill/>
            <a:ln>
              <a:solidFill>
                <a:srgbClr val="0070C0"/>
              </a:solidFill>
            </a:ln>
          </p:spPr>
          <p:txBody>
            <a:bodyPr wrap="square" rtlCol="0">
              <a:spAutoFit/>
            </a:bodyPr>
            <a:lstStyle/>
            <a:p>
              <a:r>
                <a:rPr lang="en-US" sz="900" dirty="0">
                  <a:solidFill>
                    <a:schemeClr val="bg1"/>
                  </a:solidFill>
                </a:rPr>
                <a:t>Yes</a:t>
              </a:r>
            </a:p>
          </p:txBody>
        </p:sp>
      </p:grpSp>
      <p:pic>
        <p:nvPicPr>
          <p:cNvPr id="21"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2073" y="119857"/>
            <a:ext cx="980209" cy="977292"/>
          </a:xfrm>
          <a:prstGeom prst="rect">
            <a:avLst/>
          </a:prstGeom>
        </p:spPr>
      </p:pic>
    </p:spTree>
    <p:extLst>
      <p:ext uri="{BB962C8B-B14F-4D97-AF65-F5344CB8AC3E}">
        <p14:creationId xmlns:p14="http://schemas.microsoft.com/office/powerpoint/2010/main" val="15621575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Sorting algorithms</a:t>
            </a:r>
          </a:p>
        </p:txBody>
      </p:sp>
      <p:sp>
        <p:nvSpPr>
          <p:cNvPr id="3" name="Content Placeholder 2"/>
          <p:cNvSpPr>
            <a:spLocks noGrp="1"/>
          </p:cNvSpPr>
          <p:nvPr>
            <p:ph idx="1"/>
          </p:nvPr>
        </p:nvSpPr>
        <p:spPr>
          <a:xfrm>
            <a:off x="809625" y="1511300"/>
            <a:ext cx="10515600" cy="4351338"/>
          </a:xfrm>
        </p:spPr>
        <p:txBody>
          <a:bodyPr/>
          <a:lstStyle/>
          <a:p>
            <a:r>
              <a:rPr lang="en-GB" dirty="0"/>
              <a:t>Quick sort</a:t>
            </a:r>
          </a:p>
          <a:p>
            <a:pPr lvl="1"/>
            <a:r>
              <a:rPr lang="en-GB" dirty="0"/>
              <a:t>Probably the fastest sorting algorithm</a:t>
            </a:r>
          </a:p>
          <a:p>
            <a:pPr lvl="1"/>
            <a:r>
              <a:rPr lang="en-GB" dirty="0"/>
              <a:t>Uses divide and conquer idea – list is subdivided into halves, quarters, etc., until sorts are easily done</a:t>
            </a:r>
          </a:p>
          <a:p>
            <a:r>
              <a:rPr lang="en-GB" dirty="0"/>
              <a:t>Example</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78404711"/>
              </p:ext>
            </p:extLst>
          </p:nvPr>
        </p:nvGraphicFramePr>
        <p:xfrm>
          <a:off x="300040" y="3662891"/>
          <a:ext cx="11515723" cy="2296160"/>
        </p:xfrm>
        <a:graphic>
          <a:graphicData uri="http://schemas.openxmlformats.org/drawingml/2006/table">
            <a:tbl>
              <a:tblPr firstRow="1" bandRow="1">
                <a:tableStyleId>{69CF1AB2-1976-4502-BF36-3FF5EA218861}</a:tableStyleId>
              </a:tblPr>
              <a:tblGrid>
                <a:gridCol w="887486">
                  <a:extLst>
                    <a:ext uri="{9D8B030D-6E8A-4147-A177-3AD203B41FA5}">
                      <a16:colId xmlns:a16="http://schemas.microsoft.com/office/drawing/2014/main" val="20000"/>
                    </a:ext>
                  </a:extLst>
                </a:gridCol>
                <a:gridCol w="907288">
                  <a:extLst>
                    <a:ext uri="{9D8B030D-6E8A-4147-A177-3AD203B41FA5}">
                      <a16:colId xmlns:a16="http://schemas.microsoft.com/office/drawing/2014/main" val="20001"/>
                    </a:ext>
                  </a:extLst>
                </a:gridCol>
                <a:gridCol w="1198916">
                  <a:extLst>
                    <a:ext uri="{9D8B030D-6E8A-4147-A177-3AD203B41FA5}">
                      <a16:colId xmlns:a16="http://schemas.microsoft.com/office/drawing/2014/main" val="20002"/>
                    </a:ext>
                  </a:extLst>
                </a:gridCol>
                <a:gridCol w="907288">
                  <a:extLst>
                    <a:ext uri="{9D8B030D-6E8A-4147-A177-3AD203B41FA5}">
                      <a16:colId xmlns:a16="http://schemas.microsoft.com/office/drawing/2014/main" val="20003"/>
                    </a:ext>
                  </a:extLst>
                </a:gridCol>
                <a:gridCol w="761474">
                  <a:extLst>
                    <a:ext uri="{9D8B030D-6E8A-4147-A177-3AD203B41FA5}">
                      <a16:colId xmlns:a16="http://schemas.microsoft.com/office/drawing/2014/main" val="20004"/>
                    </a:ext>
                  </a:extLst>
                </a:gridCol>
                <a:gridCol w="6853271">
                  <a:extLst>
                    <a:ext uri="{9D8B030D-6E8A-4147-A177-3AD203B41FA5}">
                      <a16:colId xmlns:a16="http://schemas.microsoft.com/office/drawing/2014/main" val="20005"/>
                    </a:ext>
                  </a:extLst>
                </a:gridCol>
              </a:tblGrid>
              <a:tr h="370840">
                <a:tc>
                  <a:txBody>
                    <a:bodyPr/>
                    <a:lstStyle/>
                    <a:p>
                      <a:endParaRPr lang="en-GB" b="0" dirty="0"/>
                    </a:p>
                  </a:txBody>
                  <a:tcPr/>
                </a:tc>
                <a:tc>
                  <a:txBody>
                    <a:bodyPr/>
                    <a:lstStyle/>
                    <a:p>
                      <a:endParaRPr lang="en-GB"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a:t>5,1,3,2,4</a:t>
                      </a:r>
                    </a:p>
                  </a:txBody>
                  <a:tcPr/>
                </a:tc>
                <a:tc>
                  <a:txBody>
                    <a:bodyPr/>
                    <a:lstStyle/>
                    <a:p>
                      <a:endParaRPr lang="en-GB" b="0" dirty="0"/>
                    </a:p>
                  </a:txBody>
                  <a:tcPr/>
                </a:tc>
                <a:tc>
                  <a:txBody>
                    <a:bodyPr/>
                    <a:lstStyle/>
                    <a:p>
                      <a:endParaRPr lang="en-GB" b="0"/>
                    </a:p>
                  </a:txBody>
                  <a:tcPr/>
                </a:tc>
                <a:tc>
                  <a:txBody>
                    <a:bodyPr/>
                    <a:lstStyle/>
                    <a:p>
                      <a:r>
                        <a:rPr lang="en-GB" b="0" dirty="0"/>
                        <a:t>Choose</a:t>
                      </a:r>
                      <a:r>
                        <a:rPr lang="en-GB" b="0" baseline="0" dirty="0"/>
                        <a:t> a pivot element, e.g. 3, and divide the list into 3</a:t>
                      </a:r>
                      <a:endParaRPr lang="en-GB" b="0" dirty="0"/>
                    </a:p>
                  </a:txBody>
                  <a:tcPr/>
                </a:tc>
                <a:extLst>
                  <a:ext uri="{0D108BD9-81ED-4DB2-BD59-A6C34878D82A}">
                    <a16:rowId xmlns:a16="http://schemas.microsoft.com/office/drawing/2014/main" val="10000"/>
                  </a:ext>
                </a:extLst>
              </a:tr>
              <a:tr h="370840">
                <a:tc>
                  <a:txBody>
                    <a:bodyPr/>
                    <a:lstStyle/>
                    <a:p>
                      <a:endParaRPr lang="en-GB" b="0" dirty="0"/>
                    </a:p>
                  </a:txBody>
                  <a:tcPr/>
                </a:tc>
                <a:tc>
                  <a:txBody>
                    <a:bodyPr/>
                    <a:lstStyle/>
                    <a:p>
                      <a:r>
                        <a:rPr lang="en-GB" b="0" dirty="0"/>
                        <a:t>2,1</a:t>
                      </a:r>
                    </a:p>
                  </a:txBody>
                  <a:tcPr/>
                </a:tc>
                <a:tc>
                  <a:txBody>
                    <a:bodyPr/>
                    <a:lstStyle/>
                    <a:p>
                      <a:r>
                        <a:rPr lang="en-GB" b="0" dirty="0"/>
                        <a:t>3</a:t>
                      </a:r>
                    </a:p>
                  </a:txBody>
                  <a:tcPr/>
                </a:tc>
                <a:tc>
                  <a:txBody>
                    <a:bodyPr/>
                    <a:lstStyle/>
                    <a:p>
                      <a:r>
                        <a:rPr lang="en-GB" b="0" dirty="0"/>
                        <a:t>5,4</a:t>
                      </a:r>
                    </a:p>
                  </a:txBody>
                  <a:tcPr/>
                </a:tc>
                <a:tc>
                  <a:txBody>
                    <a:bodyPr/>
                    <a:lstStyle/>
                    <a:p>
                      <a:endParaRPr lang="en-GB" b="0"/>
                    </a:p>
                  </a:txBody>
                  <a:tcPr/>
                </a:tc>
                <a:tc>
                  <a:txBody>
                    <a:bodyPr/>
                    <a:lstStyle/>
                    <a:p>
                      <a:r>
                        <a:rPr lang="en-GB" dirty="0"/>
                        <a:t>Move everything less than 3 to the left list and everything greater than 3 to the right list</a:t>
                      </a:r>
                    </a:p>
                  </a:txBody>
                  <a:tcPr/>
                </a:tc>
                <a:extLst>
                  <a:ext uri="{0D108BD9-81ED-4DB2-BD59-A6C34878D82A}">
                    <a16:rowId xmlns:a16="http://schemas.microsoft.com/office/drawing/2014/main" val="10001"/>
                  </a:ext>
                </a:extLst>
              </a:tr>
              <a:tr h="370840">
                <a:tc>
                  <a:txBody>
                    <a:bodyPr/>
                    <a:lstStyle/>
                    <a:p>
                      <a:r>
                        <a:rPr lang="en-GB" b="0" dirty="0"/>
                        <a:t>1</a:t>
                      </a:r>
                    </a:p>
                  </a:txBody>
                  <a:tcPr/>
                </a:tc>
                <a:tc>
                  <a:txBody>
                    <a:bodyPr/>
                    <a:lstStyle/>
                    <a:p>
                      <a:r>
                        <a:rPr lang="en-GB" b="0" dirty="0"/>
                        <a:t>2</a:t>
                      </a:r>
                    </a:p>
                  </a:txBody>
                  <a:tcPr/>
                </a:tc>
                <a:tc>
                  <a:txBody>
                    <a:bodyPr/>
                    <a:lstStyle/>
                    <a:p>
                      <a:r>
                        <a:rPr lang="en-GB" b="0" dirty="0"/>
                        <a:t>3</a:t>
                      </a:r>
                    </a:p>
                  </a:txBody>
                  <a:tcPr/>
                </a:tc>
                <a:tc>
                  <a:txBody>
                    <a:bodyPr/>
                    <a:lstStyle/>
                    <a:p>
                      <a:r>
                        <a:rPr lang="en-GB" b="0" dirty="0"/>
                        <a:t>4</a:t>
                      </a:r>
                    </a:p>
                  </a:txBody>
                  <a:tcPr/>
                </a:tc>
                <a:tc>
                  <a:txBody>
                    <a:bodyPr/>
                    <a:lstStyle/>
                    <a:p>
                      <a:r>
                        <a:rPr lang="en-GB" b="0" dirty="0"/>
                        <a:t>5</a:t>
                      </a:r>
                    </a:p>
                  </a:txBody>
                  <a:tcPr/>
                </a:tc>
                <a:tc>
                  <a:txBody>
                    <a:bodyPr/>
                    <a:lstStyle/>
                    <a:p>
                      <a:r>
                        <a:rPr lang="en-GB" dirty="0"/>
                        <a:t>Choose a pivot element in the left and right lists and move everything less than the</a:t>
                      </a:r>
                      <a:r>
                        <a:rPr lang="en-GB" baseline="0" dirty="0"/>
                        <a:t> pivot to the left and everything greater to the right.  The lists now consist of single elements, which are sorted.</a:t>
                      </a:r>
                      <a:endParaRPr lang="en-GB" dirty="0"/>
                    </a:p>
                  </a:txBody>
                  <a:tcPr/>
                </a:tc>
                <a:extLst>
                  <a:ext uri="{0D108BD9-81ED-4DB2-BD59-A6C34878D82A}">
                    <a16:rowId xmlns:a16="http://schemas.microsoft.com/office/drawing/2014/main" val="10002"/>
                  </a:ext>
                </a:extLst>
              </a:tr>
              <a:tr h="370840">
                <a:tc>
                  <a:txBody>
                    <a:bodyPr/>
                    <a:lstStyle/>
                    <a:p>
                      <a:endParaRPr lang="en-GB" b="0"/>
                    </a:p>
                  </a:txBody>
                  <a:tcPr/>
                </a:tc>
                <a:tc>
                  <a:txBody>
                    <a:bodyPr/>
                    <a:lstStyle/>
                    <a:p>
                      <a:endParaRPr lang="en-GB" b="0"/>
                    </a:p>
                  </a:txBody>
                  <a:tcPr/>
                </a:tc>
                <a:tc>
                  <a:txBody>
                    <a:bodyPr/>
                    <a:lstStyle/>
                    <a:p>
                      <a:r>
                        <a:rPr lang="en-GB" b="0" dirty="0"/>
                        <a:t>1,2,3,4,5</a:t>
                      </a:r>
                    </a:p>
                  </a:txBody>
                  <a:tcPr/>
                </a:tc>
                <a:tc>
                  <a:txBody>
                    <a:bodyPr/>
                    <a:lstStyle/>
                    <a:p>
                      <a:endParaRPr lang="en-GB" b="0" dirty="0"/>
                    </a:p>
                  </a:txBody>
                  <a:tcPr/>
                </a:tc>
                <a:tc>
                  <a:txBody>
                    <a:bodyPr/>
                    <a:lstStyle/>
                    <a:p>
                      <a:endParaRPr lang="en-GB" b="0" dirty="0"/>
                    </a:p>
                  </a:txBody>
                  <a:tcPr/>
                </a:tc>
                <a:tc>
                  <a:txBody>
                    <a:bodyPr/>
                    <a:lstStyle/>
                    <a:p>
                      <a:r>
                        <a:rPr lang="en-GB" dirty="0"/>
                        <a:t>Put</a:t>
                      </a:r>
                      <a:r>
                        <a:rPr lang="en-GB" baseline="0" dirty="0"/>
                        <a:t> the lists back together to form a sorted list</a:t>
                      </a:r>
                      <a:endParaRPr lang="en-GB" dirty="0"/>
                    </a:p>
                  </a:txBody>
                  <a:tcPr/>
                </a:tc>
                <a:extLst>
                  <a:ext uri="{0D108BD9-81ED-4DB2-BD59-A6C34878D82A}">
                    <a16:rowId xmlns:a16="http://schemas.microsoft.com/office/drawing/2014/main" val="10003"/>
                  </a:ext>
                </a:extLst>
              </a:tr>
            </a:tbl>
          </a:graphicData>
        </a:graphic>
      </p:graphicFrame>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2073" y="119857"/>
            <a:ext cx="980209" cy="977292"/>
          </a:xfrm>
          <a:prstGeom prst="rect">
            <a:avLst/>
          </a:prstGeom>
        </p:spPr>
      </p:pic>
    </p:spTree>
    <p:extLst>
      <p:ext uri="{BB962C8B-B14F-4D97-AF65-F5344CB8AC3E}">
        <p14:creationId xmlns:p14="http://schemas.microsoft.com/office/powerpoint/2010/main" val="1230208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DF45-5AE5-48EA-AA59-AEE5D77CB8FD}"/>
              </a:ext>
            </a:extLst>
          </p:cNvPr>
          <p:cNvSpPr>
            <a:spLocks noGrp="1"/>
          </p:cNvSpPr>
          <p:nvPr>
            <p:ph type="title"/>
          </p:nvPr>
        </p:nvSpPr>
        <p:spPr/>
        <p:txBody>
          <a:bodyPr/>
          <a:lstStyle/>
          <a:p>
            <a:r>
              <a:rPr lang="en-GB" b="1" dirty="0"/>
              <a:t>Useful links</a:t>
            </a:r>
          </a:p>
        </p:txBody>
      </p:sp>
      <p:sp>
        <p:nvSpPr>
          <p:cNvPr id="3" name="Content Placeholder 2">
            <a:extLst>
              <a:ext uri="{FF2B5EF4-FFF2-40B4-BE49-F238E27FC236}">
                <a16:creationId xmlns:a16="http://schemas.microsoft.com/office/drawing/2014/main" id="{43AD8550-8C7F-46E5-983A-7D3A4079D092}"/>
              </a:ext>
            </a:extLst>
          </p:cNvPr>
          <p:cNvSpPr>
            <a:spLocks noGrp="1"/>
          </p:cNvSpPr>
          <p:nvPr>
            <p:ph idx="1"/>
          </p:nvPr>
        </p:nvSpPr>
        <p:spPr/>
        <p:txBody>
          <a:bodyPr>
            <a:normAutofit fontScale="92500" lnSpcReduction="10000"/>
          </a:bodyPr>
          <a:lstStyle/>
          <a:p>
            <a:r>
              <a:rPr lang="en-GB" dirty="0">
                <a:hlinkClick r:id="rId2"/>
              </a:rPr>
              <a:t>https://developer.mozilla.org/en-US/docs/Web/Events</a:t>
            </a:r>
            <a:endParaRPr lang="en-GB" dirty="0"/>
          </a:p>
          <a:p>
            <a:r>
              <a:rPr lang="en-GB" dirty="0">
                <a:hlinkClick r:id="rId3"/>
              </a:rPr>
              <a:t>https://stackoverflow.com/questions/12045440/difference-between-document-addeventlistener-and-window-addeventlistener</a:t>
            </a:r>
            <a:endParaRPr lang="en-GB" dirty="0"/>
          </a:p>
          <a:p>
            <a:r>
              <a:rPr lang="en-GB" dirty="0">
                <a:hlinkClick r:id="rId4"/>
              </a:rPr>
              <a:t>https://www.w3schools.com/js/js_number_methods.asp</a:t>
            </a:r>
            <a:endParaRPr lang="en-GB" dirty="0"/>
          </a:p>
          <a:p>
            <a:r>
              <a:rPr lang="en-GB" dirty="0">
                <a:hlinkClick r:id="rId5"/>
              </a:rPr>
              <a:t>https://www.w3schools.com/js/js_regexp.asp</a:t>
            </a:r>
            <a:endParaRPr lang="en-GB" dirty="0"/>
          </a:p>
          <a:p>
            <a:r>
              <a:rPr lang="en-GB" dirty="0"/>
              <a:t>Animation</a:t>
            </a:r>
          </a:p>
          <a:p>
            <a:pPr lvl="1"/>
            <a:r>
              <a:rPr lang="en-GB" dirty="0">
                <a:hlinkClick r:id="rId6"/>
              </a:rPr>
              <a:t>https://commons.wikimedia.org/wiki/File:Quicksort-example.gif</a:t>
            </a:r>
            <a:endParaRPr lang="en-GB" dirty="0"/>
          </a:p>
          <a:p>
            <a:r>
              <a:rPr lang="en-US" dirty="0" err="1"/>
              <a:t>RegExp</a:t>
            </a:r>
            <a:r>
              <a:rPr lang="en-US" dirty="0"/>
              <a:t>: https://regexr.com</a:t>
            </a:r>
          </a:p>
          <a:p>
            <a:r>
              <a:rPr lang="en-US" dirty="0"/>
              <a:t>Quicksort vs. </a:t>
            </a:r>
            <a:r>
              <a:rPr lang="en-US" dirty="0" err="1"/>
              <a:t>bubblesort</a:t>
            </a:r>
            <a:endParaRPr lang="en-US" dirty="0"/>
          </a:p>
          <a:p>
            <a:pPr lvl="1"/>
            <a:r>
              <a:rPr lang="en-GB" dirty="0">
                <a:hlinkClick r:id="rId7"/>
              </a:rPr>
              <a:t>https://www.youtube.com/watch?v=vxENKlcs2Tw</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232010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302" y="315548"/>
            <a:ext cx="11083636" cy="4555093"/>
          </a:xfrm>
          <a:prstGeom prst="rect">
            <a:avLst/>
          </a:prstGeom>
        </p:spPr>
        <p:txBody>
          <a:bodyPr wrap="square">
            <a:spAutoFit/>
          </a:bodyPr>
          <a:lstStyle/>
          <a:p>
            <a:r>
              <a:rPr lang="en-GB" sz="4000" b="1" dirty="0">
                <a:solidFill>
                  <a:srgbClr val="FF0000"/>
                </a:solidFill>
              </a:rPr>
              <a:t>Tools and Resources</a:t>
            </a:r>
          </a:p>
          <a:p>
            <a:endParaRPr lang="en-GB" sz="3200" dirty="0"/>
          </a:p>
          <a:p>
            <a:r>
              <a:rPr lang="en-GB" dirty="0" err="1"/>
              <a:t>Plunker</a:t>
            </a:r>
            <a:endParaRPr lang="en-GB" dirty="0"/>
          </a:p>
          <a:p>
            <a:r>
              <a:rPr lang="en-GB" u="sng" dirty="0">
                <a:hlinkClick r:id="rId2"/>
              </a:rPr>
              <a:t>http://plnkr.co/</a:t>
            </a:r>
            <a:endParaRPr lang="en-GB" dirty="0"/>
          </a:p>
          <a:p>
            <a:r>
              <a:rPr lang="en-GB" dirty="0"/>
              <a:t> </a:t>
            </a:r>
          </a:p>
          <a:p>
            <a:r>
              <a:rPr lang="en-GB" dirty="0"/>
              <a:t>Brackets</a:t>
            </a:r>
          </a:p>
          <a:p>
            <a:r>
              <a:rPr lang="en-GB" sz="2800" b="1" u="sng" dirty="0">
                <a:hlinkClick r:id="rId3"/>
              </a:rPr>
              <a:t>http://brackets.io/</a:t>
            </a:r>
            <a:endParaRPr lang="en-GB" sz="2800" b="1" u="sng" dirty="0"/>
          </a:p>
          <a:p>
            <a:r>
              <a:rPr lang="en-GB" sz="2000" dirty="0"/>
              <a:t>also install Beautify</a:t>
            </a:r>
          </a:p>
          <a:p>
            <a:r>
              <a:rPr lang="en-GB" dirty="0"/>
              <a:t> </a:t>
            </a:r>
          </a:p>
          <a:p>
            <a:r>
              <a:rPr lang="en-GB" dirty="0"/>
              <a:t>How to use Brackets</a:t>
            </a:r>
          </a:p>
          <a:p>
            <a:r>
              <a:rPr lang="en-GB" u="sng" dirty="0">
                <a:hlinkClick r:id="rId4"/>
              </a:rPr>
              <a:t>https://github.com/adobe/brackets/wiki/How-to-Use-Brackets</a:t>
            </a:r>
            <a:endParaRPr lang="en-GB" dirty="0"/>
          </a:p>
          <a:p>
            <a:r>
              <a:rPr lang="en-GB" dirty="0"/>
              <a:t> </a:t>
            </a:r>
          </a:p>
          <a:p>
            <a:r>
              <a:rPr lang="en-GB" dirty="0"/>
              <a:t>http://www.w3schools.com/js/default.asp</a:t>
            </a:r>
          </a:p>
        </p:txBody>
      </p:sp>
      <p:sp>
        <p:nvSpPr>
          <p:cNvPr id="3" name="Rectangle 2"/>
          <p:cNvSpPr/>
          <p:nvPr/>
        </p:nvSpPr>
        <p:spPr>
          <a:xfrm>
            <a:off x="7012378" y="707434"/>
            <a:ext cx="4801589" cy="584775"/>
          </a:xfrm>
          <a:prstGeom prst="rect">
            <a:avLst/>
          </a:prstGeom>
          <a:solidFill>
            <a:srgbClr val="FFFF00"/>
          </a:solidFill>
        </p:spPr>
        <p:txBody>
          <a:bodyPr wrap="square">
            <a:spAutoFit/>
          </a:bodyPr>
          <a:lstStyle/>
          <a:p>
            <a:r>
              <a:rPr lang="en-GB" sz="3200" b="1" dirty="0">
                <a:solidFill>
                  <a:srgbClr val="FF0000"/>
                </a:solidFill>
              </a:rPr>
              <a:t>https://jsfiddle.net/</a:t>
            </a:r>
          </a:p>
        </p:txBody>
      </p: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9781" y="2125684"/>
            <a:ext cx="4306784" cy="32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03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05" y="268044"/>
            <a:ext cx="11507190" cy="6124754"/>
          </a:xfrm>
          <a:prstGeom prst="rect">
            <a:avLst/>
          </a:prstGeom>
        </p:spPr>
        <p:txBody>
          <a:bodyPr wrap="square">
            <a:spAutoFit/>
          </a:bodyPr>
          <a:lstStyle/>
          <a:p>
            <a:r>
              <a:rPr lang="en-GB" sz="4000" b="1" dirty="0">
                <a:solidFill>
                  <a:srgbClr val="FF0000"/>
                </a:solidFill>
              </a:rPr>
              <a:t>Tips when learning JavaScript</a:t>
            </a:r>
          </a:p>
          <a:p>
            <a:endParaRPr lang="en-GB" sz="4000" dirty="0">
              <a:solidFill>
                <a:srgbClr val="FF0000"/>
              </a:solidFill>
            </a:endParaRPr>
          </a:p>
          <a:p>
            <a:r>
              <a:rPr lang="en-GB" sz="1200" b="1" dirty="0"/>
              <a:t> </a:t>
            </a:r>
            <a:r>
              <a:rPr lang="en-GB" b="1" dirty="0"/>
              <a:t>Don't Use Short-Hand and Always, Always Use Semicolons!</a:t>
            </a:r>
          </a:p>
          <a:p>
            <a:r>
              <a:rPr lang="en-GB" dirty="0"/>
              <a:t>Technically, you can get away with omitting most curly braces and semi-colons but it can lead to lots of unexpected errors.</a:t>
            </a:r>
            <a:endParaRPr lang="en-GB" b="1" dirty="0"/>
          </a:p>
          <a:p>
            <a:r>
              <a:rPr lang="en-GB" b="1" dirty="0"/>
              <a:t> </a:t>
            </a:r>
          </a:p>
          <a:p>
            <a:r>
              <a:rPr lang="en-GB" b="1" dirty="0"/>
              <a:t>Comment Your Code</a:t>
            </a:r>
          </a:p>
          <a:p>
            <a:r>
              <a:rPr lang="en-GB" dirty="0"/>
              <a:t>Get in the habit to comment your code – it also helps you understand what you have done when you return to it at a later date. Use // to comment, you don’t need to close a JavaScript comment.</a:t>
            </a:r>
          </a:p>
          <a:p>
            <a:endParaRPr lang="en-GB" b="1" dirty="0"/>
          </a:p>
          <a:p>
            <a:endParaRPr lang="en-GB" b="1" dirty="0"/>
          </a:p>
          <a:p>
            <a:r>
              <a:rPr lang="en-GB" b="1" dirty="0"/>
              <a:t>Test small piece of code to check it works as expected</a:t>
            </a:r>
          </a:p>
          <a:p>
            <a:r>
              <a:rPr lang="en-GB" dirty="0"/>
              <a:t>console.log();  </a:t>
            </a:r>
            <a:r>
              <a:rPr lang="en-GB" dirty="0" err="1"/>
              <a:t>window.alert</a:t>
            </a:r>
            <a:r>
              <a:rPr lang="en-GB" dirty="0"/>
              <a:t>();    Test </a:t>
            </a:r>
            <a:r>
              <a:rPr lang="en-GB" dirty="0" err="1"/>
              <a:t>Test</a:t>
            </a:r>
            <a:r>
              <a:rPr lang="en-GB" dirty="0"/>
              <a:t> </a:t>
            </a:r>
            <a:r>
              <a:rPr lang="en-GB" dirty="0" err="1"/>
              <a:t>Test</a:t>
            </a:r>
            <a:endParaRPr lang="en-GB" b="1" dirty="0"/>
          </a:p>
          <a:p>
            <a:r>
              <a:rPr lang="en-GB" b="1" dirty="0"/>
              <a:t> </a:t>
            </a:r>
          </a:p>
          <a:p>
            <a:r>
              <a:rPr lang="en-GB" b="1" dirty="0"/>
              <a:t>Use the right tool for the job</a:t>
            </a:r>
          </a:p>
          <a:p>
            <a:r>
              <a:rPr lang="en-GB" dirty="0"/>
              <a:t>"A common error in JavaScript programs is to use an object when an array is required or an array when an object is required. The rule is simple: when the property names are small sequential integers, you should use an array. Otherwise, use an object.</a:t>
            </a:r>
            <a:endParaRPr lang="en-GB" b="1" dirty="0"/>
          </a:p>
          <a:p>
            <a:r>
              <a:rPr lang="en-GB" b="1" dirty="0"/>
              <a:t> </a:t>
            </a:r>
          </a:p>
          <a:p>
            <a:endParaRPr lang="en-GB" sz="1200" b="1" dirty="0"/>
          </a:p>
          <a:p>
            <a:endParaRPr lang="en-GB" sz="1200" dirty="0"/>
          </a:p>
        </p:txBody>
      </p:sp>
    </p:spTree>
    <p:extLst>
      <p:ext uri="{BB962C8B-B14F-4D97-AF65-F5344CB8AC3E}">
        <p14:creationId xmlns:p14="http://schemas.microsoft.com/office/powerpoint/2010/main" val="410634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008" y="268044"/>
            <a:ext cx="11673444" cy="5909310"/>
          </a:xfrm>
          <a:prstGeom prst="rect">
            <a:avLst/>
          </a:prstGeom>
        </p:spPr>
        <p:txBody>
          <a:bodyPr wrap="square">
            <a:spAutoFit/>
          </a:bodyPr>
          <a:lstStyle/>
          <a:p>
            <a:r>
              <a:rPr lang="en-GB" b="1" dirty="0"/>
              <a:t> Use techniques and code that reduce errors</a:t>
            </a:r>
          </a:p>
          <a:p>
            <a:r>
              <a:rPr lang="en-GB" dirty="0"/>
              <a:t>There are many ways of solving the same problem in JavaScript. Using techniques and code that reduce your error rate. Learn to learn the good JavaScript and avoid the bad JavaScript. </a:t>
            </a:r>
            <a:r>
              <a:rPr lang="en-GB" dirty="0" err="1"/>
              <a:t>eg</a:t>
            </a:r>
            <a:r>
              <a:rPr lang="en-GB" dirty="0"/>
              <a:t>. ==   and  ===</a:t>
            </a:r>
            <a:endParaRPr lang="en-GB" b="1" dirty="0"/>
          </a:p>
          <a:p>
            <a:r>
              <a:rPr lang="en-GB" dirty="0"/>
              <a:t> </a:t>
            </a:r>
            <a:endParaRPr lang="en-GB" b="1" dirty="0"/>
          </a:p>
          <a:p>
            <a:r>
              <a:rPr lang="en-GB" b="1" dirty="0"/>
              <a:t>Place scripts at the bottom of the webpage for better performance</a:t>
            </a:r>
          </a:p>
          <a:p>
            <a:r>
              <a:rPr lang="en-GB" dirty="0"/>
              <a:t>The primary goal is to make the webpage load as quickly as possible for the user. When loading a script, the browser can't continue on until the entire file has been loaded. Thus, the user will have to wait longer before noticing any progress.</a:t>
            </a:r>
          </a:p>
          <a:p>
            <a:r>
              <a:rPr lang="en-GB" dirty="0"/>
              <a:t>If you have JS files whose only purpose is to add functionality -- for example, after a button is clicked -- go ahead and place those files at the bottom, just before the closing body tag. This is absolutely a best practice.</a:t>
            </a:r>
          </a:p>
          <a:p>
            <a:r>
              <a:rPr lang="en-GB" b="1" dirty="0"/>
              <a:t> </a:t>
            </a:r>
            <a:endParaRPr lang="en-GB" dirty="0"/>
          </a:p>
          <a:p>
            <a:r>
              <a:rPr lang="en-GB" b="1" dirty="0">
                <a:highlight>
                  <a:srgbClr val="FFFF00"/>
                </a:highlight>
              </a:rPr>
              <a:t>There will be bugs</a:t>
            </a:r>
          </a:p>
          <a:p>
            <a:r>
              <a:rPr lang="en-GB" dirty="0">
                <a:solidFill>
                  <a:srgbClr val="FF0000"/>
                </a:solidFill>
              </a:rPr>
              <a:t>Reduce your error rate by coding well</a:t>
            </a:r>
            <a:r>
              <a:rPr lang="en-GB" dirty="0"/>
              <a:t>. Learn and use features of the language that reduce error rate. </a:t>
            </a:r>
          </a:p>
          <a:p>
            <a:r>
              <a:rPr lang="en-GB" dirty="0"/>
              <a:t>Bad parts of JavaScript are not useless – they are dangerous!</a:t>
            </a:r>
            <a:endParaRPr lang="en-GB" b="1" dirty="0"/>
          </a:p>
          <a:p>
            <a:r>
              <a:rPr lang="en-GB" b="1" dirty="0"/>
              <a:t> </a:t>
            </a:r>
            <a:endParaRPr lang="en-GB" dirty="0"/>
          </a:p>
          <a:p>
            <a:r>
              <a:rPr lang="en-GB" b="1" dirty="0"/>
              <a:t>Separate JavaScript from HTML and CSS</a:t>
            </a:r>
          </a:p>
          <a:p>
            <a:r>
              <a:rPr lang="en-GB" dirty="0"/>
              <a:t>It is good practice to separate content structure (HTML), presentation (CSS) and behaviours (JavaScript). Keeping separation produces code that is easier to </a:t>
            </a:r>
            <a:r>
              <a:rPr lang="en-GB" b="1" dirty="0">
                <a:solidFill>
                  <a:srgbClr val="FF0000"/>
                </a:solidFill>
              </a:rPr>
              <a:t>maintain and reuse</a:t>
            </a:r>
            <a:r>
              <a:rPr lang="en-GB" dirty="0"/>
              <a:t>.</a:t>
            </a:r>
          </a:p>
          <a:p>
            <a:endParaRPr lang="en-GB" b="1" dirty="0"/>
          </a:p>
          <a:p>
            <a:r>
              <a:rPr lang="en-GB" b="1" dirty="0">
                <a:highlight>
                  <a:srgbClr val="FFFF00"/>
                </a:highlight>
              </a:rPr>
              <a:t>Spend time on Design</a:t>
            </a:r>
          </a:p>
          <a:p>
            <a:r>
              <a:rPr lang="en-GB" dirty="0"/>
              <a:t>It is well worth spending time designing your solutions before implementation as your JavaScript logic increases</a:t>
            </a:r>
          </a:p>
          <a:p>
            <a:r>
              <a:rPr lang="en-GB" b="1" dirty="0"/>
              <a:t> </a:t>
            </a:r>
            <a:endParaRPr lang="en-GB" dirty="0"/>
          </a:p>
        </p:txBody>
      </p:sp>
    </p:spTree>
    <p:extLst>
      <p:ext uri="{BB962C8B-B14F-4D97-AF65-F5344CB8AC3E}">
        <p14:creationId xmlns:p14="http://schemas.microsoft.com/office/powerpoint/2010/main" val="3866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420957" y="1885364"/>
            <a:ext cx="9144000" cy="1444181"/>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HTML DOM</a:t>
            </a:r>
          </a:p>
        </p:txBody>
      </p:sp>
    </p:spTree>
    <p:extLst>
      <p:ext uri="{BB962C8B-B14F-4D97-AF65-F5344CB8AC3E}">
        <p14:creationId xmlns:p14="http://schemas.microsoft.com/office/powerpoint/2010/main" val="21228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E107C1-EF4E-4D1E-9A1F-627459E1AD80}"/>
              </a:ext>
            </a:extLst>
          </p:cNvPr>
          <p:cNvSpPr/>
          <p:nvPr/>
        </p:nvSpPr>
        <p:spPr>
          <a:xfrm>
            <a:off x="268705" y="1443841"/>
            <a:ext cx="11702716" cy="3970318"/>
          </a:xfrm>
          <a:prstGeom prst="rect">
            <a:avLst/>
          </a:prstGeom>
        </p:spPr>
        <p:txBody>
          <a:bodyPr wrap="square">
            <a:spAutoFit/>
          </a:bodyPr>
          <a:lstStyle/>
          <a:p>
            <a:r>
              <a:rPr lang="en-GB" dirty="0">
                <a:solidFill>
                  <a:srgbClr val="000000"/>
                </a:solidFill>
                <a:latin typeface="Segoe UI" panose="020B0502040204020203" pitchFamily="34" charset="0"/>
              </a:rPr>
              <a:t>What is the HTML DOM?</a:t>
            </a:r>
          </a:p>
          <a:p>
            <a:endParaRPr lang="en-GB" dirty="0">
              <a:solidFill>
                <a:srgbClr val="000000"/>
              </a:solidFill>
              <a:latin typeface="Segoe UI" panose="020B0502040204020203" pitchFamily="34" charset="0"/>
            </a:endParaRPr>
          </a:p>
          <a:p>
            <a:r>
              <a:rPr lang="en-GB" dirty="0">
                <a:solidFill>
                  <a:srgbClr val="FF0000"/>
                </a:solidFill>
                <a:latin typeface="Verdana" panose="020B0604030504040204" pitchFamily="34" charset="0"/>
              </a:rPr>
              <a:t>The HTML DOM is a standard </a:t>
            </a:r>
            <a:r>
              <a:rPr lang="en-GB" b="1" dirty="0">
                <a:solidFill>
                  <a:srgbClr val="FF0000"/>
                </a:solidFill>
                <a:latin typeface="Verdana" panose="020B0604030504040204" pitchFamily="34" charset="0"/>
              </a:rPr>
              <a:t>object</a:t>
            </a:r>
            <a:r>
              <a:rPr lang="en-GB" dirty="0">
                <a:solidFill>
                  <a:srgbClr val="FF0000"/>
                </a:solidFill>
                <a:latin typeface="Verdana" panose="020B0604030504040204" pitchFamily="34" charset="0"/>
              </a:rPr>
              <a:t> model and </a:t>
            </a:r>
            <a:r>
              <a:rPr lang="en-GB" b="1" dirty="0">
                <a:solidFill>
                  <a:srgbClr val="FF0000"/>
                </a:solidFill>
                <a:latin typeface="Verdana" panose="020B0604030504040204" pitchFamily="34" charset="0"/>
              </a:rPr>
              <a:t>programming interface</a:t>
            </a:r>
            <a:r>
              <a:rPr lang="en-GB" dirty="0">
                <a:solidFill>
                  <a:srgbClr val="FF0000"/>
                </a:solidFill>
                <a:latin typeface="Verdana" panose="020B0604030504040204" pitchFamily="34" charset="0"/>
              </a:rPr>
              <a:t> for HTML. </a:t>
            </a:r>
          </a:p>
          <a:p>
            <a:endParaRPr lang="en-GB" dirty="0">
              <a:solidFill>
                <a:srgbClr val="000000"/>
              </a:solidFill>
              <a:latin typeface="Verdana" panose="020B0604030504040204" pitchFamily="34" charset="0"/>
            </a:endParaRPr>
          </a:p>
          <a:p>
            <a:r>
              <a:rPr lang="en-GB" dirty="0">
                <a:solidFill>
                  <a:srgbClr val="000000"/>
                </a:solidFill>
                <a:latin typeface="Verdana" panose="020B0604030504040204" pitchFamily="34" charset="0"/>
              </a:rPr>
              <a:t>It defines:</a:t>
            </a:r>
          </a:p>
          <a:p>
            <a:endParaRPr lang="en-GB" dirty="0">
              <a:solidFill>
                <a:srgbClr val="000000"/>
              </a:solidFill>
              <a:latin typeface="Verdana" panose="020B0604030504040204" pitchFamily="34" charset="0"/>
            </a:endParaRPr>
          </a:p>
          <a:p>
            <a:pPr>
              <a:buFont typeface="Arial" panose="020B0604020202020204" pitchFamily="34" charset="0"/>
              <a:buChar char="•"/>
            </a:pPr>
            <a:r>
              <a:rPr lang="en-GB" dirty="0">
                <a:solidFill>
                  <a:srgbClr val="000000"/>
                </a:solidFill>
                <a:latin typeface="Verdana" panose="020B0604030504040204" pitchFamily="34" charset="0"/>
              </a:rPr>
              <a:t>The HTML elements as </a:t>
            </a:r>
            <a:r>
              <a:rPr lang="en-GB" b="1" dirty="0">
                <a:solidFill>
                  <a:srgbClr val="000000"/>
                </a:solidFill>
                <a:latin typeface="Verdana" panose="020B0604030504040204" pitchFamily="34" charset="0"/>
              </a:rPr>
              <a:t>objects</a:t>
            </a:r>
            <a:endParaRPr lang="en-GB" dirty="0">
              <a:solidFill>
                <a:srgbClr val="000000"/>
              </a:solidFill>
              <a:latin typeface="Verdana" panose="020B0604030504040204" pitchFamily="34" charset="0"/>
            </a:endParaRPr>
          </a:p>
          <a:p>
            <a:pPr>
              <a:buFont typeface="Arial" panose="020B0604020202020204" pitchFamily="34" charset="0"/>
              <a:buChar char="•"/>
            </a:pPr>
            <a:r>
              <a:rPr lang="en-GB" dirty="0">
                <a:solidFill>
                  <a:srgbClr val="000000"/>
                </a:solidFill>
                <a:latin typeface="Verdana" panose="020B0604030504040204" pitchFamily="34" charset="0"/>
              </a:rPr>
              <a:t>The </a:t>
            </a:r>
            <a:r>
              <a:rPr lang="en-GB" b="1" dirty="0">
                <a:solidFill>
                  <a:srgbClr val="000000"/>
                </a:solidFill>
                <a:latin typeface="Verdana" panose="020B0604030504040204" pitchFamily="34" charset="0"/>
              </a:rPr>
              <a:t>properties</a:t>
            </a:r>
            <a:r>
              <a:rPr lang="en-GB" dirty="0">
                <a:solidFill>
                  <a:srgbClr val="000000"/>
                </a:solidFill>
                <a:latin typeface="Verdana" panose="020B0604030504040204" pitchFamily="34" charset="0"/>
              </a:rPr>
              <a:t> of all HTML elements</a:t>
            </a:r>
          </a:p>
          <a:p>
            <a:pPr>
              <a:buFont typeface="Arial" panose="020B0604020202020204" pitchFamily="34" charset="0"/>
              <a:buChar char="•"/>
            </a:pPr>
            <a:r>
              <a:rPr lang="en-GB" dirty="0">
                <a:solidFill>
                  <a:srgbClr val="000000"/>
                </a:solidFill>
                <a:latin typeface="Verdana" panose="020B0604030504040204" pitchFamily="34" charset="0"/>
              </a:rPr>
              <a:t>The </a:t>
            </a:r>
            <a:r>
              <a:rPr lang="en-GB" b="1" dirty="0">
                <a:solidFill>
                  <a:srgbClr val="000000"/>
                </a:solidFill>
                <a:latin typeface="Verdana" panose="020B0604030504040204" pitchFamily="34" charset="0"/>
              </a:rPr>
              <a:t>methods</a:t>
            </a:r>
            <a:r>
              <a:rPr lang="en-GB" dirty="0">
                <a:solidFill>
                  <a:srgbClr val="000000"/>
                </a:solidFill>
                <a:latin typeface="Verdana" panose="020B0604030504040204" pitchFamily="34" charset="0"/>
              </a:rPr>
              <a:t> to access all HTML elements</a:t>
            </a:r>
          </a:p>
          <a:p>
            <a:pPr>
              <a:buFont typeface="Arial" panose="020B0604020202020204" pitchFamily="34" charset="0"/>
              <a:buChar char="•"/>
            </a:pPr>
            <a:r>
              <a:rPr lang="en-GB" dirty="0">
                <a:solidFill>
                  <a:srgbClr val="000000"/>
                </a:solidFill>
                <a:latin typeface="Verdana" panose="020B0604030504040204" pitchFamily="34" charset="0"/>
              </a:rPr>
              <a:t>The </a:t>
            </a:r>
            <a:r>
              <a:rPr lang="en-GB" b="1" dirty="0">
                <a:solidFill>
                  <a:srgbClr val="000000"/>
                </a:solidFill>
                <a:latin typeface="Verdana" panose="020B0604030504040204" pitchFamily="34" charset="0"/>
              </a:rPr>
              <a:t>events</a:t>
            </a:r>
            <a:r>
              <a:rPr lang="en-GB" dirty="0">
                <a:solidFill>
                  <a:srgbClr val="000000"/>
                </a:solidFill>
                <a:latin typeface="Verdana" panose="020B0604030504040204" pitchFamily="34" charset="0"/>
              </a:rPr>
              <a:t> for all HTML elements</a:t>
            </a:r>
          </a:p>
          <a:p>
            <a:pPr>
              <a:buFont typeface="Arial" panose="020B0604020202020204" pitchFamily="34" charset="0"/>
              <a:buChar char="•"/>
            </a:pPr>
            <a:endParaRPr lang="en-GB" dirty="0">
              <a:solidFill>
                <a:srgbClr val="000000"/>
              </a:solidFill>
              <a:latin typeface="Verdana" panose="020B0604030504040204" pitchFamily="34" charset="0"/>
            </a:endParaRPr>
          </a:p>
          <a:p>
            <a:r>
              <a:rPr lang="en-GB" dirty="0">
                <a:solidFill>
                  <a:srgbClr val="000000"/>
                </a:solidFill>
                <a:latin typeface="Verdana" panose="020B0604030504040204" pitchFamily="34" charset="0"/>
              </a:rPr>
              <a:t>In other words:</a:t>
            </a:r>
            <a:r>
              <a:rPr lang="en-GB" b="1" dirty="0">
                <a:solidFill>
                  <a:srgbClr val="000000"/>
                </a:solidFill>
                <a:latin typeface="Verdana" panose="020B0604030504040204" pitchFamily="34" charset="0"/>
              </a:rPr>
              <a:t> </a:t>
            </a:r>
          </a:p>
          <a:p>
            <a:endParaRPr lang="en-GB" b="1"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The HTML DOM is a standard for how to get, change, add, or delete HTML elements.</a:t>
            </a:r>
            <a:endParaRPr lang="en-GB" b="0" i="0" dirty="0">
              <a:solidFill>
                <a:srgbClr val="000000"/>
              </a:solidFill>
              <a:effectLst/>
              <a:latin typeface="Verdana" panose="020B0604030504040204" pitchFamily="34" charset="0"/>
            </a:endParaRPr>
          </a:p>
        </p:txBody>
      </p:sp>
      <p:sp>
        <p:nvSpPr>
          <p:cNvPr id="6" name="Title 1">
            <a:extLst>
              <a:ext uri="{FF2B5EF4-FFF2-40B4-BE49-F238E27FC236}">
                <a16:creationId xmlns:a16="http://schemas.microsoft.com/office/drawing/2014/main" id="{C8D9C3BE-7F04-4BC9-959A-0712FE56E042}"/>
              </a:ext>
            </a:extLst>
          </p:cNvPr>
          <p:cNvSpPr txBox="1">
            <a:spLocks/>
          </p:cNvSpPr>
          <p:nvPr/>
        </p:nvSpPr>
        <p:spPr>
          <a:xfrm>
            <a:off x="268705" y="0"/>
            <a:ext cx="3319485" cy="1444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latin typeface="Tahoma" panose="020B0604030504040204" pitchFamily="34" charset="0"/>
                <a:ea typeface="Tahoma" panose="020B0604030504040204" pitchFamily="34" charset="0"/>
                <a:cs typeface="Tahoma" panose="020B0604030504040204" pitchFamily="34" charset="0"/>
              </a:rPr>
              <a:t>HTML DOM</a:t>
            </a:r>
          </a:p>
        </p:txBody>
      </p:sp>
    </p:spTree>
    <p:extLst>
      <p:ext uri="{BB962C8B-B14F-4D97-AF65-F5344CB8AC3E}">
        <p14:creationId xmlns:p14="http://schemas.microsoft.com/office/powerpoint/2010/main" val="211497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58" y="362911"/>
            <a:ext cx="11554689" cy="2123658"/>
          </a:xfrm>
          <a:prstGeom prst="rect">
            <a:avLst/>
          </a:prstGeom>
        </p:spPr>
        <p:txBody>
          <a:bodyPr wrap="square">
            <a:spAutoFit/>
          </a:bodyPr>
          <a:lstStyle/>
          <a:p>
            <a:r>
              <a:rPr lang="en-GB" dirty="0"/>
              <a:t>When a web page is loaded, the browser creates a</a:t>
            </a:r>
            <a:r>
              <a:rPr lang="en-GB" sz="2400" dirty="0">
                <a:solidFill>
                  <a:srgbClr val="FF0000"/>
                </a:solidFill>
              </a:rPr>
              <a:t> </a:t>
            </a:r>
            <a:r>
              <a:rPr lang="en-GB" sz="2400" b="1" dirty="0">
                <a:solidFill>
                  <a:srgbClr val="FF0000"/>
                </a:solidFill>
              </a:rPr>
              <a:t>D</a:t>
            </a:r>
            <a:r>
              <a:rPr lang="en-GB" sz="2400" dirty="0">
                <a:solidFill>
                  <a:srgbClr val="FF0000"/>
                </a:solidFill>
              </a:rPr>
              <a:t>ocument </a:t>
            </a:r>
            <a:r>
              <a:rPr lang="en-GB" sz="2400" b="1" dirty="0">
                <a:solidFill>
                  <a:srgbClr val="FF0000"/>
                </a:solidFill>
              </a:rPr>
              <a:t>O</a:t>
            </a:r>
            <a:r>
              <a:rPr lang="en-GB" sz="2400" dirty="0">
                <a:solidFill>
                  <a:srgbClr val="FF0000"/>
                </a:solidFill>
              </a:rPr>
              <a:t>bject </a:t>
            </a:r>
            <a:r>
              <a:rPr lang="en-GB" sz="2400" b="1" dirty="0">
                <a:solidFill>
                  <a:srgbClr val="FF0000"/>
                </a:solidFill>
              </a:rPr>
              <a:t>M</a:t>
            </a:r>
            <a:r>
              <a:rPr lang="en-GB" sz="2400" dirty="0">
                <a:solidFill>
                  <a:srgbClr val="FF0000"/>
                </a:solidFill>
              </a:rPr>
              <a:t>odel </a:t>
            </a:r>
            <a:r>
              <a:rPr lang="en-GB" dirty="0"/>
              <a:t>of the page.</a:t>
            </a:r>
          </a:p>
          <a:p>
            <a:endParaRPr lang="en-GB" dirty="0"/>
          </a:p>
          <a:p>
            <a:r>
              <a:rPr lang="en-GB" dirty="0"/>
              <a:t>The HTML Document Object Model (DOM) is the browser's view of an HTML page as an object hierarchy, starting with the browser window itself and moving deeper into the page, including all of the elements on the page and their attributes..</a:t>
            </a:r>
          </a:p>
          <a:p>
            <a:endParaRPr lang="en-GB" dirty="0"/>
          </a:p>
          <a:p>
            <a:r>
              <a:rPr lang="en-GB" dirty="0"/>
              <a:t>The </a:t>
            </a:r>
            <a:r>
              <a:rPr lang="en-GB" b="1" dirty="0"/>
              <a:t>HTML DOM</a:t>
            </a:r>
            <a:r>
              <a:rPr lang="en-GB" dirty="0"/>
              <a:t> model is constructed as a tree of </a:t>
            </a:r>
            <a:r>
              <a:rPr lang="en-GB" b="1" dirty="0"/>
              <a:t>Objects</a:t>
            </a:r>
            <a:r>
              <a:rPr lang="en-GB" dirty="0"/>
              <a:t>.</a:t>
            </a:r>
          </a:p>
          <a:p>
            <a:endParaRPr lang="en-GB" dirty="0"/>
          </a:p>
        </p:txBody>
      </p:sp>
      <p:sp>
        <p:nvSpPr>
          <p:cNvPr id="6" name="Rectangle 1"/>
          <p:cNvSpPr>
            <a:spLocks noChangeArrowheads="1"/>
          </p:cNvSpPr>
          <p:nvPr/>
        </p:nvSpPr>
        <p:spPr bwMode="auto">
          <a:xfrm>
            <a:off x="261258" y="2609926"/>
            <a:ext cx="336350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The top-level object is </a:t>
            </a:r>
            <a:r>
              <a:rPr kumimoji="0" lang="en-GB" altLang="en-US" b="0" i="0" u="none" strike="noStrike" cap="none" normalizeH="0" baseline="0" dirty="0">
                <a:ln>
                  <a:noFill/>
                </a:ln>
                <a:solidFill>
                  <a:srgbClr val="C7254E"/>
                </a:solidFill>
                <a:effectLst/>
                <a:latin typeface="Calibri" pitchFamily="34" charset="0"/>
                <a:ea typeface="Times New Roman" pitchFamily="18" charset="0"/>
                <a:cs typeface="Calibri" pitchFamily="34" charset="0"/>
              </a:rPr>
              <a:t>window</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The </a:t>
            </a:r>
            <a:r>
              <a:rPr kumimoji="0" lang="en-GB" altLang="en-US" b="0" i="0" u="none" strike="noStrike" cap="none" normalizeH="0" baseline="0" dirty="0">
                <a:ln>
                  <a:noFill/>
                </a:ln>
                <a:solidFill>
                  <a:srgbClr val="C7254E"/>
                </a:solidFill>
                <a:effectLst/>
                <a:latin typeface="Calibri" pitchFamily="34" charset="0"/>
                <a:ea typeface="Times New Roman" pitchFamily="18" charset="0"/>
                <a:cs typeface="Calibri" pitchFamily="34" charset="0"/>
              </a:rPr>
              <a:t>document</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object is a child of </a:t>
            </a:r>
            <a:r>
              <a:rPr kumimoji="0" lang="en-GB" altLang="en-US" b="0" i="0" u="none" strike="noStrike" cap="none" normalizeH="0" baseline="0" dirty="0">
                <a:ln>
                  <a:noFill/>
                </a:ln>
                <a:solidFill>
                  <a:srgbClr val="C7254E"/>
                </a:solidFill>
                <a:effectLst/>
                <a:latin typeface="Calibri" pitchFamily="34" charset="0"/>
                <a:ea typeface="Times New Roman" pitchFamily="18" charset="0"/>
                <a:cs typeface="Calibri" pitchFamily="34" charset="0"/>
              </a:rPr>
              <a:t>window</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and all the objects (</a:t>
            </a:r>
            <a:r>
              <a:rPr kumimoji="0" lang="en-GB" altLang="en-US" b="0" i="0" u="none" strike="noStrike" cap="none" normalizeH="0" baseline="0" dirty="0" err="1">
                <a:ln>
                  <a:noFill/>
                </a:ln>
                <a:solidFill>
                  <a:srgbClr val="333333"/>
                </a:solidFill>
                <a:effectLst/>
                <a:latin typeface="Calibri" pitchFamily="34" charset="0"/>
                <a:ea typeface="Calibri" pitchFamily="34" charset="0"/>
                <a:cs typeface="Calibri" pitchFamily="34" charset="0"/>
              </a:rPr>
              <a:t>i.e</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elements or nodes) that appear on the page (</a:t>
            </a:r>
            <a:r>
              <a:rPr kumimoji="0" lang="en-GB" altLang="en-US" b="0" i="0" u="none" strike="noStrike" cap="none" normalizeH="0" baseline="0" dirty="0" err="1">
                <a:ln>
                  <a:noFill/>
                </a:ln>
                <a:solidFill>
                  <a:srgbClr val="333333"/>
                </a:solidFill>
                <a:effectLst/>
                <a:latin typeface="Calibri" pitchFamily="34" charset="0"/>
                <a:ea typeface="Calibri" pitchFamily="34" charset="0"/>
                <a:cs typeface="Calibri" pitchFamily="34" charset="0"/>
              </a:rPr>
              <a:t>e.g</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forms, links, images, tables, etc.) are descendants of the </a:t>
            </a:r>
            <a:r>
              <a:rPr kumimoji="0" lang="en-GB" altLang="en-US" b="0" i="0" u="none" strike="noStrike" cap="none" normalizeH="0" baseline="0" dirty="0">
                <a:ln>
                  <a:noFill/>
                </a:ln>
                <a:solidFill>
                  <a:srgbClr val="C7254E"/>
                </a:solidFill>
                <a:effectLst/>
                <a:latin typeface="Calibri" pitchFamily="34" charset="0"/>
                <a:ea typeface="Times New Roman" pitchFamily="18" charset="0"/>
                <a:cs typeface="Calibri" pitchFamily="34" charset="0"/>
              </a:rPr>
              <a:t>document</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object. These objects can have children of their own. For example, </a:t>
            </a:r>
            <a:r>
              <a:rPr kumimoji="0" lang="en-GB" altLang="en-US" b="0" i="0" u="none" strike="noStrike" cap="none" normalizeH="0" baseline="0" dirty="0">
                <a:ln>
                  <a:noFill/>
                </a:ln>
                <a:solidFill>
                  <a:srgbClr val="C7254E"/>
                </a:solidFill>
                <a:effectLst/>
                <a:latin typeface="Calibri" pitchFamily="34" charset="0"/>
                <a:ea typeface="Times New Roman" pitchFamily="18" charset="0"/>
                <a:cs typeface="Calibri" pitchFamily="34" charset="0"/>
              </a:rPr>
              <a:t>form</a:t>
            </a:r>
            <a:r>
              <a:rPr kumimoji="0" lang="en-GB" altLang="en-US" b="0" i="0" u="none" strike="noStrike" cap="none" normalizeH="0" baseline="0" dirty="0">
                <a:ln>
                  <a:noFill/>
                </a:ln>
                <a:solidFill>
                  <a:srgbClr val="333333"/>
                </a:solidFill>
                <a:effectLst/>
                <a:latin typeface="Calibri" pitchFamily="34" charset="0"/>
                <a:ea typeface="Calibri" pitchFamily="34" charset="0"/>
                <a:cs typeface="Calibri" pitchFamily="34" charset="0"/>
              </a:rPr>
              <a:t> objects generally have several child objects, including textboxes, radio buttons, and select menus.</a:t>
            </a:r>
            <a:endParaRPr kumimoji="0" lang="en-GB" altLang="en-US" sz="3200" b="0" i="0" u="none" strike="noStrike" cap="none" normalizeH="0" baseline="0" dirty="0">
              <a:ln>
                <a:noFill/>
              </a:ln>
              <a:solidFill>
                <a:schemeClr val="tx1"/>
              </a:solidFill>
              <a:effectLst/>
              <a:latin typeface="Arial" pitchFamily="34" charset="0"/>
              <a:cs typeface="Arial" pitchFamily="34" charset="0"/>
            </a:endParaRPr>
          </a:p>
        </p:txBody>
      </p:sp>
      <p:pic>
        <p:nvPicPr>
          <p:cNvPr id="2" name="Picture 1">
            <a:extLst>
              <a:ext uri="{FF2B5EF4-FFF2-40B4-BE49-F238E27FC236}">
                <a16:creationId xmlns:a16="http://schemas.microsoft.com/office/drawing/2014/main" id="{A0BACBF2-A9B3-43DA-B9C2-EEE829657FDE}"/>
              </a:ext>
            </a:extLst>
          </p:cNvPr>
          <p:cNvPicPr>
            <a:picLocks noChangeAspect="1"/>
          </p:cNvPicPr>
          <p:nvPr/>
        </p:nvPicPr>
        <p:blipFill>
          <a:blip r:embed="rId2"/>
          <a:stretch>
            <a:fillRect/>
          </a:stretch>
        </p:blipFill>
        <p:spPr>
          <a:xfrm>
            <a:off x="3977327" y="2158864"/>
            <a:ext cx="6855988" cy="4595445"/>
          </a:xfrm>
          <a:prstGeom prst="rect">
            <a:avLst/>
          </a:prstGeom>
        </p:spPr>
      </p:pic>
    </p:spTree>
    <p:extLst>
      <p:ext uri="{BB962C8B-B14F-4D97-AF65-F5344CB8AC3E}">
        <p14:creationId xmlns:p14="http://schemas.microsoft.com/office/powerpoint/2010/main" val="199648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85EF-3C7F-4651-8BD7-5B695FAF7192}"/>
              </a:ext>
            </a:extLst>
          </p:cNvPr>
          <p:cNvSpPr txBox="1"/>
          <p:nvPr/>
        </p:nvSpPr>
        <p:spPr>
          <a:xfrm>
            <a:off x="406985" y="1443841"/>
            <a:ext cx="4186653" cy="3970318"/>
          </a:xfrm>
          <a:prstGeom prst="rect">
            <a:avLst/>
          </a:prstGeom>
          <a:noFill/>
        </p:spPr>
        <p:txBody>
          <a:bodyPr wrap="square" rtlCol="0">
            <a:spAutoFit/>
          </a:bodyPr>
          <a:lstStyle/>
          <a:p>
            <a:r>
              <a:rPr lang="en-GB" dirty="0"/>
              <a:t>&lt;!DOCTYPE html&gt;</a:t>
            </a:r>
            <a:br>
              <a:rPr lang="en-GB" dirty="0"/>
            </a:br>
            <a:r>
              <a:rPr lang="en-GB" dirty="0"/>
              <a:t>&lt;html&gt;</a:t>
            </a:r>
            <a:br>
              <a:rPr lang="en-GB" dirty="0"/>
            </a:br>
            <a:r>
              <a:rPr lang="en-GB" dirty="0"/>
              <a:t>&lt;head&gt;</a:t>
            </a:r>
            <a:br>
              <a:rPr lang="en-GB" dirty="0"/>
            </a:br>
            <a:r>
              <a:rPr lang="en-GB" dirty="0"/>
              <a:t>&lt;title&gt;Page Title&lt;/title&gt;</a:t>
            </a:r>
            <a:br>
              <a:rPr lang="en-GB" dirty="0"/>
            </a:br>
            <a:r>
              <a:rPr lang="en-GB" dirty="0"/>
              <a:t>&lt;/head&gt;</a:t>
            </a:r>
            <a:br>
              <a:rPr lang="en-GB" dirty="0"/>
            </a:br>
            <a:r>
              <a:rPr lang="en-GB" dirty="0"/>
              <a:t>&lt;body&gt;</a:t>
            </a:r>
            <a:br>
              <a:rPr lang="en-GB" dirty="0"/>
            </a:br>
            <a:br>
              <a:rPr lang="en-GB" dirty="0"/>
            </a:br>
            <a:r>
              <a:rPr lang="en-GB" dirty="0"/>
              <a:t>&lt;h1&gt;My First Heading&lt;/h1&gt;</a:t>
            </a:r>
            <a:br>
              <a:rPr lang="en-GB" dirty="0"/>
            </a:br>
            <a:r>
              <a:rPr lang="en-GB" dirty="0"/>
              <a:t>&lt;p&gt;My first paragraph.&lt;/p&gt;</a:t>
            </a:r>
            <a:br>
              <a:rPr lang="en-GB" dirty="0"/>
            </a:br>
            <a:r>
              <a:rPr lang="en-GB" dirty="0"/>
              <a:t>&lt;p&gt;This is another paragraph.&lt;/p&gt;</a:t>
            </a:r>
            <a:br>
              <a:rPr lang="en-GB" dirty="0"/>
            </a:br>
            <a:br>
              <a:rPr lang="en-GB" dirty="0"/>
            </a:br>
            <a:br>
              <a:rPr lang="en-GB" dirty="0"/>
            </a:br>
            <a:r>
              <a:rPr lang="en-GB" dirty="0"/>
              <a:t>&lt;/body&gt;</a:t>
            </a:r>
            <a:br>
              <a:rPr lang="en-GB" dirty="0"/>
            </a:br>
            <a:r>
              <a:rPr lang="en-GB" dirty="0"/>
              <a:t>&lt;/html&gt;</a:t>
            </a:r>
          </a:p>
        </p:txBody>
      </p:sp>
      <p:sp>
        <p:nvSpPr>
          <p:cNvPr id="7" name="Rectangle 6">
            <a:extLst>
              <a:ext uri="{FF2B5EF4-FFF2-40B4-BE49-F238E27FC236}">
                <a16:creationId xmlns:a16="http://schemas.microsoft.com/office/drawing/2014/main" id="{4106CEDF-B92D-407E-BEAA-747A8FEB6152}"/>
              </a:ext>
            </a:extLst>
          </p:cNvPr>
          <p:cNvSpPr/>
          <p:nvPr/>
        </p:nvSpPr>
        <p:spPr>
          <a:xfrm>
            <a:off x="5093286" y="4644113"/>
            <a:ext cx="7566991" cy="2031325"/>
          </a:xfrm>
          <a:prstGeom prst="rect">
            <a:avLst/>
          </a:prstGeom>
        </p:spPr>
        <p:txBody>
          <a:bodyPr wrap="square">
            <a:spAutoFit/>
          </a:bodyPr>
          <a:lstStyle/>
          <a:p>
            <a:r>
              <a:rPr lang="en-GB" dirty="0"/>
              <a:t>The &lt;!DOCTYPE html&gt; declaration defines this document to be HTML5</a:t>
            </a:r>
          </a:p>
          <a:p>
            <a:r>
              <a:rPr lang="en-GB" dirty="0"/>
              <a:t>The &lt;html&gt; element is the root element of an HTML page</a:t>
            </a:r>
          </a:p>
          <a:p>
            <a:r>
              <a:rPr lang="en-GB" dirty="0"/>
              <a:t>The &lt;head&gt; element contains meta information about the document</a:t>
            </a:r>
          </a:p>
          <a:p>
            <a:r>
              <a:rPr lang="en-GB" dirty="0"/>
              <a:t>The &lt;title&gt; element specifies a title for the document</a:t>
            </a:r>
          </a:p>
          <a:p>
            <a:r>
              <a:rPr lang="en-GB" dirty="0"/>
              <a:t>The &lt;body&gt; element contains the visible page content</a:t>
            </a:r>
          </a:p>
          <a:p>
            <a:r>
              <a:rPr lang="en-GB" dirty="0"/>
              <a:t>The &lt;h1&gt; element defines a large heading</a:t>
            </a:r>
          </a:p>
          <a:p>
            <a:r>
              <a:rPr lang="en-GB" dirty="0"/>
              <a:t>The &lt;p&gt; element defines a paragraph</a:t>
            </a:r>
          </a:p>
        </p:txBody>
      </p:sp>
      <p:pic>
        <p:nvPicPr>
          <p:cNvPr id="8" name="Picture 7">
            <a:extLst>
              <a:ext uri="{FF2B5EF4-FFF2-40B4-BE49-F238E27FC236}">
                <a16:creationId xmlns:a16="http://schemas.microsoft.com/office/drawing/2014/main" id="{C7BF4F80-F1BF-4BF7-BBB2-2FBC192A92F4}"/>
              </a:ext>
            </a:extLst>
          </p:cNvPr>
          <p:cNvPicPr>
            <a:picLocks noChangeAspect="1"/>
          </p:cNvPicPr>
          <p:nvPr/>
        </p:nvPicPr>
        <p:blipFill>
          <a:blip r:embed="rId2"/>
          <a:stretch>
            <a:fillRect/>
          </a:stretch>
        </p:blipFill>
        <p:spPr>
          <a:xfrm>
            <a:off x="4896887" y="326370"/>
            <a:ext cx="7280441" cy="4031318"/>
          </a:xfrm>
          <a:prstGeom prst="rect">
            <a:avLst/>
          </a:prstGeom>
        </p:spPr>
      </p:pic>
      <p:sp>
        <p:nvSpPr>
          <p:cNvPr id="9" name="TextBox 8">
            <a:extLst>
              <a:ext uri="{FF2B5EF4-FFF2-40B4-BE49-F238E27FC236}">
                <a16:creationId xmlns:a16="http://schemas.microsoft.com/office/drawing/2014/main" id="{51804D3A-FA0F-4C83-A5A7-11435B976038}"/>
              </a:ext>
            </a:extLst>
          </p:cNvPr>
          <p:cNvSpPr txBox="1"/>
          <p:nvPr/>
        </p:nvSpPr>
        <p:spPr>
          <a:xfrm>
            <a:off x="406985" y="515153"/>
            <a:ext cx="3679239" cy="523220"/>
          </a:xfrm>
          <a:prstGeom prst="rect">
            <a:avLst/>
          </a:prstGeom>
          <a:noFill/>
        </p:spPr>
        <p:txBody>
          <a:bodyPr wrap="square" rtlCol="0">
            <a:spAutoFit/>
          </a:bodyPr>
          <a:lstStyle/>
          <a:p>
            <a:r>
              <a:rPr lang="en-GB" sz="2800" dirty="0">
                <a:solidFill>
                  <a:srgbClr val="FF0000"/>
                </a:solidFill>
              </a:rPr>
              <a:t>The Basic HTML Page</a:t>
            </a:r>
          </a:p>
        </p:txBody>
      </p:sp>
    </p:spTree>
    <p:extLst>
      <p:ext uri="{BB962C8B-B14F-4D97-AF65-F5344CB8AC3E}">
        <p14:creationId xmlns:p14="http://schemas.microsoft.com/office/powerpoint/2010/main" val="4266818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7028-92AD-4238-8121-523FE6A70468}"/>
              </a:ext>
            </a:extLst>
          </p:cNvPr>
          <p:cNvSpPr>
            <a:spLocks noGrp="1"/>
          </p:cNvSpPr>
          <p:nvPr>
            <p:ph type="title"/>
          </p:nvPr>
        </p:nvSpPr>
        <p:spPr>
          <a:xfrm>
            <a:off x="838200" y="365125"/>
            <a:ext cx="10515600" cy="986597"/>
          </a:xfrm>
          <a:ln>
            <a:solidFill>
              <a:schemeClr val="tx1"/>
            </a:solidFill>
          </a:ln>
        </p:spPr>
        <p:txBody>
          <a:bodyPr>
            <a:normAutofit/>
          </a:bodyPr>
          <a:lstStyle/>
          <a:p>
            <a:r>
              <a:rPr lang="en-GB" b="1" dirty="0"/>
              <a:t>Console statements</a:t>
            </a:r>
          </a:p>
        </p:txBody>
      </p:sp>
      <p:sp>
        <p:nvSpPr>
          <p:cNvPr id="3" name="Content Placeholder 2">
            <a:extLst>
              <a:ext uri="{FF2B5EF4-FFF2-40B4-BE49-F238E27FC236}">
                <a16:creationId xmlns:a16="http://schemas.microsoft.com/office/drawing/2014/main" id="{A8E10026-93F6-4CA5-BA2E-06739BB3FD24}"/>
              </a:ext>
            </a:extLst>
          </p:cNvPr>
          <p:cNvSpPr>
            <a:spLocks noGrp="1"/>
          </p:cNvSpPr>
          <p:nvPr>
            <p:ph idx="1"/>
          </p:nvPr>
        </p:nvSpPr>
        <p:spPr>
          <a:xfrm>
            <a:off x="838200" y="1470990"/>
            <a:ext cx="10515600" cy="4886947"/>
          </a:xfrm>
          <a:ln>
            <a:solidFill>
              <a:schemeClr val="tx1"/>
            </a:solidFill>
          </a:ln>
        </p:spPr>
        <p:txBody>
          <a:bodyPr>
            <a:normAutofit fontScale="92500" lnSpcReduction="10000"/>
          </a:bodyPr>
          <a:lstStyle/>
          <a:p>
            <a:r>
              <a:rPr lang="en-GB" dirty="0"/>
              <a:t>Alert(“Hello”) or alert(‘Hello’)</a:t>
            </a:r>
          </a:p>
          <a:p>
            <a:r>
              <a:rPr lang="en-GB" dirty="0"/>
              <a:t>Clear()  ….. To clear the screen</a:t>
            </a:r>
          </a:p>
          <a:p>
            <a:r>
              <a:rPr lang="en-GB" dirty="0"/>
              <a:t>console.log(</a:t>
            </a:r>
            <a:r>
              <a:rPr lang="en-GB" dirty="0" err="1"/>
              <a:t>document.domain</a:t>
            </a:r>
            <a:r>
              <a:rPr lang="en-GB" dirty="0"/>
              <a:t>);</a:t>
            </a:r>
          </a:p>
          <a:p>
            <a:r>
              <a:rPr lang="en-GB" dirty="0"/>
              <a:t>console.log(document.URL);</a:t>
            </a:r>
          </a:p>
          <a:p>
            <a:r>
              <a:rPr lang="en-GB" dirty="0"/>
              <a:t>console.log(</a:t>
            </a:r>
            <a:r>
              <a:rPr lang="en-GB" dirty="0" err="1"/>
              <a:t>document.title</a:t>
            </a:r>
            <a:r>
              <a:rPr lang="en-GB" dirty="0"/>
              <a:t>);</a:t>
            </a:r>
          </a:p>
          <a:p>
            <a:r>
              <a:rPr lang="en-GB" dirty="0"/>
              <a:t>//To change the existing title, you can as DOM is not read only.</a:t>
            </a:r>
          </a:p>
          <a:p>
            <a:pPr lvl="1"/>
            <a:r>
              <a:rPr lang="en-GB" dirty="0" err="1"/>
              <a:t>document.title</a:t>
            </a:r>
            <a:r>
              <a:rPr lang="en-GB" dirty="0"/>
              <a:t> = 'Welcome to DPP'; </a:t>
            </a:r>
          </a:p>
          <a:p>
            <a:r>
              <a:rPr lang="en-GB" dirty="0"/>
              <a:t>//It will display all the elements of the document in an array </a:t>
            </a:r>
          </a:p>
          <a:p>
            <a:pPr lvl="1"/>
            <a:r>
              <a:rPr lang="en-GB" dirty="0"/>
              <a:t>console.log(</a:t>
            </a:r>
            <a:r>
              <a:rPr lang="en-GB" dirty="0" err="1"/>
              <a:t>document.all</a:t>
            </a:r>
            <a:r>
              <a:rPr lang="en-GB" dirty="0"/>
              <a:t>);</a:t>
            </a:r>
          </a:p>
          <a:p>
            <a:r>
              <a:rPr lang="en-GB" dirty="0"/>
              <a:t>//Get </a:t>
            </a:r>
            <a:r>
              <a:rPr lang="en-GB" dirty="0" err="1"/>
              <a:t>Eleement</a:t>
            </a:r>
            <a:r>
              <a:rPr lang="en-GB" dirty="0"/>
              <a:t> by ID</a:t>
            </a:r>
          </a:p>
          <a:p>
            <a:pPr marL="457200" lvl="1" indent="0">
              <a:buNone/>
            </a:pPr>
            <a:r>
              <a:rPr lang="en-GB" dirty="0"/>
              <a:t>console.log(</a:t>
            </a:r>
            <a:r>
              <a:rPr lang="en-GB" dirty="0" err="1"/>
              <a:t>document.getElementById</a:t>
            </a:r>
            <a:r>
              <a:rPr lang="en-GB" dirty="0"/>
              <a:t>('header'));</a:t>
            </a:r>
          </a:p>
          <a:p>
            <a:endParaRPr lang="en-GB" dirty="0"/>
          </a:p>
        </p:txBody>
      </p:sp>
    </p:spTree>
    <p:extLst>
      <p:ext uri="{BB962C8B-B14F-4D97-AF65-F5344CB8AC3E}">
        <p14:creationId xmlns:p14="http://schemas.microsoft.com/office/powerpoint/2010/main" val="1615876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7028-92AD-4238-8121-523FE6A70468}"/>
              </a:ext>
            </a:extLst>
          </p:cNvPr>
          <p:cNvSpPr>
            <a:spLocks noGrp="1"/>
          </p:cNvSpPr>
          <p:nvPr>
            <p:ph type="title"/>
          </p:nvPr>
        </p:nvSpPr>
        <p:spPr>
          <a:xfrm>
            <a:off x="838200" y="365125"/>
            <a:ext cx="10515600" cy="986597"/>
          </a:xfrm>
          <a:ln>
            <a:solidFill>
              <a:schemeClr val="tx1"/>
            </a:solidFill>
          </a:ln>
        </p:spPr>
        <p:txBody>
          <a:bodyPr>
            <a:normAutofit/>
          </a:bodyPr>
          <a:lstStyle/>
          <a:p>
            <a:r>
              <a:rPr lang="en-GB" b="1" dirty="0"/>
              <a:t>Difference between </a:t>
            </a:r>
            <a:r>
              <a:rPr lang="en-GB" b="1" dirty="0" err="1"/>
              <a:t>innerText</a:t>
            </a:r>
            <a:r>
              <a:rPr lang="en-GB" b="1" dirty="0"/>
              <a:t> and </a:t>
            </a:r>
            <a:r>
              <a:rPr lang="en-GB" b="1" dirty="0" err="1"/>
              <a:t>textConent</a:t>
            </a:r>
            <a:endParaRPr lang="en-GB" b="1" dirty="0"/>
          </a:p>
        </p:txBody>
      </p:sp>
      <p:sp>
        <p:nvSpPr>
          <p:cNvPr id="3" name="Content Placeholder 2">
            <a:extLst>
              <a:ext uri="{FF2B5EF4-FFF2-40B4-BE49-F238E27FC236}">
                <a16:creationId xmlns:a16="http://schemas.microsoft.com/office/drawing/2014/main" id="{A8E10026-93F6-4CA5-BA2E-06739BB3FD24}"/>
              </a:ext>
            </a:extLst>
          </p:cNvPr>
          <p:cNvSpPr>
            <a:spLocks noGrp="1"/>
          </p:cNvSpPr>
          <p:nvPr>
            <p:ph idx="1"/>
          </p:nvPr>
        </p:nvSpPr>
        <p:spPr>
          <a:xfrm>
            <a:off x="838200" y="1470990"/>
            <a:ext cx="10515600" cy="4886947"/>
          </a:xfrm>
          <a:ln>
            <a:solidFill>
              <a:schemeClr val="tx1"/>
            </a:solidFill>
          </a:ln>
        </p:spPr>
        <p:txBody>
          <a:bodyPr>
            <a:normAutofit/>
          </a:bodyPr>
          <a:lstStyle/>
          <a:p>
            <a:r>
              <a:rPr lang="en-GB" dirty="0"/>
              <a:t>In index.html</a:t>
            </a:r>
          </a:p>
          <a:p>
            <a:pPr lvl="1"/>
            <a:r>
              <a:rPr lang="en-GB" dirty="0"/>
              <a:t> &lt;h1 class="page-header" id="header"&gt; My website &lt;span style="</a:t>
            </a:r>
            <a:r>
              <a:rPr lang="en-GB" dirty="0" err="1"/>
              <a:t>display:none</a:t>
            </a:r>
            <a:r>
              <a:rPr lang="en-GB" dirty="0"/>
              <a:t>"&gt; Extra text&lt;/span&gt;&lt;/h1&gt; </a:t>
            </a:r>
          </a:p>
          <a:p>
            <a:r>
              <a:rPr lang="en-GB" dirty="0"/>
              <a:t>In dom.js, run the following code to see the difference</a:t>
            </a:r>
          </a:p>
          <a:p>
            <a:pPr lvl="1"/>
            <a:r>
              <a:rPr lang="en-GB" dirty="0"/>
              <a:t>//Difference between </a:t>
            </a:r>
            <a:r>
              <a:rPr lang="en-GB" dirty="0" err="1"/>
              <a:t>textContent</a:t>
            </a:r>
            <a:r>
              <a:rPr lang="en-GB" dirty="0"/>
              <a:t> and </a:t>
            </a:r>
            <a:r>
              <a:rPr lang="en-GB" dirty="0" err="1"/>
              <a:t>innerText</a:t>
            </a:r>
            <a:endParaRPr lang="en-GB" dirty="0"/>
          </a:p>
          <a:p>
            <a:pPr lvl="1"/>
            <a:r>
              <a:rPr lang="en-GB" dirty="0"/>
              <a:t>var </a:t>
            </a:r>
            <a:r>
              <a:rPr lang="en-GB" dirty="0" err="1"/>
              <a:t>pageheader</a:t>
            </a:r>
            <a:r>
              <a:rPr lang="en-GB" dirty="0"/>
              <a:t> = </a:t>
            </a:r>
            <a:r>
              <a:rPr lang="en-GB" dirty="0" err="1"/>
              <a:t>document.getElementById</a:t>
            </a:r>
            <a:r>
              <a:rPr lang="en-GB" dirty="0"/>
              <a:t>('header');</a:t>
            </a:r>
          </a:p>
          <a:p>
            <a:pPr lvl="1"/>
            <a:r>
              <a:rPr lang="en-GB" dirty="0"/>
              <a:t>//see the following result in console</a:t>
            </a:r>
          </a:p>
          <a:p>
            <a:pPr lvl="1"/>
            <a:r>
              <a:rPr lang="en-GB" dirty="0"/>
              <a:t>console.log(</a:t>
            </a:r>
            <a:r>
              <a:rPr lang="en-GB" dirty="0" err="1"/>
              <a:t>pageheader.textContent</a:t>
            </a:r>
            <a:r>
              <a:rPr lang="en-GB" dirty="0"/>
              <a:t>);</a:t>
            </a:r>
          </a:p>
          <a:p>
            <a:pPr lvl="1"/>
            <a:r>
              <a:rPr lang="en-GB" dirty="0"/>
              <a:t>console.log(</a:t>
            </a:r>
            <a:r>
              <a:rPr lang="en-GB" dirty="0" err="1"/>
              <a:t>pageheader.innerText</a:t>
            </a:r>
            <a:r>
              <a:rPr lang="en-GB" dirty="0"/>
              <a:t>);</a:t>
            </a:r>
          </a:p>
          <a:p>
            <a:pPr lvl="1"/>
            <a:endParaRPr lang="en-GB" dirty="0"/>
          </a:p>
          <a:p>
            <a:pPr lvl="1"/>
            <a:r>
              <a:rPr lang="en-GB" dirty="0" err="1">
                <a:solidFill>
                  <a:srgbClr val="FF0000"/>
                </a:solidFill>
              </a:rPr>
              <a:t>textContent</a:t>
            </a:r>
            <a:r>
              <a:rPr lang="en-GB" dirty="0">
                <a:solidFill>
                  <a:srgbClr val="FF0000"/>
                </a:solidFill>
              </a:rPr>
              <a:t> will show all the contents including </a:t>
            </a:r>
            <a:r>
              <a:rPr lang="en-GB" dirty="0" err="1">
                <a:solidFill>
                  <a:srgbClr val="FF0000"/>
                </a:solidFill>
              </a:rPr>
              <a:t>display:none</a:t>
            </a:r>
            <a:r>
              <a:rPr lang="en-GB" dirty="0">
                <a:solidFill>
                  <a:srgbClr val="FF0000"/>
                </a:solidFill>
              </a:rPr>
              <a:t>, while </a:t>
            </a:r>
            <a:r>
              <a:rPr lang="en-GB" dirty="0" err="1">
                <a:solidFill>
                  <a:srgbClr val="FF0000"/>
                </a:solidFill>
              </a:rPr>
              <a:t>innerText</a:t>
            </a:r>
            <a:r>
              <a:rPr lang="en-GB" dirty="0">
                <a:solidFill>
                  <a:srgbClr val="FF0000"/>
                </a:solidFill>
              </a:rPr>
              <a:t> will only show the text that suppose to be visible. </a:t>
            </a:r>
          </a:p>
        </p:txBody>
      </p:sp>
    </p:spTree>
    <p:extLst>
      <p:ext uri="{BB962C8B-B14F-4D97-AF65-F5344CB8AC3E}">
        <p14:creationId xmlns:p14="http://schemas.microsoft.com/office/powerpoint/2010/main" val="397060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EFA095D-96D4-4C60-8750-14F4E9744824}"/>
              </a:ext>
            </a:extLst>
          </p:cNvPr>
          <p:cNvGraphicFramePr>
            <a:graphicFrameLocks noGrp="1"/>
          </p:cNvGraphicFramePr>
          <p:nvPr>
            <p:extLst>
              <p:ext uri="{D42A27DB-BD31-4B8C-83A1-F6EECF244321}">
                <p14:modId xmlns:p14="http://schemas.microsoft.com/office/powerpoint/2010/main" val="153389490"/>
              </p:ext>
            </p:extLst>
          </p:nvPr>
        </p:nvGraphicFramePr>
        <p:xfrm>
          <a:off x="800100" y="2286000"/>
          <a:ext cx="11001375" cy="2590800"/>
        </p:xfrm>
        <a:graphic>
          <a:graphicData uri="http://schemas.openxmlformats.org/drawingml/2006/table">
            <a:tbl>
              <a:tblPr firstRow="1" bandRow="1">
                <a:tableStyleId>{5C22544A-7EE6-4342-B048-85BDC9FD1C3A}</a:tableStyleId>
              </a:tblPr>
              <a:tblGrid>
                <a:gridCol w="1443038">
                  <a:extLst>
                    <a:ext uri="{9D8B030D-6E8A-4147-A177-3AD203B41FA5}">
                      <a16:colId xmlns:a16="http://schemas.microsoft.com/office/drawing/2014/main" val="1682156974"/>
                    </a:ext>
                  </a:extLst>
                </a:gridCol>
                <a:gridCol w="9558337">
                  <a:extLst>
                    <a:ext uri="{9D8B030D-6E8A-4147-A177-3AD203B41FA5}">
                      <a16:colId xmlns:a16="http://schemas.microsoft.com/office/drawing/2014/main" val="1438446388"/>
                    </a:ext>
                  </a:extLst>
                </a:gridCol>
              </a:tblGrid>
              <a:tr h="370840">
                <a:tc>
                  <a:txBody>
                    <a:bodyPr/>
                    <a:lstStyle/>
                    <a:p>
                      <a:r>
                        <a:rPr lang="en-GB" sz="2800" b="0" dirty="0">
                          <a:solidFill>
                            <a:srgbClr val="7030A0"/>
                          </a:solidFill>
                        </a:rPr>
                        <a:t>Day 1</a:t>
                      </a:r>
                    </a:p>
                  </a:txBody>
                  <a:tcPr>
                    <a:noFill/>
                  </a:tcPr>
                </a:tc>
                <a:tc>
                  <a:txBody>
                    <a:bodyPr/>
                    <a:lstStyle/>
                    <a:p>
                      <a:r>
                        <a:rPr lang="en-GB" sz="2800" b="0" dirty="0">
                          <a:solidFill>
                            <a:srgbClr val="7030A0"/>
                          </a:solidFill>
                        </a:rPr>
                        <a:t>Core: History, Data Types, DOM, Variables, Functions, Arrays</a:t>
                      </a:r>
                    </a:p>
                  </a:txBody>
                  <a:tcPr>
                    <a:noFill/>
                  </a:tcPr>
                </a:tc>
                <a:extLst>
                  <a:ext uri="{0D108BD9-81ED-4DB2-BD59-A6C34878D82A}">
                    <a16:rowId xmlns:a16="http://schemas.microsoft.com/office/drawing/2014/main" val="1558430757"/>
                  </a:ext>
                </a:extLst>
              </a:tr>
              <a:tr h="370840">
                <a:tc>
                  <a:txBody>
                    <a:bodyPr/>
                    <a:lstStyle/>
                    <a:p>
                      <a:r>
                        <a:rPr lang="en-GB" sz="2800" dirty="0">
                          <a:solidFill>
                            <a:srgbClr val="7030A0"/>
                          </a:solidFill>
                        </a:rPr>
                        <a:t>Day 2</a:t>
                      </a:r>
                    </a:p>
                  </a:txBody>
                  <a:tcPr>
                    <a:noFill/>
                  </a:tcPr>
                </a:tc>
                <a:tc>
                  <a:txBody>
                    <a:bodyPr/>
                    <a:lstStyle/>
                    <a:p>
                      <a:r>
                        <a:rPr lang="en-GB" sz="2800" dirty="0">
                          <a:solidFill>
                            <a:srgbClr val="7030A0"/>
                          </a:solidFill>
                        </a:rPr>
                        <a:t>Core ; Mini Projects, Design</a:t>
                      </a:r>
                    </a:p>
                  </a:txBody>
                  <a:tcPr>
                    <a:noFill/>
                  </a:tcPr>
                </a:tc>
                <a:extLst>
                  <a:ext uri="{0D108BD9-81ED-4DB2-BD59-A6C34878D82A}">
                    <a16:rowId xmlns:a16="http://schemas.microsoft.com/office/drawing/2014/main" val="530847076"/>
                  </a:ext>
                </a:extLst>
              </a:tr>
              <a:tr h="370840">
                <a:tc>
                  <a:txBody>
                    <a:bodyPr/>
                    <a:lstStyle/>
                    <a:p>
                      <a:r>
                        <a:rPr lang="en-GB" sz="2800" dirty="0">
                          <a:solidFill>
                            <a:srgbClr val="7030A0"/>
                          </a:solidFill>
                        </a:rPr>
                        <a:t>Day 3</a:t>
                      </a:r>
                    </a:p>
                  </a:txBody>
                  <a:tcPr>
                    <a:noFill/>
                  </a:tcPr>
                </a:tc>
                <a:tc>
                  <a:txBody>
                    <a:bodyPr/>
                    <a:lstStyle/>
                    <a:p>
                      <a:r>
                        <a:rPr lang="en-GB" sz="2800" dirty="0">
                          <a:solidFill>
                            <a:srgbClr val="7030A0"/>
                          </a:solidFill>
                        </a:rPr>
                        <a:t>Objects</a:t>
                      </a:r>
                    </a:p>
                  </a:txBody>
                  <a:tcPr>
                    <a:noFill/>
                  </a:tcPr>
                </a:tc>
                <a:extLst>
                  <a:ext uri="{0D108BD9-81ED-4DB2-BD59-A6C34878D82A}">
                    <a16:rowId xmlns:a16="http://schemas.microsoft.com/office/drawing/2014/main" val="540529799"/>
                  </a:ext>
                </a:extLst>
              </a:tr>
              <a:tr h="370840">
                <a:tc>
                  <a:txBody>
                    <a:bodyPr/>
                    <a:lstStyle/>
                    <a:p>
                      <a:r>
                        <a:rPr lang="en-GB" sz="2800" dirty="0">
                          <a:solidFill>
                            <a:srgbClr val="7030A0"/>
                          </a:solidFill>
                        </a:rPr>
                        <a:t>Day 4</a:t>
                      </a:r>
                    </a:p>
                  </a:txBody>
                  <a:tcPr>
                    <a:noFill/>
                  </a:tcPr>
                </a:tc>
                <a:tc>
                  <a:txBody>
                    <a:bodyPr/>
                    <a:lstStyle/>
                    <a:p>
                      <a:r>
                        <a:rPr lang="en-GB" sz="2800" dirty="0">
                          <a:solidFill>
                            <a:srgbClr val="7030A0"/>
                          </a:solidFill>
                        </a:rPr>
                        <a:t>Objects, JSON, AJAX</a:t>
                      </a:r>
                    </a:p>
                  </a:txBody>
                  <a:tcPr>
                    <a:noFill/>
                  </a:tcPr>
                </a:tc>
                <a:extLst>
                  <a:ext uri="{0D108BD9-81ED-4DB2-BD59-A6C34878D82A}">
                    <a16:rowId xmlns:a16="http://schemas.microsoft.com/office/drawing/2014/main" val="1558365067"/>
                  </a:ext>
                </a:extLst>
              </a:tr>
              <a:tr h="370840">
                <a:tc>
                  <a:txBody>
                    <a:bodyPr/>
                    <a:lstStyle/>
                    <a:p>
                      <a:r>
                        <a:rPr lang="en-GB" sz="2800" dirty="0">
                          <a:solidFill>
                            <a:srgbClr val="7030A0"/>
                          </a:solidFill>
                        </a:rPr>
                        <a:t>Day 5</a:t>
                      </a:r>
                    </a:p>
                  </a:txBody>
                  <a:tcPr>
                    <a:noFill/>
                  </a:tcPr>
                </a:tc>
                <a:tc>
                  <a:txBody>
                    <a:bodyPr/>
                    <a:lstStyle/>
                    <a:p>
                      <a:r>
                        <a:rPr lang="en-GB" sz="2800" dirty="0">
                          <a:solidFill>
                            <a:srgbClr val="7030A0"/>
                          </a:solidFill>
                        </a:rPr>
                        <a:t>Problem Day</a:t>
                      </a:r>
                    </a:p>
                  </a:txBody>
                  <a:tcPr>
                    <a:noFill/>
                  </a:tcPr>
                </a:tc>
                <a:extLst>
                  <a:ext uri="{0D108BD9-81ED-4DB2-BD59-A6C34878D82A}">
                    <a16:rowId xmlns:a16="http://schemas.microsoft.com/office/drawing/2014/main" val="2183824026"/>
                  </a:ext>
                </a:extLst>
              </a:tr>
            </a:tbl>
          </a:graphicData>
        </a:graphic>
      </p:graphicFrame>
      <p:sp>
        <p:nvSpPr>
          <p:cNvPr id="4" name="TextBox 3">
            <a:extLst>
              <a:ext uri="{FF2B5EF4-FFF2-40B4-BE49-F238E27FC236}">
                <a16:creationId xmlns:a16="http://schemas.microsoft.com/office/drawing/2014/main" id="{6192F286-FA4A-41B3-8D4E-CB94D1D0D846}"/>
              </a:ext>
            </a:extLst>
          </p:cNvPr>
          <p:cNvSpPr txBox="1"/>
          <p:nvPr/>
        </p:nvSpPr>
        <p:spPr>
          <a:xfrm>
            <a:off x="800100" y="1258956"/>
            <a:ext cx="8012595" cy="584775"/>
          </a:xfrm>
          <a:prstGeom prst="rect">
            <a:avLst/>
          </a:prstGeom>
          <a:noFill/>
        </p:spPr>
        <p:txBody>
          <a:bodyPr wrap="square" rtlCol="0">
            <a:spAutoFit/>
          </a:bodyPr>
          <a:lstStyle/>
          <a:p>
            <a:r>
              <a:rPr lang="en-GB" sz="3200" dirty="0">
                <a:solidFill>
                  <a:srgbClr val="7030A0"/>
                </a:solidFill>
              </a:rPr>
              <a:t>Week Summary</a:t>
            </a:r>
            <a:endParaRPr lang="en-GB" sz="2800" dirty="0">
              <a:solidFill>
                <a:srgbClr val="7030A0"/>
              </a:solidFill>
            </a:endParaRPr>
          </a:p>
        </p:txBody>
      </p:sp>
    </p:spTree>
    <p:extLst>
      <p:ext uri="{BB962C8B-B14F-4D97-AF65-F5344CB8AC3E}">
        <p14:creationId xmlns:p14="http://schemas.microsoft.com/office/powerpoint/2010/main" val="89621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6202-84D0-4204-9776-C2581DC9259F}"/>
              </a:ext>
            </a:extLst>
          </p:cNvPr>
          <p:cNvSpPr>
            <a:spLocks noGrp="1"/>
          </p:cNvSpPr>
          <p:nvPr>
            <p:ph type="title"/>
          </p:nvPr>
        </p:nvSpPr>
        <p:spPr/>
        <p:txBody>
          <a:bodyPr/>
          <a:lstStyle/>
          <a:p>
            <a:r>
              <a:rPr lang="en-GB" b="1" dirty="0" err="1"/>
              <a:t>InnerHtml</a:t>
            </a:r>
            <a:endParaRPr lang="en-GB" b="1" dirty="0"/>
          </a:p>
        </p:txBody>
      </p:sp>
      <p:sp>
        <p:nvSpPr>
          <p:cNvPr id="3" name="Content Placeholder 2">
            <a:extLst>
              <a:ext uri="{FF2B5EF4-FFF2-40B4-BE49-F238E27FC236}">
                <a16:creationId xmlns:a16="http://schemas.microsoft.com/office/drawing/2014/main" id="{B0591304-655E-4173-988E-E78BEF987F51}"/>
              </a:ext>
            </a:extLst>
          </p:cNvPr>
          <p:cNvSpPr>
            <a:spLocks noGrp="1"/>
          </p:cNvSpPr>
          <p:nvPr>
            <p:ph idx="1"/>
          </p:nvPr>
        </p:nvSpPr>
        <p:spPr/>
        <p:txBody>
          <a:bodyPr>
            <a:normAutofit lnSpcReduction="10000"/>
          </a:bodyPr>
          <a:lstStyle/>
          <a:p>
            <a:r>
              <a:rPr lang="en-GB" dirty="0"/>
              <a:t>var </a:t>
            </a:r>
            <a:r>
              <a:rPr lang="en-GB" dirty="0" err="1"/>
              <a:t>pageheader</a:t>
            </a:r>
            <a:r>
              <a:rPr lang="en-GB" dirty="0"/>
              <a:t> = </a:t>
            </a:r>
            <a:r>
              <a:rPr lang="en-GB" dirty="0" err="1"/>
              <a:t>document.getElementById</a:t>
            </a:r>
            <a:r>
              <a:rPr lang="en-GB" dirty="0"/>
              <a:t>('header');</a:t>
            </a:r>
          </a:p>
          <a:p>
            <a:endParaRPr lang="en-GB" dirty="0"/>
          </a:p>
          <a:p>
            <a:r>
              <a:rPr lang="en-GB" dirty="0"/>
              <a:t>//replacing the current h1 with h3 tag, using </a:t>
            </a:r>
            <a:r>
              <a:rPr lang="en-GB" dirty="0" err="1"/>
              <a:t>innerHTML</a:t>
            </a:r>
            <a:r>
              <a:rPr lang="en-GB" dirty="0"/>
              <a:t> </a:t>
            </a:r>
          </a:p>
          <a:p>
            <a:pPr lvl="1"/>
            <a:r>
              <a:rPr lang="en-GB" dirty="0" err="1"/>
              <a:t>pageheader.innerHTML</a:t>
            </a:r>
            <a:r>
              <a:rPr lang="en-GB" dirty="0"/>
              <a:t> = '&lt;h3&gt; New H3 header &lt;/h3&gt;’;</a:t>
            </a:r>
          </a:p>
          <a:p>
            <a:pPr lvl="1"/>
            <a:endParaRPr lang="en-GB" dirty="0"/>
          </a:p>
          <a:p>
            <a:pPr lvl="1"/>
            <a:r>
              <a:rPr lang="en-GB" dirty="0"/>
              <a:t>The HTML inspector output</a:t>
            </a:r>
          </a:p>
          <a:p>
            <a:pPr lvl="1"/>
            <a:endParaRPr lang="en-GB" dirty="0"/>
          </a:p>
          <a:p>
            <a:pPr lvl="1"/>
            <a:endParaRPr lang="en-GB" dirty="0"/>
          </a:p>
          <a:p>
            <a:pPr lvl="1"/>
            <a:endParaRPr lang="en-GB" dirty="0"/>
          </a:p>
          <a:p>
            <a:pPr lvl="1"/>
            <a:endParaRPr lang="en-GB" dirty="0"/>
          </a:p>
          <a:p>
            <a:pPr lvl="1"/>
            <a:r>
              <a:rPr lang="en-GB" dirty="0" err="1"/>
              <a:t>pageheader.style.borderBottom</a:t>
            </a:r>
            <a:r>
              <a:rPr lang="en-GB" dirty="0"/>
              <a:t> = 'solid 2px green';</a:t>
            </a:r>
          </a:p>
          <a:p>
            <a:pPr lvl="1"/>
            <a:endParaRPr lang="en-GB" dirty="0"/>
          </a:p>
        </p:txBody>
      </p:sp>
      <p:pic>
        <p:nvPicPr>
          <p:cNvPr id="4" name="Picture 3">
            <a:extLst>
              <a:ext uri="{FF2B5EF4-FFF2-40B4-BE49-F238E27FC236}">
                <a16:creationId xmlns:a16="http://schemas.microsoft.com/office/drawing/2014/main" id="{67EEB5E5-37E8-44EE-B7C6-5E1910EF1130}"/>
              </a:ext>
            </a:extLst>
          </p:cNvPr>
          <p:cNvPicPr>
            <a:picLocks noChangeAspect="1"/>
          </p:cNvPicPr>
          <p:nvPr/>
        </p:nvPicPr>
        <p:blipFill>
          <a:blip r:embed="rId2"/>
          <a:stretch>
            <a:fillRect/>
          </a:stretch>
        </p:blipFill>
        <p:spPr>
          <a:xfrm>
            <a:off x="1776412" y="4429126"/>
            <a:ext cx="8991591" cy="1009649"/>
          </a:xfrm>
          <a:prstGeom prst="rect">
            <a:avLst/>
          </a:prstGeom>
        </p:spPr>
      </p:pic>
    </p:spTree>
    <p:extLst>
      <p:ext uri="{BB962C8B-B14F-4D97-AF65-F5344CB8AC3E}">
        <p14:creationId xmlns:p14="http://schemas.microsoft.com/office/powerpoint/2010/main" val="15844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930" y="125956"/>
            <a:ext cx="11439896" cy="6247864"/>
          </a:xfrm>
          <a:prstGeom prst="rect">
            <a:avLst/>
          </a:prstGeom>
        </p:spPr>
        <p:txBody>
          <a:bodyPr wrap="square">
            <a:spAutoFit/>
          </a:bodyPr>
          <a:lstStyle/>
          <a:p>
            <a:r>
              <a:rPr lang="en-GB" sz="3600" b="1" dirty="0"/>
              <a:t>HTML Events</a:t>
            </a:r>
            <a:endParaRPr lang="en-GB" sz="3600" dirty="0"/>
          </a:p>
          <a:p>
            <a:endParaRPr lang="en-GB" b="1" dirty="0">
              <a:solidFill>
                <a:srgbClr val="FF0000"/>
              </a:solidFill>
            </a:endParaRPr>
          </a:p>
          <a:p>
            <a:r>
              <a:rPr lang="en-GB" sz="3200" b="1" dirty="0">
                <a:solidFill>
                  <a:srgbClr val="FF0000"/>
                </a:solidFill>
              </a:rPr>
              <a:t>HTML Events </a:t>
            </a:r>
            <a:r>
              <a:rPr lang="en-GB" dirty="0"/>
              <a:t>are </a:t>
            </a:r>
            <a:r>
              <a:rPr lang="en-GB" b="1" dirty="0"/>
              <a:t>"things"</a:t>
            </a:r>
            <a:r>
              <a:rPr lang="en-GB" dirty="0"/>
              <a:t> that happen to </a:t>
            </a:r>
            <a:r>
              <a:rPr lang="en-GB" dirty="0">
                <a:solidFill>
                  <a:srgbClr val="FF0000"/>
                </a:solidFill>
              </a:rPr>
              <a:t>HTML elements</a:t>
            </a:r>
            <a:r>
              <a:rPr lang="en-GB" dirty="0"/>
              <a:t>. </a:t>
            </a:r>
          </a:p>
          <a:p>
            <a:endParaRPr lang="en-GB" b="1" dirty="0">
              <a:solidFill>
                <a:srgbClr val="FF0000"/>
              </a:solidFill>
            </a:endParaRPr>
          </a:p>
          <a:p>
            <a:r>
              <a:rPr lang="en-GB" sz="3200" b="1" dirty="0">
                <a:solidFill>
                  <a:srgbClr val="FF0000"/>
                </a:solidFill>
              </a:rPr>
              <a:t>Event Handlers </a:t>
            </a:r>
            <a:r>
              <a:rPr lang="en-GB" dirty="0"/>
              <a:t>are attributes that force an element to “listen” for a specific event to occur</a:t>
            </a:r>
          </a:p>
          <a:p>
            <a:r>
              <a:rPr lang="en-GB" dirty="0"/>
              <a:t>Event handlers all begin with the letters </a:t>
            </a:r>
            <a:r>
              <a:rPr lang="en-GB" sz="2400" b="1" dirty="0"/>
              <a:t>"on"</a:t>
            </a:r>
            <a:endParaRPr lang="en-GB" sz="2400" dirty="0"/>
          </a:p>
          <a:p>
            <a:r>
              <a:rPr lang="en-GB" dirty="0"/>
              <a:t> </a:t>
            </a:r>
          </a:p>
          <a:p>
            <a:r>
              <a:rPr lang="en-GB" dirty="0"/>
              <a:t>When JavaScript is used in HTML pages, JavaScript can </a:t>
            </a:r>
            <a:r>
              <a:rPr lang="en-GB" sz="2400" b="1" dirty="0"/>
              <a:t>"react"</a:t>
            </a:r>
            <a:r>
              <a:rPr lang="en-GB" dirty="0"/>
              <a:t> on these events.</a:t>
            </a:r>
          </a:p>
          <a:p>
            <a:r>
              <a:rPr lang="en-GB" dirty="0"/>
              <a:t> </a:t>
            </a:r>
          </a:p>
          <a:p>
            <a:r>
              <a:rPr lang="en-GB" dirty="0"/>
              <a:t>An HTML event can be something the browser does, or something a user does.</a:t>
            </a:r>
          </a:p>
          <a:p>
            <a:r>
              <a:rPr lang="en-GB" dirty="0"/>
              <a:t>Here are some examples of HTML events:</a:t>
            </a:r>
          </a:p>
          <a:p>
            <a:pPr lvl="0"/>
            <a:r>
              <a:rPr lang="en-GB" dirty="0"/>
              <a:t>An HTML web page has finished loading</a:t>
            </a:r>
          </a:p>
          <a:p>
            <a:pPr lvl="0"/>
            <a:r>
              <a:rPr lang="en-GB" dirty="0"/>
              <a:t>An HTML input field is changed</a:t>
            </a:r>
          </a:p>
          <a:p>
            <a:pPr lvl="0"/>
            <a:r>
              <a:rPr lang="en-GB" dirty="0"/>
              <a:t>An HTML button is clicked</a:t>
            </a:r>
          </a:p>
          <a:p>
            <a:pPr lvl="0"/>
            <a:r>
              <a:rPr lang="en-GB" dirty="0"/>
              <a:t> </a:t>
            </a:r>
          </a:p>
          <a:p>
            <a:r>
              <a:rPr lang="en-GB" dirty="0"/>
              <a:t>Often, when events happen, you may want to do something.</a:t>
            </a:r>
          </a:p>
          <a:p>
            <a:r>
              <a:rPr lang="en-GB" b="1" dirty="0"/>
              <a:t>JavaScript lets you execute code when events are detected.</a:t>
            </a:r>
            <a:endParaRPr lang="en-GB" dirty="0"/>
          </a:p>
          <a:p>
            <a:r>
              <a:rPr lang="en-GB" dirty="0"/>
              <a:t>Here is a list of some common HTML events:</a:t>
            </a:r>
          </a:p>
          <a:p>
            <a:r>
              <a:rPr lang="en-GB" dirty="0"/>
              <a:t> </a:t>
            </a:r>
          </a:p>
        </p:txBody>
      </p:sp>
    </p:spTree>
    <p:extLst>
      <p:ext uri="{BB962C8B-B14F-4D97-AF65-F5344CB8AC3E}">
        <p14:creationId xmlns:p14="http://schemas.microsoft.com/office/powerpoint/2010/main" val="218213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206777665"/>
              </p:ext>
            </p:extLst>
          </p:nvPr>
        </p:nvGraphicFramePr>
        <p:xfrm>
          <a:off x="308758" y="465948"/>
          <a:ext cx="7412523" cy="3613187"/>
        </p:xfrm>
        <a:graphic>
          <a:graphicData uri="http://schemas.openxmlformats.org/drawingml/2006/table">
            <a:tbl>
              <a:tblPr firstRow="1" firstCol="1" bandRow="1" bandCol="1">
                <a:tableStyleId>{5C22544A-7EE6-4342-B048-85BDC9FD1C3A}</a:tableStyleId>
              </a:tblPr>
              <a:tblGrid>
                <a:gridCol w="2317494">
                  <a:extLst>
                    <a:ext uri="{9D8B030D-6E8A-4147-A177-3AD203B41FA5}">
                      <a16:colId xmlns:a16="http://schemas.microsoft.com/office/drawing/2014/main" val="20000"/>
                    </a:ext>
                  </a:extLst>
                </a:gridCol>
                <a:gridCol w="4993429">
                  <a:extLst>
                    <a:ext uri="{9D8B030D-6E8A-4147-A177-3AD203B41FA5}">
                      <a16:colId xmlns:a16="http://schemas.microsoft.com/office/drawing/2014/main" val="20001"/>
                    </a:ext>
                  </a:extLst>
                </a:gridCol>
                <a:gridCol w="101600">
                  <a:extLst>
                    <a:ext uri="{9D8B030D-6E8A-4147-A177-3AD203B41FA5}">
                      <a16:colId xmlns:a16="http://schemas.microsoft.com/office/drawing/2014/main" val="20002"/>
                    </a:ext>
                  </a:extLst>
                </a:gridCol>
              </a:tblGrid>
              <a:tr h="494470">
                <a:tc>
                  <a:txBody>
                    <a:bodyPr/>
                    <a:lstStyle/>
                    <a:p>
                      <a:pPr>
                        <a:lnSpc>
                          <a:spcPct val="107000"/>
                        </a:lnSpc>
                        <a:spcAft>
                          <a:spcPts val="0"/>
                        </a:spcAft>
                      </a:pPr>
                      <a:r>
                        <a:rPr lang="en-GB" sz="1800" dirty="0">
                          <a:effectLst/>
                        </a:rPr>
                        <a:t>Event</a:t>
                      </a:r>
                      <a:endParaRPr lang="en-GB" sz="1800" dirty="0">
                        <a:effectLst/>
                        <a:latin typeface="Calibri"/>
                        <a:ea typeface="Calibri"/>
                        <a:cs typeface="Times New Roman"/>
                      </a:endParaRPr>
                    </a:p>
                  </a:txBody>
                  <a:tcPr marL="76200" marR="76200" marT="36195" marB="36195"/>
                </a:tc>
                <a:tc>
                  <a:txBody>
                    <a:bodyPr/>
                    <a:lstStyle/>
                    <a:p>
                      <a:pPr>
                        <a:lnSpc>
                          <a:spcPct val="107000"/>
                        </a:lnSpc>
                        <a:spcAft>
                          <a:spcPts val="0"/>
                        </a:spcAft>
                      </a:pPr>
                      <a:r>
                        <a:rPr lang="en-GB" sz="1800">
                          <a:effectLst/>
                        </a:rPr>
                        <a:t>Description</a:t>
                      </a:r>
                      <a:endParaRPr lang="en-GB" sz="1800">
                        <a:effectLst/>
                        <a:latin typeface="Calibri"/>
                        <a:ea typeface="Calibri"/>
                        <a:cs typeface="Times New Roman"/>
                      </a:endParaRPr>
                    </a:p>
                  </a:txBody>
                  <a:tcPr marL="76200" marR="76200" marT="36195" marB="36195"/>
                </a:tc>
                <a:tc>
                  <a:txBody>
                    <a:bodyPr/>
                    <a:lstStyle/>
                    <a:p>
                      <a:pPr>
                        <a:lnSpc>
                          <a:spcPct val="107000"/>
                        </a:lnSpc>
                        <a:spcAft>
                          <a:spcPts val="800"/>
                        </a:spcAft>
                      </a:pPr>
                      <a:r>
                        <a:rPr lang="en-GB" sz="1800">
                          <a:effectLst/>
                        </a:rPr>
                        <a:t> </a:t>
                      </a:r>
                      <a:endParaRPr lang="en-GB" sz="18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494470">
                <a:tc>
                  <a:txBody>
                    <a:bodyPr/>
                    <a:lstStyle/>
                    <a:p>
                      <a:pPr>
                        <a:lnSpc>
                          <a:spcPct val="107000"/>
                        </a:lnSpc>
                        <a:spcAft>
                          <a:spcPts val="0"/>
                        </a:spcAft>
                      </a:pPr>
                      <a:r>
                        <a:rPr lang="en-GB" sz="1800">
                          <a:effectLst/>
                        </a:rPr>
                        <a:t>onchange</a:t>
                      </a:r>
                      <a:endParaRPr lang="en-GB" sz="1800">
                        <a:effectLst/>
                        <a:latin typeface="Calibri"/>
                        <a:ea typeface="Calibri"/>
                        <a:cs typeface="Times New Roman"/>
                      </a:endParaRPr>
                    </a:p>
                  </a:txBody>
                  <a:tcPr marL="76200" marR="76200" marT="36195" marB="36195"/>
                </a:tc>
                <a:tc gridSpan="2">
                  <a:txBody>
                    <a:bodyPr/>
                    <a:lstStyle/>
                    <a:p>
                      <a:pPr>
                        <a:lnSpc>
                          <a:spcPct val="107000"/>
                        </a:lnSpc>
                        <a:spcAft>
                          <a:spcPts val="0"/>
                        </a:spcAft>
                      </a:pPr>
                      <a:r>
                        <a:rPr lang="en-GB" sz="1800">
                          <a:effectLst/>
                        </a:rPr>
                        <a:t>An HTML element has been changed</a:t>
                      </a:r>
                      <a:endParaRPr lang="en-GB" sz="1800">
                        <a:effectLst/>
                        <a:latin typeface="Calibri"/>
                        <a:ea typeface="Calibri"/>
                        <a:cs typeface="Times New Roman"/>
                      </a:endParaRPr>
                    </a:p>
                  </a:txBody>
                  <a:tcPr marL="76200" marR="76200" marT="36195" marB="36195"/>
                </a:tc>
                <a:tc hMerge="1">
                  <a:txBody>
                    <a:bodyPr/>
                    <a:lstStyle/>
                    <a:p>
                      <a:endParaRPr lang="en-GB"/>
                    </a:p>
                  </a:txBody>
                  <a:tcPr/>
                </a:tc>
                <a:extLst>
                  <a:ext uri="{0D108BD9-81ED-4DB2-BD59-A6C34878D82A}">
                    <a16:rowId xmlns:a16="http://schemas.microsoft.com/office/drawing/2014/main" val="10001"/>
                  </a:ext>
                </a:extLst>
              </a:tr>
              <a:tr h="494470">
                <a:tc>
                  <a:txBody>
                    <a:bodyPr/>
                    <a:lstStyle/>
                    <a:p>
                      <a:pPr>
                        <a:lnSpc>
                          <a:spcPct val="107000"/>
                        </a:lnSpc>
                        <a:spcAft>
                          <a:spcPts val="0"/>
                        </a:spcAft>
                      </a:pPr>
                      <a:r>
                        <a:rPr lang="en-GB" sz="1800">
                          <a:effectLst/>
                        </a:rPr>
                        <a:t>onclick</a:t>
                      </a:r>
                      <a:endParaRPr lang="en-GB" sz="1800">
                        <a:effectLst/>
                        <a:latin typeface="Calibri"/>
                        <a:ea typeface="Calibri"/>
                        <a:cs typeface="Times New Roman"/>
                      </a:endParaRPr>
                    </a:p>
                  </a:txBody>
                  <a:tcPr marL="76200" marR="76200" marT="36195" marB="36195"/>
                </a:tc>
                <a:tc gridSpan="2">
                  <a:txBody>
                    <a:bodyPr/>
                    <a:lstStyle/>
                    <a:p>
                      <a:pPr>
                        <a:lnSpc>
                          <a:spcPct val="107000"/>
                        </a:lnSpc>
                        <a:spcAft>
                          <a:spcPts val="0"/>
                        </a:spcAft>
                      </a:pPr>
                      <a:r>
                        <a:rPr lang="en-GB" sz="1800">
                          <a:effectLst/>
                        </a:rPr>
                        <a:t>The user clicks an HTML element</a:t>
                      </a:r>
                      <a:endParaRPr lang="en-GB" sz="1800">
                        <a:effectLst/>
                        <a:latin typeface="Calibri"/>
                        <a:ea typeface="Calibri"/>
                        <a:cs typeface="Times New Roman"/>
                      </a:endParaRPr>
                    </a:p>
                  </a:txBody>
                  <a:tcPr marL="76200" marR="76200" marT="36195" marB="36195"/>
                </a:tc>
                <a:tc hMerge="1">
                  <a:txBody>
                    <a:bodyPr/>
                    <a:lstStyle/>
                    <a:p>
                      <a:endParaRPr lang="en-GB"/>
                    </a:p>
                  </a:txBody>
                  <a:tcPr/>
                </a:tc>
                <a:extLst>
                  <a:ext uri="{0D108BD9-81ED-4DB2-BD59-A6C34878D82A}">
                    <a16:rowId xmlns:a16="http://schemas.microsoft.com/office/drawing/2014/main" val="10002"/>
                  </a:ext>
                </a:extLst>
              </a:tr>
              <a:tr h="494470">
                <a:tc>
                  <a:txBody>
                    <a:bodyPr/>
                    <a:lstStyle/>
                    <a:p>
                      <a:pPr>
                        <a:lnSpc>
                          <a:spcPct val="107000"/>
                        </a:lnSpc>
                        <a:spcAft>
                          <a:spcPts val="0"/>
                        </a:spcAft>
                      </a:pPr>
                      <a:r>
                        <a:rPr lang="en-GB" sz="1800">
                          <a:effectLst/>
                        </a:rPr>
                        <a:t>onmouseover</a:t>
                      </a:r>
                      <a:endParaRPr lang="en-GB" sz="1800">
                        <a:effectLst/>
                        <a:latin typeface="Calibri"/>
                        <a:ea typeface="Calibri"/>
                        <a:cs typeface="Times New Roman"/>
                      </a:endParaRPr>
                    </a:p>
                  </a:txBody>
                  <a:tcPr marL="76200" marR="76200" marT="36195" marB="36195"/>
                </a:tc>
                <a:tc gridSpan="2">
                  <a:txBody>
                    <a:bodyPr/>
                    <a:lstStyle/>
                    <a:p>
                      <a:pPr>
                        <a:lnSpc>
                          <a:spcPct val="107000"/>
                        </a:lnSpc>
                        <a:spcAft>
                          <a:spcPts val="0"/>
                        </a:spcAft>
                      </a:pPr>
                      <a:r>
                        <a:rPr lang="en-GB" sz="1800">
                          <a:effectLst/>
                        </a:rPr>
                        <a:t>The user moves the mouse over an HTML element</a:t>
                      </a:r>
                      <a:endParaRPr lang="en-GB" sz="1800">
                        <a:effectLst/>
                        <a:latin typeface="Calibri"/>
                        <a:ea typeface="Calibri"/>
                        <a:cs typeface="Times New Roman"/>
                      </a:endParaRPr>
                    </a:p>
                  </a:txBody>
                  <a:tcPr marL="76200" marR="76200" marT="36195" marB="36195"/>
                </a:tc>
                <a:tc hMerge="1">
                  <a:txBody>
                    <a:bodyPr/>
                    <a:lstStyle/>
                    <a:p>
                      <a:endParaRPr lang="en-GB"/>
                    </a:p>
                  </a:txBody>
                  <a:tcPr/>
                </a:tc>
                <a:extLst>
                  <a:ext uri="{0D108BD9-81ED-4DB2-BD59-A6C34878D82A}">
                    <a16:rowId xmlns:a16="http://schemas.microsoft.com/office/drawing/2014/main" val="10003"/>
                  </a:ext>
                </a:extLst>
              </a:tr>
              <a:tr h="494470">
                <a:tc>
                  <a:txBody>
                    <a:bodyPr/>
                    <a:lstStyle/>
                    <a:p>
                      <a:pPr>
                        <a:lnSpc>
                          <a:spcPct val="107000"/>
                        </a:lnSpc>
                        <a:spcAft>
                          <a:spcPts val="0"/>
                        </a:spcAft>
                      </a:pPr>
                      <a:r>
                        <a:rPr lang="en-GB" sz="1800">
                          <a:effectLst/>
                        </a:rPr>
                        <a:t>onmouseout</a:t>
                      </a:r>
                      <a:endParaRPr lang="en-GB" sz="1800">
                        <a:effectLst/>
                        <a:latin typeface="Calibri"/>
                        <a:ea typeface="Calibri"/>
                        <a:cs typeface="Times New Roman"/>
                      </a:endParaRPr>
                    </a:p>
                  </a:txBody>
                  <a:tcPr marL="76200" marR="76200" marT="36195" marB="36195"/>
                </a:tc>
                <a:tc gridSpan="2">
                  <a:txBody>
                    <a:bodyPr/>
                    <a:lstStyle/>
                    <a:p>
                      <a:pPr>
                        <a:lnSpc>
                          <a:spcPct val="107000"/>
                        </a:lnSpc>
                        <a:spcAft>
                          <a:spcPts val="0"/>
                        </a:spcAft>
                      </a:pPr>
                      <a:r>
                        <a:rPr lang="en-GB" sz="1800">
                          <a:effectLst/>
                        </a:rPr>
                        <a:t>The user moves the mouse away from an HTML element</a:t>
                      </a:r>
                      <a:endParaRPr lang="en-GB" sz="1800">
                        <a:effectLst/>
                        <a:latin typeface="Calibri"/>
                        <a:ea typeface="Calibri"/>
                        <a:cs typeface="Times New Roman"/>
                      </a:endParaRPr>
                    </a:p>
                  </a:txBody>
                  <a:tcPr marL="76200" marR="76200" marT="36195" marB="36195"/>
                </a:tc>
                <a:tc hMerge="1">
                  <a:txBody>
                    <a:bodyPr/>
                    <a:lstStyle/>
                    <a:p>
                      <a:endParaRPr lang="en-GB"/>
                    </a:p>
                  </a:txBody>
                  <a:tcPr/>
                </a:tc>
                <a:extLst>
                  <a:ext uri="{0D108BD9-81ED-4DB2-BD59-A6C34878D82A}">
                    <a16:rowId xmlns:a16="http://schemas.microsoft.com/office/drawing/2014/main" val="10004"/>
                  </a:ext>
                </a:extLst>
              </a:tr>
              <a:tr h="494470">
                <a:tc>
                  <a:txBody>
                    <a:bodyPr/>
                    <a:lstStyle/>
                    <a:p>
                      <a:pPr>
                        <a:lnSpc>
                          <a:spcPct val="107000"/>
                        </a:lnSpc>
                        <a:spcAft>
                          <a:spcPts val="0"/>
                        </a:spcAft>
                      </a:pPr>
                      <a:r>
                        <a:rPr lang="en-GB" sz="1800">
                          <a:effectLst/>
                        </a:rPr>
                        <a:t>onkeydown</a:t>
                      </a:r>
                      <a:endParaRPr lang="en-GB" sz="1800">
                        <a:effectLst/>
                        <a:latin typeface="Calibri"/>
                        <a:ea typeface="Calibri"/>
                        <a:cs typeface="Times New Roman"/>
                      </a:endParaRPr>
                    </a:p>
                  </a:txBody>
                  <a:tcPr marL="76200" marR="76200" marT="36195" marB="36195"/>
                </a:tc>
                <a:tc gridSpan="2">
                  <a:txBody>
                    <a:bodyPr/>
                    <a:lstStyle/>
                    <a:p>
                      <a:pPr>
                        <a:lnSpc>
                          <a:spcPct val="107000"/>
                        </a:lnSpc>
                        <a:spcAft>
                          <a:spcPts val="0"/>
                        </a:spcAft>
                      </a:pPr>
                      <a:r>
                        <a:rPr lang="en-GB" sz="1800">
                          <a:effectLst/>
                        </a:rPr>
                        <a:t>The user pushes a keyboard key</a:t>
                      </a:r>
                      <a:endParaRPr lang="en-GB" sz="1800">
                        <a:effectLst/>
                        <a:latin typeface="Calibri"/>
                        <a:ea typeface="Calibri"/>
                        <a:cs typeface="Times New Roman"/>
                      </a:endParaRPr>
                    </a:p>
                  </a:txBody>
                  <a:tcPr marL="76200" marR="76200" marT="36195" marB="36195"/>
                </a:tc>
                <a:tc hMerge="1">
                  <a:txBody>
                    <a:bodyPr/>
                    <a:lstStyle/>
                    <a:p>
                      <a:endParaRPr lang="en-GB"/>
                    </a:p>
                  </a:txBody>
                  <a:tcPr/>
                </a:tc>
                <a:extLst>
                  <a:ext uri="{0D108BD9-81ED-4DB2-BD59-A6C34878D82A}">
                    <a16:rowId xmlns:a16="http://schemas.microsoft.com/office/drawing/2014/main" val="10005"/>
                  </a:ext>
                </a:extLst>
              </a:tr>
              <a:tr h="494470">
                <a:tc>
                  <a:txBody>
                    <a:bodyPr/>
                    <a:lstStyle/>
                    <a:p>
                      <a:pPr>
                        <a:lnSpc>
                          <a:spcPct val="107000"/>
                        </a:lnSpc>
                        <a:spcAft>
                          <a:spcPts val="0"/>
                        </a:spcAft>
                      </a:pPr>
                      <a:r>
                        <a:rPr lang="en-GB" sz="1800" dirty="0" err="1">
                          <a:effectLst/>
                        </a:rPr>
                        <a:t>onload</a:t>
                      </a:r>
                      <a:endParaRPr lang="en-GB" sz="1800" dirty="0">
                        <a:effectLst/>
                        <a:latin typeface="Calibri"/>
                        <a:ea typeface="Calibri"/>
                        <a:cs typeface="Times New Roman"/>
                      </a:endParaRPr>
                    </a:p>
                  </a:txBody>
                  <a:tcPr marL="76200" marR="76200" marT="36195" marB="36195"/>
                </a:tc>
                <a:tc gridSpan="2">
                  <a:txBody>
                    <a:bodyPr/>
                    <a:lstStyle/>
                    <a:p>
                      <a:pPr>
                        <a:lnSpc>
                          <a:spcPct val="107000"/>
                        </a:lnSpc>
                        <a:spcAft>
                          <a:spcPts val="0"/>
                        </a:spcAft>
                      </a:pPr>
                      <a:r>
                        <a:rPr lang="en-GB" sz="1800" dirty="0">
                          <a:effectLst/>
                        </a:rPr>
                        <a:t>The browser has finished loading the page</a:t>
                      </a:r>
                      <a:endParaRPr lang="en-GB" sz="1800" dirty="0">
                        <a:effectLst/>
                        <a:latin typeface="Calibri"/>
                        <a:ea typeface="Calibri"/>
                        <a:cs typeface="Times New Roman"/>
                      </a:endParaRPr>
                    </a:p>
                  </a:txBody>
                  <a:tcPr marL="76200" marR="76200" marT="36195" marB="36195"/>
                </a:tc>
                <a:tc hMerge="1">
                  <a:txBody>
                    <a:bodyPr/>
                    <a:lstStyle/>
                    <a:p>
                      <a:endParaRPr lang="en-GB"/>
                    </a:p>
                  </a:txBody>
                  <a:tcP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24537" y="4416820"/>
            <a:ext cx="1125780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itchFamily="34" charset="0"/>
                <a:ea typeface="Calibri" pitchFamily="34" charset="0"/>
                <a:cs typeface="Calibri" pitchFamily="34" charset="0"/>
              </a:rPr>
              <a:t>Using JavaScript </a:t>
            </a:r>
            <a:r>
              <a:rPr kumimoji="0" lang="en-GB" altLang="en-US" sz="2800" b="1" i="0" u="none" strike="noStrike" cap="none" normalizeH="0" baseline="0" dirty="0">
                <a:ln>
                  <a:noFill/>
                </a:ln>
                <a:solidFill>
                  <a:srgbClr val="FF0000"/>
                </a:solidFill>
                <a:effectLst/>
                <a:highlight>
                  <a:srgbClr val="FFFF00"/>
                </a:highlight>
                <a:latin typeface="Calibri" pitchFamily="34" charset="0"/>
                <a:ea typeface="Calibri" pitchFamily="34" charset="0"/>
                <a:cs typeface="Calibri" pitchFamily="34" charset="0"/>
              </a:rPr>
              <a:t>Event listeners</a:t>
            </a:r>
            <a:r>
              <a:rPr kumimoji="0" lang="en-GB" altLang="en-US" sz="2800" b="1" i="0" u="none" strike="noStrike" cap="none" normalizeH="0" baseline="0" dirty="0">
                <a:ln>
                  <a:noFill/>
                </a:ln>
                <a:solidFill>
                  <a:srgbClr val="000000"/>
                </a:solidFill>
                <a:effectLst/>
                <a:highlight>
                  <a:srgbClr val="FFFF00"/>
                </a:highlight>
                <a:latin typeface="Calibri" pitchFamily="34" charset="0"/>
                <a:ea typeface="Calibri" pitchFamily="34" charset="0"/>
                <a:cs typeface="Calibri" pitchFamily="34" charset="0"/>
              </a:rPr>
              <a:t> </a:t>
            </a:r>
            <a:r>
              <a:rPr kumimoji="0" lang="en-GB" altLang="en-US" b="0" i="0" u="none" strike="noStrike" cap="none" normalizeH="0" baseline="0" dirty="0">
                <a:ln>
                  <a:noFill/>
                </a:ln>
                <a:solidFill>
                  <a:srgbClr val="000000"/>
                </a:solidFill>
                <a:effectLst/>
                <a:latin typeface="Calibri" pitchFamily="34" charset="0"/>
                <a:ea typeface="Calibri" pitchFamily="34" charset="0"/>
                <a:cs typeface="Calibri" pitchFamily="34" charset="0"/>
              </a:rPr>
              <a:t>are considered the best technique to use in </a:t>
            </a:r>
            <a:r>
              <a:rPr kumimoji="0" lang="en-GB" altLang="en-US" b="1" i="0" u="none" strike="noStrike" cap="none" normalizeH="0" baseline="0" dirty="0">
                <a:ln>
                  <a:noFill/>
                </a:ln>
                <a:solidFill>
                  <a:srgbClr val="FF0000"/>
                </a:solidFill>
                <a:effectLst/>
                <a:latin typeface="Calibri" pitchFamily="34" charset="0"/>
                <a:ea typeface="Calibri" pitchFamily="34" charset="0"/>
                <a:cs typeface="Calibri" pitchFamily="34" charset="0"/>
              </a:rPr>
              <a:t>modern code</a:t>
            </a:r>
            <a:r>
              <a:rPr kumimoji="0" lang="en-GB" altLang="en-US" b="0" i="0" u="none" strike="noStrike" cap="none" normalizeH="0" baseline="0" dirty="0">
                <a:ln>
                  <a:noFill/>
                </a:ln>
                <a:solidFill>
                  <a:srgbClr val="000000"/>
                </a:solidFill>
                <a:effectLst/>
                <a:latin typeface="Calibri" pitchFamily="34" charset="0"/>
                <a:ea typeface="Calibri" pitchFamily="34" charset="0"/>
                <a:cs typeface="Calibri" pitchFamily="34" charset="0"/>
              </a:rPr>
              <a:t>. </a:t>
            </a:r>
            <a:endParaRPr kumimoji="0" lang="en-GB"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rgbClr val="000000"/>
              </a:solidFill>
              <a:effectLst/>
              <a:latin typeface="Calibri" pitchFamily="34" charset="0"/>
              <a:ea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itchFamily="34" charset="0"/>
                <a:ea typeface="Calibri" pitchFamily="34" charset="0"/>
                <a:cs typeface="Calibri" pitchFamily="34" charset="0"/>
              </a:rPr>
              <a:t>Event listeners keep the JavaScript cleanly separate from the HTML</a:t>
            </a:r>
            <a:endParaRPr kumimoji="0" lang="en-GB" alt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40648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85008" y="281998"/>
            <a:ext cx="10997540" cy="798657"/>
          </a:xfrm>
        </p:spPr>
        <p:txBody>
          <a:bodyPr>
            <a:normAutofit/>
          </a:bodyPr>
          <a:lstStyle/>
          <a:p>
            <a:r>
              <a:rPr lang="en-US" altLang="en-US" sz="3600" dirty="0">
                <a:solidFill>
                  <a:srgbClr val="FF0000"/>
                </a:solidFill>
                <a:cs typeface="Times New Roman" pitchFamily="18" charset="0"/>
              </a:rPr>
              <a:t>User Events  and JavaScript Event Handlers</a:t>
            </a:r>
            <a:r>
              <a:rPr lang="en-US" altLang="en-US" sz="3600" dirty="0">
                <a:solidFill>
                  <a:srgbClr val="FF0000"/>
                </a:solidFill>
              </a:rPr>
              <a:t> </a:t>
            </a:r>
          </a:p>
        </p:txBody>
      </p:sp>
      <p:sp>
        <p:nvSpPr>
          <p:cNvPr id="331779" name="Rectangle 3"/>
          <p:cNvSpPr>
            <a:spLocks noGrp="1" noChangeArrowheads="1"/>
          </p:cNvSpPr>
          <p:nvPr>
            <p:ph type="body" sz="half" idx="1"/>
          </p:nvPr>
        </p:nvSpPr>
        <p:spPr>
          <a:xfrm>
            <a:off x="4267200" y="1355558"/>
            <a:ext cx="3352800" cy="4648200"/>
          </a:xfrm>
        </p:spPr>
        <p:txBody>
          <a:bodyPr/>
          <a:lstStyle/>
          <a:p>
            <a:pPr marL="0" indent="0">
              <a:lnSpc>
                <a:spcPct val="90000"/>
              </a:lnSpc>
              <a:buNone/>
            </a:pPr>
            <a:r>
              <a:rPr lang="en-US" altLang="en-US" sz="2400" b="1" dirty="0"/>
              <a:t>User Events</a:t>
            </a:r>
          </a:p>
          <a:p>
            <a:pPr lvl="1">
              <a:lnSpc>
                <a:spcPct val="90000"/>
              </a:lnSpc>
            </a:pPr>
            <a:r>
              <a:rPr lang="en-US" altLang="en-US" sz="1800" i="1" dirty="0">
                <a:cs typeface="Times New Roman" pitchFamily="18" charset="0"/>
              </a:rPr>
              <a:t>abort </a:t>
            </a:r>
          </a:p>
          <a:p>
            <a:pPr lvl="1">
              <a:lnSpc>
                <a:spcPct val="90000"/>
              </a:lnSpc>
            </a:pPr>
            <a:r>
              <a:rPr lang="en-US" altLang="en-US" sz="1800" i="1" dirty="0">
                <a:cs typeface="Times New Roman" pitchFamily="18" charset="0"/>
              </a:rPr>
              <a:t>blur </a:t>
            </a:r>
          </a:p>
          <a:p>
            <a:pPr lvl="1">
              <a:lnSpc>
                <a:spcPct val="90000"/>
              </a:lnSpc>
            </a:pPr>
            <a:r>
              <a:rPr lang="en-US" altLang="en-US" sz="1800" i="1" dirty="0">
                <a:highlight>
                  <a:srgbClr val="FFFF00"/>
                </a:highlight>
                <a:cs typeface="Times New Roman" pitchFamily="18" charset="0"/>
              </a:rPr>
              <a:t>click</a:t>
            </a:r>
          </a:p>
          <a:p>
            <a:pPr lvl="1">
              <a:lnSpc>
                <a:spcPct val="90000"/>
              </a:lnSpc>
            </a:pPr>
            <a:r>
              <a:rPr lang="en-US" altLang="en-US" sz="1800" i="1" dirty="0">
                <a:cs typeface="Times New Roman" pitchFamily="18" charset="0"/>
              </a:rPr>
              <a:t>change </a:t>
            </a:r>
          </a:p>
          <a:p>
            <a:pPr lvl="1">
              <a:lnSpc>
                <a:spcPct val="90000"/>
              </a:lnSpc>
            </a:pPr>
            <a:r>
              <a:rPr lang="en-US" altLang="en-US" sz="1800" i="1" dirty="0">
                <a:cs typeface="Times New Roman" pitchFamily="18" charset="0"/>
              </a:rPr>
              <a:t>error </a:t>
            </a:r>
          </a:p>
          <a:p>
            <a:pPr lvl="1">
              <a:lnSpc>
                <a:spcPct val="90000"/>
              </a:lnSpc>
            </a:pPr>
            <a:r>
              <a:rPr lang="en-US" altLang="en-US" sz="1800" i="1" dirty="0">
                <a:cs typeface="Times New Roman" pitchFamily="18" charset="0"/>
              </a:rPr>
              <a:t>focus </a:t>
            </a:r>
          </a:p>
          <a:p>
            <a:pPr lvl="1">
              <a:lnSpc>
                <a:spcPct val="90000"/>
              </a:lnSpc>
            </a:pPr>
            <a:r>
              <a:rPr lang="en-US" altLang="en-US" sz="1800" i="1" dirty="0">
                <a:highlight>
                  <a:srgbClr val="FFFF00"/>
                </a:highlight>
                <a:cs typeface="Times New Roman" pitchFamily="18" charset="0"/>
              </a:rPr>
              <a:t>load</a:t>
            </a:r>
            <a:r>
              <a:rPr lang="en-US" altLang="en-US" sz="1800" i="1" dirty="0">
                <a:cs typeface="Times New Roman" pitchFamily="18" charset="0"/>
              </a:rPr>
              <a:t> </a:t>
            </a:r>
          </a:p>
          <a:p>
            <a:pPr lvl="1">
              <a:lnSpc>
                <a:spcPct val="90000"/>
              </a:lnSpc>
            </a:pPr>
            <a:r>
              <a:rPr lang="en-US" altLang="en-US" sz="1800" i="1" dirty="0" err="1">
                <a:highlight>
                  <a:srgbClr val="FFFF00"/>
                </a:highlight>
                <a:cs typeface="Times New Roman" pitchFamily="18" charset="0"/>
              </a:rPr>
              <a:t>mouseOver</a:t>
            </a:r>
            <a:r>
              <a:rPr lang="en-US" altLang="en-US" sz="1800" i="1" dirty="0">
                <a:highlight>
                  <a:srgbClr val="FFFF00"/>
                </a:highlight>
                <a:cs typeface="Times New Roman" pitchFamily="18" charset="0"/>
              </a:rPr>
              <a:t> </a:t>
            </a:r>
          </a:p>
          <a:p>
            <a:pPr lvl="1">
              <a:lnSpc>
                <a:spcPct val="90000"/>
              </a:lnSpc>
            </a:pPr>
            <a:r>
              <a:rPr lang="en-US" altLang="en-US" sz="1800" i="1" dirty="0" err="1">
                <a:highlight>
                  <a:srgbClr val="FFFF00"/>
                </a:highlight>
                <a:cs typeface="Times New Roman" pitchFamily="18" charset="0"/>
              </a:rPr>
              <a:t>mouseOut</a:t>
            </a:r>
            <a:r>
              <a:rPr lang="en-US" altLang="en-US" sz="1800" i="1" dirty="0">
                <a:highlight>
                  <a:srgbClr val="FFFF00"/>
                </a:highlight>
                <a:cs typeface="Times New Roman" pitchFamily="18" charset="0"/>
              </a:rPr>
              <a:t> </a:t>
            </a:r>
          </a:p>
          <a:p>
            <a:pPr lvl="1">
              <a:lnSpc>
                <a:spcPct val="90000"/>
              </a:lnSpc>
            </a:pPr>
            <a:r>
              <a:rPr lang="en-US" altLang="en-US" sz="1800" i="1" dirty="0">
                <a:cs typeface="Times New Roman" pitchFamily="18" charset="0"/>
              </a:rPr>
              <a:t>reset </a:t>
            </a:r>
          </a:p>
          <a:p>
            <a:pPr lvl="1">
              <a:lnSpc>
                <a:spcPct val="90000"/>
              </a:lnSpc>
            </a:pPr>
            <a:r>
              <a:rPr lang="en-US" altLang="en-US" sz="1800" i="1" dirty="0">
                <a:cs typeface="Times New Roman" pitchFamily="18" charset="0"/>
              </a:rPr>
              <a:t>select </a:t>
            </a:r>
          </a:p>
          <a:p>
            <a:pPr lvl="1">
              <a:lnSpc>
                <a:spcPct val="90000"/>
              </a:lnSpc>
            </a:pPr>
            <a:r>
              <a:rPr lang="en-US" altLang="en-US" sz="1800" i="1" dirty="0">
                <a:cs typeface="Times New Roman" pitchFamily="18" charset="0"/>
              </a:rPr>
              <a:t>Submit</a:t>
            </a:r>
          </a:p>
          <a:p>
            <a:pPr lvl="1">
              <a:lnSpc>
                <a:spcPct val="90000"/>
              </a:lnSpc>
            </a:pPr>
            <a:r>
              <a:rPr lang="en-US" altLang="en-US" sz="1800" i="1" dirty="0" err="1">
                <a:cs typeface="Times New Roman" pitchFamily="18" charset="0"/>
              </a:rPr>
              <a:t>unLoad</a:t>
            </a:r>
            <a:r>
              <a:rPr lang="en-US" altLang="en-US" sz="1800" i="1" dirty="0">
                <a:cs typeface="Times New Roman" pitchFamily="18" charset="0"/>
              </a:rPr>
              <a:t> </a:t>
            </a:r>
          </a:p>
          <a:p>
            <a:pPr lvl="1">
              <a:lnSpc>
                <a:spcPct val="90000"/>
              </a:lnSpc>
            </a:pPr>
            <a:endParaRPr lang="en-US" altLang="en-US" sz="1800" i="1" dirty="0">
              <a:cs typeface="Times New Roman" pitchFamily="18" charset="0"/>
            </a:endParaRPr>
          </a:p>
        </p:txBody>
      </p:sp>
      <p:sp>
        <p:nvSpPr>
          <p:cNvPr id="331780" name="Rectangle 4"/>
          <p:cNvSpPr>
            <a:spLocks noGrp="1" noChangeArrowheads="1"/>
          </p:cNvSpPr>
          <p:nvPr>
            <p:ph type="body" sz="half" idx="2"/>
          </p:nvPr>
        </p:nvSpPr>
        <p:spPr>
          <a:xfrm>
            <a:off x="7924800" y="1355558"/>
            <a:ext cx="3657600" cy="4648200"/>
          </a:xfrm>
        </p:spPr>
        <p:txBody>
          <a:bodyPr/>
          <a:lstStyle/>
          <a:p>
            <a:pPr marL="0" indent="0">
              <a:lnSpc>
                <a:spcPct val="90000"/>
              </a:lnSpc>
              <a:buNone/>
            </a:pPr>
            <a:r>
              <a:rPr lang="en-US" altLang="en-US" sz="2400" b="1" dirty="0">
                <a:cs typeface="Times New Roman" pitchFamily="18" charset="0"/>
              </a:rPr>
              <a:t>Event Handlers </a:t>
            </a:r>
          </a:p>
          <a:p>
            <a:pPr lvl="1">
              <a:lnSpc>
                <a:spcPct val="90000"/>
              </a:lnSpc>
            </a:pPr>
            <a:r>
              <a:rPr lang="en-US" altLang="en-US" sz="1800" i="1" dirty="0" err="1">
                <a:cs typeface="Times New Roman" pitchFamily="18" charset="0"/>
              </a:rPr>
              <a:t>onabort</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onblur</a:t>
            </a:r>
            <a:r>
              <a:rPr lang="en-US" altLang="en-US" sz="1800" i="1" dirty="0">
                <a:cs typeface="Times New Roman" pitchFamily="18" charset="0"/>
              </a:rPr>
              <a:t> </a:t>
            </a:r>
          </a:p>
          <a:p>
            <a:pPr lvl="1">
              <a:lnSpc>
                <a:spcPct val="90000"/>
              </a:lnSpc>
            </a:pPr>
            <a:r>
              <a:rPr lang="en-US" altLang="en-US" sz="1800" i="1" dirty="0">
                <a:cs typeface="Times New Roman" pitchFamily="18" charset="0"/>
              </a:rPr>
              <a:t>onclick </a:t>
            </a:r>
          </a:p>
          <a:p>
            <a:pPr lvl="1">
              <a:lnSpc>
                <a:spcPct val="90000"/>
              </a:lnSpc>
            </a:pPr>
            <a:r>
              <a:rPr lang="en-US" altLang="en-US" sz="1800" i="1" dirty="0" err="1">
                <a:cs typeface="Times New Roman" pitchFamily="18" charset="0"/>
              </a:rPr>
              <a:t>onchange</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onerror</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onfocus</a:t>
            </a:r>
            <a:r>
              <a:rPr lang="en-US" altLang="en-US" sz="1800" i="1" dirty="0">
                <a:cs typeface="Times New Roman" pitchFamily="18" charset="0"/>
              </a:rPr>
              <a:t> </a:t>
            </a:r>
          </a:p>
          <a:p>
            <a:pPr lvl="1">
              <a:lnSpc>
                <a:spcPct val="90000"/>
              </a:lnSpc>
            </a:pPr>
            <a:r>
              <a:rPr lang="en-US" altLang="en-US" sz="1800" i="1" dirty="0">
                <a:cs typeface="Times New Roman" pitchFamily="18" charset="0"/>
              </a:rPr>
              <a:t>onload </a:t>
            </a:r>
          </a:p>
          <a:p>
            <a:pPr lvl="1">
              <a:lnSpc>
                <a:spcPct val="90000"/>
              </a:lnSpc>
            </a:pPr>
            <a:r>
              <a:rPr lang="en-US" altLang="en-US" sz="1800" i="1" dirty="0" err="1">
                <a:cs typeface="Times New Roman" pitchFamily="18" charset="0"/>
              </a:rPr>
              <a:t>onmouseover</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onmouseout</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onreset</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onselect</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onsubmit</a:t>
            </a:r>
            <a:r>
              <a:rPr lang="en-US" altLang="en-US" sz="1800" i="1" dirty="0">
                <a:cs typeface="Times New Roman" pitchFamily="18" charset="0"/>
              </a:rPr>
              <a:t> </a:t>
            </a:r>
          </a:p>
          <a:p>
            <a:pPr lvl="1">
              <a:lnSpc>
                <a:spcPct val="90000"/>
              </a:lnSpc>
            </a:pPr>
            <a:r>
              <a:rPr lang="en-US" altLang="en-US" sz="1800" i="1" dirty="0" err="1">
                <a:cs typeface="Times New Roman" pitchFamily="18" charset="0"/>
              </a:rPr>
              <a:t>onunload</a:t>
            </a:r>
            <a:endParaRPr lang="en-US" altLang="en-US" sz="1800" i="1" dirty="0">
              <a:cs typeface="Times New Roman" pitchFamily="18" charset="0"/>
            </a:endParaRPr>
          </a:p>
        </p:txBody>
      </p:sp>
      <p:sp>
        <p:nvSpPr>
          <p:cNvPr id="331781" name="Rectangle 5"/>
          <p:cNvSpPr>
            <a:spLocks noChangeArrowheads="1"/>
          </p:cNvSpPr>
          <p:nvPr/>
        </p:nvSpPr>
        <p:spPr bwMode="auto">
          <a:xfrm>
            <a:off x="406400" y="1355558"/>
            <a:ext cx="3556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marL="0" indent="0">
              <a:lnSpc>
                <a:spcPct val="90000"/>
              </a:lnSpc>
              <a:spcBef>
                <a:spcPct val="20000"/>
              </a:spcBef>
              <a:buClr>
                <a:schemeClr val="tx1"/>
              </a:buClr>
            </a:pPr>
            <a:r>
              <a:rPr lang="en-US" altLang="en-US" b="1" dirty="0">
                <a:latin typeface="Arial" charset="0"/>
                <a:cs typeface="Times New Roman" pitchFamily="18" charset="0"/>
              </a:rPr>
              <a:t>DOM objects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button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reset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submit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radio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checkbox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link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form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text </a:t>
            </a:r>
          </a:p>
          <a:p>
            <a:pPr lvl="1">
              <a:lnSpc>
                <a:spcPct val="90000"/>
              </a:lnSpc>
              <a:spcBef>
                <a:spcPct val="20000"/>
              </a:spcBef>
              <a:buClr>
                <a:schemeClr val="tx1"/>
              </a:buClr>
              <a:buFontTx/>
              <a:buChar char="–"/>
            </a:pPr>
            <a:r>
              <a:rPr lang="en-US" altLang="en-US" sz="1800" i="1" dirty="0" err="1">
                <a:latin typeface="Arial" charset="0"/>
                <a:cs typeface="Times New Roman" pitchFamily="18" charset="0"/>
              </a:rPr>
              <a:t>textarea</a:t>
            </a:r>
            <a:r>
              <a:rPr lang="en-US" altLang="en-US" sz="1800" i="1" dirty="0">
                <a:latin typeface="Arial" charset="0"/>
                <a:cs typeface="Times New Roman" pitchFamily="18" charset="0"/>
              </a:rPr>
              <a:t>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select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image </a:t>
            </a:r>
          </a:p>
          <a:p>
            <a:pPr lvl="1">
              <a:lnSpc>
                <a:spcPct val="90000"/>
              </a:lnSpc>
              <a:spcBef>
                <a:spcPct val="20000"/>
              </a:spcBef>
              <a:buClr>
                <a:schemeClr val="tx1"/>
              </a:buClr>
              <a:buFontTx/>
              <a:buChar char="–"/>
            </a:pPr>
            <a:r>
              <a:rPr lang="en-US" altLang="en-US" sz="1800" i="1" dirty="0">
                <a:latin typeface="Arial" charset="0"/>
                <a:cs typeface="Times New Roman" pitchFamily="18" charset="0"/>
              </a:rPr>
              <a:t>area </a:t>
            </a:r>
          </a:p>
          <a:p>
            <a:pPr lvl="1">
              <a:lnSpc>
                <a:spcPct val="90000"/>
              </a:lnSpc>
              <a:spcBef>
                <a:spcPct val="20000"/>
              </a:spcBef>
              <a:buClr>
                <a:schemeClr val="tx1"/>
              </a:buClr>
              <a:buFontTx/>
              <a:buChar char="–"/>
            </a:pPr>
            <a:r>
              <a:rPr lang="en-US" altLang="en-US" sz="1800" i="1" dirty="0">
                <a:highlight>
                  <a:srgbClr val="FFFF00"/>
                </a:highlight>
                <a:latin typeface="Arial" charset="0"/>
                <a:cs typeface="Times New Roman" pitchFamily="18" charset="0"/>
              </a:rPr>
              <a:t>window</a:t>
            </a:r>
            <a:r>
              <a:rPr lang="en-US" altLang="en-US" sz="1800" dirty="0">
                <a:latin typeface="Arial" charset="0"/>
                <a:cs typeface="Times New Roman" pitchFamily="18" charset="0"/>
              </a:rPr>
              <a:t> </a:t>
            </a:r>
          </a:p>
        </p:txBody>
      </p:sp>
    </p:spTree>
    <p:extLst>
      <p:ext uri="{BB962C8B-B14F-4D97-AF65-F5344CB8AC3E}">
        <p14:creationId xmlns:p14="http://schemas.microsoft.com/office/powerpoint/2010/main" val="406448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C718-B14F-43E1-9456-8CFD5C1CA62F}"/>
              </a:ext>
            </a:extLst>
          </p:cNvPr>
          <p:cNvSpPr>
            <a:spLocks noGrp="1"/>
          </p:cNvSpPr>
          <p:nvPr>
            <p:ph type="title"/>
          </p:nvPr>
        </p:nvSpPr>
        <p:spPr>
          <a:xfrm>
            <a:off x="838200" y="365125"/>
            <a:ext cx="10515600" cy="777875"/>
          </a:xfrm>
        </p:spPr>
        <p:txBody>
          <a:bodyPr>
            <a:normAutofit/>
          </a:bodyPr>
          <a:lstStyle/>
          <a:p>
            <a:r>
              <a:rPr lang="en-GB" b="1" dirty="0"/>
              <a:t>Example of Event</a:t>
            </a:r>
          </a:p>
        </p:txBody>
      </p:sp>
      <p:sp>
        <p:nvSpPr>
          <p:cNvPr id="3" name="Content Placeholder 2">
            <a:extLst>
              <a:ext uri="{FF2B5EF4-FFF2-40B4-BE49-F238E27FC236}">
                <a16:creationId xmlns:a16="http://schemas.microsoft.com/office/drawing/2014/main" id="{8D059165-2AB9-4D88-816A-306BCA4C4D62}"/>
              </a:ext>
            </a:extLst>
          </p:cNvPr>
          <p:cNvSpPr>
            <a:spLocks noGrp="1"/>
          </p:cNvSpPr>
          <p:nvPr>
            <p:ph idx="1"/>
          </p:nvPr>
        </p:nvSpPr>
        <p:spPr>
          <a:xfrm>
            <a:off x="838200" y="1271588"/>
            <a:ext cx="10515600" cy="4905375"/>
          </a:xfrm>
        </p:spPr>
        <p:txBody>
          <a:bodyPr>
            <a:normAutofit fontScale="92500" lnSpcReduction="10000"/>
          </a:bodyPr>
          <a:lstStyle/>
          <a:p>
            <a:r>
              <a:rPr lang="en-GB" dirty="0"/>
              <a:t>&lt;h1&gt; JavaScript programming &lt;/h1&gt;</a:t>
            </a:r>
          </a:p>
          <a:p>
            <a:r>
              <a:rPr lang="en-GB" dirty="0"/>
              <a:t>    </a:t>
            </a:r>
          </a:p>
          <a:p>
            <a:r>
              <a:rPr lang="en-GB" dirty="0"/>
              <a:t>&lt;div&gt; &lt;button onclick="</a:t>
            </a:r>
            <a:r>
              <a:rPr lang="en-GB" dirty="0" err="1"/>
              <a:t>clickf</a:t>
            </a:r>
            <a:r>
              <a:rPr lang="en-GB" dirty="0"/>
              <a:t>()"&gt; Click here &lt;/button&gt; &lt;/div&gt;</a:t>
            </a:r>
          </a:p>
          <a:p>
            <a:endParaRPr lang="en-GB" dirty="0"/>
          </a:p>
          <a:p>
            <a:r>
              <a:rPr lang="en-GB" dirty="0"/>
              <a:t>&lt;script type="text/JavaScript"&gt;</a:t>
            </a:r>
          </a:p>
          <a:p>
            <a:r>
              <a:rPr lang="en-GB" dirty="0"/>
              <a:t>function </a:t>
            </a:r>
            <a:r>
              <a:rPr lang="en-GB" dirty="0" err="1"/>
              <a:t>clickf</a:t>
            </a:r>
            <a:r>
              <a:rPr lang="en-GB" dirty="0"/>
              <a:t>()</a:t>
            </a:r>
          </a:p>
          <a:p>
            <a:r>
              <a:rPr lang="en-GB" dirty="0"/>
              <a:t>    {</a:t>
            </a:r>
          </a:p>
          <a:p>
            <a:r>
              <a:rPr lang="en-GB" dirty="0"/>
              <a:t>        alert("you clicked the button");</a:t>
            </a:r>
          </a:p>
          <a:p>
            <a:r>
              <a:rPr lang="en-GB" dirty="0"/>
              <a:t>    }</a:t>
            </a:r>
          </a:p>
          <a:p>
            <a:r>
              <a:rPr lang="en-GB" dirty="0"/>
              <a:t>    </a:t>
            </a:r>
          </a:p>
          <a:p>
            <a:r>
              <a:rPr lang="en-GB" dirty="0"/>
              <a:t>&lt;/script&gt;</a:t>
            </a:r>
          </a:p>
        </p:txBody>
      </p:sp>
    </p:spTree>
    <p:extLst>
      <p:ext uri="{BB962C8B-B14F-4D97-AF65-F5344CB8AC3E}">
        <p14:creationId xmlns:p14="http://schemas.microsoft.com/office/powerpoint/2010/main" val="254250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622838" y="1745672"/>
            <a:ext cx="9144000" cy="2522023"/>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Language</a:t>
            </a:r>
            <a:br>
              <a:rPr lang="en-GB" sz="8000" b="1" dirty="0">
                <a:latin typeface="Tahoma" panose="020B0604030504040204" pitchFamily="34" charset="0"/>
                <a:ea typeface="Tahoma" panose="020B0604030504040204" pitchFamily="34" charset="0"/>
                <a:cs typeface="Tahoma" panose="020B0604030504040204" pitchFamily="34" charset="0"/>
              </a:rPr>
            </a:br>
            <a:r>
              <a:rPr lang="en-GB" sz="8000" b="1" dirty="0">
                <a:latin typeface="Tahoma" panose="020B0604030504040204" pitchFamily="34" charset="0"/>
                <a:ea typeface="Tahoma" panose="020B0604030504040204" pitchFamily="34" charset="0"/>
                <a:cs typeface="Tahoma" panose="020B0604030504040204" pitchFamily="34" charset="0"/>
              </a:rPr>
              <a:t>Basics</a:t>
            </a:r>
          </a:p>
        </p:txBody>
      </p:sp>
      <p:pic>
        <p:nvPicPr>
          <p:cNvPr id="3" name="Picture 2">
            <a:extLst>
              <a:ext uri="{FF2B5EF4-FFF2-40B4-BE49-F238E27FC236}">
                <a16:creationId xmlns:a16="http://schemas.microsoft.com/office/drawing/2014/main" id="{6AFE8907-F811-4014-A860-9E14D8806047}"/>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3004234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636091" y="906977"/>
            <a:ext cx="9144000" cy="2522023"/>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Data Types</a:t>
            </a:r>
          </a:p>
        </p:txBody>
      </p:sp>
      <p:pic>
        <p:nvPicPr>
          <p:cNvPr id="3" name="Picture 2">
            <a:extLst>
              <a:ext uri="{FF2B5EF4-FFF2-40B4-BE49-F238E27FC236}">
                <a16:creationId xmlns:a16="http://schemas.microsoft.com/office/drawing/2014/main" id="{D7839B7E-FCA0-42FF-A051-9F444B3DBF79}"/>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3133242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E295DE4F-1CCC-4DA0-9570-0B8CCA6B9C1E}"/>
              </a:ext>
            </a:extLst>
          </p:cNvPr>
          <p:cNvGraphicFramePr>
            <a:graphicFrameLocks noChangeAspect="1"/>
          </p:cNvGraphicFramePr>
          <p:nvPr>
            <p:extLst>
              <p:ext uri="{D42A27DB-BD31-4B8C-83A1-F6EECF244321}">
                <p14:modId xmlns:p14="http://schemas.microsoft.com/office/powerpoint/2010/main" val="1529076501"/>
              </p:ext>
            </p:extLst>
          </p:nvPr>
        </p:nvGraphicFramePr>
        <p:xfrm>
          <a:off x="337724" y="542925"/>
          <a:ext cx="12044362" cy="5772150"/>
        </p:xfrm>
        <a:graphic>
          <a:graphicData uri="http://schemas.openxmlformats.org/presentationml/2006/ole">
            <mc:AlternateContent xmlns:mc="http://schemas.openxmlformats.org/markup-compatibility/2006">
              <mc:Choice xmlns:v="urn:schemas-microsoft-com:vml" Requires="v">
                <p:oleObj spid="_x0000_s1026" name="Document" r:id="rId3" imgW="9813026" imgH="4685090" progId="Word.Document.12">
                  <p:embed/>
                </p:oleObj>
              </mc:Choice>
              <mc:Fallback>
                <p:oleObj name="Document" r:id="rId3" imgW="9813026" imgH="4685090" progId="Word.Document.12">
                  <p:embed/>
                  <p:pic>
                    <p:nvPicPr>
                      <p:cNvPr id="5" name="Object 4">
                        <a:extLst>
                          <a:ext uri="{FF2B5EF4-FFF2-40B4-BE49-F238E27FC236}">
                            <a16:creationId xmlns:a16="http://schemas.microsoft.com/office/drawing/2014/main" id="{E295DE4F-1CCC-4DA0-9570-0B8CCA6B9C1E}"/>
                          </a:ext>
                        </a:extLst>
                      </p:cNvPr>
                      <p:cNvPicPr/>
                      <p:nvPr/>
                    </p:nvPicPr>
                    <p:blipFill>
                      <a:blip r:embed="rId4"/>
                      <a:stretch>
                        <a:fillRect/>
                      </a:stretch>
                    </p:blipFill>
                    <p:spPr>
                      <a:xfrm>
                        <a:off x="337724" y="542925"/>
                        <a:ext cx="12044362" cy="5772150"/>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837FF30F-CFD3-4B6B-BD82-891822682142}"/>
              </a:ext>
            </a:extLst>
          </p:cNvPr>
          <p:cNvSpPr/>
          <p:nvPr/>
        </p:nvSpPr>
        <p:spPr>
          <a:xfrm>
            <a:off x="5901277" y="4942887"/>
            <a:ext cx="2453300" cy="281231"/>
          </a:xfrm>
          <a:prstGeom prst="rect">
            <a:avLst/>
          </a:prstGeom>
        </p:spPr>
        <p:txBody>
          <a:bodyPr wrap="none">
            <a:spAutoFit/>
          </a:bodyPr>
          <a:lstStyle/>
          <a:p>
            <a:pPr lvl="0">
              <a:lnSpc>
                <a:spcPct val="107000"/>
              </a:lnSpc>
            </a:pPr>
            <a:r>
              <a:rPr lang="en-GB" sz="1200" dirty="0">
                <a:solidFill>
                  <a:srgbClr val="0000CD"/>
                </a:solidFill>
                <a:latin typeface="Calibri" panose="020F0502020204030204" pitchFamily="34" charset="0"/>
                <a:ea typeface="Times New Roman" panose="02020603050405020304" pitchFamily="18" charset="0"/>
                <a:cs typeface="Calibri" panose="020F0502020204030204" pitchFamily="34" charset="0"/>
              </a:rPr>
              <a:t>var</a:t>
            </a:r>
            <a:r>
              <a:rPr lang="en-GB"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cars = [</a:t>
            </a:r>
            <a:r>
              <a:rPr lang="en-GB" sz="1200" dirty="0">
                <a:solidFill>
                  <a:srgbClr val="A52A2A"/>
                </a:solidFill>
                <a:latin typeface="Calibri" panose="020F0502020204030204" pitchFamily="34" charset="0"/>
                <a:ea typeface="Times New Roman" panose="02020603050405020304" pitchFamily="18" charset="0"/>
                <a:cs typeface="Calibri" panose="020F0502020204030204" pitchFamily="34" charset="0"/>
              </a:rPr>
              <a:t>"Saab"</a:t>
            </a:r>
            <a:r>
              <a:rPr lang="en-GB"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GB" sz="1200" dirty="0">
                <a:solidFill>
                  <a:srgbClr val="A52A2A"/>
                </a:solidFill>
                <a:latin typeface="Calibri" panose="020F0502020204030204" pitchFamily="34" charset="0"/>
                <a:ea typeface="Times New Roman" panose="02020603050405020304" pitchFamily="18" charset="0"/>
                <a:cs typeface="Calibri" panose="020F0502020204030204" pitchFamily="34" charset="0"/>
              </a:rPr>
              <a:t>"Volvo"</a:t>
            </a:r>
            <a:r>
              <a:rPr lang="en-GB"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GB" sz="1200" dirty="0">
                <a:solidFill>
                  <a:srgbClr val="A52A2A"/>
                </a:solidFill>
                <a:latin typeface="Calibri" panose="020F0502020204030204" pitchFamily="34" charset="0"/>
                <a:ea typeface="Times New Roman" panose="02020603050405020304" pitchFamily="18" charset="0"/>
                <a:cs typeface="Calibri" panose="020F0502020204030204" pitchFamily="34" charset="0"/>
              </a:rPr>
              <a:t>"BMW"</a:t>
            </a:r>
            <a:r>
              <a:rPr lang="en-GB"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GB"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806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12AA68A-716B-44F8-A1FA-1F3EF0A7D2A1}"/>
              </a:ext>
            </a:extLst>
          </p:cNvPr>
          <p:cNvGraphicFramePr>
            <a:graphicFrameLocks noChangeAspect="1"/>
          </p:cNvGraphicFramePr>
          <p:nvPr>
            <p:extLst>
              <p:ext uri="{D42A27DB-BD31-4B8C-83A1-F6EECF244321}">
                <p14:modId xmlns:p14="http://schemas.microsoft.com/office/powerpoint/2010/main" val="1209370907"/>
              </p:ext>
            </p:extLst>
          </p:nvPr>
        </p:nvGraphicFramePr>
        <p:xfrm>
          <a:off x="478254" y="661319"/>
          <a:ext cx="11309339" cy="3778334"/>
        </p:xfrm>
        <a:graphic>
          <a:graphicData uri="http://schemas.openxmlformats.org/presentationml/2006/ole">
            <mc:AlternateContent xmlns:mc="http://schemas.openxmlformats.org/markup-compatibility/2006">
              <mc:Choice xmlns:v="urn:schemas-microsoft-com:vml" Requires="v">
                <p:oleObj spid="_x0000_s2050" name="Document" r:id="rId3" imgW="9793194" imgH="3271590" progId="Word.Document.12">
                  <p:embed/>
                </p:oleObj>
              </mc:Choice>
              <mc:Fallback>
                <p:oleObj name="Document" r:id="rId3" imgW="9793194" imgH="3271590" progId="Word.Document.12">
                  <p:embed/>
                  <p:pic>
                    <p:nvPicPr>
                      <p:cNvPr id="2" name="Object 1">
                        <a:extLst>
                          <a:ext uri="{FF2B5EF4-FFF2-40B4-BE49-F238E27FC236}">
                            <a16:creationId xmlns:a16="http://schemas.microsoft.com/office/drawing/2014/main" id="{412AA68A-716B-44F8-A1FA-1F3EF0A7D2A1}"/>
                          </a:ext>
                        </a:extLst>
                      </p:cNvPr>
                      <p:cNvPicPr/>
                      <p:nvPr/>
                    </p:nvPicPr>
                    <p:blipFill>
                      <a:blip r:embed="rId4"/>
                      <a:stretch>
                        <a:fillRect/>
                      </a:stretch>
                    </p:blipFill>
                    <p:spPr>
                      <a:xfrm>
                        <a:off x="478254" y="661319"/>
                        <a:ext cx="11309339" cy="3778334"/>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1F4FF70-DB59-45D4-A4D1-E2066F946E15}"/>
              </a:ext>
            </a:extLst>
          </p:cNvPr>
          <p:cNvSpPr txBox="1"/>
          <p:nvPr/>
        </p:nvSpPr>
        <p:spPr>
          <a:xfrm>
            <a:off x="715617" y="4439653"/>
            <a:ext cx="10998129" cy="2308324"/>
          </a:xfrm>
          <a:prstGeom prst="rect">
            <a:avLst/>
          </a:prstGeom>
          <a:noFill/>
        </p:spPr>
        <p:txBody>
          <a:bodyPr wrap="square" rtlCol="0">
            <a:spAutoFit/>
          </a:bodyPr>
          <a:lstStyle/>
          <a:p>
            <a:r>
              <a:rPr lang="en-GB" b="1" dirty="0"/>
              <a:t>Mutable</a:t>
            </a:r>
            <a:r>
              <a:rPr lang="en-GB" dirty="0"/>
              <a:t> is a type of variable that can be changed. </a:t>
            </a:r>
          </a:p>
          <a:p>
            <a:r>
              <a:rPr lang="en-GB" dirty="0"/>
              <a:t>In JavaScript, only objects and arrays are mutable, not primitive values.</a:t>
            </a:r>
          </a:p>
          <a:p>
            <a:r>
              <a:rPr lang="en-GB" dirty="0"/>
              <a:t>A </a:t>
            </a:r>
            <a:r>
              <a:rPr lang="en-GB" b="1" dirty="0"/>
              <a:t>mutable object </a:t>
            </a:r>
            <a:r>
              <a:rPr lang="en-GB" dirty="0"/>
              <a:t>is an object whose state can be modified after it is created.</a:t>
            </a:r>
          </a:p>
          <a:p>
            <a:endParaRPr lang="en-GB" dirty="0"/>
          </a:p>
          <a:p>
            <a:r>
              <a:rPr lang="en-GB" b="1" dirty="0" err="1"/>
              <a:t>Immutables</a:t>
            </a:r>
            <a:r>
              <a:rPr lang="en-GB" b="1" dirty="0"/>
              <a:t> </a:t>
            </a:r>
            <a:r>
              <a:rPr lang="en-GB" dirty="0"/>
              <a:t>are the objects whose state cannot be changed once the object is created.</a:t>
            </a:r>
          </a:p>
          <a:p>
            <a:r>
              <a:rPr lang="en-GB" dirty="0"/>
              <a:t>(You </a:t>
            </a:r>
            <a:r>
              <a:rPr lang="en-GB" i="1" dirty="0"/>
              <a:t>can </a:t>
            </a:r>
            <a:r>
              <a:rPr lang="en-GB" dirty="0"/>
              <a:t>make a variable name point to a new value, but the previous value is still held in memory. </a:t>
            </a:r>
          </a:p>
          <a:p>
            <a:r>
              <a:rPr lang="en-GB" dirty="0"/>
              <a:t>Hence the need for garbage collection.)</a:t>
            </a:r>
          </a:p>
          <a:p>
            <a:endParaRPr lang="en-GB" dirty="0"/>
          </a:p>
        </p:txBody>
      </p:sp>
    </p:spTree>
    <p:extLst>
      <p:ext uri="{BB962C8B-B14F-4D97-AF65-F5344CB8AC3E}">
        <p14:creationId xmlns:p14="http://schemas.microsoft.com/office/powerpoint/2010/main" val="517224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6981" y="856418"/>
            <a:ext cx="5341916" cy="4351338"/>
          </a:xfrm>
        </p:spPr>
        <p:txBody>
          <a:bodyPr>
            <a:noAutofit/>
          </a:bodyPr>
          <a:lstStyle/>
          <a:p>
            <a:pPr marL="0" indent="0">
              <a:buNone/>
            </a:pPr>
            <a:r>
              <a:rPr lang="en-GB" sz="2000" b="1" dirty="0">
                <a:solidFill>
                  <a:srgbClr val="FF0000"/>
                </a:solidFill>
              </a:rPr>
              <a:t>Variables are dynamic in JavaScript</a:t>
            </a:r>
          </a:p>
        </p:txBody>
      </p:sp>
      <p:sp>
        <p:nvSpPr>
          <p:cNvPr id="6" name="TextBox 5"/>
          <p:cNvSpPr txBox="1"/>
          <p:nvPr/>
        </p:nvSpPr>
        <p:spPr>
          <a:xfrm>
            <a:off x="96981" y="86977"/>
            <a:ext cx="2659471" cy="646331"/>
          </a:xfrm>
          <a:prstGeom prst="rect">
            <a:avLst/>
          </a:prstGeom>
          <a:solidFill>
            <a:srgbClr val="FACAF4"/>
          </a:solidFill>
        </p:spPr>
        <p:txBody>
          <a:bodyPr wrap="square" rtlCol="0">
            <a:spAutoFit/>
          </a:bodyPr>
          <a:lstStyle/>
          <a:p>
            <a:r>
              <a:rPr lang="en-GB" sz="3600" b="1" dirty="0">
                <a:solidFill>
                  <a:srgbClr val="FF0000"/>
                </a:solidFill>
              </a:rPr>
              <a:t>Variables</a:t>
            </a:r>
            <a:endParaRPr lang="en-GB" sz="2000" b="1" dirty="0">
              <a:solidFill>
                <a:srgbClr val="FF0000"/>
              </a:solidFill>
            </a:endParaRPr>
          </a:p>
        </p:txBody>
      </p:sp>
      <p:sp>
        <p:nvSpPr>
          <p:cNvPr id="7" name="Rectangle 6"/>
          <p:cNvSpPr/>
          <p:nvPr/>
        </p:nvSpPr>
        <p:spPr>
          <a:xfrm>
            <a:off x="162296" y="2436841"/>
            <a:ext cx="5597236" cy="923330"/>
          </a:xfrm>
          <a:prstGeom prst="rect">
            <a:avLst/>
          </a:prstGeom>
        </p:spPr>
        <p:txBody>
          <a:bodyPr wrap="square">
            <a:spAutoFit/>
          </a:bodyPr>
          <a:lstStyle/>
          <a:p>
            <a:r>
              <a:rPr lang="en-GB" dirty="0"/>
              <a:t>All JavaScript </a:t>
            </a:r>
            <a:r>
              <a:rPr lang="en-GB" b="1" dirty="0"/>
              <a:t>variables</a:t>
            </a:r>
            <a:r>
              <a:rPr lang="en-GB" dirty="0"/>
              <a:t> must be </a:t>
            </a:r>
            <a:r>
              <a:rPr lang="en-GB" b="1" dirty="0"/>
              <a:t>identified</a:t>
            </a:r>
            <a:r>
              <a:rPr lang="en-GB" dirty="0"/>
              <a:t> with </a:t>
            </a:r>
            <a:r>
              <a:rPr lang="en-GB" b="1" dirty="0"/>
              <a:t>unique names</a:t>
            </a:r>
            <a:r>
              <a:rPr lang="en-GB" dirty="0"/>
              <a:t>.</a:t>
            </a:r>
          </a:p>
          <a:p>
            <a:r>
              <a:rPr lang="en-GB" dirty="0"/>
              <a:t>These unique names are called </a:t>
            </a:r>
            <a:r>
              <a:rPr lang="en-GB" b="1" dirty="0"/>
              <a:t>identifiers</a:t>
            </a:r>
            <a:r>
              <a:rPr lang="en-GB" dirty="0"/>
              <a:t>.</a:t>
            </a:r>
          </a:p>
        </p:txBody>
      </p:sp>
      <p:sp>
        <p:nvSpPr>
          <p:cNvPr id="9" name="Rectangle 8"/>
          <p:cNvSpPr/>
          <p:nvPr/>
        </p:nvSpPr>
        <p:spPr>
          <a:xfrm>
            <a:off x="5858823" y="277487"/>
            <a:ext cx="6096000" cy="5509200"/>
          </a:xfrm>
          <a:prstGeom prst="rect">
            <a:avLst/>
          </a:prstGeom>
          <a:ln>
            <a:solidFill>
              <a:schemeClr val="tx1"/>
            </a:solidFill>
          </a:ln>
        </p:spPr>
        <p:txBody>
          <a:bodyPr>
            <a:spAutoFit/>
          </a:bodyPr>
          <a:lstStyle/>
          <a:p>
            <a:r>
              <a:rPr lang="en-GB" sz="1600" dirty="0"/>
              <a:t>&lt;!DOCTYPE html&gt;</a:t>
            </a:r>
          </a:p>
          <a:p>
            <a:r>
              <a:rPr lang="en-GB" sz="1600" dirty="0"/>
              <a:t>&lt;html&gt;</a:t>
            </a:r>
          </a:p>
          <a:p>
            <a:r>
              <a:rPr lang="en-GB" sz="1600" dirty="0"/>
              <a:t>&lt;body&gt;</a:t>
            </a:r>
          </a:p>
          <a:p>
            <a:endParaRPr lang="en-GB" sz="1600" dirty="0"/>
          </a:p>
          <a:p>
            <a:r>
              <a:rPr lang="en-GB" sz="1600" dirty="0"/>
              <a:t>&lt;h2&gt;JavaScript Variables&lt;/h2&gt;</a:t>
            </a:r>
          </a:p>
          <a:p>
            <a:endParaRPr lang="en-GB" sz="1600" dirty="0"/>
          </a:p>
          <a:p>
            <a:r>
              <a:rPr lang="en-GB" sz="1600" dirty="0"/>
              <a:t>&lt;p&gt;Strings are written with quotes.&lt;/p&gt;</a:t>
            </a:r>
          </a:p>
          <a:p>
            <a:r>
              <a:rPr lang="en-GB" sz="1600" dirty="0"/>
              <a:t>&lt;p&gt;Numbers are written without quotes.&lt;/p&gt;</a:t>
            </a:r>
          </a:p>
          <a:p>
            <a:endParaRPr lang="en-GB" sz="1600" dirty="0"/>
          </a:p>
          <a:p>
            <a:r>
              <a:rPr lang="en-GB" sz="1600" dirty="0"/>
              <a:t>&lt;p id="demo"&gt;&lt;/p&gt;</a:t>
            </a:r>
          </a:p>
          <a:p>
            <a:endParaRPr lang="en-GB" sz="1600" dirty="0"/>
          </a:p>
          <a:p>
            <a:r>
              <a:rPr lang="en-GB" sz="1600" dirty="0">
                <a:solidFill>
                  <a:srgbClr val="FF0000"/>
                </a:solidFill>
              </a:rPr>
              <a:t>&lt;script&gt;</a:t>
            </a:r>
          </a:p>
          <a:p>
            <a:r>
              <a:rPr lang="en-GB" sz="1600" dirty="0">
                <a:solidFill>
                  <a:srgbClr val="FF0000"/>
                </a:solidFill>
              </a:rPr>
              <a:t>var age =33;</a:t>
            </a:r>
          </a:p>
          <a:p>
            <a:r>
              <a:rPr lang="en-GB" sz="1600" dirty="0">
                <a:solidFill>
                  <a:srgbClr val="FF0000"/>
                </a:solidFill>
              </a:rPr>
              <a:t>var </a:t>
            </a:r>
            <a:r>
              <a:rPr lang="en-GB" sz="1600" dirty="0" err="1">
                <a:solidFill>
                  <a:srgbClr val="FF0000"/>
                </a:solidFill>
              </a:rPr>
              <a:t>fname</a:t>
            </a:r>
            <a:r>
              <a:rPr lang="en-GB" sz="1600" dirty="0">
                <a:solidFill>
                  <a:srgbClr val="FF0000"/>
                </a:solidFill>
              </a:rPr>
              <a:t> = "John";</a:t>
            </a:r>
          </a:p>
          <a:p>
            <a:r>
              <a:rPr lang="en-GB" sz="1600" dirty="0">
                <a:solidFill>
                  <a:srgbClr val="FF0000"/>
                </a:solidFill>
              </a:rPr>
              <a:t>var </a:t>
            </a:r>
            <a:r>
              <a:rPr lang="en-GB" sz="1600" dirty="0" err="1">
                <a:solidFill>
                  <a:srgbClr val="FF0000"/>
                </a:solidFill>
              </a:rPr>
              <a:t>lname</a:t>
            </a:r>
            <a:r>
              <a:rPr lang="en-GB" sz="1600" dirty="0">
                <a:solidFill>
                  <a:srgbClr val="FF0000"/>
                </a:solidFill>
              </a:rPr>
              <a:t> = ‘Smith!';</a:t>
            </a:r>
          </a:p>
          <a:p>
            <a:endParaRPr lang="en-GB" sz="1600" dirty="0">
              <a:solidFill>
                <a:srgbClr val="FF0000"/>
              </a:solidFill>
            </a:endParaRPr>
          </a:p>
          <a:p>
            <a:r>
              <a:rPr lang="en-GB" sz="1600" dirty="0" err="1">
                <a:solidFill>
                  <a:srgbClr val="FF0000"/>
                </a:solidFill>
              </a:rPr>
              <a:t>document.getElementById</a:t>
            </a:r>
            <a:r>
              <a:rPr lang="en-GB" sz="1600" dirty="0">
                <a:solidFill>
                  <a:srgbClr val="FF0000"/>
                </a:solidFill>
              </a:rPr>
              <a:t>("demo").</a:t>
            </a:r>
            <a:r>
              <a:rPr lang="en-GB" sz="1600" dirty="0" err="1">
                <a:solidFill>
                  <a:srgbClr val="FF0000"/>
                </a:solidFill>
              </a:rPr>
              <a:t>innerHTML</a:t>
            </a:r>
            <a:r>
              <a:rPr lang="en-GB" sz="1600" dirty="0">
                <a:solidFill>
                  <a:srgbClr val="FF0000"/>
                </a:solidFill>
              </a:rPr>
              <a:t> =</a:t>
            </a:r>
          </a:p>
          <a:p>
            <a:r>
              <a:rPr lang="en-GB" sz="1600" dirty="0" err="1">
                <a:solidFill>
                  <a:srgbClr val="FF0000"/>
                </a:solidFill>
              </a:rPr>
              <a:t>fname</a:t>
            </a:r>
            <a:r>
              <a:rPr lang="en-GB" sz="1600" dirty="0">
                <a:solidFill>
                  <a:srgbClr val="FF0000"/>
                </a:solidFill>
              </a:rPr>
              <a:t> + "&lt;</a:t>
            </a:r>
            <a:r>
              <a:rPr lang="en-GB" sz="1600" dirty="0" err="1">
                <a:solidFill>
                  <a:srgbClr val="FF0000"/>
                </a:solidFill>
              </a:rPr>
              <a:t>br</a:t>
            </a:r>
            <a:r>
              <a:rPr lang="en-GB" sz="1600" dirty="0">
                <a:solidFill>
                  <a:srgbClr val="FF0000"/>
                </a:solidFill>
              </a:rPr>
              <a:t>&gt;" + </a:t>
            </a:r>
            <a:r>
              <a:rPr lang="en-GB" sz="1600" dirty="0" err="1">
                <a:solidFill>
                  <a:srgbClr val="FF0000"/>
                </a:solidFill>
              </a:rPr>
              <a:t>lname</a:t>
            </a:r>
            <a:r>
              <a:rPr lang="en-GB" sz="1600" dirty="0">
                <a:solidFill>
                  <a:srgbClr val="FF0000"/>
                </a:solidFill>
              </a:rPr>
              <a:t> + "&lt;</a:t>
            </a:r>
            <a:r>
              <a:rPr lang="en-GB" sz="1600" dirty="0" err="1">
                <a:solidFill>
                  <a:srgbClr val="FF0000"/>
                </a:solidFill>
              </a:rPr>
              <a:t>br</a:t>
            </a:r>
            <a:r>
              <a:rPr lang="en-GB" sz="1600" dirty="0">
                <a:solidFill>
                  <a:srgbClr val="FF0000"/>
                </a:solidFill>
              </a:rPr>
              <a:t>&gt;" + age;</a:t>
            </a:r>
          </a:p>
          <a:p>
            <a:r>
              <a:rPr lang="en-GB" sz="1600" dirty="0">
                <a:solidFill>
                  <a:srgbClr val="FF0000"/>
                </a:solidFill>
              </a:rPr>
              <a:t>&lt;/script&gt;</a:t>
            </a:r>
          </a:p>
          <a:p>
            <a:endParaRPr lang="en-GB" sz="1600" dirty="0"/>
          </a:p>
          <a:p>
            <a:r>
              <a:rPr lang="en-GB" sz="1600" dirty="0"/>
              <a:t>&lt;/body&gt;</a:t>
            </a:r>
          </a:p>
          <a:p>
            <a:r>
              <a:rPr lang="en-GB" sz="1600" dirty="0"/>
              <a:t>&lt;/html&gt;</a:t>
            </a:r>
          </a:p>
        </p:txBody>
      </p:sp>
      <p:pic>
        <p:nvPicPr>
          <p:cNvPr id="2" name="Picture 1">
            <a:extLst>
              <a:ext uri="{FF2B5EF4-FFF2-40B4-BE49-F238E27FC236}">
                <a16:creationId xmlns:a16="http://schemas.microsoft.com/office/drawing/2014/main" id="{21D4D6E9-D973-4E83-A083-328C22469200}"/>
              </a:ext>
            </a:extLst>
          </p:cNvPr>
          <p:cNvPicPr>
            <a:picLocks noChangeAspect="1"/>
          </p:cNvPicPr>
          <p:nvPr/>
        </p:nvPicPr>
        <p:blipFill>
          <a:blip r:embed="rId2"/>
          <a:stretch>
            <a:fillRect/>
          </a:stretch>
        </p:blipFill>
        <p:spPr>
          <a:xfrm>
            <a:off x="609477" y="3682915"/>
            <a:ext cx="4029805" cy="780356"/>
          </a:xfrm>
          <a:prstGeom prst="rect">
            <a:avLst/>
          </a:prstGeom>
        </p:spPr>
      </p:pic>
      <p:pic>
        <p:nvPicPr>
          <p:cNvPr id="4" name="Picture 3">
            <a:extLst>
              <a:ext uri="{FF2B5EF4-FFF2-40B4-BE49-F238E27FC236}">
                <a16:creationId xmlns:a16="http://schemas.microsoft.com/office/drawing/2014/main" id="{2C0E7983-5607-426A-9264-5822C53631AC}"/>
              </a:ext>
            </a:extLst>
          </p:cNvPr>
          <p:cNvPicPr>
            <a:picLocks noChangeAspect="1"/>
          </p:cNvPicPr>
          <p:nvPr/>
        </p:nvPicPr>
        <p:blipFill>
          <a:blip r:embed="rId3"/>
          <a:stretch>
            <a:fillRect/>
          </a:stretch>
        </p:blipFill>
        <p:spPr>
          <a:xfrm>
            <a:off x="774083" y="3707301"/>
            <a:ext cx="3865199" cy="755970"/>
          </a:xfrm>
          <a:prstGeom prst="rect">
            <a:avLst/>
          </a:prstGeom>
        </p:spPr>
      </p:pic>
      <p:sp>
        <p:nvSpPr>
          <p:cNvPr id="5" name="TextBox 4">
            <a:extLst>
              <a:ext uri="{FF2B5EF4-FFF2-40B4-BE49-F238E27FC236}">
                <a16:creationId xmlns:a16="http://schemas.microsoft.com/office/drawing/2014/main" id="{B73F42FB-E394-4F66-A9F4-94A6E3487B0B}"/>
              </a:ext>
            </a:extLst>
          </p:cNvPr>
          <p:cNvSpPr txBox="1"/>
          <p:nvPr/>
        </p:nvSpPr>
        <p:spPr>
          <a:xfrm>
            <a:off x="162296" y="4771399"/>
            <a:ext cx="4587498" cy="923330"/>
          </a:xfrm>
          <a:prstGeom prst="rect">
            <a:avLst/>
          </a:prstGeom>
          <a:noFill/>
        </p:spPr>
        <p:txBody>
          <a:bodyPr wrap="square" rtlCol="0">
            <a:spAutoFit/>
          </a:bodyPr>
          <a:lstStyle/>
          <a:p>
            <a:r>
              <a:rPr lang="en-GB" dirty="0"/>
              <a:t>The </a:t>
            </a:r>
            <a:r>
              <a:rPr lang="en-GB" dirty="0">
                <a:highlight>
                  <a:srgbClr val="FFFF00"/>
                </a:highlight>
              </a:rPr>
              <a:t>undefined</a:t>
            </a:r>
            <a:r>
              <a:rPr lang="en-GB" dirty="0"/>
              <a:t> property indicates that a variable has not been assigned a value, or not declared at all.</a:t>
            </a:r>
          </a:p>
        </p:txBody>
      </p:sp>
      <p:sp>
        <p:nvSpPr>
          <p:cNvPr id="8" name="Rectangle 7">
            <a:extLst>
              <a:ext uri="{FF2B5EF4-FFF2-40B4-BE49-F238E27FC236}">
                <a16:creationId xmlns:a16="http://schemas.microsoft.com/office/drawing/2014/main" id="{B088E9E6-5D85-40CB-B008-D085F9755E05}"/>
              </a:ext>
            </a:extLst>
          </p:cNvPr>
          <p:cNvSpPr/>
          <p:nvPr/>
        </p:nvSpPr>
        <p:spPr>
          <a:xfrm>
            <a:off x="96981" y="1318545"/>
            <a:ext cx="5597236" cy="1200329"/>
          </a:xfrm>
          <a:prstGeom prst="rect">
            <a:avLst/>
          </a:prstGeom>
        </p:spPr>
        <p:txBody>
          <a:bodyPr wrap="square">
            <a:spAutoFit/>
          </a:bodyPr>
          <a:lstStyle/>
          <a:p>
            <a:r>
              <a:rPr lang="en-GB" dirty="0"/>
              <a:t>A </a:t>
            </a:r>
            <a:r>
              <a:rPr lang="en-GB" b="1" dirty="0"/>
              <a:t>dynamic</a:t>
            </a:r>
            <a:r>
              <a:rPr lang="en-GB" dirty="0"/>
              <a:t> variable is a variable whose address is determined when the program runs. </a:t>
            </a:r>
          </a:p>
          <a:p>
            <a:r>
              <a:rPr lang="en-GB" dirty="0"/>
              <a:t>In contrast, a </a:t>
            </a:r>
            <a:r>
              <a:rPr lang="en-GB" b="1" dirty="0"/>
              <a:t>static</a:t>
            </a:r>
            <a:r>
              <a:rPr lang="en-GB" dirty="0"/>
              <a:t> variable has memory reserved for it at </a:t>
            </a:r>
            <a:r>
              <a:rPr lang="en-GB" b="1" dirty="0">
                <a:solidFill>
                  <a:srgbClr val="FF0000"/>
                </a:solidFill>
              </a:rPr>
              <a:t>compilation</a:t>
            </a:r>
            <a:r>
              <a:rPr lang="en-GB" dirty="0"/>
              <a:t> time.</a:t>
            </a:r>
          </a:p>
        </p:txBody>
      </p:sp>
    </p:spTree>
    <p:extLst>
      <p:ext uri="{BB962C8B-B14F-4D97-AF65-F5344CB8AC3E}">
        <p14:creationId xmlns:p14="http://schemas.microsoft.com/office/powerpoint/2010/main" val="148148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420957" y="1885364"/>
            <a:ext cx="9144000" cy="1444181"/>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JavaScript</a:t>
            </a:r>
          </a:p>
        </p:txBody>
      </p:sp>
      <p:sp>
        <p:nvSpPr>
          <p:cNvPr id="7" name="TextBox 6"/>
          <p:cNvSpPr txBox="1"/>
          <p:nvPr/>
        </p:nvSpPr>
        <p:spPr>
          <a:xfrm>
            <a:off x="3452379" y="3579241"/>
            <a:ext cx="5081155" cy="769441"/>
          </a:xfrm>
          <a:prstGeom prst="rect">
            <a:avLst/>
          </a:prstGeom>
          <a:noFill/>
        </p:spPr>
        <p:txBody>
          <a:bodyPr wrap="square" rtlCol="0">
            <a:spAutoFit/>
          </a:bodyPr>
          <a:lstStyle/>
          <a:p>
            <a:pPr algn="ctr"/>
            <a:r>
              <a:rPr lang="en-US" sz="4400">
                <a:latin typeface="Tahoma" panose="020B0604030504040204" pitchFamily="34" charset="0"/>
                <a:ea typeface="Tahoma" panose="020B0604030504040204" pitchFamily="34" charset="0"/>
                <a:cs typeface="Tahoma" panose="020B0604030504040204" pitchFamily="34" charset="0"/>
              </a:rPr>
              <a:t>Language Core</a:t>
            </a:r>
            <a:endParaRPr lang="en-GB" sz="44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EE221A57-42DF-4F0B-B6CF-CD2B6126BBAE}"/>
              </a:ext>
            </a:extLst>
          </p:cNvPr>
          <p:cNvPicPr>
            <a:picLocks noChangeAspect="1"/>
          </p:cNvPicPr>
          <p:nvPr/>
        </p:nvPicPr>
        <p:blipFill>
          <a:blip r:embed="rId2"/>
          <a:stretch>
            <a:fillRect/>
          </a:stretch>
        </p:blipFill>
        <p:spPr>
          <a:xfrm>
            <a:off x="10287000" y="21653"/>
            <a:ext cx="1905000" cy="1905000"/>
          </a:xfrm>
          <a:prstGeom prst="rect">
            <a:avLst/>
          </a:prstGeom>
        </p:spPr>
      </p:pic>
    </p:spTree>
    <p:extLst>
      <p:ext uri="{BB962C8B-B14F-4D97-AF65-F5344CB8AC3E}">
        <p14:creationId xmlns:p14="http://schemas.microsoft.com/office/powerpoint/2010/main" val="2202104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FA846A-C0D1-4543-8A38-C4EA7B4868C9}"/>
              </a:ext>
            </a:extLst>
          </p:cNvPr>
          <p:cNvSpPr/>
          <p:nvPr/>
        </p:nvSpPr>
        <p:spPr>
          <a:xfrm>
            <a:off x="292964" y="230988"/>
            <a:ext cx="8771523" cy="5632311"/>
          </a:xfrm>
          <a:prstGeom prst="rect">
            <a:avLst/>
          </a:prstGeom>
        </p:spPr>
        <p:txBody>
          <a:bodyPr wrap="square">
            <a:spAutoFit/>
          </a:bodyPr>
          <a:lstStyle/>
          <a:p>
            <a:r>
              <a:rPr lang="en-GB" dirty="0"/>
              <a:t>&lt;!DOCTYPE html&gt;</a:t>
            </a:r>
          </a:p>
          <a:p>
            <a:r>
              <a:rPr lang="en-GB" dirty="0"/>
              <a:t>&lt;html&gt;</a:t>
            </a:r>
          </a:p>
          <a:p>
            <a:r>
              <a:rPr lang="en-GB" dirty="0"/>
              <a:t>&lt;head&gt;&lt;/head&gt;</a:t>
            </a:r>
          </a:p>
          <a:p>
            <a:r>
              <a:rPr lang="en-GB" dirty="0"/>
              <a:t>&lt;body&gt;</a:t>
            </a:r>
          </a:p>
          <a:p>
            <a:r>
              <a:rPr lang="en-GB" dirty="0"/>
              <a:t>&lt;h2&gt;JavaScript&lt;/h2&gt;</a:t>
            </a:r>
          </a:p>
          <a:p>
            <a:endParaRPr lang="en-GB" dirty="0"/>
          </a:p>
          <a:p>
            <a:r>
              <a:rPr lang="en-GB" dirty="0">
                <a:highlight>
                  <a:srgbClr val="FFFF00"/>
                </a:highlight>
              </a:rPr>
              <a:t>    &lt;script&gt;</a:t>
            </a:r>
          </a:p>
          <a:p>
            <a:r>
              <a:rPr lang="en-GB" dirty="0">
                <a:highlight>
                  <a:srgbClr val="FFFF00"/>
                </a:highlight>
              </a:rPr>
              <a:t>        var x; // Now x is undefined x = 5;           </a:t>
            </a:r>
          </a:p>
          <a:p>
            <a:r>
              <a:rPr lang="en-GB" dirty="0">
                <a:highlight>
                  <a:srgbClr val="FFFF00"/>
                </a:highlight>
              </a:rPr>
              <a:t>        console.log(x);</a:t>
            </a:r>
          </a:p>
          <a:p>
            <a:r>
              <a:rPr lang="en-GB" dirty="0">
                <a:highlight>
                  <a:srgbClr val="FFFF00"/>
                </a:highlight>
              </a:rPr>
              <a:t>        console.log(</a:t>
            </a:r>
            <a:r>
              <a:rPr lang="en-GB" dirty="0" err="1">
                <a:highlight>
                  <a:srgbClr val="FFFF00"/>
                </a:highlight>
              </a:rPr>
              <a:t>typeof</a:t>
            </a:r>
            <a:r>
              <a:rPr lang="en-GB" dirty="0">
                <a:highlight>
                  <a:srgbClr val="FFFF00"/>
                </a:highlight>
              </a:rPr>
              <a:t>(x));</a:t>
            </a:r>
          </a:p>
          <a:p>
            <a:r>
              <a:rPr lang="en-GB" dirty="0">
                <a:highlight>
                  <a:srgbClr val="FFFF00"/>
                </a:highlight>
              </a:rPr>
              <a:t>        x = "John"; // Now x is a String</a:t>
            </a:r>
          </a:p>
          <a:p>
            <a:r>
              <a:rPr lang="en-GB" dirty="0">
                <a:highlight>
                  <a:srgbClr val="FFFF00"/>
                </a:highlight>
              </a:rPr>
              <a:t>        console.log(x);</a:t>
            </a:r>
          </a:p>
          <a:p>
            <a:r>
              <a:rPr lang="en-GB" dirty="0">
                <a:highlight>
                  <a:srgbClr val="FFFF00"/>
                </a:highlight>
              </a:rPr>
              <a:t>        console.log(</a:t>
            </a:r>
            <a:r>
              <a:rPr lang="en-GB" dirty="0" err="1">
                <a:highlight>
                  <a:srgbClr val="FFFF00"/>
                </a:highlight>
              </a:rPr>
              <a:t>typeof</a:t>
            </a:r>
            <a:r>
              <a:rPr lang="en-GB" dirty="0">
                <a:highlight>
                  <a:srgbClr val="FFFF00"/>
                </a:highlight>
              </a:rPr>
              <a:t>(x));</a:t>
            </a:r>
          </a:p>
          <a:p>
            <a:r>
              <a:rPr lang="en-GB" dirty="0">
                <a:highlight>
                  <a:srgbClr val="FFFF00"/>
                </a:highlight>
              </a:rPr>
              <a:t>        var x = 34.00; // Written with decimals var x2 = 34;        // Written without decimals</a:t>
            </a:r>
          </a:p>
          <a:p>
            <a:r>
              <a:rPr lang="en-GB" dirty="0">
                <a:highlight>
                  <a:srgbClr val="FFFF00"/>
                </a:highlight>
              </a:rPr>
              <a:t>        console.log(x);</a:t>
            </a:r>
          </a:p>
          <a:p>
            <a:r>
              <a:rPr lang="en-GB" dirty="0">
                <a:highlight>
                  <a:srgbClr val="FFFF00"/>
                </a:highlight>
              </a:rPr>
              <a:t>        console.log(</a:t>
            </a:r>
            <a:r>
              <a:rPr lang="en-GB" dirty="0" err="1">
                <a:highlight>
                  <a:srgbClr val="FFFF00"/>
                </a:highlight>
              </a:rPr>
              <a:t>typeof</a:t>
            </a:r>
            <a:r>
              <a:rPr lang="en-GB" dirty="0">
                <a:highlight>
                  <a:srgbClr val="FFFF00"/>
                </a:highlight>
              </a:rPr>
              <a:t>(x));</a:t>
            </a:r>
          </a:p>
          <a:p>
            <a:r>
              <a:rPr lang="en-GB" dirty="0">
                <a:highlight>
                  <a:srgbClr val="FFFF00"/>
                </a:highlight>
              </a:rPr>
              <a:t>    &lt;/script&gt;</a:t>
            </a:r>
          </a:p>
          <a:p>
            <a:endParaRPr lang="en-GB" dirty="0"/>
          </a:p>
          <a:p>
            <a:r>
              <a:rPr lang="en-GB" dirty="0"/>
              <a:t>&lt;/body&gt;</a:t>
            </a:r>
          </a:p>
          <a:p>
            <a:r>
              <a:rPr lang="en-GB" dirty="0"/>
              <a:t>&lt;/html&gt;</a:t>
            </a:r>
          </a:p>
        </p:txBody>
      </p:sp>
      <p:pic>
        <p:nvPicPr>
          <p:cNvPr id="4" name="Picture 3">
            <a:extLst>
              <a:ext uri="{FF2B5EF4-FFF2-40B4-BE49-F238E27FC236}">
                <a16:creationId xmlns:a16="http://schemas.microsoft.com/office/drawing/2014/main" id="{0A83AFE2-96A5-48C7-B472-750C6ED46CCC}"/>
              </a:ext>
            </a:extLst>
          </p:cNvPr>
          <p:cNvPicPr>
            <a:picLocks noChangeAspect="1"/>
          </p:cNvPicPr>
          <p:nvPr/>
        </p:nvPicPr>
        <p:blipFill>
          <a:blip r:embed="rId2"/>
          <a:stretch>
            <a:fillRect/>
          </a:stretch>
        </p:blipFill>
        <p:spPr>
          <a:xfrm>
            <a:off x="10638428" y="230988"/>
            <a:ext cx="1260608" cy="996036"/>
          </a:xfrm>
          <a:prstGeom prst="rect">
            <a:avLst/>
          </a:prstGeom>
        </p:spPr>
      </p:pic>
      <p:sp>
        <p:nvSpPr>
          <p:cNvPr id="3" name="TextBox 2">
            <a:extLst>
              <a:ext uri="{FF2B5EF4-FFF2-40B4-BE49-F238E27FC236}">
                <a16:creationId xmlns:a16="http://schemas.microsoft.com/office/drawing/2014/main" id="{EC4B4C29-F732-4D9C-ABF5-8A9EA19B55AF}"/>
              </a:ext>
            </a:extLst>
          </p:cNvPr>
          <p:cNvSpPr txBox="1"/>
          <p:nvPr/>
        </p:nvSpPr>
        <p:spPr>
          <a:xfrm>
            <a:off x="9635348" y="1706078"/>
            <a:ext cx="1975275" cy="1754326"/>
          </a:xfrm>
          <a:prstGeom prst="rect">
            <a:avLst/>
          </a:prstGeom>
          <a:noFill/>
        </p:spPr>
        <p:txBody>
          <a:bodyPr wrap="square" rtlCol="0">
            <a:spAutoFit/>
          </a:bodyPr>
          <a:lstStyle/>
          <a:p>
            <a:r>
              <a:rPr lang="en-GB" dirty="0">
                <a:solidFill>
                  <a:schemeClr val="accent1">
                    <a:lumMod val="75000"/>
                  </a:schemeClr>
                </a:solidFill>
              </a:rPr>
              <a:t>console.log</a:t>
            </a:r>
          </a:p>
          <a:p>
            <a:r>
              <a:rPr lang="en-GB" dirty="0" err="1">
                <a:solidFill>
                  <a:schemeClr val="accent1">
                    <a:lumMod val="75000"/>
                  </a:schemeClr>
                </a:solidFill>
              </a:rPr>
              <a:t>typeof</a:t>
            </a:r>
            <a:r>
              <a:rPr lang="en-GB" dirty="0">
                <a:solidFill>
                  <a:schemeClr val="accent1">
                    <a:lumMod val="75000"/>
                  </a:schemeClr>
                </a:solidFill>
              </a:rPr>
              <a:t>()</a:t>
            </a:r>
          </a:p>
          <a:p>
            <a:r>
              <a:rPr lang="en-GB" dirty="0">
                <a:solidFill>
                  <a:schemeClr val="accent1">
                    <a:lumMod val="75000"/>
                  </a:schemeClr>
                </a:solidFill>
              </a:rPr>
              <a:t>undefined</a:t>
            </a:r>
          </a:p>
          <a:p>
            <a:r>
              <a:rPr lang="en-GB" dirty="0">
                <a:solidFill>
                  <a:schemeClr val="accent1">
                    <a:lumMod val="75000"/>
                  </a:schemeClr>
                </a:solidFill>
              </a:rPr>
              <a:t>string primitive</a:t>
            </a:r>
          </a:p>
          <a:p>
            <a:r>
              <a:rPr lang="en-GB" dirty="0">
                <a:solidFill>
                  <a:schemeClr val="accent1">
                    <a:lumMod val="75000"/>
                  </a:schemeClr>
                </a:solidFill>
              </a:rPr>
              <a:t>number primitive</a:t>
            </a:r>
          </a:p>
          <a:p>
            <a:r>
              <a:rPr lang="en-GB" dirty="0">
                <a:solidFill>
                  <a:schemeClr val="accent1">
                    <a:lumMod val="75000"/>
                  </a:schemeClr>
                </a:solidFill>
              </a:rPr>
              <a:t>F12</a:t>
            </a:r>
          </a:p>
        </p:txBody>
      </p:sp>
      <p:pic>
        <p:nvPicPr>
          <p:cNvPr id="5" name="Picture 4">
            <a:extLst>
              <a:ext uri="{FF2B5EF4-FFF2-40B4-BE49-F238E27FC236}">
                <a16:creationId xmlns:a16="http://schemas.microsoft.com/office/drawing/2014/main" id="{DCEAE5B7-DC09-4857-B48C-8B68D0F94F96}"/>
              </a:ext>
            </a:extLst>
          </p:cNvPr>
          <p:cNvPicPr>
            <a:picLocks noChangeAspect="1"/>
          </p:cNvPicPr>
          <p:nvPr/>
        </p:nvPicPr>
        <p:blipFill>
          <a:blip r:embed="rId3"/>
          <a:stretch>
            <a:fillRect/>
          </a:stretch>
        </p:blipFill>
        <p:spPr>
          <a:xfrm>
            <a:off x="9591323" y="3706768"/>
            <a:ext cx="2019300" cy="1800225"/>
          </a:xfrm>
          <a:prstGeom prst="rect">
            <a:avLst/>
          </a:prstGeom>
        </p:spPr>
      </p:pic>
      <p:pic>
        <p:nvPicPr>
          <p:cNvPr id="6" name="Picture 5">
            <a:extLst>
              <a:ext uri="{FF2B5EF4-FFF2-40B4-BE49-F238E27FC236}">
                <a16:creationId xmlns:a16="http://schemas.microsoft.com/office/drawing/2014/main" id="{27DDBFDD-830F-4B7A-A2CC-7B02AD86348D}"/>
              </a:ext>
            </a:extLst>
          </p:cNvPr>
          <p:cNvPicPr>
            <a:picLocks noChangeAspect="1"/>
          </p:cNvPicPr>
          <p:nvPr/>
        </p:nvPicPr>
        <p:blipFill>
          <a:blip r:embed="rId4"/>
          <a:stretch>
            <a:fillRect/>
          </a:stretch>
        </p:blipFill>
        <p:spPr>
          <a:xfrm>
            <a:off x="7939088" y="1706078"/>
            <a:ext cx="1511878" cy="1179167"/>
          </a:xfrm>
          <a:prstGeom prst="rect">
            <a:avLst/>
          </a:prstGeom>
        </p:spPr>
      </p:pic>
    </p:spTree>
    <p:extLst>
      <p:ext uri="{BB962C8B-B14F-4D97-AF65-F5344CB8AC3E}">
        <p14:creationId xmlns:p14="http://schemas.microsoft.com/office/powerpoint/2010/main" val="207845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21" y="1885952"/>
            <a:ext cx="2797843" cy="225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230" y="1921210"/>
            <a:ext cx="4418386" cy="2039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373141" y="962049"/>
            <a:ext cx="2798989" cy="53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latin typeface="Tahoma" panose="020B0604030504040204" pitchFamily="34" charset="0"/>
                <a:ea typeface="Tahoma" panose="020B0604030504040204" pitchFamily="34" charset="0"/>
                <a:cs typeface="Tahoma" panose="020B0604030504040204" pitchFamily="34" charset="0"/>
              </a:rPr>
              <a:t>Arithmetic</a:t>
            </a:r>
          </a:p>
        </p:txBody>
      </p:sp>
      <p:sp>
        <p:nvSpPr>
          <p:cNvPr id="9" name="Title 1"/>
          <p:cNvSpPr txBox="1">
            <a:spLocks/>
          </p:cNvSpPr>
          <p:nvPr/>
        </p:nvSpPr>
        <p:spPr>
          <a:xfrm>
            <a:off x="4220745" y="1027525"/>
            <a:ext cx="2798989" cy="53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latin typeface="Tahoma" panose="020B0604030504040204" pitchFamily="34" charset="0"/>
                <a:ea typeface="Tahoma" panose="020B0604030504040204" pitchFamily="34" charset="0"/>
                <a:cs typeface="Tahoma" panose="020B0604030504040204" pitchFamily="34" charset="0"/>
              </a:rPr>
              <a:t>Assignment</a:t>
            </a:r>
          </a:p>
        </p:txBody>
      </p:sp>
      <p:sp>
        <p:nvSpPr>
          <p:cNvPr id="11" name="TextBox 10"/>
          <p:cNvSpPr txBox="1"/>
          <p:nvPr/>
        </p:nvSpPr>
        <p:spPr>
          <a:xfrm>
            <a:off x="198912" y="148021"/>
            <a:ext cx="11546774" cy="523220"/>
          </a:xfrm>
          <a:prstGeom prst="rect">
            <a:avLst/>
          </a:prstGeom>
          <a:solidFill>
            <a:srgbClr val="FACAF4"/>
          </a:solidFill>
        </p:spPr>
        <p:txBody>
          <a:bodyPr wrap="square" rtlCol="0">
            <a:spAutoFit/>
          </a:bodyPr>
          <a:lstStyle/>
          <a:p>
            <a:r>
              <a:rPr lang="en-GB" sz="2800" b="1" dirty="0"/>
              <a:t>Operators</a:t>
            </a:r>
          </a:p>
        </p:txBody>
      </p:sp>
      <p:pic>
        <p:nvPicPr>
          <p:cNvPr id="2" name="Picture 1">
            <a:extLst>
              <a:ext uri="{FF2B5EF4-FFF2-40B4-BE49-F238E27FC236}">
                <a16:creationId xmlns:a16="http://schemas.microsoft.com/office/drawing/2014/main" id="{5CBF957A-96C3-4246-B2A2-9A2ADA62F04B}"/>
              </a:ext>
            </a:extLst>
          </p:cNvPr>
          <p:cNvPicPr>
            <a:picLocks noChangeAspect="1"/>
          </p:cNvPicPr>
          <p:nvPr/>
        </p:nvPicPr>
        <p:blipFill>
          <a:blip r:embed="rId4"/>
          <a:stretch>
            <a:fillRect/>
          </a:stretch>
        </p:blipFill>
        <p:spPr>
          <a:xfrm>
            <a:off x="8182059" y="1499449"/>
            <a:ext cx="3749365" cy="3859102"/>
          </a:xfrm>
          <a:prstGeom prst="rect">
            <a:avLst/>
          </a:prstGeom>
        </p:spPr>
      </p:pic>
      <p:pic>
        <p:nvPicPr>
          <p:cNvPr id="3" name="Picture 2">
            <a:extLst>
              <a:ext uri="{FF2B5EF4-FFF2-40B4-BE49-F238E27FC236}">
                <a16:creationId xmlns:a16="http://schemas.microsoft.com/office/drawing/2014/main" id="{5ED6C78F-1372-4611-B4DD-D38CD57E5D48}"/>
              </a:ext>
            </a:extLst>
          </p:cNvPr>
          <p:cNvPicPr>
            <a:picLocks noChangeAspect="1"/>
          </p:cNvPicPr>
          <p:nvPr/>
        </p:nvPicPr>
        <p:blipFill>
          <a:blip r:embed="rId5"/>
          <a:stretch>
            <a:fillRect/>
          </a:stretch>
        </p:blipFill>
        <p:spPr>
          <a:xfrm>
            <a:off x="8593574" y="757732"/>
            <a:ext cx="2926334" cy="755970"/>
          </a:xfrm>
          <a:prstGeom prst="rect">
            <a:avLst/>
          </a:prstGeom>
        </p:spPr>
      </p:pic>
      <p:sp>
        <p:nvSpPr>
          <p:cNvPr id="4" name="TextBox 3">
            <a:extLst>
              <a:ext uri="{FF2B5EF4-FFF2-40B4-BE49-F238E27FC236}">
                <a16:creationId xmlns:a16="http://schemas.microsoft.com/office/drawing/2014/main" id="{0326645B-F906-4E6A-A273-D34BA44B5523}"/>
              </a:ext>
            </a:extLst>
          </p:cNvPr>
          <p:cNvSpPr txBox="1"/>
          <p:nvPr/>
        </p:nvSpPr>
        <p:spPr>
          <a:xfrm>
            <a:off x="262421" y="4412974"/>
            <a:ext cx="7357579" cy="2585323"/>
          </a:xfrm>
          <a:prstGeom prst="rect">
            <a:avLst/>
          </a:prstGeom>
          <a:noFill/>
        </p:spPr>
        <p:txBody>
          <a:bodyPr wrap="square" rtlCol="0">
            <a:spAutoFit/>
          </a:bodyPr>
          <a:lstStyle/>
          <a:p>
            <a:r>
              <a:rPr lang="en-GB" b="1" dirty="0"/>
              <a:t>? </a:t>
            </a:r>
            <a:r>
              <a:rPr lang="en-GB" dirty="0"/>
              <a:t>The conditional (ternary) operator is the only JavaScript operator that takes three operands. This operator is frequently used as a shortcut for the if-else statement.</a:t>
            </a:r>
          </a:p>
          <a:p>
            <a:r>
              <a:rPr lang="en-GB" b="1" dirty="0"/>
              <a:t>Syntax</a:t>
            </a:r>
            <a:r>
              <a:rPr lang="en-GB" dirty="0"/>
              <a:t> : condition ? </a:t>
            </a:r>
            <a:r>
              <a:rPr lang="en-GB" dirty="0" err="1"/>
              <a:t>exprT</a:t>
            </a:r>
            <a:r>
              <a:rPr lang="en-GB" dirty="0"/>
              <a:t> : </a:t>
            </a:r>
            <a:r>
              <a:rPr lang="en-GB" dirty="0" err="1"/>
              <a:t>exprF</a:t>
            </a:r>
            <a:r>
              <a:rPr lang="en-GB" dirty="0"/>
              <a:t> </a:t>
            </a:r>
          </a:p>
          <a:p>
            <a:r>
              <a:rPr lang="en-GB" b="1" dirty="0"/>
              <a:t>Example:</a:t>
            </a:r>
          </a:p>
          <a:p>
            <a:r>
              <a:rPr lang="en-GB" dirty="0"/>
              <a:t>var age = 26;</a:t>
            </a:r>
          </a:p>
          <a:p>
            <a:r>
              <a:rPr lang="en-GB" dirty="0"/>
              <a:t>var beverage = (age &gt;= 21) ? "Beer" : "Juice";</a:t>
            </a:r>
          </a:p>
          <a:p>
            <a:r>
              <a:rPr lang="en-GB" dirty="0"/>
              <a:t>console.log(beverage); // "Beer"</a:t>
            </a:r>
          </a:p>
          <a:p>
            <a:endParaRPr lang="en-GB" dirty="0"/>
          </a:p>
        </p:txBody>
      </p:sp>
    </p:spTree>
    <p:extLst>
      <p:ext uri="{BB962C8B-B14F-4D97-AF65-F5344CB8AC3E}">
        <p14:creationId xmlns:p14="http://schemas.microsoft.com/office/powerpoint/2010/main" val="369697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047" y="89124"/>
            <a:ext cx="2823401" cy="646331"/>
          </a:xfrm>
          <a:prstGeom prst="rect">
            <a:avLst/>
          </a:prstGeom>
          <a:solidFill>
            <a:srgbClr val="FACAF4"/>
          </a:solidFill>
        </p:spPr>
        <p:txBody>
          <a:bodyPr wrap="square" rtlCol="0">
            <a:spAutoFit/>
          </a:bodyPr>
          <a:lstStyle/>
          <a:p>
            <a:r>
              <a:rPr lang="en-GB" sz="3600" b="1" dirty="0">
                <a:solidFill>
                  <a:srgbClr val="FF0000"/>
                </a:solidFill>
              </a:rPr>
              <a:t>Selection</a:t>
            </a:r>
          </a:p>
        </p:txBody>
      </p:sp>
      <p:sp>
        <p:nvSpPr>
          <p:cNvPr id="5" name="TextBox 4"/>
          <p:cNvSpPr txBox="1"/>
          <p:nvPr/>
        </p:nvSpPr>
        <p:spPr>
          <a:xfrm>
            <a:off x="209602" y="1008856"/>
            <a:ext cx="1555667" cy="461665"/>
          </a:xfrm>
          <a:prstGeom prst="rect">
            <a:avLst/>
          </a:prstGeom>
          <a:noFill/>
        </p:spPr>
        <p:txBody>
          <a:bodyPr wrap="square" rtlCol="0">
            <a:spAutoFit/>
          </a:bodyPr>
          <a:lstStyle/>
          <a:p>
            <a:r>
              <a:rPr lang="en-GB" sz="2400" b="1" dirty="0">
                <a:solidFill>
                  <a:srgbClr val="FF0000"/>
                </a:solidFill>
              </a:rPr>
              <a:t>If Else </a:t>
            </a:r>
          </a:p>
        </p:txBody>
      </p:sp>
      <p:sp>
        <p:nvSpPr>
          <p:cNvPr id="3" name="Rectangle 2">
            <a:extLst>
              <a:ext uri="{FF2B5EF4-FFF2-40B4-BE49-F238E27FC236}">
                <a16:creationId xmlns:a16="http://schemas.microsoft.com/office/drawing/2014/main" id="{6BC3FDF3-AC92-4239-86BF-1F4400C52378}"/>
              </a:ext>
            </a:extLst>
          </p:cNvPr>
          <p:cNvSpPr/>
          <p:nvPr/>
        </p:nvSpPr>
        <p:spPr>
          <a:xfrm>
            <a:off x="327775" y="1541412"/>
            <a:ext cx="3647877" cy="1200329"/>
          </a:xfrm>
          <a:prstGeom prst="rect">
            <a:avLst/>
          </a:prstGeom>
        </p:spPr>
        <p:txBody>
          <a:bodyPr wrap="square">
            <a:spAutoFit/>
          </a:bodyPr>
          <a:lstStyle/>
          <a:p>
            <a:r>
              <a:rPr lang="en-GB" dirty="0"/>
              <a:t>if (condition) {</a:t>
            </a:r>
          </a:p>
          <a:p>
            <a:r>
              <a:rPr lang="en-GB" dirty="0"/>
              <a:t>    block of code to be executed </a:t>
            </a:r>
          </a:p>
          <a:p>
            <a:r>
              <a:rPr lang="en-GB" dirty="0"/>
              <a:t>    if the condition is true</a:t>
            </a:r>
          </a:p>
          <a:p>
            <a:r>
              <a:rPr lang="en-GB" dirty="0"/>
              <a:t>}</a:t>
            </a:r>
          </a:p>
        </p:txBody>
      </p:sp>
      <p:sp>
        <p:nvSpPr>
          <p:cNvPr id="4" name="Rectangle 3">
            <a:extLst>
              <a:ext uri="{FF2B5EF4-FFF2-40B4-BE49-F238E27FC236}">
                <a16:creationId xmlns:a16="http://schemas.microsoft.com/office/drawing/2014/main" id="{3DB76B70-83A2-4AD5-8C3E-5DCFF3AEC3F9}"/>
              </a:ext>
            </a:extLst>
          </p:cNvPr>
          <p:cNvSpPr/>
          <p:nvPr/>
        </p:nvSpPr>
        <p:spPr>
          <a:xfrm>
            <a:off x="4407234" y="1195617"/>
            <a:ext cx="7402286" cy="2862322"/>
          </a:xfrm>
          <a:prstGeom prst="rect">
            <a:avLst/>
          </a:prstGeom>
        </p:spPr>
        <p:txBody>
          <a:bodyPr wrap="square">
            <a:spAutoFit/>
          </a:bodyPr>
          <a:lstStyle/>
          <a:p>
            <a:r>
              <a:rPr lang="en-GB" dirty="0"/>
              <a:t>var greeting;</a:t>
            </a:r>
          </a:p>
          <a:p>
            <a:r>
              <a:rPr lang="en-GB" dirty="0"/>
              <a:t>    var time = new Date().</a:t>
            </a:r>
            <a:r>
              <a:rPr lang="en-GB" dirty="0" err="1"/>
              <a:t>getHours</a:t>
            </a:r>
            <a:r>
              <a:rPr lang="en-GB" dirty="0"/>
              <a:t>();</a:t>
            </a:r>
          </a:p>
          <a:p>
            <a:r>
              <a:rPr lang="en-GB" dirty="0"/>
              <a:t>    if (time &lt; 10) {</a:t>
            </a:r>
          </a:p>
          <a:p>
            <a:r>
              <a:rPr lang="en-GB" dirty="0"/>
              <a:t>        greeting = "Good morning";</a:t>
            </a:r>
          </a:p>
          <a:p>
            <a:r>
              <a:rPr lang="en-GB" dirty="0"/>
              <a:t>    } else if (time &lt; 20) {</a:t>
            </a:r>
          </a:p>
          <a:p>
            <a:r>
              <a:rPr lang="en-GB" dirty="0"/>
              <a:t>        greeting = "Good day";</a:t>
            </a:r>
          </a:p>
          <a:p>
            <a:r>
              <a:rPr lang="en-GB" dirty="0"/>
              <a:t>    } else {</a:t>
            </a:r>
          </a:p>
          <a:p>
            <a:r>
              <a:rPr lang="en-GB" dirty="0"/>
              <a:t>        greeting = "Good evening";</a:t>
            </a:r>
          </a:p>
          <a:p>
            <a:r>
              <a:rPr lang="en-GB" dirty="0"/>
              <a:t>    }</a:t>
            </a:r>
          </a:p>
          <a:p>
            <a:r>
              <a:rPr lang="en-GB" dirty="0"/>
              <a:t>    </a:t>
            </a:r>
            <a:r>
              <a:rPr lang="en-GB" dirty="0" err="1"/>
              <a:t>document.getElementById</a:t>
            </a:r>
            <a:r>
              <a:rPr lang="en-GB" dirty="0"/>
              <a:t>("demo").</a:t>
            </a:r>
            <a:r>
              <a:rPr lang="en-GB" dirty="0" err="1"/>
              <a:t>innerHTML</a:t>
            </a:r>
            <a:r>
              <a:rPr lang="en-GB" dirty="0"/>
              <a:t> = greeting;</a:t>
            </a:r>
          </a:p>
        </p:txBody>
      </p:sp>
      <p:grpSp>
        <p:nvGrpSpPr>
          <p:cNvPr id="12" name="Group 11">
            <a:extLst>
              <a:ext uri="{FF2B5EF4-FFF2-40B4-BE49-F238E27FC236}">
                <a16:creationId xmlns:a16="http://schemas.microsoft.com/office/drawing/2014/main" id="{34E0D7E8-2C1F-4209-A4D6-11BC69234D7A}"/>
              </a:ext>
            </a:extLst>
          </p:cNvPr>
          <p:cNvGrpSpPr/>
          <p:nvPr/>
        </p:nvGrpSpPr>
        <p:grpSpPr>
          <a:xfrm>
            <a:off x="8335618" y="1426450"/>
            <a:ext cx="3528608" cy="715126"/>
            <a:chOff x="8280913" y="480491"/>
            <a:chExt cx="3528608" cy="715126"/>
          </a:xfrm>
        </p:grpSpPr>
        <p:sp>
          <p:nvSpPr>
            <p:cNvPr id="7" name="Rectangle 6">
              <a:extLst>
                <a:ext uri="{FF2B5EF4-FFF2-40B4-BE49-F238E27FC236}">
                  <a16:creationId xmlns:a16="http://schemas.microsoft.com/office/drawing/2014/main" id="{A385D361-050A-43E2-8D14-54BC3FABA5BE}"/>
                </a:ext>
              </a:extLst>
            </p:cNvPr>
            <p:cNvSpPr/>
            <p:nvPr/>
          </p:nvSpPr>
          <p:spPr>
            <a:xfrm>
              <a:off x="8280913" y="826285"/>
              <a:ext cx="3148116" cy="369332"/>
            </a:xfrm>
            <a:prstGeom prst="rect">
              <a:avLst/>
            </a:prstGeom>
          </p:spPr>
          <p:txBody>
            <a:bodyPr wrap="square">
              <a:spAutoFit/>
            </a:bodyPr>
            <a:lstStyle/>
            <a:p>
              <a:r>
                <a:rPr lang="en-GB" dirty="0"/>
                <a:t>if (time &gt; 5 &amp;&amp; time &lt; 10)</a:t>
              </a:r>
            </a:p>
          </p:txBody>
        </p:sp>
        <p:sp>
          <p:nvSpPr>
            <p:cNvPr id="9" name="TextBox 8">
              <a:extLst>
                <a:ext uri="{FF2B5EF4-FFF2-40B4-BE49-F238E27FC236}">
                  <a16:creationId xmlns:a16="http://schemas.microsoft.com/office/drawing/2014/main" id="{7440E732-1381-404C-B09C-E1AE2B3C6724}"/>
                </a:ext>
              </a:extLst>
            </p:cNvPr>
            <p:cNvSpPr txBox="1"/>
            <p:nvPr/>
          </p:nvSpPr>
          <p:spPr>
            <a:xfrm>
              <a:off x="8280913" y="480491"/>
              <a:ext cx="3528608" cy="369332"/>
            </a:xfrm>
            <a:prstGeom prst="rect">
              <a:avLst/>
            </a:prstGeom>
            <a:noFill/>
          </p:spPr>
          <p:txBody>
            <a:bodyPr wrap="square" rtlCol="0">
              <a:spAutoFit/>
            </a:bodyPr>
            <a:lstStyle/>
            <a:p>
              <a:r>
                <a:rPr lang="en-GB" dirty="0">
                  <a:solidFill>
                    <a:srgbClr val="FF0000"/>
                  </a:solidFill>
                </a:rPr>
                <a:t>2 operators to test a condition</a:t>
              </a:r>
            </a:p>
          </p:txBody>
        </p:sp>
      </p:grpSp>
      <p:sp>
        <p:nvSpPr>
          <p:cNvPr id="13" name="Rectangle 12">
            <a:extLst>
              <a:ext uri="{FF2B5EF4-FFF2-40B4-BE49-F238E27FC236}">
                <a16:creationId xmlns:a16="http://schemas.microsoft.com/office/drawing/2014/main" id="{7BF4C21F-7BCB-45ED-845C-8F53A74C9FF0}"/>
              </a:ext>
            </a:extLst>
          </p:cNvPr>
          <p:cNvSpPr/>
          <p:nvPr/>
        </p:nvSpPr>
        <p:spPr>
          <a:xfrm>
            <a:off x="209602" y="722638"/>
            <a:ext cx="9700074" cy="369332"/>
          </a:xfrm>
          <a:prstGeom prst="rect">
            <a:avLst/>
          </a:prstGeom>
        </p:spPr>
        <p:txBody>
          <a:bodyPr wrap="square">
            <a:spAutoFit/>
          </a:bodyPr>
          <a:lstStyle/>
          <a:p>
            <a:r>
              <a:rPr lang="en-GB" dirty="0"/>
              <a:t>Conditional statements are used to perform different actions based on different conditions.</a:t>
            </a:r>
          </a:p>
        </p:txBody>
      </p:sp>
    </p:spTree>
    <p:extLst>
      <p:ext uri="{BB962C8B-B14F-4D97-AF65-F5344CB8AC3E}">
        <p14:creationId xmlns:p14="http://schemas.microsoft.com/office/powerpoint/2010/main" val="512243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F20AE-ECFB-493C-B869-C210BC820DE4}"/>
              </a:ext>
            </a:extLst>
          </p:cNvPr>
          <p:cNvSpPr/>
          <p:nvPr/>
        </p:nvSpPr>
        <p:spPr>
          <a:xfrm>
            <a:off x="145073" y="86574"/>
            <a:ext cx="7284062" cy="6494085"/>
          </a:xfrm>
          <a:prstGeom prst="rect">
            <a:avLst/>
          </a:prstGeom>
        </p:spPr>
        <p:txBody>
          <a:bodyPr wrap="square">
            <a:spAutoFit/>
          </a:bodyPr>
          <a:lstStyle/>
          <a:p>
            <a:r>
              <a:rPr lang="en-GB" sz="1300" dirty="0"/>
              <a:t>&lt;!DOCTYPE html&gt;</a:t>
            </a:r>
          </a:p>
          <a:p>
            <a:r>
              <a:rPr lang="en-GB" sz="1300" dirty="0"/>
              <a:t>&lt;html&gt;</a:t>
            </a:r>
          </a:p>
          <a:p>
            <a:r>
              <a:rPr lang="en-GB" sz="1300" dirty="0"/>
              <a:t>&lt;body&gt;</a:t>
            </a:r>
          </a:p>
          <a:p>
            <a:r>
              <a:rPr lang="en-GB" sz="1300" dirty="0"/>
              <a:t>    &lt;p id="demo"&gt;&lt;/p&gt;</a:t>
            </a:r>
          </a:p>
          <a:p>
            <a:endParaRPr lang="en-GB" sz="1300" dirty="0"/>
          </a:p>
          <a:p>
            <a:r>
              <a:rPr lang="en-GB" sz="1300" dirty="0">
                <a:highlight>
                  <a:srgbClr val="FFFF00"/>
                </a:highlight>
              </a:rPr>
              <a:t>    &lt;script&gt;</a:t>
            </a:r>
          </a:p>
          <a:p>
            <a:r>
              <a:rPr lang="en-GB" sz="1300" dirty="0">
                <a:highlight>
                  <a:srgbClr val="FFFF00"/>
                </a:highlight>
              </a:rPr>
              <a:t>        </a:t>
            </a:r>
            <a:r>
              <a:rPr lang="en-GB" sz="1300" dirty="0" err="1">
                <a:highlight>
                  <a:srgbClr val="FFFF00"/>
                </a:highlight>
              </a:rPr>
              <a:t>window.addEventListener</a:t>
            </a:r>
            <a:r>
              <a:rPr lang="en-GB" sz="1300" dirty="0">
                <a:highlight>
                  <a:srgbClr val="FFFF00"/>
                </a:highlight>
              </a:rPr>
              <a:t>('load', age, false);</a:t>
            </a:r>
          </a:p>
          <a:p>
            <a:r>
              <a:rPr lang="en-GB" sz="1300" dirty="0">
                <a:highlight>
                  <a:srgbClr val="FFFF00"/>
                </a:highlight>
              </a:rPr>
              <a:t> </a:t>
            </a:r>
          </a:p>
          <a:p>
            <a:r>
              <a:rPr lang="en-GB" sz="1300" dirty="0">
                <a:highlight>
                  <a:srgbClr val="FFFF00"/>
                </a:highlight>
              </a:rPr>
              <a:t>        function age() {</a:t>
            </a:r>
          </a:p>
          <a:p>
            <a:r>
              <a:rPr lang="en-GB" sz="1300" dirty="0">
                <a:highlight>
                  <a:srgbClr val="FFFF00"/>
                </a:highlight>
              </a:rPr>
              <a:t>            var </a:t>
            </a:r>
            <a:r>
              <a:rPr lang="en-GB" sz="1300" dirty="0" err="1">
                <a:highlight>
                  <a:srgbClr val="FFFF00"/>
                </a:highlight>
              </a:rPr>
              <a:t>ageAsString</a:t>
            </a:r>
            <a:r>
              <a:rPr lang="en-GB" sz="1300" dirty="0">
                <a:highlight>
                  <a:srgbClr val="FFFF00"/>
                </a:highlight>
              </a:rPr>
              <a:t> = </a:t>
            </a:r>
            <a:r>
              <a:rPr lang="en-GB" sz="1300" dirty="0" err="1">
                <a:highlight>
                  <a:srgbClr val="FFFF00"/>
                </a:highlight>
              </a:rPr>
              <a:t>window.prompt</a:t>
            </a:r>
            <a:r>
              <a:rPr lang="en-GB" sz="1300" dirty="0">
                <a:highlight>
                  <a:srgbClr val="FFFF00"/>
                </a:highlight>
              </a:rPr>
              <a:t>("What is your age? ", "");</a:t>
            </a:r>
          </a:p>
          <a:p>
            <a:r>
              <a:rPr lang="en-GB" sz="1300" dirty="0">
                <a:highlight>
                  <a:srgbClr val="FFFF00"/>
                </a:highlight>
              </a:rPr>
              <a:t>            var age = Number(</a:t>
            </a:r>
            <a:r>
              <a:rPr lang="en-GB" sz="1300" dirty="0" err="1">
                <a:highlight>
                  <a:srgbClr val="FFFF00"/>
                </a:highlight>
              </a:rPr>
              <a:t>ageAsString</a:t>
            </a:r>
            <a:r>
              <a:rPr lang="en-GB" sz="1300" dirty="0">
                <a:highlight>
                  <a:srgbClr val="FFFF00"/>
                </a:highlight>
              </a:rPr>
              <a:t>);</a:t>
            </a:r>
          </a:p>
          <a:p>
            <a:r>
              <a:rPr lang="en-GB" sz="1300" dirty="0">
                <a:highlight>
                  <a:srgbClr val="FFFF00"/>
                </a:highlight>
              </a:rPr>
              <a:t>            alert(age);</a:t>
            </a:r>
          </a:p>
          <a:p>
            <a:r>
              <a:rPr lang="en-GB" sz="1300" dirty="0">
                <a:highlight>
                  <a:srgbClr val="FFFF00"/>
                </a:highlight>
              </a:rPr>
              <a:t>            if (age &lt; 40) {</a:t>
            </a:r>
          </a:p>
          <a:p>
            <a:r>
              <a:rPr lang="en-GB" sz="1300" dirty="0">
                <a:highlight>
                  <a:srgbClr val="FFFF00"/>
                </a:highlight>
              </a:rPr>
              <a:t>                alert("Oh you're young...");</a:t>
            </a:r>
          </a:p>
          <a:p>
            <a:r>
              <a:rPr lang="en-GB" sz="1300" dirty="0">
                <a:highlight>
                  <a:srgbClr val="FFFF00"/>
                </a:highlight>
              </a:rPr>
              <a:t>                console.log("Oh you are so young...");</a:t>
            </a:r>
          </a:p>
          <a:p>
            <a:r>
              <a:rPr lang="en-GB" sz="1300" dirty="0">
                <a:highlight>
                  <a:srgbClr val="FFFF00"/>
                </a:highlight>
              </a:rPr>
              <a:t>                </a:t>
            </a:r>
            <a:r>
              <a:rPr lang="en-GB" sz="1300" dirty="0" err="1">
                <a:highlight>
                  <a:srgbClr val="FFFF00"/>
                </a:highlight>
              </a:rPr>
              <a:t>document.getElementById</a:t>
            </a:r>
            <a:r>
              <a:rPr lang="en-GB" sz="1300" dirty="0">
                <a:highlight>
                  <a:srgbClr val="FFFF00"/>
                </a:highlight>
              </a:rPr>
              <a:t>("demo").</a:t>
            </a:r>
            <a:r>
              <a:rPr lang="en-GB" sz="1300" dirty="0" err="1">
                <a:highlight>
                  <a:srgbClr val="FFFF00"/>
                </a:highlight>
              </a:rPr>
              <a:t>innerHTML</a:t>
            </a:r>
            <a:r>
              <a:rPr lang="en-GB" sz="1300" dirty="0">
                <a:highlight>
                  <a:srgbClr val="FFFF00"/>
                </a:highlight>
              </a:rPr>
              <a:t> = "Oh you are so young";</a:t>
            </a:r>
          </a:p>
          <a:p>
            <a:endParaRPr lang="en-GB" sz="1300" dirty="0">
              <a:highlight>
                <a:srgbClr val="FFFF00"/>
              </a:highlight>
            </a:endParaRPr>
          </a:p>
          <a:p>
            <a:r>
              <a:rPr lang="en-GB" sz="1300" dirty="0">
                <a:highlight>
                  <a:srgbClr val="FFFF00"/>
                </a:highlight>
              </a:rPr>
              <a:t>            } else if (age === 40) {</a:t>
            </a:r>
          </a:p>
          <a:p>
            <a:r>
              <a:rPr lang="en-GB" sz="1300" dirty="0">
                <a:highlight>
                  <a:srgbClr val="FFFF00"/>
                </a:highlight>
              </a:rPr>
              <a:t>                alert("Hey, you're 40!");</a:t>
            </a:r>
          </a:p>
          <a:p>
            <a:r>
              <a:rPr lang="en-GB" sz="1300" dirty="0">
                <a:highlight>
                  <a:srgbClr val="FFFF00"/>
                </a:highlight>
              </a:rPr>
              <a:t>                console.log("Hey, you're 40!");</a:t>
            </a:r>
          </a:p>
          <a:p>
            <a:r>
              <a:rPr lang="en-GB" sz="1300" dirty="0">
                <a:highlight>
                  <a:srgbClr val="FFFF00"/>
                </a:highlight>
              </a:rPr>
              <a:t>                </a:t>
            </a:r>
            <a:r>
              <a:rPr lang="en-GB" sz="1300" dirty="0" err="1">
                <a:highlight>
                  <a:srgbClr val="FFFF00"/>
                </a:highlight>
              </a:rPr>
              <a:t>document.getElementById</a:t>
            </a:r>
            <a:r>
              <a:rPr lang="en-GB" sz="1300" dirty="0">
                <a:highlight>
                  <a:srgbClr val="FFFF00"/>
                </a:highlight>
              </a:rPr>
              <a:t>("demo").</a:t>
            </a:r>
            <a:r>
              <a:rPr lang="en-GB" sz="1300" dirty="0" err="1">
                <a:highlight>
                  <a:srgbClr val="FFFF00"/>
                </a:highlight>
              </a:rPr>
              <a:t>innerHTML</a:t>
            </a:r>
            <a:r>
              <a:rPr lang="en-GB" sz="1300" dirty="0">
                <a:highlight>
                  <a:srgbClr val="FFFF00"/>
                </a:highlight>
              </a:rPr>
              <a:t> = "Hey, you're 40!";</a:t>
            </a:r>
          </a:p>
          <a:p>
            <a:endParaRPr lang="en-GB" sz="1300" dirty="0">
              <a:highlight>
                <a:srgbClr val="FFFF00"/>
              </a:highlight>
            </a:endParaRPr>
          </a:p>
          <a:p>
            <a:r>
              <a:rPr lang="en-GB" sz="1300" dirty="0">
                <a:highlight>
                  <a:srgbClr val="FFFF00"/>
                </a:highlight>
              </a:rPr>
              <a:t>            } else {</a:t>
            </a:r>
          </a:p>
          <a:p>
            <a:r>
              <a:rPr lang="en-GB" sz="1300" dirty="0">
                <a:highlight>
                  <a:srgbClr val="FFFF00"/>
                </a:highlight>
              </a:rPr>
              <a:t>                alert("Don't worry, you're young at heart");</a:t>
            </a:r>
          </a:p>
          <a:p>
            <a:r>
              <a:rPr lang="en-GB" sz="1300" dirty="0">
                <a:highlight>
                  <a:srgbClr val="FFFF00"/>
                </a:highlight>
              </a:rPr>
              <a:t>                console.log("Don't worry, you're young at heart");</a:t>
            </a:r>
          </a:p>
          <a:p>
            <a:r>
              <a:rPr lang="en-GB" sz="1300" dirty="0">
                <a:highlight>
                  <a:srgbClr val="FFFF00"/>
                </a:highlight>
              </a:rPr>
              <a:t>                </a:t>
            </a:r>
            <a:r>
              <a:rPr lang="en-GB" sz="1300" dirty="0" err="1">
                <a:highlight>
                  <a:srgbClr val="FFFF00"/>
                </a:highlight>
              </a:rPr>
              <a:t>document.getElementById</a:t>
            </a:r>
            <a:r>
              <a:rPr lang="en-GB" sz="1300" dirty="0">
                <a:highlight>
                  <a:srgbClr val="FFFF00"/>
                </a:highlight>
              </a:rPr>
              <a:t>("demo").</a:t>
            </a:r>
            <a:r>
              <a:rPr lang="en-GB" sz="1300" dirty="0" err="1">
                <a:highlight>
                  <a:srgbClr val="FFFF00"/>
                </a:highlight>
              </a:rPr>
              <a:t>innerHTML</a:t>
            </a:r>
            <a:r>
              <a:rPr lang="en-GB" sz="1300" dirty="0">
                <a:highlight>
                  <a:srgbClr val="FFFF00"/>
                </a:highlight>
              </a:rPr>
              <a:t> = "Don't worry, you're young at heart";</a:t>
            </a:r>
          </a:p>
          <a:p>
            <a:r>
              <a:rPr lang="en-GB" sz="1300" dirty="0">
                <a:highlight>
                  <a:srgbClr val="FFFF00"/>
                </a:highlight>
              </a:rPr>
              <a:t>}   </a:t>
            </a:r>
          </a:p>
          <a:p>
            <a:r>
              <a:rPr lang="en-GB" sz="1300" dirty="0">
                <a:highlight>
                  <a:srgbClr val="FFFF00"/>
                </a:highlight>
              </a:rPr>
              <a:t>        }</a:t>
            </a:r>
          </a:p>
          <a:p>
            <a:r>
              <a:rPr lang="en-GB" sz="1300" dirty="0">
                <a:highlight>
                  <a:srgbClr val="FFFF00"/>
                </a:highlight>
              </a:rPr>
              <a:t>    &lt;/script&gt;</a:t>
            </a:r>
            <a:endParaRPr lang="en-GB" sz="1300" dirty="0"/>
          </a:p>
          <a:p>
            <a:r>
              <a:rPr lang="en-GB" sz="1300" dirty="0"/>
              <a:t>&lt;/body&gt;</a:t>
            </a:r>
          </a:p>
          <a:p>
            <a:r>
              <a:rPr lang="en-GB" sz="1300" dirty="0"/>
              <a:t>&lt;/html&gt;</a:t>
            </a:r>
          </a:p>
        </p:txBody>
      </p:sp>
      <p:pic>
        <p:nvPicPr>
          <p:cNvPr id="3" name="Picture 2">
            <a:extLst>
              <a:ext uri="{FF2B5EF4-FFF2-40B4-BE49-F238E27FC236}">
                <a16:creationId xmlns:a16="http://schemas.microsoft.com/office/drawing/2014/main" id="{382DB147-4EA0-4A18-8096-7A6F6CC62E47}"/>
              </a:ext>
            </a:extLst>
          </p:cNvPr>
          <p:cNvPicPr>
            <a:picLocks noChangeAspect="1"/>
          </p:cNvPicPr>
          <p:nvPr/>
        </p:nvPicPr>
        <p:blipFill>
          <a:blip r:embed="rId2"/>
          <a:stretch>
            <a:fillRect/>
          </a:stretch>
        </p:blipFill>
        <p:spPr>
          <a:xfrm>
            <a:off x="10692255" y="166807"/>
            <a:ext cx="1354672" cy="1067056"/>
          </a:xfrm>
          <a:prstGeom prst="rect">
            <a:avLst/>
          </a:prstGeom>
        </p:spPr>
      </p:pic>
      <p:sp>
        <p:nvSpPr>
          <p:cNvPr id="4" name="TextBox 3">
            <a:extLst>
              <a:ext uri="{FF2B5EF4-FFF2-40B4-BE49-F238E27FC236}">
                <a16:creationId xmlns:a16="http://schemas.microsoft.com/office/drawing/2014/main" id="{53F28832-0C3B-4CF6-B62E-327CE1CDB810}"/>
              </a:ext>
            </a:extLst>
          </p:cNvPr>
          <p:cNvSpPr txBox="1"/>
          <p:nvPr/>
        </p:nvSpPr>
        <p:spPr>
          <a:xfrm>
            <a:off x="7429135" y="238670"/>
            <a:ext cx="1555667" cy="461665"/>
          </a:xfrm>
          <a:prstGeom prst="rect">
            <a:avLst/>
          </a:prstGeom>
          <a:noFill/>
        </p:spPr>
        <p:txBody>
          <a:bodyPr wrap="square" rtlCol="0">
            <a:spAutoFit/>
          </a:bodyPr>
          <a:lstStyle/>
          <a:p>
            <a:r>
              <a:rPr lang="en-GB" sz="2400" b="1" dirty="0">
                <a:solidFill>
                  <a:srgbClr val="FF0000"/>
                </a:solidFill>
              </a:rPr>
              <a:t>If Else </a:t>
            </a:r>
          </a:p>
        </p:txBody>
      </p:sp>
      <p:sp>
        <p:nvSpPr>
          <p:cNvPr id="6" name="TextBox 5">
            <a:extLst>
              <a:ext uri="{FF2B5EF4-FFF2-40B4-BE49-F238E27FC236}">
                <a16:creationId xmlns:a16="http://schemas.microsoft.com/office/drawing/2014/main" id="{896D9D1A-2981-4009-865A-FD59D3568864}"/>
              </a:ext>
            </a:extLst>
          </p:cNvPr>
          <p:cNvSpPr txBox="1"/>
          <p:nvPr/>
        </p:nvSpPr>
        <p:spPr>
          <a:xfrm>
            <a:off x="7586365" y="2501856"/>
            <a:ext cx="4460562" cy="2585323"/>
          </a:xfrm>
          <a:prstGeom prst="rect">
            <a:avLst/>
          </a:prstGeom>
          <a:noFill/>
        </p:spPr>
        <p:txBody>
          <a:bodyPr wrap="square" rtlCol="0">
            <a:spAutoFit/>
          </a:bodyPr>
          <a:lstStyle/>
          <a:p>
            <a:r>
              <a:rPr lang="en-GB" dirty="0">
                <a:solidFill>
                  <a:schemeClr val="accent1">
                    <a:lumMod val="75000"/>
                  </a:schemeClr>
                </a:solidFill>
              </a:rPr>
              <a:t>selection If else</a:t>
            </a:r>
          </a:p>
          <a:p>
            <a:r>
              <a:rPr lang="en-GB" dirty="0">
                <a:solidFill>
                  <a:schemeClr val="accent1">
                    <a:lumMod val="75000"/>
                  </a:schemeClr>
                </a:solidFill>
              </a:rPr>
              <a:t>event listener</a:t>
            </a:r>
          </a:p>
          <a:p>
            <a:r>
              <a:rPr lang="en-GB" dirty="0">
                <a:solidFill>
                  <a:schemeClr val="accent1">
                    <a:lumMod val="75000"/>
                  </a:schemeClr>
                </a:solidFill>
              </a:rPr>
              <a:t>function</a:t>
            </a:r>
          </a:p>
          <a:p>
            <a:r>
              <a:rPr lang="en-GB" dirty="0">
                <a:solidFill>
                  <a:schemeClr val="accent1">
                    <a:lumMod val="75000"/>
                  </a:schemeClr>
                </a:solidFill>
              </a:rPr>
              <a:t>operator === </a:t>
            </a:r>
          </a:p>
          <a:p>
            <a:r>
              <a:rPr lang="en-GB" dirty="0" err="1">
                <a:solidFill>
                  <a:schemeClr val="accent1">
                    <a:lumMod val="75000"/>
                  </a:schemeClr>
                </a:solidFill>
              </a:rPr>
              <a:t>document.getElementByID</a:t>
            </a:r>
            <a:endParaRPr lang="en-GB" dirty="0">
              <a:solidFill>
                <a:schemeClr val="accent1">
                  <a:lumMod val="75000"/>
                </a:schemeClr>
              </a:solidFill>
            </a:endParaRPr>
          </a:p>
          <a:p>
            <a:r>
              <a:rPr lang="en-GB" dirty="0">
                <a:solidFill>
                  <a:schemeClr val="accent1">
                    <a:lumMod val="75000"/>
                  </a:schemeClr>
                </a:solidFill>
              </a:rPr>
              <a:t>alert</a:t>
            </a:r>
          </a:p>
          <a:p>
            <a:r>
              <a:rPr lang="en-GB" dirty="0">
                <a:solidFill>
                  <a:schemeClr val="accent1">
                    <a:lumMod val="75000"/>
                  </a:schemeClr>
                </a:solidFill>
              </a:rPr>
              <a:t>end of statements ;</a:t>
            </a:r>
          </a:p>
          <a:p>
            <a:r>
              <a:rPr lang="en-GB" dirty="0">
                <a:solidFill>
                  <a:schemeClr val="accent1">
                    <a:lumMod val="75000"/>
                  </a:schemeClr>
                </a:solidFill>
              </a:rPr>
              <a:t>What is interpreted on page load</a:t>
            </a:r>
          </a:p>
          <a:p>
            <a:r>
              <a:rPr lang="en-GB" dirty="0">
                <a:solidFill>
                  <a:schemeClr val="accent1">
                    <a:lumMod val="75000"/>
                  </a:schemeClr>
                </a:solidFill>
              </a:rPr>
              <a:t>Position of script on web page</a:t>
            </a:r>
          </a:p>
        </p:txBody>
      </p:sp>
      <p:pic>
        <p:nvPicPr>
          <p:cNvPr id="5" name="Picture 4">
            <a:extLst>
              <a:ext uri="{FF2B5EF4-FFF2-40B4-BE49-F238E27FC236}">
                <a16:creationId xmlns:a16="http://schemas.microsoft.com/office/drawing/2014/main" id="{DD51FBCB-4BEA-48BB-9BC1-AD68AE10FB3B}"/>
              </a:ext>
            </a:extLst>
          </p:cNvPr>
          <p:cNvPicPr>
            <a:picLocks noChangeAspect="1"/>
          </p:cNvPicPr>
          <p:nvPr/>
        </p:nvPicPr>
        <p:blipFill>
          <a:blip r:embed="rId3"/>
          <a:stretch>
            <a:fillRect/>
          </a:stretch>
        </p:blipFill>
        <p:spPr>
          <a:xfrm>
            <a:off x="7586365" y="1233863"/>
            <a:ext cx="1511939" cy="1176630"/>
          </a:xfrm>
          <a:prstGeom prst="rect">
            <a:avLst/>
          </a:prstGeom>
        </p:spPr>
      </p:pic>
    </p:spTree>
    <p:extLst>
      <p:ext uri="{BB962C8B-B14F-4D97-AF65-F5344CB8AC3E}">
        <p14:creationId xmlns:p14="http://schemas.microsoft.com/office/powerpoint/2010/main" val="1274104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E8AB-1059-4EE1-A603-6CB750171F48}"/>
              </a:ext>
            </a:extLst>
          </p:cNvPr>
          <p:cNvSpPr>
            <a:spLocks noGrp="1"/>
          </p:cNvSpPr>
          <p:nvPr>
            <p:ph type="title"/>
          </p:nvPr>
        </p:nvSpPr>
        <p:spPr>
          <a:xfrm>
            <a:off x="838200" y="206374"/>
            <a:ext cx="10515600" cy="949325"/>
          </a:xfrm>
        </p:spPr>
        <p:txBody>
          <a:bodyPr/>
          <a:lstStyle/>
          <a:p>
            <a:r>
              <a:rPr lang="en-GB" b="1" dirty="0"/>
              <a:t>Task: Capital and country</a:t>
            </a:r>
          </a:p>
        </p:txBody>
      </p:sp>
      <p:sp>
        <p:nvSpPr>
          <p:cNvPr id="3" name="Content Placeholder 2">
            <a:extLst>
              <a:ext uri="{FF2B5EF4-FFF2-40B4-BE49-F238E27FC236}">
                <a16:creationId xmlns:a16="http://schemas.microsoft.com/office/drawing/2014/main" id="{657B4C43-AF3C-4050-9EB4-F33E7710A5FC}"/>
              </a:ext>
            </a:extLst>
          </p:cNvPr>
          <p:cNvSpPr>
            <a:spLocks noGrp="1"/>
          </p:cNvSpPr>
          <p:nvPr>
            <p:ph idx="1"/>
          </p:nvPr>
        </p:nvSpPr>
        <p:spPr>
          <a:xfrm>
            <a:off x="838200" y="1427161"/>
            <a:ext cx="10515600" cy="5021264"/>
          </a:xfrm>
        </p:spPr>
        <p:txBody>
          <a:bodyPr/>
          <a:lstStyle/>
          <a:p>
            <a:r>
              <a:rPr lang="en-GB" dirty="0"/>
              <a:t>Ask user to enter a capital name (prompt)</a:t>
            </a:r>
          </a:p>
          <a:p>
            <a:r>
              <a:rPr lang="en-GB" dirty="0"/>
              <a:t>Store it in a variable and convert it into lower case</a:t>
            </a:r>
          </a:p>
          <a:p>
            <a:r>
              <a:rPr lang="en-GB" dirty="0"/>
              <a:t>Use if-else statement to find the country for the given capital.</a:t>
            </a:r>
          </a:p>
        </p:txBody>
      </p:sp>
    </p:spTree>
    <p:extLst>
      <p:ext uri="{BB962C8B-B14F-4D97-AF65-F5344CB8AC3E}">
        <p14:creationId xmlns:p14="http://schemas.microsoft.com/office/powerpoint/2010/main" val="212984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047" y="89124"/>
            <a:ext cx="7036388" cy="646331"/>
          </a:xfrm>
          <a:prstGeom prst="rect">
            <a:avLst/>
          </a:prstGeom>
          <a:solidFill>
            <a:srgbClr val="FACAF4"/>
          </a:solidFill>
        </p:spPr>
        <p:txBody>
          <a:bodyPr wrap="square" rtlCol="0">
            <a:spAutoFit/>
          </a:bodyPr>
          <a:lstStyle/>
          <a:p>
            <a:r>
              <a:rPr lang="en-GB" sz="3600" b="1" dirty="0">
                <a:solidFill>
                  <a:srgbClr val="FF0000"/>
                </a:solidFill>
              </a:rPr>
              <a:t>Selection: Switch statement</a:t>
            </a:r>
          </a:p>
        </p:txBody>
      </p:sp>
      <p:sp>
        <p:nvSpPr>
          <p:cNvPr id="10" name="Rectangle 9">
            <a:extLst>
              <a:ext uri="{FF2B5EF4-FFF2-40B4-BE49-F238E27FC236}">
                <a16:creationId xmlns:a16="http://schemas.microsoft.com/office/drawing/2014/main" id="{3C957533-F3A7-4EA7-B268-6DD0948B2F0F}"/>
              </a:ext>
            </a:extLst>
          </p:cNvPr>
          <p:cNvSpPr/>
          <p:nvPr/>
        </p:nvSpPr>
        <p:spPr>
          <a:xfrm>
            <a:off x="7341024" y="2538039"/>
            <a:ext cx="4360646" cy="2862322"/>
          </a:xfrm>
          <a:prstGeom prst="rect">
            <a:avLst/>
          </a:prstGeom>
        </p:spPr>
        <p:txBody>
          <a:bodyPr wrap="square">
            <a:spAutoFit/>
          </a:bodyPr>
          <a:lstStyle/>
          <a:p>
            <a:r>
              <a:rPr lang="en-GB" dirty="0"/>
              <a:t>switch(expression) {</a:t>
            </a:r>
          </a:p>
          <a:p>
            <a:r>
              <a:rPr lang="en-GB" dirty="0"/>
              <a:t>    case x:</a:t>
            </a:r>
          </a:p>
          <a:p>
            <a:r>
              <a:rPr lang="en-GB" dirty="0"/>
              <a:t>        code block</a:t>
            </a:r>
          </a:p>
          <a:p>
            <a:r>
              <a:rPr lang="en-GB" dirty="0"/>
              <a:t>        break;</a:t>
            </a:r>
          </a:p>
          <a:p>
            <a:r>
              <a:rPr lang="en-GB" dirty="0"/>
              <a:t>    case y:</a:t>
            </a:r>
          </a:p>
          <a:p>
            <a:r>
              <a:rPr lang="en-GB" dirty="0"/>
              <a:t>        code block</a:t>
            </a:r>
          </a:p>
          <a:p>
            <a:r>
              <a:rPr lang="en-GB" dirty="0"/>
              <a:t>        break;</a:t>
            </a:r>
          </a:p>
          <a:p>
            <a:r>
              <a:rPr lang="en-GB" dirty="0"/>
              <a:t>    default:</a:t>
            </a:r>
          </a:p>
          <a:p>
            <a:r>
              <a:rPr lang="en-GB" dirty="0"/>
              <a:t>        code block</a:t>
            </a:r>
          </a:p>
          <a:p>
            <a:r>
              <a:rPr lang="en-GB" dirty="0"/>
              <a:t>}</a:t>
            </a:r>
          </a:p>
        </p:txBody>
      </p:sp>
      <p:sp>
        <p:nvSpPr>
          <p:cNvPr id="11" name="Rectangle 10">
            <a:extLst>
              <a:ext uri="{FF2B5EF4-FFF2-40B4-BE49-F238E27FC236}">
                <a16:creationId xmlns:a16="http://schemas.microsoft.com/office/drawing/2014/main" id="{B483E3AF-B59C-4EFA-B3D3-7246A4DC90BD}"/>
              </a:ext>
            </a:extLst>
          </p:cNvPr>
          <p:cNvSpPr/>
          <p:nvPr/>
        </p:nvSpPr>
        <p:spPr>
          <a:xfrm>
            <a:off x="7341024" y="1901686"/>
            <a:ext cx="1104196" cy="461665"/>
          </a:xfrm>
          <a:prstGeom prst="rect">
            <a:avLst/>
          </a:prstGeom>
        </p:spPr>
        <p:txBody>
          <a:bodyPr wrap="square">
            <a:spAutoFit/>
          </a:bodyPr>
          <a:lstStyle/>
          <a:p>
            <a:r>
              <a:rPr lang="en-GB" sz="2400" b="1" dirty="0">
                <a:solidFill>
                  <a:srgbClr val="FF0000"/>
                </a:solidFill>
              </a:rPr>
              <a:t>Switch</a:t>
            </a:r>
          </a:p>
        </p:txBody>
      </p:sp>
      <p:sp>
        <p:nvSpPr>
          <p:cNvPr id="13" name="Rectangle 12">
            <a:extLst>
              <a:ext uri="{FF2B5EF4-FFF2-40B4-BE49-F238E27FC236}">
                <a16:creationId xmlns:a16="http://schemas.microsoft.com/office/drawing/2014/main" id="{7BF4C21F-7BCB-45ED-845C-8F53A74C9FF0}"/>
              </a:ext>
            </a:extLst>
          </p:cNvPr>
          <p:cNvSpPr/>
          <p:nvPr/>
        </p:nvSpPr>
        <p:spPr>
          <a:xfrm>
            <a:off x="331821" y="1095754"/>
            <a:ext cx="5764179" cy="3970318"/>
          </a:xfrm>
          <a:prstGeom prst="rect">
            <a:avLst/>
          </a:prstGeom>
        </p:spPr>
        <p:txBody>
          <a:bodyPr wrap="square">
            <a:spAutoFit/>
          </a:bodyPr>
          <a:lstStyle/>
          <a:p>
            <a:r>
              <a:rPr lang="en-GB" dirty="0"/>
              <a:t>The switch statement is used to perform different actions based on given conditions/cases.</a:t>
            </a:r>
          </a:p>
          <a:p>
            <a:endParaRPr lang="en-GB" dirty="0"/>
          </a:p>
          <a:p>
            <a:r>
              <a:rPr lang="en-GB" dirty="0"/>
              <a:t>Use the switch statement to select one of many code blocks to be executed.</a:t>
            </a:r>
          </a:p>
          <a:p>
            <a:endParaRPr lang="en-GB" dirty="0"/>
          </a:p>
          <a:p>
            <a:r>
              <a:rPr lang="en-GB" dirty="0"/>
              <a:t>When JavaScript reaches a </a:t>
            </a:r>
            <a:r>
              <a:rPr lang="en-GB" b="1" dirty="0"/>
              <a:t>break</a:t>
            </a:r>
            <a:r>
              <a:rPr lang="en-GB" dirty="0"/>
              <a:t> keyword, it breaks out of the switch block.</a:t>
            </a:r>
          </a:p>
          <a:p>
            <a:endParaRPr lang="en-GB" dirty="0"/>
          </a:p>
          <a:p>
            <a:r>
              <a:rPr lang="en-GB" dirty="0"/>
              <a:t>It is not necessary to break the last case in a switch block. The block breaks (ends) there anyway.</a:t>
            </a:r>
          </a:p>
          <a:p>
            <a:endParaRPr lang="en-GB" dirty="0"/>
          </a:p>
          <a:p>
            <a:r>
              <a:rPr lang="en-GB" dirty="0"/>
              <a:t>The </a:t>
            </a:r>
            <a:r>
              <a:rPr lang="en-GB" b="1" dirty="0"/>
              <a:t>default</a:t>
            </a:r>
            <a:r>
              <a:rPr lang="en-GB" dirty="0"/>
              <a:t> keyword specifies the code to run if there is no case match:</a:t>
            </a:r>
          </a:p>
        </p:txBody>
      </p:sp>
    </p:spTree>
    <p:extLst>
      <p:ext uri="{BB962C8B-B14F-4D97-AF65-F5344CB8AC3E}">
        <p14:creationId xmlns:p14="http://schemas.microsoft.com/office/powerpoint/2010/main" val="3197140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77" y="-36195"/>
            <a:ext cx="6210794" cy="6894195"/>
          </a:xfrm>
          <a:prstGeom prst="rect">
            <a:avLst/>
          </a:prstGeom>
          <a:ln>
            <a:noFill/>
          </a:ln>
        </p:spPr>
        <p:txBody>
          <a:bodyPr wrap="square">
            <a:spAutoFit/>
          </a:bodyPr>
          <a:lstStyle/>
          <a:p>
            <a:r>
              <a:rPr lang="en-GB" sz="1300" dirty="0"/>
              <a:t>&lt;!DOCTYPE html&gt;</a:t>
            </a:r>
          </a:p>
          <a:p>
            <a:r>
              <a:rPr lang="en-GB" sz="1300" dirty="0"/>
              <a:t>&lt;html&gt;</a:t>
            </a:r>
          </a:p>
          <a:p>
            <a:r>
              <a:rPr lang="en-GB" sz="1300" dirty="0"/>
              <a:t>&lt;body&gt;</a:t>
            </a:r>
          </a:p>
          <a:p>
            <a:r>
              <a:rPr lang="en-GB" sz="1300" dirty="0"/>
              <a:t>&lt;p id="demo"&gt;&lt;/p&gt;</a:t>
            </a:r>
          </a:p>
          <a:p>
            <a:endParaRPr lang="en-GB" sz="1300" dirty="0"/>
          </a:p>
          <a:p>
            <a:r>
              <a:rPr lang="en-GB" sz="1300" dirty="0">
                <a:solidFill>
                  <a:srgbClr val="FF0000"/>
                </a:solidFill>
                <a:highlight>
                  <a:srgbClr val="FFFF00"/>
                </a:highlight>
              </a:rPr>
              <a:t>&lt;script&gt;</a:t>
            </a:r>
          </a:p>
          <a:p>
            <a:r>
              <a:rPr lang="en-GB" sz="1300" dirty="0" err="1">
                <a:solidFill>
                  <a:srgbClr val="FF0000"/>
                </a:solidFill>
                <a:highlight>
                  <a:srgbClr val="FFFF00"/>
                </a:highlight>
              </a:rPr>
              <a:t>var</a:t>
            </a:r>
            <a:r>
              <a:rPr lang="en-GB" sz="1300" dirty="0">
                <a:solidFill>
                  <a:srgbClr val="FF0000"/>
                </a:solidFill>
                <a:highlight>
                  <a:srgbClr val="FFFF00"/>
                </a:highlight>
              </a:rPr>
              <a:t> day;</a:t>
            </a:r>
          </a:p>
          <a:p>
            <a:r>
              <a:rPr lang="en-GB" sz="1300" dirty="0">
                <a:solidFill>
                  <a:srgbClr val="FF0000"/>
                </a:solidFill>
                <a:highlight>
                  <a:srgbClr val="FFFF00"/>
                </a:highlight>
              </a:rPr>
              <a:t>switch (new Date().</a:t>
            </a:r>
            <a:r>
              <a:rPr lang="en-GB" sz="1300" dirty="0" err="1">
                <a:solidFill>
                  <a:srgbClr val="FF0000"/>
                </a:solidFill>
                <a:highlight>
                  <a:srgbClr val="FFFF00"/>
                </a:highlight>
              </a:rPr>
              <a:t>getDay</a:t>
            </a:r>
            <a:r>
              <a:rPr lang="en-GB" sz="1300" dirty="0">
                <a:solidFill>
                  <a:srgbClr val="FF0000"/>
                </a:solidFill>
                <a:highlight>
                  <a:srgbClr val="FFFF00"/>
                </a:highlight>
              </a:rPr>
              <a:t>()) {</a:t>
            </a:r>
          </a:p>
          <a:p>
            <a:r>
              <a:rPr lang="en-GB" sz="1300" dirty="0">
                <a:solidFill>
                  <a:srgbClr val="FF0000"/>
                </a:solidFill>
                <a:highlight>
                  <a:srgbClr val="FFFF00"/>
                </a:highlight>
              </a:rPr>
              <a:t>    case 0:</a:t>
            </a:r>
          </a:p>
          <a:p>
            <a:r>
              <a:rPr lang="en-GB" sz="1300" dirty="0">
                <a:solidFill>
                  <a:srgbClr val="FF0000"/>
                </a:solidFill>
                <a:highlight>
                  <a:srgbClr val="FFFF00"/>
                </a:highlight>
              </a:rPr>
              <a:t>        day = "Sunday";</a:t>
            </a:r>
          </a:p>
          <a:p>
            <a:r>
              <a:rPr lang="en-GB" sz="1300" dirty="0">
                <a:solidFill>
                  <a:srgbClr val="FF0000"/>
                </a:solidFill>
                <a:highlight>
                  <a:srgbClr val="FFFF00"/>
                </a:highlight>
              </a:rPr>
              <a:t>        break;</a:t>
            </a:r>
          </a:p>
          <a:p>
            <a:r>
              <a:rPr lang="en-GB" sz="1300" dirty="0">
                <a:solidFill>
                  <a:srgbClr val="FF0000"/>
                </a:solidFill>
                <a:highlight>
                  <a:srgbClr val="FFFF00"/>
                </a:highlight>
              </a:rPr>
              <a:t>    case 1:</a:t>
            </a:r>
          </a:p>
          <a:p>
            <a:r>
              <a:rPr lang="en-GB" sz="1300" dirty="0">
                <a:solidFill>
                  <a:srgbClr val="FF0000"/>
                </a:solidFill>
                <a:highlight>
                  <a:srgbClr val="FFFF00"/>
                </a:highlight>
              </a:rPr>
              <a:t>        day = "Monday";</a:t>
            </a:r>
          </a:p>
          <a:p>
            <a:r>
              <a:rPr lang="en-GB" sz="1300" dirty="0">
                <a:solidFill>
                  <a:srgbClr val="FF0000"/>
                </a:solidFill>
                <a:highlight>
                  <a:srgbClr val="FFFF00"/>
                </a:highlight>
              </a:rPr>
              <a:t>        break;</a:t>
            </a:r>
          </a:p>
          <a:p>
            <a:r>
              <a:rPr lang="en-GB" sz="1300" dirty="0">
                <a:solidFill>
                  <a:srgbClr val="FF0000"/>
                </a:solidFill>
                <a:highlight>
                  <a:srgbClr val="FFFF00"/>
                </a:highlight>
              </a:rPr>
              <a:t>    case 2:</a:t>
            </a:r>
          </a:p>
          <a:p>
            <a:r>
              <a:rPr lang="en-GB" sz="1300" dirty="0">
                <a:solidFill>
                  <a:srgbClr val="FF0000"/>
                </a:solidFill>
                <a:highlight>
                  <a:srgbClr val="FFFF00"/>
                </a:highlight>
              </a:rPr>
              <a:t>        day = "Tuesday";</a:t>
            </a:r>
          </a:p>
          <a:p>
            <a:r>
              <a:rPr lang="en-GB" sz="1300" dirty="0">
                <a:solidFill>
                  <a:srgbClr val="FF0000"/>
                </a:solidFill>
                <a:highlight>
                  <a:srgbClr val="FFFF00"/>
                </a:highlight>
              </a:rPr>
              <a:t>        break;</a:t>
            </a:r>
          </a:p>
          <a:p>
            <a:r>
              <a:rPr lang="en-GB" sz="1300" dirty="0">
                <a:solidFill>
                  <a:srgbClr val="FF0000"/>
                </a:solidFill>
                <a:highlight>
                  <a:srgbClr val="FFFF00"/>
                </a:highlight>
              </a:rPr>
              <a:t>    case 3:</a:t>
            </a:r>
          </a:p>
          <a:p>
            <a:r>
              <a:rPr lang="en-GB" sz="1300" dirty="0">
                <a:solidFill>
                  <a:srgbClr val="FF0000"/>
                </a:solidFill>
                <a:highlight>
                  <a:srgbClr val="FFFF00"/>
                </a:highlight>
              </a:rPr>
              <a:t>        day = "Wednesday";</a:t>
            </a:r>
          </a:p>
          <a:p>
            <a:r>
              <a:rPr lang="en-GB" sz="1300" dirty="0">
                <a:solidFill>
                  <a:srgbClr val="FF0000"/>
                </a:solidFill>
                <a:highlight>
                  <a:srgbClr val="FFFF00"/>
                </a:highlight>
              </a:rPr>
              <a:t>        break;</a:t>
            </a:r>
          </a:p>
          <a:p>
            <a:r>
              <a:rPr lang="en-GB" sz="1300" dirty="0">
                <a:solidFill>
                  <a:srgbClr val="FF0000"/>
                </a:solidFill>
                <a:highlight>
                  <a:srgbClr val="FFFF00"/>
                </a:highlight>
              </a:rPr>
              <a:t>    case 4:</a:t>
            </a:r>
          </a:p>
          <a:p>
            <a:r>
              <a:rPr lang="en-GB" sz="1300" dirty="0">
                <a:solidFill>
                  <a:srgbClr val="FF0000"/>
                </a:solidFill>
                <a:highlight>
                  <a:srgbClr val="FFFF00"/>
                </a:highlight>
              </a:rPr>
              <a:t>        day = "Thursday";</a:t>
            </a:r>
          </a:p>
          <a:p>
            <a:r>
              <a:rPr lang="en-GB" sz="1300" dirty="0">
                <a:solidFill>
                  <a:srgbClr val="FF0000"/>
                </a:solidFill>
                <a:highlight>
                  <a:srgbClr val="FFFF00"/>
                </a:highlight>
              </a:rPr>
              <a:t>        break;</a:t>
            </a:r>
          </a:p>
          <a:p>
            <a:r>
              <a:rPr lang="en-GB" sz="1300" dirty="0">
                <a:solidFill>
                  <a:srgbClr val="FF0000"/>
                </a:solidFill>
                <a:highlight>
                  <a:srgbClr val="FFFF00"/>
                </a:highlight>
              </a:rPr>
              <a:t>    case 5:</a:t>
            </a:r>
          </a:p>
          <a:p>
            <a:r>
              <a:rPr lang="en-GB" sz="1300" dirty="0">
                <a:solidFill>
                  <a:srgbClr val="FF0000"/>
                </a:solidFill>
                <a:highlight>
                  <a:srgbClr val="FFFF00"/>
                </a:highlight>
              </a:rPr>
              <a:t>        day = "Friday";</a:t>
            </a:r>
          </a:p>
          <a:p>
            <a:r>
              <a:rPr lang="en-GB" sz="1300" dirty="0">
                <a:solidFill>
                  <a:srgbClr val="FF0000"/>
                </a:solidFill>
                <a:highlight>
                  <a:srgbClr val="FFFF00"/>
                </a:highlight>
              </a:rPr>
              <a:t>        break;</a:t>
            </a:r>
          </a:p>
          <a:p>
            <a:r>
              <a:rPr lang="en-GB" sz="1300" dirty="0">
                <a:solidFill>
                  <a:srgbClr val="FF0000"/>
                </a:solidFill>
                <a:highlight>
                  <a:srgbClr val="FFFF00"/>
                </a:highlight>
              </a:rPr>
              <a:t>    case  6:</a:t>
            </a:r>
          </a:p>
          <a:p>
            <a:r>
              <a:rPr lang="en-GB" sz="1300" dirty="0">
                <a:solidFill>
                  <a:srgbClr val="FF0000"/>
                </a:solidFill>
                <a:highlight>
                  <a:srgbClr val="FFFF00"/>
                </a:highlight>
              </a:rPr>
              <a:t>        day = "Saturday";</a:t>
            </a:r>
          </a:p>
          <a:p>
            <a:r>
              <a:rPr lang="en-GB" sz="1300" dirty="0">
                <a:solidFill>
                  <a:srgbClr val="FF0000"/>
                </a:solidFill>
                <a:highlight>
                  <a:srgbClr val="FFFF00"/>
                </a:highlight>
              </a:rPr>
              <a:t>}</a:t>
            </a:r>
          </a:p>
          <a:p>
            <a:r>
              <a:rPr lang="en-GB" sz="1300" dirty="0" err="1">
                <a:solidFill>
                  <a:srgbClr val="FF0000"/>
                </a:solidFill>
                <a:highlight>
                  <a:srgbClr val="FFFF00"/>
                </a:highlight>
              </a:rPr>
              <a:t>document.getElementById</a:t>
            </a:r>
            <a:r>
              <a:rPr lang="en-GB" sz="1300" dirty="0">
                <a:solidFill>
                  <a:srgbClr val="FF0000"/>
                </a:solidFill>
                <a:highlight>
                  <a:srgbClr val="FFFF00"/>
                </a:highlight>
              </a:rPr>
              <a:t>("demo").</a:t>
            </a:r>
            <a:r>
              <a:rPr lang="en-GB" sz="1300" dirty="0" err="1">
                <a:solidFill>
                  <a:srgbClr val="FF0000"/>
                </a:solidFill>
                <a:highlight>
                  <a:srgbClr val="FFFF00"/>
                </a:highlight>
              </a:rPr>
              <a:t>innerHTML</a:t>
            </a:r>
            <a:r>
              <a:rPr lang="en-GB" sz="1300" dirty="0">
                <a:solidFill>
                  <a:srgbClr val="FF0000"/>
                </a:solidFill>
                <a:highlight>
                  <a:srgbClr val="FFFF00"/>
                </a:highlight>
              </a:rPr>
              <a:t> = "Today is " + day;</a:t>
            </a:r>
          </a:p>
          <a:p>
            <a:r>
              <a:rPr lang="en-GB" sz="1300" dirty="0">
                <a:solidFill>
                  <a:srgbClr val="FF0000"/>
                </a:solidFill>
                <a:highlight>
                  <a:srgbClr val="FFFF00"/>
                </a:highlight>
              </a:rPr>
              <a:t>&lt;/script&gt;</a:t>
            </a:r>
          </a:p>
          <a:p>
            <a:endParaRPr lang="en-GB" sz="1300" dirty="0"/>
          </a:p>
          <a:p>
            <a:r>
              <a:rPr lang="en-GB" sz="1300" dirty="0"/>
              <a:t>&lt;/body&gt;</a:t>
            </a:r>
          </a:p>
          <a:p>
            <a:r>
              <a:rPr lang="en-GB" sz="1300" dirty="0"/>
              <a:t>&lt;/html&gt;</a:t>
            </a:r>
          </a:p>
        </p:txBody>
      </p:sp>
      <p:sp>
        <p:nvSpPr>
          <p:cNvPr id="3" name="TextBox 2"/>
          <p:cNvSpPr txBox="1"/>
          <p:nvPr/>
        </p:nvSpPr>
        <p:spPr>
          <a:xfrm>
            <a:off x="6520930" y="160906"/>
            <a:ext cx="1828800" cy="461665"/>
          </a:xfrm>
          <a:prstGeom prst="rect">
            <a:avLst/>
          </a:prstGeom>
          <a:noFill/>
        </p:spPr>
        <p:txBody>
          <a:bodyPr wrap="square" rtlCol="0">
            <a:spAutoFit/>
          </a:bodyPr>
          <a:lstStyle/>
          <a:p>
            <a:r>
              <a:rPr lang="en-GB" sz="2400" b="1" dirty="0">
                <a:solidFill>
                  <a:srgbClr val="FF0000"/>
                </a:solidFill>
              </a:rPr>
              <a:t>Switch </a:t>
            </a:r>
          </a:p>
        </p:txBody>
      </p:sp>
      <p:sp>
        <p:nvSpPr>
          <p:cNvPr id="5" name="TextBox 4">
            <a:extLst>
              <a:ext uri="{FF2B5EF4-FFF2-40B4-BE49-F238E27FC236}">
                <a16:creationId xmlns:a16="http://schemas.microsoft.com/office/drawing/2014/main" id="{73A92726-76F9-41A9-843E-E15514825A23}"/>
              </a:ext>
            </a:extLst>
          </p:cNvPr>
          <p:cNvSpPr txBox="1"/>
          <p:nvPr/>
        </p:nvSpPr>
        <p:spPr>
          <a:xfrm>
            <a:off x="7875802" y="2172837"/>
            <a:ext cx="3589691" cy="1477328"/>
          </a:xfrm>
          <a:prstGeom prst="rect">
            <a:avLst/>
          </a:prstGeom>
          <a:noFill/>
        </p:spPr>
        <p:txBody>
          <a:bodyPr wrap="square" rtlCol="0">
            <a:spAutoFit/>
          </a:bodyPr>
          <a:lstStyle/>
          <a:p>
            <a:r>
              <a:rPr lang="en-GB" dirty="0">
                <a:solidFill>
                  <a:schemeClr val="accent1">
                    <a:lumMod val="75000"/>
                  </a:schemeClr>
                </a:solidFill>
              </a:rPr>
              <a:t>Selection </a:t>
            </a:r>
          </a:p>
          <a:p>
            <a:r>
              <a:rPr lang="en-GB" dirty="0">
                <a:solidFill>
                  <a:schemeClr val="accent1">
                    <a:lumMod val="75000"/>
                  </a:schemeClr>
                </a:solidFill>
              </a:rPr>
              <a:t>Switch</a:t>
            </a:r>
          </a:p>
          <a:p>
            <a:r>
              <a:rPr lang="en-GB" dirty="0">
                <a:solidFill>
                  <a:schemeClr val="accent1">
                    <a:lumMod val="75000"/>
                  </a:schemeClr>
                </a:solidFill>
              </a:rPr>
              <a:t>break  - is this good programming?</a:t>
            </a:r>
          </a:p>
          <a:p>
            <a:r>
              <a:rPr lang="en-GB" dirty="0">
                <a:solidFill>
                  <a:schemeClr val="accent1">
                    <a:lumMod val="75000"/>
                  </a:schemeClr>
                </a:solidFill>
              </a:rPr>
              <a:t>Date()</a:t>
            </a:r>
          </a:p>
          <a:p>
            <a:r>
              <a:rPr lang="en-GB" dirty="0">
                <a:solidFill>
                  <a:schemeClr val="accent1">
                    <a:lumMod val="75000"/>
                  </a:schemeClr>
                </a:solidFill>
              </a:rPr>
              <a:t>DOM write</a:t>
            </a:r>
          </a:p>
        </p:txBody>
      </p:sp>
      <p:pic>
        <p:nvPicPr>
          <p:cNvPr id="6" name="Picture 5">
            <a:extLst>
              <a:ext uri="{FF2B5EF4-FFF2-40B4-BE49-F238E27FC236}">
                <a16:creationId xmlns:a16="http://schemas.microsoft.com/office/drawing/2014/main" id="{1600FF3B-DEC4-4CD5-81CF-1E9DB7431A31}"/>
              </a:ext>
            </a:extLst>
          </p:cNvPr>
          <p:cNvPicPr>
            <a:picLocks noChangeAspect="1"/>
          </p:cNvPicPr>
          <p:nvPr/>
        </p:nvPicPr>
        <p:blipFill>
          <a:blip r:embed="rId2"/>
          <a:stretch>
            <a:fillRect/>
          </a:stretch>
        </p:blipFill>
        <p:spPr>
          <a:xfrm>
            <a:off x="7875802" y="834388"/>
            <a:ext cx="1518036" cy="1176630"/>
          </a:xfrm>
          <a:prstGeom prst="rect">
            <a:avLst/>
          </a:prstGeom>
        </p:spPr>
      </p:pic>
      <p:pic>
        <p:nvPicPr>
          <p:cNvPr id="7" name="Picture 6">
            <a:extLst>
              <a:ext uri="{FF2B5EF4-FFF2-40B4-BE49-F238E27FC236}">
                <a16:creationId xmlns:a16="http://schemas.microsoft.com/office/drawing/2014/main" id="{D0969881-3568-4AC2-941B-4056E97E28F0}"/>
              </a:ext>
            </a:extLst>
          </p:cNvPr>
          <p:cNvPicPr>
            <a:picLocks noChangeAspect="1"/>
          </p:cNvPicPr>
          <p:nvPr/>
        </p:nvPicPr>
        <p:blipFill>
          <a:blip r:embed="rId3"/>
          <a:stretch>
            <a:fillRect/>
          </a:stretch>
        </p:blipFill>
        <p:spPr>
          <a:xfrm>
            <a:off x="10641205" y="59044"/>
            <a:ext cx="1353429" cy="1066892"/>
          </a:xfrm>
          <a:prstGeom prst="rect">
            <a:avLst/>
          </a:prstGeom>
        </p:spPr>
      </p:pic>
    </p:spTree>
    <p:extLst>
      <p:ext uri="{BB962C8B-B14F-4D97-AF65-F5344CB8AC3E}">
        <p14:creationId xmlns:p14="http://schemas.microsoft.com/office/powerpoint/2010/main" val="3336891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E8AB-1059-4EE1-A603-6CB750171F48}"/>
              </a:ext>
            </a:extLst>
          </p:cNvPr>
          <p:cNvSpPr>
            <a:spLocks noGrp="1"/>
          </p:cNvSpPr>
          <p:nvPr>
            <p:ph type="title"/>
          </p:nvPr>
        </p:nvSpPr>
        <p:spPr>
          <a:xfrm>
            <a:off x="838200" y="206374"/>
            <a:ext cx="10515600" cy="949325"/>
          </a:xfrm>
        </p:spPr>
        <p:txBody>
          <a:bodyPr/>
          <a:lstStyle/>
          <a:p>
            <a:r>
              <a:rPr lang="en-GB" b="1" dirty="0"/>
              <a:t>Project: Dice game </a:t>
            </a:r>
          </a:p>
        </p:txBody>
      </p:sp>
      <p:sp>
        <p:nvSpPr>
          <p:cNvPr id="3" name="Content Placeholder 2">
            <a:extLst>
              <a:ext uri="{FF2B5EF4-FFF2-40B4-BE49-F238E27FC236}">
                <a16:creationId xmlns:a16="http://schemas.microsoft.com/office/drawing/2014/main" id="{657B4C43-AF3C-4050-9EB4-F33E7710A5FC}"/>
              </a:ext>
            </a:extLst>
          </p:cNvPr>
          <p:cNvSpPr>
            <a:spLocks noGrp="1"/>
          </p:cNvSpPr>
          <p:nvPr>
            <p:ph idx="1"/>
          </p:nvPr>
        </p:nvSpPr>
        <p:spPr>
          <a:xfrm>
            <a:off x="838200" y="1427161"/>
            <a:ext cx="10515600" cy="5021264"/>
          </a:xfrm>
        </p:spPr>
        <p:txBody>
          <a:bodyPr/>
          <a:lstStyle/>
          <a:p>
            <a:r>
              <a:rPr lang="en-GB" dirty="0"/>
              <a:t>Randomly generate 6 numbers using </a:t>
            </a:r>
            <a:r>
              <a:rPr lang="en-GB" dirty="0" err="1"/>
              <a:t>Math.random</a:t>
            </a:r>
            <a:r>
              <a:rPr lang="en-GB" dirty="0"/>
              <a:t>()</a:t>
            </a:r>
          </a:p>
          <a:p>
            <a:r>
              <a:rPr lang="en-GB" dirty="0"/>
              <a:t>Round the number to 6 using </a:t>
            </a:r>
            <a:r>
              <a:rPr lang="en-GB" dirty="0" err="1"/>
              <a:t>Math.round</a:t>
            </a:r>
            <a:r>
              <a:rPr lang="en-GB" dirty="0"/>
              <a:t>() or </a:t>
            </a:r>
            <a:r>
              <a:rPr lang="en-GB" dirty="0" err="1"/>
              <a:t>Math.ceil</a:t>
            </a:r>
            <a:r>
              <a:rPr lang="en-GB" dirty="0"/>
              <a:t>() as number generated is in fractions. </a:t>
            </a:r>
          </a:p>
          <a:p>
            <a:r>
              <a:rPr lang="en-GB" dirty="0"/>
              <a:t>Create 6 switch statement cases based on the above 6 numbers (1 to 6). </a:t>
            </a:r>
          </a:p>
          <a:p>
            <a:r>
              <a:rPr lang="en-GB" dirty="0"/>
              <a:t>Call the switch based on the random number generated. </a:t>
            </a:r>
          </a:p>
          <a:p>
            <a:r>
              <a:rPr lang="en-GB" dirty="0"/>
              <a:t>You will need 6 images in the images folder (1.jpg…….)</a:t>
            </a:r>
          </a:p>
          <a:p>
            <a:r>
              <a:rPr lang="en-GB" dirty="0"/>
              <a:t>When a specific number is called in case, call the corresponding image from the images folder (e.g. 4.jpg for case 4)</a:t>
            </a:r>
          </a:p>
        </p:txBody>
      </p:sp>
    </p:spTree>
    <p:extLst>
      <p:ext uri="{BB962C8B-B14F-4D97-AF65-F5344CB8AC3E}">
        <p14:creationId xmlns:p14="http://schemas.microsoft.com/office/powerpoint/2010/main" val="3535258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2540803" cy="646331"/>
          </a:xfrm>
          <a:prstGeom prst="rect">
            <a:avLst/>
          </a:prstGeom>
          <a:solidFill>
            <a:srgbClr val="FACAF4"/>
          </a:solidFill>
        </p:spPr>
        <p:txBody>
          <a:bodyPr wrap="square" rtlCol="0">
            <a:spAutoFit/>
          </a:bodyPr>
          <a:lstStyle/>
          <a:p>
            <a:r>
              <a:rPr lang="en-GB" sz="3600" b="1" dirty="0"/>
              <a:t>Iteration</a:t>
            </a:r>
          </a:p>
        </p:txBody>
      </p:sp>
      <p:sp>
        <p:nvSpPr>
          <p:cNvPr id="5" name="TextBox 4"/>
          <p:cNvSpPr txBox="1"/>
          <p:nvPr/>
        </p:nvSpPr>
        <p:spPr>
          <a:xfrm>
            <a:off x="328292" y="2989506"/>
            <a:ext cx="1037112" cy="830997"/>
          </a:xfrm>
          <a:prstGeom prst="rect">
            <a:avLst/>
          </a:prstGeom>
          <a:noFill/>
        </p:spPr>
        <p:txBody>
          <a:bodyPr wrap="square" rtlCol="0">
            <a:spAutoFit/>
          </a:bodyPr>
          <a:lstStyle/>
          <a:p>
            <a:r>
              <a:rPr lang="en-GB" sz="2400" b="1" dirty="0">
                <a:solidFill>
                  <a:srgbClr val="FF0000"/>
                </a:solidFill>
              </a:rPr>
              <a:t>Do</a:t>
            </a:r>
          </a:p>
          <a:p>
            <a:r>
              <a:rPr lang="en-GB" sz="2400" b="1" dirty="0">
                <a:solidFill>
                  <a:srgbClr val="FF0000"/>
                </a:solidFill>
              </a:rPr>
              <a:t>While</a:t>
            </a:r>
          </a:p>
        </p:txBody>
      </p:sp>
      <p:sp>
        <p:nvSpPr>
          <p:cNvPr id="8" name="TextBox 7">
            <a:extLst>
              <a:ext uri="{FF2B5EF4-FFF2-40B4-BE49-F238E27FC236}">
                <a16:creationId xmlns:a16="http://schemas.microsoft.com/office/drawing/2014/main" id="{4466AF61-8C31-444C-8749-75735E315049}"/>
              </a:ext>
            </a:extLst>
          </p:cNvPr>
          <p:cNvSpPr txBox="1"/>
          <p:nvPr/>
        </p:nvSpPr>
        <p:spPr>
          <a:xfrm>
            <a:off x="328292" y="4948972"/>
            <a:ext cx="1037112" cy="830997"/>
          </a:xfrm>
          <a:prstGeom prst="rect">
            <a:avLst/>
          </a:prstGeom>
          <a:noFill/>
        </p:spPr>
        <p:txBody>
          <a:bodyPr wrap="square" rtlCol="0">
            <a:spAutoFit/>
          </a:bodyPr>
          <a:lstStyle/>
          <a:p>
            <a:r>
              <a:rPr lang="en-GB" sz="2400" b="1" dirty="0">
                <a:solidFill>
                  <a:srgbClr val="FF0000"/>
                </a:solidFill>
              </a:rPr>
              <a:t>While</a:t>
            </a:r>
          </a:p>
          <a:p>
            <a:r>
              <a:rPr lang="en-GB" sz="2400" b="1" dirty="0">
                <a:solidFill>
                  <a:srgbClr val="FF0000"/>
                </a:solidFill>
              </a:rPr>
              <a:t>Do</a:t>
            </a:r>
          </a:p>
        </p:txBody>
      </p:sp>
      <p:sp>
        <p:nvSpPr>
          <p:cNvPr id="9" name="TextBox 8">
            <a:extLst>
              <a:ext uri="{FF2B5EF4-FFF2-40B4-BE49-F238E27FC236}">
                <a16:creationId xmlns:a16="http://schemas.microsoft.com/office/drawing/2014/main" id="{3E90C75C-E6CA-47D9-BBFF-5878BB712020}"/>
              </a:ext>
            </a:extLst>
          </p:cNvPr>
          <p:cNvSpPr txBox="1"/>
          <p:nvPr/>
        </p:nvSpPr>
        <p:spPr>
          <a:xfrm>
            <a:off x="328292" y="1229106"/>
            <a:ext cx="1037112" cy="461665"/>
          </a:xfrm>
          <a:prstGeom prst="rect">
            <a:avLst/>
          </a:prstGeom>
          <a:noFill/>
        </p:spPr>
        <p:txBody>
          <a:bodyPr wrap="square" rtlCol="0">
            <a:spAutoFit/>
          </a:bodyPr>
          <a:lstStyle/>
          <a:p>
            <a:r>
              <a:rPr lang="en-GB" sz="2400" b="1" dirty="0">
                <a:solidFill>
                  <a:srgbClr val="FF0000"/>
                </a:solidFill>
              </a:rPr>
              <a:t>For</a:t>
            </a:r>
          </a:p>
        </p:txBody>
      </p:sp>
      <p:sp>
        <p:nvSpPr>
          <p:cNvPr id="3" name="Rectangle 2">
            <a:extLst>
              <a:ext uri="{FF2B5EF4-FFF2-40B4-BE49-F238E27FC236}">
                <a16:creationId xmlns:a16="http://schemas.microsoft.com/office/drawing/2014/main" id="{004F5F5B-D6D0-497B-B8C0-FD6A7197D7C8}"/>
              </a:ext>
            </a:extLst>
          </p:cNvPr>
          <p:cNvSpPr/>
          <p:nvPr/>
        </p:nvSpPr>
        <p:spPr>
          <a:xfrm>
            <a:off x="5326083" y="1473562"/>
            <a:ext cx="3354091" cy="1200329"/>
          </a:xfrm>
          <a:prstGeom prst="rect">
            <a:avLst/>
          </a:prstGeom>
        </p:spPr>
        <p:txBody>
          <a:bodyPr wrap="square">
            <a:spAutoFit/>
          </a:bodyPr>
          <a:lstStyle/>
          <a:p>
            <a:r>
              <a:rPr lang="nn-NO" dirty="0">
                <a:highlight>
                  <a:srgbClr val="FFFF00"/>
                </a:highlight>
              </a:rPr>
              <a:t>var i;</a:t>
            </a:r>
          </a:p>
          <a:p>
            <a:r>
              <a:rPr lang="nn-NO" dirty="0">
                <a:highlight>
                  <a:srgbClr val="FFFF00"/>
                </a:highlight>
              </a:rPr>
              <a:t>for (i = 0; i &lt; cars.length; i++) { </a:t>
            </a:r>
          </a:p>
          <a:p>
            <a:r>
              <a:rPr lang="nn-NO" dirty="0">
                <a:highlight>
                  <a:srgbClr val="FFFF00"/>
                </a:highlight>
              </a:rPr>
              <a:t>    text += cars[i] + "&lt;br&gt;";</a:t>
            </a:r>
          </a:p>
          <a:p>
            <a:r>
              <a:rPr lang="nn-NO" dirty="0">
                <a:highlight>
                  <a:srgbClr val="FFFF00"/>
                </a:highlight>
              </a:rPr>
              <a:t>}</a:t>
            </a:r>
            <a:endParaRPr lang="en-GB" dirty="0">
              <a:highlight>
                <a:srgbClr val="FFFF00"/>
              </a:highlight>
            </a:endParaRPr>
          </a:p>
        </p:txBody>
      </p:sp>
      <p:sp>
        <p:nvSpPr>
          <p:cNvPr id="11" name="Rectangle 10">
            <a:extLst>
              <a:ext uri="{FF2B5EF4-FFF2-40B4-BE49-F238E27FC236}">
                <a16:creationId xmlns:a16="http://schemas.microsoft.com/office/drawing/2014/main" id="{687C7F21-F696-4314-85E9-F5E3E7610689}"/>
              </a:ext>
            </a:extLst>
          </p:cNvPr>
          <p:cNvSpPr/>
          <p:nvPr/>
        </p:nvSpPr>
        <p:spPr>
          <a:xfrm>
            <a:off x="328292" y="5779969"/>
            <a:ext cx="6096000" cy="923330"/>
          </a:xfrm>
          <a:prstGeom prst="rect">
            <a:avLst/>
          </a:prstGeom>
        </p:spPr>
        <p:txBody>
          <a:bodyPr>
            <a:spAutoFit/>
          </a:bodyPr>
          <a:lstStyle/>
          <a:p>
            <a:r>
              <a:rPr lang="en-GB" dirty="0"/>
              <a:t>while (condition) {</a:t>
            </a:r>
          </a:p>
          <a:p>
            <a:r>
              <a:rPr lang="en-GB" dirty="0"/>
              <a:t>    code block to be executed</a:t>
            </a:r>
          </a:p>
          <a:p>
            <a:r>
              <a:rPr lang="en-GB" dirty="0"/>
              <a:t>}</a:t>
            </a:r>
          </a:p>
        </p:txBody>
      </p:sp>
      <p:sp>
        <p:nvSpPr>
          <p:cNvPr id="12" name="Rectangle 11">
            <a:extLst>
              <a:ext uri="{FF2B5EF4-FFF2-40B4-BE49-F238E27FC236}">
                <a16:creationId xmlns:a16="http://schemas.microsoft.com/office/drawing/2014/main" id="{CD593044-1340-46A3-BB96-B21EC79BFD46}"/>
              </a:ext>
            </a:extLst>
          </p:cNvPr>
          <p:cNvSpPr/>
          <p:nvPr/>
        </p:nvSpPr>
        <p:spPr>
          <a:xfrm>
            <a:off x="5085822" y="5364470"/>
            <a:ext cx="6096000" cy="1200329"/>
          </a:xfrm>
          <a:prstGeom prst="rect">
            <a:avLst/>
          </a:prstGeom>
        </p:spPr>
        <p:txBody>
          <a:bodyPr>
            <a:spAutoFit/>
          </a:bodyPr>
          <a:lstStyle/>
          <a:p>
            <a:r>
              <a:rPr lang="en-GB" dirty="0">
                <a:highlight>
                  <a:srgbClr val="FFFF00"/>
                </a:highlight>
              </a:rPr>
              <a:t>while (</a:t>
            </a:r>
            <a:r>
              <a:rPr lang="en-GB" dirty="0" err="1">
                <a:highlight>
                  <a:srgbClr val="FFFF00"/>
                </a:highlight>
              </a:rPr>
              <a:t>i</a:t>
            </a:r>
            <a:r>
              <a:rPr lang="en-GB" dirty="0">
                <a:highlight>
                  <a:srgbClr val="FFFF00"/>
                </a:highlight>
              </a:rPr>
              <a:t> &lt; 10) {</a:t>
            </a:r>
          </a:p>
          <a:p>
            <a:r>
              <a:rPr lang="en-GB" dirty="0">
                <a:highlight>
                  <a:srgbClr val="FFFF00"/>
                </a:highlight>
              </a:rPr>
              <a:t>    text += "The number is " + </a:t>
            </a:r>
            <a:r>
              <a:rPr lang="en-GB" dirty="0" err="1">
                <a:highlight>
                  <a:srgbClr val="FFFF00"/>
                </a:highlight>
              </a:rPr>
              <a:t>i</a:t>
            </a:r>
            <a:r>
              <a:rPr lang="en-GB" dirty="0">
                <a:highlight>
                  <a:srgbClr val="FFFF00"/>
                </a:highlight>
              </a:rPr>
              <a:t>;</a:t>
            </a:r>
          </a:p>
          <a:p>
            <a:r>
              <a:rPr lang="en-GB" dirty="0">
                <a:highlight>
                  <a:srgbClr val="FFFF00"/>
                </a:highlight>
              </a:rPr>
              <a:t>    </a:t>
            </a:r>
            <a:r>
              <a:rPr lang="en-GB" dirty="0" err="1">
                <a:highlight>
                  <a:srgbClr val="FFFF00"/>
                </a:highlight>
              </a:rPr>
              <a:t>i</a:t>
            </a:r>
            <a:r>
              <a:rPr lang="en-GB" dirty="0">
                <a:highlight>
                  <a:srgbClr val="FFFF00"/>
                </a:highlight>
              </a:rPr>
              <a:t>++;</a:t>
            </a:r>
          </a:p>
          <a:p>
            <a:r>
              <a:rPr lang="en-GB" dirty="0">
                <a:highlight>
                  <a:srgbClr val="FFFF00"/>
                </a:highlight>
              </a:rPr>
              <a:t>}</a:t>
            </a:r>
          </a:p>
        </p:txBody>
      </p:sp>
      <p:sp>
        <p:nvSpPr>
          <p:cNvPr id="13" name="Rectangle 12">
            <a:extLst>
              <a:ext uri="{FF2B5EF4-FFF2-40B4-BE49-F238E27FC236}">
                <a16:creationId xmlns:a16="http://schemas.microsoft.com/office/drawing/2014/main" id="{921BBD53-1575-4EB7-8BBC-AF7F9EC64F5C}"/>
              </a:ext>
            </a:extLst>
          </p:cNvPr>
          <p:cNvSpPr/>
          <p:nvPr/>
        </p:nvSpPr>
        <p:spPr>
          <a:xfrm>
            <a:off x="328292" y="3755417"/>
            <a:ext cx="3316056" cy="1200329"/>
          </a:xfrm>
          <a:prstGeom prst="rect">
            <a:avLst/>
          </a:prstGeom>
        </p:spPr>
        <p:txBody>
          <a:bodyPr wrap="square">
            <a:spAutoFit/>
          </a:bodyPr>
          <a:lstStyle/>
          <a:p>
            <a:r>
              <a:rPr lang="en-GB" dirty="0"/>
              <a:t>do {</a:t>
            </a:r>
          </a:p>
          <a:p>
            <a:r>
              <a:rPr lang="en-GB" dirty="0"/>
              <a:t>    code block to be executed</a:t>
            </a:r>
          </a:p>
          <a:p>
            <a:r>
              <a:rPr lang="en-GB" dirty="0"/>
              <a:t>}</a:t>
            </a:r>
          </a:p>
          <a:p>
            <a:r>
              <a:rPr lang="en-GB" dirty="0"/>
              <a:t>while (condition);</a:t>
            </a:r>
          </a:p>
        </p:txBody>
      </p:sp>
      <p:sp>
        <p:nvSpPr>
          <p:cNvPr id="14" name="Rectangle 13">
            <a:extLst>
              <a:ext uri="{FF2B5EF4-FFF2-40B4-BE49-F238E27FC236}">
                <a16:creationId xmlns:a16="http://schemas.microsoft.com/office/drawing/2014/main" id="{E577B539-56B3-4062-91F9-DABF93465174}"/>
              </a:ext>
            </a:extLst>
          </p:cNvPr>
          <p:cNvSpPr/>
          <p:nvPr/>
        </p:nvSpPr>
        <p:spPr>
          <a:xfrm>
            <a:off x="5085822" y="3305643"/>
            <a:ext cx="6096000" cy="1477328"/>
          </a:xfrm>
          <a:prstGeom prst="rect">
            <a:avLst/>
          </a:prstGeom>
        </p:spPr>
        <p:txBody>
          <a:bodyPr>
            <a:spAutoFit/>
          </a:bodyPr>
          <a:lstStyle/>
          <a:p>
            <a:r>
              <a:rPr lang="en-GB" dirty="0">
                <a:highlight>
                  <a:srgbClr val="FFFF00"/>
                </a:highlight>
              </a:rPr>
              <a:t>do {</a:t>
            </a:r>
          </a:p>
          <a:p>
            <a:r>
              <a:rPr lang="en-GB" dirty="0">
                <a:highlight>
                  <a:srgbClr val="FFFF00"/>
                </a:highlight>
              </a:rPr>
              <a:t>    text += "The number is " + </a:t>
            </a:r>
            <a:r>
              <a:rPr lang="en-GB" dirty="0" err="1">
                <a:highlight>
                  <a:srgbClr val="FFFF00"/>
                </a:highlight>
              </a:rPr>
              <a:t>i</a:t>
            </a:r>
            <a:r>
              <a:rPr lang="en-GB" dirty="0">
                <a:highlight>
                  <a:srgbClr val="FFFF00"/>
                </a:highlight>
              </a:rPr>
              <a:t>;</a:t>
            </a:r>
          </a:p>
          <a:p>
            <a:r>
              <a:rPr lang="en-GB" dirty="0">
                <a:highlight>
                  <a:srgbClr val="FFFF00"/>
                </a:highlight>
              </a:rPr>
              <a:t>    </a:t>
            </a:r>
            <a:r>
              <a:rPr lang="en-GB" dirty="0" err="1">
                <a:highlight>
                  <a:srgbClr val="FFFF00"/>
                </a:highlight>
              </a:rPr>
              <a:t>i</a:t>
            </a:r>
            <a:r>
              <a:rPr lang="en-GB" dirty="0">
                <a:highlight>
                  <a:srgbClr val="FFFF00"/>
                </a:highlight>
              </a:rPr>
              <a:t>++;</a:t>
            </a:r>
          </a:p>
          <a:p>
            <a:r>
              <a:rPr lang="en-GB" dirty="0">
                <a:highlight>
                  <a:srgbClr val="FFFF00"/>
                </a:highlight>
              </a:rPr>
              <a:t>}</a:t>
            </a:r>
          </a:p>
          <a:p>
            <a:r>
              <a:rPr lang="en-GB" dirty="0">
                <a:highlight>
                  <a:srgbClr val="FFFF00"/>
                </a:highlight>
              </a:rPr>
              <a:t>while (</a:t>
            </a:r>
            <a:r>
              <a:rPr lang="en-GB" dirty="0" err="1">
                <a:highlight>
                  <a:srgbClr val="FFFF00"/>
                </a:highlight>
              </a:rPr>
              <a:t>i</a:t>
            </a:r>
            <a:r>
              <a:rPr lang="en-GB" dirty="0">
                <a:highlight>
                  <a:srgbClr val="FFFF00"/>
                </a:highlight>
              </a:rPr>
              <a:t> &lt; 10);</a:t>
            </a:r>
          </a:p>
        </p:txBody>
      </p:sp>
      <p:sp>
        <p:nvSpPr>
          <p:cNvPr id="15" name="Rectangle 14">
            <a:extLst>
              <a:ext uri="{FF2B5EF4-FFF2-40B4-BE49-F238E27FC236}">
                <a16:creationId xmlns:a16="http://schemas.microsoft.com/office/drawing/2014/main" id="{78BFF1DE-8AE6-437E-BB37-523E587E4251}"/>
              </a:ext>
            </a:extLst>
          </p:cNvPr>
          <p:cNvSpPr/>
          <p:nvPr/>
        </p:nvSpPr>
        <p:spPr>
          <a:xfrm>
            <a:off x="328292" y="1667688"/>
            <a:ext cx="4757530" cy="923330"/>
          </a:xfrm>
          <a:prstGeom prst="rect">
            <a:avLst/>
          </a:prstGeom>
        </p:spPr>
        <p:txBody>
          <a:bodyPr wrap="square">
            <a:spAutoFit/>
          </a:bodyPr>
          <a:lstStyle/>
          <a:p>
            <a:r>
              <a:rPr lang="en-GB" dirty="0"/>
              <a:t>for (statement 1; statement 2; statement 3) {</a:t>
            </a:r>
          </a:p>
          <a:p>
            <a:r>
              <a:rPr lang="en-GB" dirty="0"/>
              <a:t>    code block to be executed</a:t>
            </a:r>
          </a:p>
          <a:p>
            <a:r>
              <a:rPr lang="en-GB" dirty="0"/>
              <a:t>}</a:t>
            </a:r>
          </a:p>
        </p:txBody>
      </p:sp>
      <p:sp>
        <p:nvSpPr>
          <p:cNvPr id="16" name="Rectangle 15">
            <a:extLst>
              <a:ext uri="{FF2B5EF4-FFF2-40B4-BE49-F238E27FC236}">
                <a16:creationId xmlns:a16="http://schemas.microsoft.com/office/drawing/2014/main" id="{8118C04F-0650-461C-8721-5C95C4EA249E}"/>
              </a:ext>
            </a:extLst>
          </p:cNvPr>
          <p:cNvSpPr/>
          <p:nvPr/>
        </p:nvSpPr>
        <p:spPr>
          <a:xfrm>
            <a:off x="104132" y="754089"/>
            <a:ext cx="6499280" cy="369332"/>
          </a:xfrm>
          <a:prstGeom prst="rect">
            <a:avLst/>
          </a:prstGeom>
        </p:spPr>
        <p:txBody>
          <a:bodyPr wrap="none">
            <a:spAutoFit/>
          </a:bodyPr>
          <a:lstStyle/>
          <a:p>
            <a:r>
              <a:rPr lang="en-GB" dirty="0"/>
              <a:t>Iteration/Loop logic can execute a block of code a number of times.</a:t>
            </a:r>
          </a:p>
        </p:txBody>
      </p:sp>
    </p:spTree>
    <p:extLst>
      <p:ext uri="{BB962C8B-B14F-4D97-AF65-F5344CB8AC3E}">
        <p14:creationId xmlns:p14="http://schemas.microsoft.com/office/powerpoint/2010/main" val="2147126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GB" dirty="0"/>
          </a:p>
          <a:p>
            <a:pPr marL="0" indent="0">
              <a:buNone/>
            </a:pPr>
            <a:r>
              <a:rPr lang="en-GB" dirty="0"/>
              <a:t>for (int i = 0; i &lt; </a:t>
            </a:r>
            <a:r>
              <a:rPr lang="en-GB" dirty="0" err="1"/>
              <a:t>numbers.length</a:t>
            </a:r>
            <a:r>
              <a:rPr lang="en-GB" dirty="0"/>
              <a:t>; i++)</a:t>
            </a:r>
          </a:p>
          <a:p>
            <a:pPr marL="0" indent="0">
              <a:buNone/>
            </a:pPr>
            <a:r>
              <a:rPr lang="en-GB" dirty="0"/>
              <a:t>            {</a:t>
            </a:r>
          </a:p>
          <a:p>
            <a:pPr marL="0" indent="0">
              <a:buNone/>
            </a:pPr>
            <a:r>
              <a:rPr lang="en-GB" dirty="0"/>
              <a:t>                total += numbers[</a:t>
            </a:r>
            <a:r>
              <a:rPr lang="en-GB" dirty="0" err="1"/>
              <a:t>i</a:t>
            </a:r>
            <a:r>
              <a:rPr lang="en-GB" dirty="0"/>
              <a:t>];</a:t>
            </a:r>
          </a:p>
          <a:p>
            <a:pPr marL="0" indent="0">
              <a:buNone/>
            </a:pPr>
            <a:r>
              <a:rPr lang="en-GB" dirty="0"/>
              <a:t>            }</a:t>
            </a:r>
          </a:p>
        </p:txBody>
      </p:sp>
      <p:sp>
        <p:nvSpPr>
          <p:cNvPr id="5" name="TextBox 4">
            <a:extLst>
              <a:ext uri="{FF2B5EF4-FFF2-40B4-BE49-F238E27FC236}">
                <a16:creationId xmlns:a16="http://schemas.microsoft.com/office/drawing/2014/main" id="{4350FC50-0AC0-4969-9CE5-8814AE7C19F6}"/>
              </a:ext>
            </a:extLst>
          </p:cNvPr>
          <p:cNvSpPr txBox="1"/>
          <p:nvPr/>
        </p:nvSpPr>
        <p:spPr>
          <a:xfrm>
            <a:off x="6571013" y="1035524"/>
            <a:ext cx="3860224" cy="369332"/>
          </a:xfrm>
          <a:prstGeom prst="rect">
            <a:avLst/>
          </a:prstGeom>
          <a:noFill/>
          <a:ln>
            <a:solidFill>
              <a:schemeClr val="tx1"/>
            </a:solidFill>
          </a:ln>
        </p:spPr>
        <p:txBody>
          <a:bodyPr wrap="none" rtlCol="0">
            <a:spAutoFit/>
          </a:bodyPr>
          <a:lstStyle/>
          <a:p>
            <a:r>
              <a:rPr lang="en-GB" dirty="0"/>
              <a:t>Length of array used to control for loop</a:t>
            </a:r>
          </a:p>
        </p:txBody>
      </p:sp>
      <p:cxnSp>
        <p:nvCxnSpPr>
          <p:cNvPr id="7" name="Straight Arrow Connector 6">
            <a:extLst>
              <a:ext uri="{FF2B5EF4-FFF2-40B4-BE49-F238E27FC236}">
                <a16:creationId xmlns:a16="http://schemas.microsoft.com/office/drawing/2014/main" id="{EC0BAD72-7594-473C-BB2B-CB2CAA48E5AF}"/>
              </a:ext>
            </a:extLst>
          </p:cNvPr>
          <p:cNvCxnSpPr>
            <a:cxnSpLocks/>
          </p:cNvCxnSpPr>
          <p:nvPr/>
        </p:nvCxnSpPr>
        <p:spPr>
          <a:xfrm flipH="1" flipV="1">
            <a:off x="5137321" y="3924804"/>
            <a:ext cx="1235126" cy="9507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50ADD9-F287-45F9-921B-20086C28C8E6}"/>
              </a:ext>
            </a:extLst>
          </p:cNvPr>
          <p:cNvSpPr txBox="1"/>
          <p:nvPr/>
        </p:nvSpPr>
        <p:spPr>
          <a:xfrm flipH="1">
            <a:off x="6723942" y="4721247"/>
            <a:ext cx="3860222" cy="923330"/>
          </a:xfrm>
          <a:prstGeom prst="rect">
            <a:avLst/>
          </a:prstGeom>
          <a:noFill/>
          <a:ln>
            <a:solidFill>
              <a:schemeClr val="tx1"/>
            </a:solidFill>
          </a:ln>
        </p:spPr>
        <p:txBody>
          <a:bodyPr wrap="square" rtlCol="0">
            <a:spAutoFit/>
          </a:bodyPr>
          <a:lstStyle/>
          <a:p>
            <a:r>
              <a:rPr lang="en-GB" dirty="0"/>
              <a:t>Loop control variable used as array index – makes the loop work through the array</a:t>
            </a:r>
          </a:p>
        </p:txBody>
      </p:sp>
      <p:sp>
        <p:nvSpPr>
          <p:cNvPr id="11" name="TextBox 10">
            <a:extLst>
              <a:ext uri="{FF2B5EF4-FFF2-40B4-BE49-F238E27FC236}">
                <a16:creationId xmlns:a16="http://schemas.microsoft.com/office/drawing/2014/main" id="{0F98DDF3-A70F-448A-AB12-D95A37433CC4}"/>
              </a:ext>
            </a:extLst>
          </p:cNvPr>
          <p:cNvSpPr txBox="1"/>
          <p:nvPr/>
        </p:nvSpPr>
        <p:spPr>
          <a:xfrm>
            <a:off x="583233" y="5675975"/>
            <a:ext cx="5789214" cy="646331"/>
          </a:xfrm>
          <a:prstGeom prst="rect">
            <a:avLst/>
          </a:prstGeom>
          <a:noFill/>
          <a:ln>
            <a:solidFill>
              <a:schemeClr val="tx1"/>
            </a:solidFill>
          </a:ln>
        </p:spPr>
        <p:txBody>
          <a:bodyPr wrap="none" rtlCol="0">
            <a:spAutoFit/>
          </a:bodyPr>
          <a:lstStyle/>
          <a:p>
            <a:r>
              <a:rPr lang="en-GB" dirty="0" err="1"/>
              <a:t>Concatentation</a:t>
            </a:r>
            <a:r>
              <a:rPr lang="en-GB" dirty="0"/>
              <a:t> operator often useful for calculating totals.  </a:t>
            </a:r>
          </a:p>
          <a:p>
            <a:r>
              <a:rPr lang="en-GB" dirty="0"/>
              <a:t>This line means the same as: total = total + numbers[i];</a:t>
            </a:r>
          </a:p>
        </p:txBody>
      </p:sp>
      <p:cxnSp>
        <p:nvCxnSpPr>
          <p:cNvPr id="12" name="Straight Arrow Connector 11">
            <a:extLst>
              <a:ext uri="{FF2B5EF4-FFF2-40B4-BE49-F238E27FC236}">
                <a16:creationId xmlns:a16="http://schemas.microsoft.com/office/drawing/2014/main" id="{55910ACD-90FE-423B-9F8E-0E4A1233C392}"/>
              </a:ext>
            </a:extLst>
          </p:cNvPr>
          <p:cNvCxnSpPr>
            <a:cxnSpLocks/>
          </p:cNvCxnSpPr>
          <p:nvPr/>
        </p:nvCxnSpPr>
        <p:spPr>
          <a:xfrm flipH="1">
            <a:off x="5018567" y="1350138"/>
            <a:ext cx="1353880" cy="7410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E10865-251C-4B5E-AB65-C98C704B1F18}"/>
              </a:ext>
            </a:extLst>
          </p:cNvPr>
          <p:cNvCxnSpPr>
            <a:cxnSpLocks/>
          </p:cNvCxnSpPr>
          <p:nvPr/>
        </p:nvCxnSpPr>
        <p:spPr>
          <a:xfrm flipV="1">
            <a:off x="3140148" y="4316819"/>
            <a:ext cx="0" cy="10313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4876" y="220292"/>
            <a:ext cx="10542916" cy="461665"/>
          </a:xfrm>
          <a:prstGeom prst="rect">
            <a:avLst/>
          </a:prstGeom>
          <a:noFill/>
        </p:spPr>
        <p:txBody>
          <a:bodyPr wrap="square" rtlCol="0">
            <a:spAutoFit/>
          </a:bodyPr>
          <a:lstStyle/>
          <a:p>
            <a:r>
              <a:rPr lang="en-GB" sz="2400" b="1" dirty="0">
                <a:solidFill>
                  <a:srgbClr val="FF0000"/>
                </a:solidFill>
              </a:rPr>
              <a:t>For loops are commonly used to do some work to the elements in an array</a:t>
            </a:r>
          </a:p>
        </p:txBody>
      </p:sp>
      <p:sp>
        <p:nvSpPr>
          <p:cNvPr id="9" name="Rectangle 8"/>
          <p:cNvSpPr/>
          <p:nvPr/>
        </p:nvSpPr>
        <p:spPr>
          <a:xfrm>
            <a:off x="2679504" y="821111"/>
            <a:ext cx="2602828" cy="369332"/>
          </a:xfrm>
          <a:prstGeom prst="rect">
            <a:avLst/>
          </a:prstGeom>
        </p:spPr>
        <p:txBody>
          <a:bodyPr wrap="none">
            <a:spAutoFit/>
          </a:bodyPr>
          <a:lstStyle/>
          <a:p>
            <a:r>
              <a:rPr lang="en-GB" dirty="0">
                <a:solidFill>
                  <a:srgbClr val="FF0000"/>
                </a:solidFill>
              </a:rPr>
              <a:t>Var numbers =[ 1, 2, 3, 4];</a:t>
            </a:r>
          </a:p>
        </p:txBody>
      </p:sp>
      <p:pic>
        <p:nvPicPr>
          <p:cNvPr id="2" name="Picture 1">
            <a:extLst>
              <a:ext uri="{FF2B5EF4-FFF2-40B4-BE49-F238E27FC236}">
                <a16:creationId xmlns:a16="http://schemas.microsoft.com/office/drawing/2014/main" id="{F987CD5F-B68F-4B87-9B6D-DEEAB9C6A20C}"/>
              </a:ext>
            </a:extLst>
          </p:cNvPr>
          <p:cNvPicPr>
            <a:picLocks noChangeAspect="1"/>
          </p:cNvPicPr>
          <p:nvPr/>
        </p:nvPicPr>
        <p:blipFill>
          <a:blip r:embed="rId2"/>
          <a:stretch>
            <a:fillRect/>
          </a:stretch>
        </p:blipFill>
        <p:spPr>
          <a:xfrm>
            <a:off x="7991320" y="1499921"/>
            <a:ext cx="1743607" cy="1048603"/>
          </a:xfrm>
          <a:prstGeom prst="rect">
            <a:avLst/>
          </a:prstGeom>
        </p:spPr>
      </p:pic>
      <p:pic>
        <p:nvPicPr>
          <p:cNvPr id="4" name="Picture 3">
            <a:extLst>
              <a:ext uri="{FF2B5EF4-FFF2-40B4-BE49-F238E27FC236}">
                <a16:creationId xmlns:a16="http://schemas.microsoft.com/office/drawing/2014/main" id="{A65629D1-376D-42D3-848E-6527C9CC9E6B}"/>
              </a:ext>
            </a:extLst>
          </p:cNvPr>
          <p:cNvPicPr>
            <a:picLocks noChangeAspect="1"/>
          </p:cNvPicPr>
          <p:nvPr/>
        </p:nvPicPr>
        <p:blipFill>
          <a:blip r:embed="rId3"/>
          <a:stretch>
            <a:fillRect/>
          </a:stretch>
        </p:blipFill>
        <p:spPr>
          <a:xfrm>
            <a:off x="838200" y="975619"/>
            <a:ext cx="1310754" cy="1048603"/>
          </a:xfrm>
          <a:prstGeom prst="rect">
            <a:avLst/>
          </a:prstGeom>
        </p:spPr>
      </p:pic>
      <p:cxnSp>
        <p:nvCxnSpPr>
          <p:cNvPr id="13" name="Straight Arrow Connector 12">
            <a:extLst>
              <a:ext uri="{FF2B5EF4-FFF2-40B4-BE49-F238E27FC236}">
                <a16:creationId xmlns:a16="http://schemas.microsoft.com/office/drawing/2014/main" id="{52E074AF-7114-45C1-B70A-C1EE873E927D}"/>
              </a:ext>
            </a:extLst>
          </p:cNvPr>
          <p:cNvCxnSpPr/>
          <p:nvPr/>
        </p:nvCxnSpPr>
        <p:spPr>
          <a:xfrm>
            <a:off x="1760763" y="2024222"/>
            <a:ext cx="164081" cy="3046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57B6F04-0D66-4894-9FF4-71FC805D1F98}"/>
              </a:ext>
            </a:extLst>
          </p:cNvPr>
          <p:cNvPicPr>
            <a:picLocks noChangeAspect="1"/>
          </p:cNvPicPr>
          <p:nvPr/>
        </p:nvPicPr>
        <p:blipFill>
          <a:blip r:embed="rId4"/>
          <a:stretch>
            <a:fillRect/>
          </a:stretch>
        </p:blipFill>
        <p:spPr>
          <a:xfrm>
            <a:off x="6458109" y="2643057"/>
            <a:ext cx="1255885" cy="1597290"/>
          </a:xfrm>
          <a:prstGeom prst="rect">
            <a:avLst/>
          </a:prstGeom>
        </p:spPr>
      </p:pic>
      <p:cxnSp>
        <p:nvCxnSpPr>
          <p:cNvPr id="18" name="Straight Arrow Connector 17">
            <a:extLst>
              <a:ext uri="{FF2B5EF4-FFF2-40B4-BE49-F238E27FC236}">
                <a16:creationId xmlns:a16="http://schemas.microsoft.com/office/drawing/2014/main" id="{B2B60915-119F-4B58-AAAA-D3B75D02EDF5}"/>
              </a:ext>
            </a:extLst>
          </p:cNvPr>
          <p:cNvCxnSpPr>
            <a:cxnSpLocks/>
          </p:cNvCxnSpPr>
          <p:nvPr/>
        </p:nvCxnSpPr>
        <p:spPr>
          <a:xfrm flipH="1" flipV="1">
            <a:off x="5840511" y="2759410"/>
            <a:ext cx="531936" cy="317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59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Core</a:t>
            </a:r>
          </a:p>
        </p:txBody>
      </p:sp>
      <p:sp>
        <p:nvSpPr>
          <p:cNvPr id="3" name="Content Placeholder 2"/>
          <p:cNvSpPr>
            <a:spLocks noGrp="1"/>
          </p:cNvSpPr>
          <p:nvPr>
            <p:ph idx="1"/>
          </p:nvPr>
        </p:nvSpPr>
        <p:spPr/>
        <p:txBody>
          <a:bodyPr>
            <a:normAutofit lnSpcReduction="10000"/>
          </a:bodyPr>
          <a:lstStyle/>
          <a:p>
            <a:r>
              <a:rPr lang="en-US" dirty="0"/>
              <a:t>Language basics</a:t>
            </a:r>
          </a:p>
          <a:p>
            <a:r>
              <a:rPr lang="en-US" dirty="0"/>
              <a:t>Console applications</a:t>
            </a:r>
          </a:p>
          <a:p>
            <a:r>
              <a:rPr lang="en-US" dirty="0"/>
              <a:t>Variables, constants, data types</a:t>
            </a:r>
          </a:p>
          <a:p>
            <a:r>
              <a:rPr lang="en-US" dirty="0"/>
              <a:t>Selection structures – if-else, switch</a:t>
            </a:r>
          </a:p>
          <a:p>
            <a:r>
              <a:rPr lang="en-US" dirty="0"/>
              <a:t>Iteration structures (loops) – while, do-while, for, for each, recursion</a:t>
            </a:r>
          </a:p>
          <a:p>
            <a:r>
              <a:rPr lang="en-US" dirty="0"/>
              <a:t>Data structures – arrays, Objects</a:t>
            </a:r>
          </a:p>
          <a:p>
            <a:r>
              <a:rPr lang="en-US" dirty="0"/>
              <a:t>Methods</a:t>
            </a:r>
          </a:p>
          <a:p>
            <a:r>
              <a:rPr lang="en-US" dirty="0"/>
              <a:t>Error handling</a:t>
            </a:r>
          </a:p>
          <a:p>
            <a:r>
              <a:rPr lang="en-US" dirty="0"/>
              <a:t>Algorithms</a:t>
            </a:r>
          </a:p>
        </p:txBody>
      </p:sp>
    </p:spTree>
    <p:extLst>
      <p:ext uri="{BB962C8B-B14F-4D97-AF65-F5344CB8AC3E}">
        <p14:creationId xmlns:p14="http://schemas.microsoft.com/office/powerpoint/2010/main" val="4010575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82" y="88674"/>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Iteration - while</a:t>
            </a:r>
          </a:p>
        </p:txBody>
      </p:sp>
      <p:sp>
        <p:nvSpPr>
          <p:cNvPr id="3" name="Content Placeholder 2"/>
          <p:cNvSpPr>
            <a:spLocks noGrp="1"/>
          </p:cNvSpPr>
          <p:nvPr>
            <p:ph sz="half" idx="1"/>
          </p:nvPr>
        </p:nvSpPr>
        <p:spPr>
          <a:xfrm>
            <a:off x="396069" y="1389724"/>
            <a:ext cx="5181600" cy="5223727"/>
          </a:xfrm>
        </p:spPr>
        <p:txBody>
          <a:bodyPr>
            <a:noAutofit/>
          </a:bodyPr>
          <a:lstStyle/>
          <a:p>
            <a:r>
              <a:rPr lang="en-US" sz="2400" dirty="0"/>
              <a:t>When you want a piece of code to </a:t>
            </a:r>
            <a:r>
              <a:rPr lang="en-US" sz="2400" dirty="0">
                <a:solidFill>
                  <a:srgbClr val="00B050"/>
                </a:solidFill>
              </a:rPr>
              <a:t>run 0 or more times</a:t>
            </a:r>
          </a:p>
          <a:p>
            <a:r>
              <a:rPr lang="en-US" sz="2400" dirty="0">
                <a:solidFill>
                  <a:srgbClr val="00B050"/>
                </a:solidFill>
              </a:rPr>
              <a:t>Stop condition is at the top</a:t>
            </a:r>
          </a:p>
          <a:p>
            <a:pPr lvl="1"/>
            <a:r>
              <a:rPr lang="en-US" sz="2000" dirty="0"/>
              <a:t>When it’s met, the loop stops running</a:t>
            </a:r>
          </a:p>
          <a:p>
            <a:pPr lvl="1"/>
            <a:r>
              <a:rPr lang="en-US" sz="2000" dirty="0"/>
              <a:t>If it’s met before the loop has been run, then the code in the loop won’t be run at all</a:t>
            </a:r>
          </a:p>
          <a:p>
            <a:r>
              <a:rPr lang="en-US" sz="2400" dirty="0"/>
              <a:t>A while loop must contain some </a:t>
            </a:r>
            <a:r>
              <a:rPr lang="en-US" sz="2400" dirty="0">
                <a:solidFill>
                  <a:srgbClr val="00B050"/>
                </a:solidFill>
              </a:rPr>
              <a:t>code that will eventually meet the stop condition by changing the value of the variable in the stop condition,</a:t>
            </a:r>
            <a:r>
              <a:rPr lang="en-US" sz="2400" dirty="0"/>
              <a:t> e.g.</a:t>
            </a:r>
          </a:p>
          <a:p>
            <a:pPr lvl="1"/>
            <a:r>
              <a:rPr lang="en-US" sz="2000" dirty="0"/>
              <a:t>Increasing a counter</a:t>
            </a:r>
          </a:p>
          <a:p>
            <a:pPr lvl="1"/>
            <a:r>
              <a:rPr lang="en-US" sz="2000" dirty="0"/>
              <a:t>Getting user input</a:t>
            </a:r>
          </a:p>
          <a:p>
            <a:pPr lvl="1"/>
            <a:r>
              <a:rPr lang="en-US" sz="2000" dirty="0"/>
              <a:t>Otherwise, you get an endless loop </a:t>
            </a:r>
          </a:p>
          <a:p>
            <a:pPr lvl="2"/>
            <a:r>
              <a:rPr lang="en-US" sz="1600" dirty="0" err="1"/>
              <a:t>Ctl+C</a:t>
            </a:r>
            <a:r>
              <a:rPr lang="en-US" sz="1600" dirty="0"/>
              <a:t> breaks out of an endless loop in the console</a:t>
            </a:r>
          </a:p>
          <a:p>
            <a:pPr marL="457200" lvl="1" indent="0">
              <a:buNone/>
            </a:pPr>
            <a:endParaRPr lang="en-US" sz="2000" dirty="0"/>
          </a:p>
          <a:p>
            <a:pPr lvl="1"/>
            <a:endParaRPr lang="en-GB" dirty="0"/>
          </a:p>
        </p:txBody>
      </p:sp>
      <p:sp>
        <p:nvSpPr>
          <p:cNvPr id="7" name="TextBox 6"/>
          <p:cNvSpPr txBox="1"/>
          <p:nvPr/>
        </p:nvSpPr>
        <p:spPr>
          <a:xfrm>
            <a:off x="5698273" y="1170892"/>
            <a:ext cx="6439744" cy="1754326"/>
          </a:xfrm>
          <a:prstGeom prst="rect">
            <a:avLst/>
          </a:prstGeom>
          <a:noFill/>
          <a:ln>
            <a:solidFill>
              <a:schemeClr val="tx1"/>
            </a:solidFill>
          </a:ln>
        </p:spPr>
        <p:txBody>
          <a:bodyPr wrap="square" rtlCol="0">
            <a:spAutoFit/>
          </a:bodyPr>
          <a:lstStyle/>
          <a:p>
            <a:r>
              <a:rPr lang="en-GB" dirty="0" err="1"/>
              <a:t>int</a:t>
            </a:r>
            <a:r>
              <a:rPr lang="en-GB" dirty="0"/>
              <a:t> </a:t>
            </a:r>
            <a:r>
              <a:rPr lang="en-GB" dirty="0" err="1"/>
              <a:t>numberOfTimes</a:t>
            </a:r>
            <a:r>
              <a:rPr lang="en-GB" dirty="0"/>
              <a:t> = 0;</a:t>
            </a:r>
          </a:p>
          <a:p>
            <a:r>
              <a:rPr lang="en-GB" dirty="0"/>
              <a:t>    while (</a:t>
            </a:r>
            <a:r>
              <a:rPr lang="en-GB" dirty="0" err="1"/>
              <a:t>numberOfTimes</a:t>
            </a:r>
            <a:r>
              <a:rPr lang="en-GB" dirty="0"/>
              <a:t> &lt; 10)</a:t>
            </a:r>
          </a:p>
          <a:p>
            <a:r>
              <a:rPr lang="en-GB" dirty="0"/>
              <a:t>    {</a:t>
            </a:r>
          </a:p>
          <a:p>
            <a:r>
              <a:rPr lang="en-GB" dirty="0"/>
              <a:t>       </a:t>
            </a:r>
            <a:r>
              <a:rPr lang="en-GB" dirty="0" err="1"/>
              <a:t>Console.WriteLine</a:t>
            </a:r>
            <a:r>
              <a:rPr lang="en-GB" dirty="0"/>
              <a:t>(" </a:t>
            </a:r>
            <a:r>
              <a:rPr lang="en-GB" dirty="0" err="1"/>
              <a:t>numberOfTimes</a:t>
            </a:r>
            <a:r>
              <a:rPr lang="en-GB" dirty="0"/>
              <a:t> is : " +  </a:t>
            </a:r>
            <a:r>
              <a:rPr lang="en-GB" dirty="0" err="1"/>
              <a:t>numberOfTimes</a:t>
            </a:r>
            <a:r>
              <a:rPr lang="en-GB" dirty="0"/>
              <a:t> );</a:t>
            </a:r>
          </a:p>
          <a:p>
            <a:r>
              <a:rPr lang="en-GB" dirty="0"/>
              <a:t>       </a:t>
            </a:r>
            <a:r>
              <a:rPr lang="en-GB" dirty="0" err="1"/>
              <a:t>numberOfTimes</a:t>
            </a:r>
            <a:r>
              <a:rPr lang="en-GB" dirty="0"/>
              <a:t> ++;</a:t>
            </a:r>
          </a:p>
          <a:p>
            <a:r>
              <a:rPr lang="en-GB" dirty="0"/>
              <a:t>    }</a:t>
            </a:r>
          </a:p>
        </p:txBody>
      </p:sp>
      <p:sp>
        <p:nvSpPr>
          <p:cNvPr id="6" name="Rectangle 5"/>
          <p:cNvSpPr/>
          <p:nvPr/>
        </p:nvSpPr>
        <p:spPr>
          <a:xfrm>
            <a:off x="5698273" y="3071275"/>
            <a:ext cx="6439744" cy="1754326"/>
          </a:xfrm>
          <a:prstGeom prst="rect">
            <a:avLst/>
          </a:prstGeom>
          <a:ln>
            <a:solidFill>
              <a:schemeClr val="tx1"/>
            </a:solidFill>
          </a:ln>
        </p:spPr>
        <p:txBody>
          <a:bodyPr wrap="square">
            <a:spAutoFit/>
          </a:bodyPr>
          <a:lstStyle/>
          <a:p>
            <a:r>
              <a:rPr lang="en-GB" dirty="0"/>
              <a:t>bool happiness = true;</a:t>
            </a:r>
          </a:p>
          <a:p>
            <a:r>
              <a:rPr lang="en-GB" dirty="0"/>
              <a:t>while (happiness)</a:t>
            </a:r>
          </a:p>
          <a:p>
            <a:r>
              <a:rPr lang="en-GB" dirty="0"/>
              <a:t>    {</a:t>
            </a:r>
          </a:p>
          <a:p>
            <a:r>
              <a:rPr lang="en-US" dirty="0"/>
              <a:t>        </a:t>
            </a:r>
            <a:r>
              <a:rPr lang="en-US" dirty="0" err="1"/>
              <a:t>EatSomeChocolate</a:t>
            </a:r>
            <a:r>
              <a:rPr lang="en-US" dirty="0"/>
              <a:t>();</a:t>
            </a:r>
            <a:endParaRPr lang="en-GB" dirty="0"/>
          </a:p>
          <a:p>
            <a:r>
              <a:rPr lang="en-US" dirty="0"/>
              <a:t>        happiness = </a:t>
            </a:r>
            <a:r>
              <a:rPr lang="en-US" dirty="0" err="1"/>
              <a:t>CheckIfTheresAnyChocolateLeft</a:t>
            </a:r>
            <a:r>
              <a:rPr lang="en-US" dirty="0"/>
              <a:t>();</a:t>
            </a:r>
            <a:endParaRPr lang="en-GB" dirty="0"/>
          </a:p>
          <a:p>
            <a:r>
              <a:rPr lang="en-GB" dirty="0"/>
              <a:t>    }</a:t>
            </a:r>
          </a:p>
        </p:txBody>
      </p:sp>
      <p:sp>
        <p:nvSpPr>
          <p:cNvPr id="8" name="TextBox 7"/>
          <p:cNvSpPr txBox="1"/>
          <p:nvPr/>
        </p:nvSpPr>
        <p:spPr>
          <a:xfrm>
            <a:off x="5698273" y="4973443"/>
            <a:ext cx="6439744" cy="1754326"/>
          </a:xfrm>
          <a:prstGeom prst="rect">
            <a:avLst/>
          </a:prstGeom>
          <a:noFill/>
          <a:ln>
            <a:solidFill>
              <a:schemeClr val="tx1"/>
            </a:solidFill>
          </a:ln>
        </p:spPr>
        <p:txBody>
          <a:bodyPr wrap="square" rtlCol="0">
            <a:spAutoFit/>
          </a:bodyPr>
          <a:lstStyle/>
          <a:p>
            <a:r>
              <a:rPr lang="en-GB" dirty="0"/>
              <a:t>bool happiness = true;</a:t>
            </a:r>
          </a:p>
          <a:p>
            <a:r>
              <a:rPr lang="en-GB" dirty="0"/>
              <a:t>while (happiness)</a:t>
            </a:r>
          </a:p>
          <a:p>
            <a:r>
              <a:rPr lang="en-GB" dirty="0"/>
              <a:t>    {</a:t>
            </a:r>
          </a:p>
          <a:p>
            <a:r>
              <a:rPr lang="en-US" dirty="0"/>
              <a:t>        </a:t>
            </a:r>
            <a:r>
              <a:rPr lang="en-US" dirty="0" err="1"/>
              <a:t>EatSomeChocolate</a:t>
            </a:r>
            <a:r>
              <a:rPr lang="en-US" dirty="0"/>
              <a:t>();</a:t>
            </a:r>
            <a:endParaRPr lang="en-GB" dirty="0"/>
          </a:p>
          <a:p>
            <a:r>
              <a:rPr lang="en-US" dirty="0"/>
              <a:t>        </a:t>
            </a:r>
            <a:r>
              <a:rPr lang="en-US" dirty="0" err="1"/>
              <a:t>moreChocolate</a:t>
            </a:r>
            <a:r>
              <a:rPr lang="en-US" dirty="0"/>
              <a:t> = </a:t>
            </a:r>
            <a:r>
              <a:rPr lang="en-US" dirty="0" err="1"/>
              <a:t>CheckIfTheresAnyChocolateLeft</a:t>
            </a:r>
            <a:r>
              <a:rPr lang="en-US" dirty="0"/>
              <a:t>();</a:t>
            </a:r>
            <a:endParaRPr lang="en-GB" dirty="0"/>
          </a:p>
          <a:p>
            <a:r>
              <a:rPr lang="en-GB" dirty="0"/>
              <a:t>    }</a:t>
            </a:r>
          </a:p>
        </p:txBody>
      </p:sp>
    </p:spTree>
    <p:extLst>
      <p:ext uri="{BB962C8B-B14F-4D97-AF65-F5344CB8AC3E}">
        <p14:creationId xmlns:p14="http://schemas.microsoft.com/office/powerpoint/2010/main" val="173121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D67E-31DC-4773-8F2A-8A9C039F0C45}"/>
              </a:ext>
            </a:extLst>
          </p:cNvPr>
          <p:cNvSpPr/>
          <p:nvPr/>
        </p:nvSpPr>
        <p:spPr>
          <a:xfrm>
            <a:off x="0" y="0"/>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787C7FA-8F44-45A4-9705-9A6FADC18300}"/>
              </a:ext>
            </a:extLst>
          </p:cNvPr>
          <p:cNvSpPr txBox="1"/>
          <p:nvPr/>
        </p:nvSpPr>
        <p:spPr>
          <a:xfrm>
            <a:off x="1274056" y="1512751"/>
            <a:ext cx="9388549" cy="2862322"/>
          </a:xfrm>
          <a:prstGeom prst="rect">
            <a:avLst/>
          </a:prstGeom>
          <a:noFill/>
        </p:spPr>
        <p:txBody>
          <a:bodyPr wrap="square" rtlCol="0">
            <a:spAutoFit/>
          </a:bodyPr>
          <a:lstStyle/>
          <a:p>
            <a:pPr algn="ctr"/>
            <a:r>
              <a:rPr lang="en-GB" sz="6000" b="1" dirty="0"/>
              <a:t>Practise </a:t>
            </a:r>
          </a:p>
          <a:p>
            <a:pPr algn="ctr"/>
            <a:r>
              <a:rPr lang="en-GB" sz="6000" b="1" dirty="0"/>
              <a:t>Variables, Selection, Iteration, Expressions</a:t>
            </a:r>
          </a:p>
        </p:txBody>
      </p:sp>
      <p:pic>
        <p:nvPicPr>
          <p:cNvPr id="2" name="Picture 1">
            <a:extLst>
              <a:ext uri="{FF2B5EF4-FFF2-40B4-BE49-F238E27FC236}">
                <a16:creationId xmlns:a16="http://schemas.microsoft.com/office/drawing/2014/main" id="{ABE75890-4808-4257-8E8F-36D4B4F8B051}"/>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1088327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F087-FEFF-447D-B202-43D5D5B5E2AC}"/>
              </a:ext>
            </a:extLst>
          </p:cNvPr>
          <p:cNvSpPr>
            <a:spLocks noGrp="1"/>
          </p:cNvSpPr>
          <p:nvPr>
            <p:ph type="title"/>
          </p:nvPr>
        </p:nvSpPr>
        <p:spPr>
          <a:xfrm>
            <a:off x="838200" y="365125"/>
            <a:ext cx="10515600" cy="854075"/>
          </a:xfrm>
        </p:spPr>
        <p:txBody>
          <a:bodyPr/>
          <a:lstStyle/>
          <a:p>
            <a:r>
              <a:rPr lang="en-GB" b="1" dirty="0" err="1"/>
              <a:t>addEventListener</a:t>
            </a:r>
            <a:r>
              <a:rPr lang="en-GB" b="1" dirty="0"/>
              <a:t>() method</a:t>
            </a:r>
          </a:p>
        </p:txBody>
      </p:sp>
      <p:sp>
        <p:nvSpPr>
          <p:cNvPr id="3" name="Content Placeholder 2">
            <a:extLst>
              <a:ext uri="{FF2B5EF4-FFF2-40B4-BE49-F238E27FC236}">
                <a16:creationId xmlns:a16="http://schemas.microsoft.com/office/drawing/2014/main" id="{099B05CF-ACB1-41A6-8E2C-1CE5CD7836C3}"/>
              </a:ext>
            </a:extLst>
          </p:cNvPr>
          <p:cNvSpPr>
            <a:spLocks noGrp="1"/>
          </p:cNvSpPr>
          <p:nvPr>
            <p:ph idx="1"/>
          </p:nvPr>
        </p:nvSpPr>
        <p:spPr>
          <a:xfrm>
            <a:off x="838200" y="1325217"/>
            <a:ext cx="10515600" cy="4851746"/>
          </a:xfrm>
        </p:spPr>
        <p:txBody>
          <a:bodyPr>
            <a:normAutofit lnSpcReduction="10000"/>
          </a:bodyPr>
          <a:lstStyle/>
          <a:p>
            <a:r>
              <a:rPr lang="en-GB" dirty="0"/>
              <a:t>The </a:t>
            </a:r>
            <a:r>
              <a:rPr lang="en-GB" dirty="0" err="1"/>
              <a:t>addEventListener</a:t>
            </a:r>
            <a:r>
              <a:rPr lang="en-GB" dirty="0"/>
              <a:t>() method attaches an event handler to a specified element.</a:t>
            </a:r>
          </a:p>
          <a:p>
            <a:r>
              <a:rPr lang="en-GB" dirty="0"/>
              <a:t>You can add many event handlers to one element.</a:t>
            </a:r>
          </a:p>
          <a:p>
            <a:r>
              <a:rPr lang="en-GB" dirty="0"/>
              <a:t>Syntax:</a:t>
            </a:r>
          </a:p>
          <a:p>
            <a:pPr lvl="1"/>
            <a:r>
              <a:rPr lang="en-GB" dirty="0">
                <a:solidFill>
                  <a:srgbClr val="7030A0"/>
                </a:solidFill>
              </a:rPr>
              <a:t> </a:t>
            </a:r>
            <a:r>
              <a:rPr lang="en-GB" dirty="0" err="1">
                <a:solidFill>
                  <a:srgbClr val="7030A0"/>
                </a:solidFill>
              </a:rPr>
              <a:t>element.addEventListener</a:t>
            </a:r>
            <a:r>
              <a:rPr lang="en-GB" dirty="0">
                <a:solidFill>
                  <a:srgbClr val="7030A0"/>
                </a:solidFill>
              </a:rPr>
              <a:t>(event, function, </a:t>
            </a:r>
            <a:r>
              <a:rPr lang="en-GB" dirty="0" err="1">
                <a:solidFill>
                  <a:srgbClr val="7030A0"/>
                </a:solidFill>
              </a:rPr>
              <a:t>useCapture</a:t>
            </a:r>
            <a:r>
              <a:rPr lang="en-GB" dirty="0">
                <a:solidFill>
                  <a:srgbClr val="7030A0"/>
                </a:solidFill>
              </a:rPr>
              <a:t>);</a:t>
            </a:r>
          </a:p>
          <a:p>
            <a:pPr lvl="1"/>
            <a:r>
              <a:rPr lang="en-GB" dirty="0"/>
              <a:t>The first parameter is the type of the event (like "click" or "</a:t>
            </a:r>
            <a:r>
              <a:rPr lang="en-GB" dirty="0" err="1"/>
              <a:t>mousedown</a:t>
            </a:r>
            <a:r>
              <a:rPr lang="en-GB" dirty="0"/>
              <a:t>").</a:t>
            </a:r>
          </a:p>
          <a:p>
            <a:pPr lvl="1"/>
            <a:r>
              <a:rPr lang="en-GB" dirty="0"/>
              <a:t>The second parameter is the function we want to call when the event occurs.</a:t>
            </a:r>
          </a:p>
          <a:p>
            <a:pPr lvl="1"/>
            <a:r>
              <a:rPr lang="en-GB" dirty="0"/>
              <a:t>The third parameter is a Boolean value specifying whether to use event bubbling or event capturing. This parameter is optional.</a:t>
            </a:r>
          </a:p>
          <a:p>
            <a:pPr lvl="2"/>
            <a:r>
              <a:rPr lang="en-GB" dirty="0"/>
              <a:t>With bubbling, the event is first captured and handled by the innermost element and then propagated to outer elements.</a:t>
            </a:r>
          </a:p>
          <a:p>
            <a:pPr lvl="2"/>
            <a:r>
              <a:rPr lang="en-GB" dirty="0"/>
              <a:t>With capturing, the event is first captured by the outermost element and propagated to the inner elements.</a:t>
            </a:r>
          </a:p>
          <a:p>
            <a:pPr lvl="1"/>
            <a:endParaRPr lang="en-GB" dirty="0"/>
          </a:p>
        </p:txBody>
      </p:sp>
    </p:spTree>
    <p:extLst>
      <p:ext uri="{BB962C8B-B14F-4D97-AF65-F5344CB8AC3E}">
        <p14:creationId xmlns:p14="http://schemas.microsoft.com/office/powerpoint/2010/main" val="3521703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E9A27-B658-443A-852B-0FBC9B354BB0}"/>
              </a:ext>
            </a:extLst>
          </p:cNvPr>
          <p:cNvSpPr txBox="1"/>
          <p:nvPr/>
        </p:nvSpPr>
        <p:spPr>
          <a:xfrm>
            <a:off x="372979" y="372978"/>
            <a:ext cx="6039854" cy="5632311"/>
          </a:xfrm>
          <a:prstGeom prst="rect">
            <a:avLst/>
          </a:prstGeom>
          <a:noFill/>
        </p:spPr>
        <p:txBody>
          <a:bodyPr wrap="square" rtlCol="0">
            <a:spAutoFit/>
          </a:bodyPr>
          <a:lstStyle/>
          <a:p>
            <a:r>
              <a:rPr lang="en-GB" dirty="0"/>
              <a:t>&lt;!DOCTYPE html&gt;</a:t>
            </a:r>
          </a:p>
          <a:p>
            <a:r>
              <a:rPr lang="en-GB" dirty="0"/>
              <a:t>&lt;html&gt;</a:t>
            </a:r>
          </a:p>
          <a:p>
            <a:r>
              <a:rPr lang="en-GB" dirty="0"/>
              <a:t>&lt;head&gt;</a:t>
            </a:r>
          </a:p>
          <a:p>
            <a:r>
              <a:rPr lang="en-GB" dirty="0"/>
              <a:t> </a:t>
            </a:r>
            <a:r>
              <a:rPr lang="en-GB" dirty="0">
                <a:highlight>
                  <a:srgbClr val="FFFF00"/>
                </a:highlight>
              </a:rPr>
              <a:t>&lt;script&gt;</a:t>
            </a:r>
          </a:p>
          <a:p>
            <a:r>
              <a:rPr lang="en-GB" dirty="0" err="1">
                <a:highlight>
                  <a:srgbClr val="FFFF00"/>
                </a:highlight>
              </a:rPr>
              <a:t>window.alert</a:t>
            </a:r>
            <a:r>
              <a:rPr lang="en-GB" dirty="0">
                <a:highlight>
                  <a:srgbClr val="FFFF00"/>
                </a:highlight>
              </a:rPr>
              <a:t>("Hello World");</a:t>
            </a:r>
          </a:p>
          <a:p>
            <a:r>
              <a:rPr lang="en-GB" dirty="0">
                <a:highlight>
                  <a:srgbClr val="FFFF00"/>
                </a:highlight>
              </a:rPr>
              <a:t>alert(“Hello World”);</a:t>
            </a:r>
          </a:p>
          <a:p>
            <a:r>
              <a:rPr lang="en-GB" dirty="0">
                <a:highlight>
                  <a:srgbClr val="FFFF00"/>
                </a:highlight>
              </a:rPr>
              <a:t>&lt;/script&gt;</a:t>
            </a:r>
          </a:p>
          <a:p>
            <a:r>
              <a:rPr lang="en-GB" dirty="0">
                <a:highlight>
                  <a:srgbClr val="FFFF00"/>
                </a:highlight>
              </a:rPr>
              <a:t> &lt;/head&gt;</a:t>
            </a:r>
          </a:p>
          <a:p>
            <a:r>
              <a:rPr lang="en-GB" dirty="0">
                <a:highlight>
                  <a:srgbClr val="FFFF00"/>
                </a:highlight>
              </a:rPr>
              <a:t>    </a:t>
            </a:r>
          </a:p>
          <a:p>
            <a:r>
              <a:rPr lang="en-GB" dirty="0">
                <a:highlight>
                  <a:srgbClr val="FFFF00"/>
                </a:highlight>
              </a:rPr>
              <a:t>&lt;body onload="</a:t>
            </a:r>
            <a:r>
              <a:rPr lang="en-GB" dirty="0" err="1">
                <a:highlight>
                  <a:srgbClr val="FFFF00"/>
                </a:highlight>
              </a:rPr>
              <a:t>myfirst</a:t>
            </a:r>
            <a:r>
              <a:rPr lang="en-GB" dirty="0">
                <a:highlight>
                  <a:srgbClr val="FFFF00"/>
                </a:highlight>
              </a:rPr>
              <a:t>()"&gt; </a:t>
            </a:r>
            <a:r>
              <a:rPr lang="en-GB" b="1" dirty="0">
                <a:highlight>
                  <a:srgbClr val="FFFF00"/>
                </a:highlight>
              </a:rPr>
              <a:t>BAD PRACTICE inline JavaScript</a:t>
            </a:r>
            <a:endParaRPr lang="en-GB" dirty="0">
              <a:highlight>
                <a:srgbClr val="FFFF00"/>
              </a:highlight>
            </a:endParaRPr>
          </a:p>
          <a:p>
            <a:r>
              <a:rPr lang="en-GB" dirty="0">
                <a:highlight>
                  <a:srgbClr val="FFFF00"/>
                </a:highlight>
              </a:rPr>
              <a:t> </a:t>
            </a:r>
          </a:p>
          <a:p>
            <a:r>
              <a:rPr lang="en-GB" dirty="0">
                <a:highlight>
                  <a:srgbClr val="FFFF00"/>
                </a:highlight>
              </a:rPr>
              <a:t>&lt;p id="demo"&gt;message&lt;/p&gt;</a:t>
            </a:r>
          </a:p>
          <a:p>
            <a:r>
              <a:rPr lang="en-GB" dirty="0">
                <a:highlight>
                  <a:srgbClr val="FFFF00"/>
                </a:highlight>
              </a:rPr>
              <a:t>&lt;script&gt;</a:t>
            </a:r>
          </a:p>
          <a:p>
            <a:r>
              <a:rPr lang="en-GB" dirty="0" err="1">
                <a:highlight>
                  <a:srgbClr val="FFFF00"/>
                </a:highlight>
              </a:rPr>
              <a:t>window.alert</a:t>
            </a:r>
            <a:r>
              <a:rPr lang="en-GB" dirty="0">
                <a:highlight>
                  <a:srgbClr val="FFFF00"/>
                </a:highlight>
              </a:rPr>
              <a:t>("Hello World");</a:t>
            </a:r>
          </a:p>
          <a:p>
            <a:r>
              <a:rPr lang="en-GB" dirty="0">
                <a:highlight>
                  <a:srgbClr val="FFFF00"/>
                </a:highlight>
              </a:rPr>
              <a:t>alert(“Hello World”);</a:t>
            </a:r>
          </a:p>
          <a:p>
            <a:r>
              <a:rPr lang="en-GB" dirty="0">
                <a:highlight>
                  <a:srgbClr val="FFFF00"/>
                </a:highlight>
              </a:rPr>
              <a:t>&lt;/script&gt;</a:t>
            </a:r>
          </a:p>
          <a:p>
            <a:r>
              <a:rPr lang="en-GB" dirty="0"/>
              <a:t> </a:t>
            </a:r>
          </a:p>
          <a:p>
            <a:r>
              <a:rPr lang="en-GB" dirty="0"/>
              <a:t> &lt;/body&gt;</a:t>
            </a:r>
          </a:p>
          <a:p>
            <a:r>
              <a:rPr lang="en-GB" dirty="0"/>
              <a:t>&lt;/html&gt;</a:t>
            </a:r>
          </a:p>
          <a:p>
            <a:endParaRPr lang="en-GB" dirty="0"/>
          </a:p>
        </p:txBody>
      </p:sp>
      <p:sp>
        <p:nvSpPr>
          <p:cNvPr id="6" name="TextBox 5">
            <a:extLst>
              <a:ext uri="{FF2B5EF4-FFF2-40B4-BE49-F238E27FC236}">
                <a16:creationId xmlns:a16="http://schemas.microsoft.com/office/drawing/2014/main" id="{2C0BEAD3-8618-44E0-8464-97297F48A201}"/>
              </a:ext>
            </a:extLst>
          </p:cNvPr>
          <p:cNvSpPr txBox="1"/>
          <p:nvPr/>
        </p:nvSpPr>
        <p:spPr>
          <a:xfrm>
            <a:off x="11129211" y="264694"/>
            <a:ext cx="372979" cy="584775"/>
          </a:xfrm>
          <a:prstGeom prst="rect">
            <a:avLst/>
          </a:prstGeom>
          <a:noFill/>
        </p:spPr>
        <p:txBody>
          <a:bodyPr wrap="square" rtlCol="0">
            <a:spAutoFit/>
          </a:bodyPr>
          <a:lstStyle/>
          <a:p>
            <a:r>
              <a:rPr lang="en-GB" sz="3200" dirty="0"/>
              <a:t>1</a:t>
            </a:r>
          </a:p>
        </p:txBody>
      </p:sp>
    </p:spTree>
    <p:extLst>
      <p:ext uri="{BB962C8B-B14F-4D97-AF65-F5344CB8AC3E}">
        <p14:creationId xmlns:p14="http://schemas.microsoft.com/office/powerpoint/2010/main" val="1135341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B7D26-F23C-49AF-AF01-4C3A3CA6694A}"/>
              </a:ext>
            </a:extLst>
          </p:cNvPr>
          <p:cNvSpPr/>
          <p:nvPr/>
        </p:nvSpPr>
        <p:spPr>
          <a:xfrm>
            <a:off x="475214" y="421256"/>
            <a:ext cx="7971362" cy="5010602"/>
          </a:xfrm>
          <a:prstGeom prst="rect">
            <a:avLst/>
          </a:prstGeom>
        </p:spPr>
        <p:txBody>
          <a:bodyPr wrap="square">
            <a:spAutoFit/>
          </a:bodyPr>
          <a:lstStyle/>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&lt;!DOCTYPE html&gt;</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&lt;html&gt;</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&lt;head&gt;</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&lt;/head&gt;  </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&lt;body&gt;  </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&lt;span id="demo"&gt;&lt;/span&gt;</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&lt;script&gt;    </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b="1"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window.addEventListener</a:t>
            </a:r>
            <a:r>
              <a:rPr lang="en-GB" sz="2000" b="1"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('load',</a:t>
            </a:r>
            <a:r>
              <a:rPr lang="en-GB" sz="2000" b="1"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myfirst,false</a:t>
            </a:r>
            <a:r>
              <a:rPr lang="en-GB" sz="2000" b="1"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function </a:t>
            </a:r>
            <a:r>
              <a:rPr lang="en-GB" sz="20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myfirst</a:t>
            </a: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window.alert</a:t>
            </a: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("Hello World");</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document.getElementById</a:t>
            </a: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("demo").</a:t>
            </a:r>
            <a:r>
              <a:rPr lang="en-GB" sz="20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innerHTML</a:t>
            </a: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 = "Hello World";</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    }</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&lt;/script&gt;</a:t>
            </a:r>
            <a:endParaRPr lang="en-GB" sz="32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Tahoma" panose="020B0604030504040204" pitchFamily="34" charset="0"/>
                <a:ea typeface="Calibri" panose="020F0502020204030204" pitchFamily="34" charset="0"/>
                <a:cs typeface="Times New Roman" panose="02020603050405020304" pitchFamily="18" charset="0"/>
              </a:rPr>
              <a:t>&lt;/body&gt;</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r>
              <a:rPr lang="en-GB" sz="2000" dirty="0">
                <a:latin typeface="Tahoma" panose="020B0604030504040204" pitchFamily="34" charset="0"/>
                <a:ea typeface="Calibri" panose="020F0502020204030204" pitchFamily="34" charset="0"/>
              </a:rPr>
              <a:t>&lt;/html&gt;</a:t>
            </a:r>
            <a:endParaRPr lang="en-GB" sz="4800" dirty="0"/>
          </a:p>
        </p:txBody>
      </p:sp>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372979" cy="584775"/>
          </a:xfrm>
          <a:prstGeom prst="rect">
            <a:avLst/>
          </a:prstGeom>
          <a:noFill/>
        </p:spPr>
        <p:txBody>
          <a:bodyPr wrap="square" rtlCol="0">
            <a:spAutoFit/>
          </a:bodyPr>
          <a:lstStyle/>
          <a:p>
            <a:r>
              <a:rPr lang="en-GB" sz="3200" dirty="0"/>
              <a:t>2</a:t>
            </a:r>
          </a:p>
        </p:txBody>
      </p:sp>
      <p:sp>
        <p:nvSpPr>
          <p:cNvPr id="2" name="TextBox 1">
            <a:extLst>
              <a:ext uri="{FF2B5EF4-FFF2-40B4-BE49-F238E27FC236}">
                <a16:creationId xmlns:a16="http://schemas.microsoft.com/office/drawing/2014/main" id="{E0194873-5CE1-4FE8-B592-46F38217DFD0}"/>
              </a:ext>
            </a:extLst>
          </p:cNvPr>
          <p:cNvSpPr txBox="1"/>
          <p:nvPr/>
        </p:nvSpPr>
        <p:spPr>
          <a:xfrm>
            <a:off x="2199861" y="6003235"/>
            <a:ext cx="6967805" cy="646331"/>
          </a:xfrm>
          <a:prstGeom prst="rect">
            <a:avLst/>
          </a:prstGeom>
          <a:noFill/>
        </p:spPr>
        <p:txBody>
          <a:bodyPr wrap="none" rtlCol="0">
            <a:spAutoFit/>
          </a:bodyPr>
          <a:lstStyle/>
          <a:p>
            <a:r>
              <a:rPr lang="en-GB" b="1" dirty="0"/>
              <a:t>3 parameters of </a:t>
            </a:r>
            <a:r>
              <a:rPr lang="en-GB" b="1" dirty="0" err="1"/>
              <a:t>addEventListener</a:t>
            </a:r>
            <a:endParaRPr lang="en-GB" b="1" dirty="0"/>
          </a:p>
          <a:p>
            <a:r>
              <a:rPr lang="en-GB" dirty="0"/>
              <a:t>https://www.w3schools.com/jsref/met_document_addeventlistener.asp</a:t>
            </a:r>
          </a:p>
        </p:txBody>
      </p:sp>
    </p:spTree>
    <p:extLst>
      <p:ext uri="{BB962C8B-B14F-4D97-AF65-F5344CB8AC3E}">
        <p14:creationId xmlns:p14="http://schemas.microsoft.com/office/powerpoint/2010/main" val="3391135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372979" cy="584775"/>
          </a:xfrm>
          <a:prstGeom prst="rect">
            <a:avLst/>
          </a:prstGeom>
          <a:noFill/>
        </p:spPr>
        <p:txBody>
          <a:bodyPr wrap="square" rtlCol="0">
            <a:spAutoFit/>
          </a:bodyPr>
          <a:lstStyle/>
          <a:p>
            <a:r>
              <a:rPr lang="en-GB" sz="3200" dirty="0"/>
              <a:t>3</a:t>
            </a:r>
          </a:p>
        </p:txBody>
      </p:sp>
      <p:sp>
        <p:nvSpPr>
          <p:cNvPr id="2" name="Rectangle 1">
            <a:extLst>
              <a:ext uri="{FF2B5EF4-FFF2-40B4-BE49-F238E27FC236}">
                <a16:creationId xmlns:a16="http://schemas.microsoft.com/office/drawing/2014/main" id="{C4D6B69D-A3BF-48FC-9C9A-E45EF6CA838C}"/>
              </a:ext>
            </a:extLst>
          </p:cNvPr>
          <p:cNvSpPr/>
          <p:nvPr/>
        </p:nvSpPr>
        <p:spPr>
          <a:xfrm>
            <a:off x="280736" y="264694"/>
            <a:ext cx="8634663" cy="6530057"/>
          </a:xfrm>
          <a:prstGeom prst="rect">
            <a:avLst/>
          </a:prstGeom>
        </p:spPr>
        <p:txBody>
          <a:bodyPr wrap="square">
            <a:spAutoFit/>
          </a:bodyPr>
          <a:lstStyle/>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&lt;!DOCTYPE html&gt;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&lt;html&gt;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&lt;head&gt;&lt;/head&gt;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&lt;body&gt;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&lt;input type="text" id="input1"/&gt;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&lt;div&gt;&lt;button id="button1"&gt;Button&lt;/button&gt; &lt;/div&gt;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&lt;div id="demo"&gt;Test&lt;/div&gt;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&lt;script&gt;    </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//EVENT LISTENER </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var event1 = </a:t>
            </a:r>
            <a:r>
              <a:rPr lang="en-GB" sz="16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document.getElementById</a:t>
            </a: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("button1");</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event1.addEventListener('click',</a:t>
            </a:r>
            <a:r>
              <a:rPr lang="en-GB" sz="16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myfirst,false</a:t>
            </a: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function </a:t>
            </a:r>
            <a:r>
              <a:rPr lang="en-GB" sz="16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myfirst</a:t>
            </a: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//User input 1</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var userinput1 = </a:t>
            </a:r>
            <a:r>
              <a:rPr lang="en-GB" sz="16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document.getElementById</a:t>
            </a: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("input1").value;</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//Output 1</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document.getElementById</a:t>
            </a: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("demo").</a:t>
            </a:r>
            <a:r>
              <a:rPr lang="en-GB" sz="1600" dirty="0" err="1">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innerHTML</a:t>
            </a: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 = userinput1;</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      </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solidFill>
                  <a:srgbClr val="FF0000"/>
                </a:solidFill>
                <a:highlight>
                  <a:srgbClr val="FFFF00"/>
                </a:highlight>
                <a:latin typeface="Tahoma" panose="020B0604030504040204" pitchFamily="34" charset="0"/>
                <a:ea typeface="Calibri" panose="020F0502020204030204" pitchFamily="34" charset="0"/>
                <a:cs typeface="Times New Roman" panose="02020603050405020304" pitchFamily="18" charset="0"/>
              </a:rPr>
              <a:t>&lt;/script&gt;</a:t>
            </a:r>
            <a:endParaRPr lang="en-GB"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a:latin typeface="Tahoma" panose="020B0604030504040204" pitchFamily="34" charset="0"/>
                <a:ea typeface="Calibri" panose="020F0502020204030204" pitchFamily="34" charset="0"/>
                <a:cs typeface="Times New Roman" panose="02020603050405020304" pitchFamily="18" charset="0"/>
              </a:rPr>
              <a:t>&lt;/body&gt;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r>
              <a:rPr lang="en-GB" sz="1600" dirty="0">
                <a:latin typeface="Tahoma" panose="020B0604030504040204" pitchFamily="34" charset="0"/>
                <a:ea typeface="Calibri" panose="020F0502020204030204" pitchFamily="34" charset="0"/>
              </a:rPr>
              <a:t>&lt;/html&gt;</a:t>
            </a:r>
            <a:endParaRPr lang="en-GB" sz="1600" dirty="0"/>
          </a:p>
        </p:txBody>
      </p:sp>
    </p:spTree>
    <p:extLst>
      <p:ext uri="{BB962C8B-B14F-4D97-AF65-F5344CB8AC3E}">
        <p14:creationId xmlns:p14="http://schemas.microsoft.com/office/powerpoint/2010/main" val="3154995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372979" cy="584775"/>
          </a:xfrm>
          <a:prstGeom prst="rect">
            <a:avLst/>
          </a:prstGeom>
          <a:noFill/>
        </p:spPr>
        <p:txBody>
          <a:bodyPr wrap="square" rtlCol="0">
            <a:spAutoFit/>
          </a:bodyPr>
          <a:lstStyle/>
          <a:p>
            <a:r>
              <a:rPr lang="en-GB" sz="3200" dirty="0"/>
              <a:t>4</a:t>
            </a:r>
          </a:p>
        </p:txBody>
      </p:sp>
      <p:sp>
        <p:nvSpPr>
          <p:cNvPr id="5" name="Rectangle 4">
            <a:extLst>
              <a:ext uri="{FF2B5EF4-FFF2-40B4-BE49-F238E27FC236}">
                <a16:creationId xmlns:a16="http://schemas.microsoft.com/office/drawing/2014/main" id="{7625BCDE-B7A8-417F-825D-F8E5B3908B44}"/>
              </a:ext>
            </a:extLst>
          </p:cNvPr>
          <p:cNvSpPr/>
          <p:nvPr/>
        </p:nvSpPr>
        <p:spPr>
          <a:xfrm>
            <a:off x="156410" y="153191"/>
            <a:ext cx="6840738" cy="6001643"/>
          </a:xfrm>
          <a:prstGeom prst="rect">
            <a:avLst/>
          </a:prstGeom>
        </p:spPr>
        <p:txBody>
          <a:bodyPr wrap="square">
            <a:spAutoFit/>
          </a:bodyPr>
          <a:lstStyle/>
          <a:p>
            <a:r>
              <a:rPr lang="en-GB" sz="1200" dirty="0"/>
              <a:t>&lt;!DOCTYPE html&gt;</a:t>
            </a:r>
          </a:p>
          <a:p>
            <a:r>
              <a:rPr lang="en-GB" sz="1200" dirty="0"/>
              <a:t>&lt;html&gt;</a:t>
            </a:r>
          </a:p>
          <a:p>
            <a:r>
              <a:rPr lang="en-GB" sz="1200" dirty="0"/>
              <a:t>&lt;head&gt;&lt;/head&gt;</a:t>
            </a:r>
          </a:p>
          <a:p>
            <a:r>
              <a:rPr lang="en-GB" sz="1200" dirty="0"/>
              <a:t>&lt;body&gt;</a:t>
            </a:r>
          </a:p>
          <a:p>
            <a:r>
              <a:rPr lang="en-GB" sz="1200" dirty="0"/>
              <a:t>&lt;p&gt;Please enter 2 numbers below&lt;/p&gt;</a:t>
            </a:r>
          </a:p>
          <a:p>
            <a:r>
              <a:rPr lang="en-GB" sz="1200" dirty="0"/>
              <a:t>&lt;input type="number" id="input1"/&gt;</a:t>
            </a:r>
          </a:p>
          <a:p>
            <a:r>
              <a:rPr lang="en-GB" sz="1200" dirty="0"/>
              <a:t>&lt;input type="number" id="input2"/&gt;</a:t>
            </a:r>
          </a:p>
          <a:p>
            <a:r>
              <a:rPr lang="en-GB" sz="1200" dirty="0"/>
              <a:t>&lt;div&gt;&lt;button id="button1"&gt;Sum of the two numbers&lt;/button&gt; &lt;/div&gt;</a:t>
            </a:r>
          </a:p>
          <a:p>
            <a:r>
              <a:rPr lang="en-GB" sz="1200" dirty="0"/>
              <a:t>&lt;div id="demo"&gt;&lt;/div&gt;</a:t>
            </a:r>
          </a:p>
          <a:p>
            <a:r>
              <a:rPr lang="en-GB" sz="1200" dirty="0"/>
              <a:t>  </a:t>
            </a:r>
          </a:p>
          <a:p>
            <a:r>
              <a:rPr lang="en-GB" sz="1200" dirty="0">
                <a:highlight>
                  <a:srgbClr val="FFFF00"/>
                </a:highlight>
              </a:rPr>
              <a:t>&lt;script&gt;    </a:t>
            </a:r>
          </a:p>
          <a:p>
            <a:r>
              <a:rPr lang="en-GB" sz="1200" dirty="0">
                <a:highlight>
                  <a:srgbClr val="FFFF00"/>
                </a:highlight>
              </a:rPr>
              <a:t>//EVENT LISTENER </a:t>
            </a:r>
          </a:p>
          <a:p>
            <a:r>
              <a:rPr lang="en-GB" sz="1200" dirty="0">
                <a:highlight>
                  <a:srgbClr val="FFFF00"/>
                </a:highlight>
              </a:rPr>
              <a:t>var event1 = </a:t>
            </a:r>
            <a:r>
              <a:rPr lang="en-GB" sz="1200" dirty="0" err="1">
                <a:highlight>
                  <a:srgbClr val="FFFF00"/>
                </a:highlight>
              </a:rPr>
              <a:t>document.getElementById</a:t>
            </a:r>
            <a:r>
              <a:rPr lang="en-GB" sz="1200" dirty="0">
                <a:highlight>
                  <a:srgbClr val="FFFF00"/>
                </a:highlight>
              </a:rPr>
              <a:t>("button1");</a:t>
            </a:r>
          </a:p>
          <a:p>
            <a:r>
              <a:rPr lang="en-GB" sz="1200" dirty="0">
                <a:highlight>
                  <a:srgbClr val="FFFF00"/>
                </a:highlight>
              </a:rPr>
              <a:t>event1.addEventListener('click',</a:t>
            </a:r>
            <a:r>
              <a:rPr lang="en-GB" sz="1200" dirty="0" err="1">
                <a:highlight>
                  <a:srgbClr val="FFFF00"/>
                </a:highlight>
              </a:rPr>
              <a:t>myfirst,false</a:t>
            </a:r>
            <a:r>
              <a:rPr lang="en-GB" sz="1200" dirty="0">
                <a:highlight>
                  <a:srgbClr val="FFFF00"/>
                </a:highlight>
              </a:rPr>
              <a:t>);</a:t>
            </a:r>
          </a:p>
          <a:p>
            <a:endParaRPr lang="en-GB" sz="1200" dirty="0">
              <a:highlight>
                <a:srgbClr val="FFFF00"/>
              </a:highlight>
            </a:endParaRPr>
          </a:p>
          <a:p>
            <a:r>
              <a:rPr lang="en-GB" sz="1200" dirty="0">
                <a:highlight>
                  <a:srgbClr val="FFFF00"/>
                </a:highlight>
              </a:rPr>
              <a:t>function </a:t>
            </a:r>
            <a:r>
              <a:rPr lang="en-GB" sz="1200" dirty="0" err="1">
                <a:highlight>
                  <a:srgbClr val="FFFF00"/>
                </a:highlight>
              </a:rPr>
              <a:t>myfirst</a:t>
            </a:r>
            <a:r>
              <a:rPr lang="en-GB" sz="1200" dirty="0">
                <a:highlight>
                  <a:srgbClr val="FFFF00"/>
                </a:highlight>
              </a:rPr>
              <a:t>(){</a:t>
            </a:r>
          </a:p>
          <a:p>
            <a:r>
              <a:rPr lang="en-GB" sz="1200" dirty="0">
                <a:highlight>
                  <a:srgbClr val="FFFF00"/>
                </a:highlight>
              </a:rPr>
              <a:t>//User input 1 convert in JS to a number</a:t>
            </a:r>
          </a:p>
          <a:p>
            <a:r>
              <a:rPr lang="en-GB" sz="1200" dirty="0">
                <a:highlight>
                  <a:srgbClr val="FFFF00"/>
                </a:highlight>
              </a:rPr>
              <a:t>var userinput1 = </a:t>
            </a:r>
            <a:r>
              <a:rPr lang="en-GB" sz="1200" dirty="0" err="1">
                <a:highlight>
                  <a:srgbClr val="FFFF00"/>
                </a:highlight>
              </a:rPr>
              <a:t>parseInt</a:t>
            </a:r>
            <a:r>
              <a:rPr lang="en-GB" sz="1200" dirty="0">
                <a:highlight>
                  <a:srgbClr val="FFFF00"/>
                </a:highlight>
              </a:rPr>
              <a:t>(</a:t>
            </a:r>
            <a:r>
              <a:rPr lang="en-GB" sz="1200" dirty="0" err="1">
                <a:highlight>
                  <a:srgbClr val="FFFF00"/>
                </a:highlight>
              </a:rPr>
              <a:t>document.getElementById</a:t>
            </a:r>
            <a:r>
              <a:rPr lang="en-GB" sz="1200" dirty="0">
                <a:highlight>
                  <a:srgbClr val="FFFF00"/>
                </a:highlight>
              </a:rPr>
              <a:t>("input1").value);</a:t>
            </a:r>
          </a:p>
          <a:p>
            <a:r>
              <a:rPr lang="en-GB" sz="1200" dirty="0">
                <a:highlight>
                  <a:srgbClr val="FFFF00"/>
                </a:highlight>
              </a:rPr>
              <a:t>//alert(userinput1);</a:t>
            </a:r>
          </a:p>
          <a:p>
            <a:endParaRPr lang="en-GB" sz="1200" dirty="0">
              <a:highlight>
                <a:srgbClr val="FFFF00"/>
              </a:highlight>
            </a:endParaRPr>
          </a:p>
          <a:p>
            <a:r>
              <a:rPr lang="en-GB" sz="1200" dirty="0">
                <a:highlight>
                  <a:srgbClr val="FFFF00"/>
                </a:highlight>
              </a:rPr>
              <a:t>//User input 2 convert in JS to a number</a:t>
            </a:r>
          </a:p>
          <a:p>
            <a:r>
              <a:rPr lang="en-GB" sz="1200" dirty="0">
                <a:highlight>
                  <a:srgbClr val="FFFF00"/>
                </a:highlight>
              </a:rPr>
              <a:t>var userinput2 = </a:t>
            </a:r>
            <a:r>
              <a:rPr lang="en-GB" sz="1200" dirty="0" err="1">
                <a:highlight>
                  <a:srgbClr val="FFFF00"/>
                </a:highlight>
              </a:rPr>
              <a:t>parseInt</a:t>
            </a:r>
            <a:r>
              <a:rPr lang="en-GB" sz="1200" dirty="0">
                <a:highlight>
                  <a:srgbClr val="FFFF00"/>
                </a:highlight>
              </a:rPr>
              <a:t>(</a:t>
            </a:r>
            <a:r>
              <a:rPr lang="en-GB" sz="1200" dirty="0" err="1">
                <a:highlight>
                  <a:srgbClr val="FFFF00"/>
                </a:highlight>
              </a:rPr>
              <a:t>document.getElementById</a:t>
            </a:r>
            <a:r>
              <a:rPr lang="en-GB" sz="1200" dirty="0">
                <a:highlight>
                  <a:srgbClr val="FFFF00"/>
                </a:highlight>
              </a:rPr>
              <a:t>("input2").value);</a:t>
            </a:r>
          </a:p>
          <a:p>
            <a:r>
              <a:rPr lang="en-GB" sz="1200" dirty="0">
                <a:highlight>
                  <a:srgbClr val="FFFF00"/>
                </a:highlight>
              </a:rPr>
              <a:t>//alert(userinput2);</a:t>
            </a:r>
          </a:p>
          <a:p>
            <a:r>
              <a:rPr lang="en-GB" sz="1200" dirty="0">
                <a:highlight>
                  <a:srgbClr val="FFFF00"/>
                </a:highlight>
              </a:rPr>
              <a:t>    </a:t>
            </a:r>
          </a:p>
          <a:p>
            <a:r>
              <a:rPr lang="en-GB" sz="1200" dirty="0">
                <a:highlight>
                  <a:srgbClr val="FFFF00"/>
                </a:highlight>
              </a:rPr>
              <a:t>//Output 1</a:t>
            </a:r>
          </a:p>
          <a:p>
            <a:r>
              <a:rPr lang="en-GB" sz="1200" dirty="0" err="1">
                <a:highlight>
                  <a:srgbClr val="FFFF00"/>
                </a:highlight>
              </a:rPr>
              <a:t>document.getElementById</a:t>
            </a:r>
            <a:r>
              <a:rPr lang="en-GB" sz="1200" dirty="0">
                <a:highlight>
                  <a:srgbClr val="FFFF00"/>
                </a:highlight>
              </a:rPr>
              <a:t>("demo").</a:t>
            </a:r>
            <a:r>
              <a:rPr lang="en-GB" sz="1200" dirty="0" err="1">
                <a:highlight>
                  <a:srgbClr val="FFFF00"/>
                </a:highlight>
              </a:rPr>
              <a:t>innerHTML</a:t>
            </a:r>
            <a:r>
              <a:rPr lang="en-GB" sz="1200" dirty="0">
                <a:highlight>
                  <a:srgbClr val="FFFF00"/>
                </a:highlight>
              </a:rPr>
              <a:t> = userinput1 + userinput2;</a:t>
            </a:r>
          </a:p>
          <a:p>
            <a:r>
              <a:rPr lang="en-GB" sz="1200" dirty="0">
                <a:highlight>
                  <a:srgbClr val="FFFF00"/>
                </a:highlight>
              </a:rPr>
              <a:t>}      </a:t>
            </a:r>
          </a:p>
          <a:p>
            <a:r>
              <a:rPr lang="en-GB" sz="1200" dirty="0">
                <a:highlight>
                  <a:srgbClr val="FFFF00"/>
                </a:highlight>
              </a:rPr>
              <a:t>&lt;/script&gt;</a:t>
            </a:r>
          </a:p>
          <a:p>
            <a:endParaRPr lang="en-GB" sz="1200" dirty="0"/>
          </a:p>
          <a:p>
            <a:r>
              <a:rPr lang="en-GB" sz="1200" dirty="0"/>
              <a:t>&lt;/body&gt;</a:t>
            </a:r>
          </a:p>
          <a:p>
            <a:r>
              <a:rPr lang="en-GB" sz="1200" dirty="0"/>
              <a:t>&lt;/html&gt;</a:t>
            </a:r>
          </a:p>
          <a:p>
            <a:endParaRPr lang="en-GB" sz="1200" dirty="0"/>
          </a:p>
        </p:txBody>
      </p:sp>
      <p:sp>
        <p:nvSpPr>
          <p:cNvPr id="2" name="TextBox 1">
            <a:extLst>
              <a:ext uri="{FF2B5EF4-FFF2-40B4-BE49-F238E27FC236}">
                <a16:creationId xmlns:a16="http://schemas.microsoft.com/office/drawing/2014/main" id="{2B6D06D3-B320-4E8E-8222-2E20FB4FCDF7}"/>
              </a:ext>
            </a:extLst>
          </p:cNvPr>
          <p:cNvSpPr txBox="1"/>
          <p:nvPr/>
        </p:nvSpPr>
        <p:spPr>
          <a:xfrm>
            <a:off x="6997148" y="2464905"/>
            <a:ext cx="4132063" cy="1200329"/>
          </a:xfrm>
          <a:prstGeom prst="rect">
            <a:avLst/>
          </a:prstGeom>
          <a:noFill/>
        </p:spPr>
        <p:txBody>
          <a:bodyPr wrap="square" rtlCol="0">
            <a:spAutoFit/>
          </a:bodyPr>
          <a:lstStyle/>
          <a:p>
            <a:r>
              <a:rPr lang="en-GB" b="1" dirty="0">
                <a:solidFill>
                  <a:srgbClr val="FF0000"/>
                </a:solidFill>
              </a:rPr>
              <a:t>Task: </a:t>
            </a:r>
          </a:p>
          <a:p>
            <a:r>
              <a:rPr lang="en-GB" b="1" dirty="0">
                <a:solidFill>
                  <a:srgbClr val="FF0000"/>
                </a:solidFill>
              </a:rPr>
              <a:t>Based on this program, make a small calculator which Add, Subtract, Multiply and Divide given inputs.</a:t>
            </a:r>
          </a:p>
        </p:txBody>
      </p:sp>
    </p:spTree>
    <p:extLst>
      <p:ext uri="{BB962C8B-B14F-4D97-AF65-F5344CB8AC3E}">
        <p14:creationId xmlns:p14="http://schemas.microsoft.com/office/powerpoint/2010/main" val="55635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372979" cy="584775"/>
          </a:xfrm>
          <a:prstGeom prst="rect">
            <a:avLst/>
          </a:prstGeom>
          <a:noFill/>
        </p:spPr>
        <p:txBody>
          <a:bodyPr wrap="square" rtlCol="0">
            <a:spAutoFit/>
          </a:bodyPr>
          <a:lstStyle/>
          <a:p>
            <a:r>
              <a:rPr lang="en-GB" sz="3200" dirty="0"/>
              <a:t>5</a:t>
            </a:r>
          </a:p>
        </p:txBody>
      </p:sp>
      <p:sp>
        <p:nvSpPr>
          <p:cNvPr id="2" name="Rectangle 1">
            <a:extLst>
              <a:ext uri="{FF2B5EF4-FFF2-40B4-BE49-F238E27FC236}">
                <a16:creationId xmlns:a16="http://schemas.microsoft.com/office/drawing/2014/main" id="{70CB1C6B-DC0B-41EA-A2CB-FB5666D3A2E0}"/>
              </a:ext>
            </a:extLst>
          </p:cNvPr>
          <p:cNvSpPr/>
          <p:nvPr/>
        </p:nvSpPr>
        <p:spPr>
          <a:xfrm>
            <a:off x="144378" y="-20806"/>
            <a:ext cx="8975558" cy="6878806"/>
          </a:xfrm>
          <a:prstGeom prst="rect">
            <a:avLst/>
          </a:prstGeom>
        </p:spPr>
        <p:txBody>
          <a:bodyPr wrap="square">
            <a:spAutoFit/>
          </a:bodyPr>
          <a:lstStyle/>
          <a:p>
            <a:r>
              <a:rPr lang="en-GB" sz="1050" dirty="0"/>
              <a:t>&lt;!DOCTYPE html&gt;</a:t>
            </a:r>
          </a:p>
          <a:p>
            <a:r>
              <a:rPr lang="en-GB" sz="1050" dirty="0"/>
              <a:t>&lt;html&gt;</a:t>
            </a:r>
          </a:p>
          <a:p>
            <a:r>
              <a:rPr lang="en-GB" sz="1050" dirty="0"/>
              <a:t>&lt;head&gt;&lt;/head&gt;</a:t>
            </a:r>
          </a:p>
          <a:p>
            <a:r>
              <a:rPr lang="en-GB" sz="1050" dirty="0"/>
              <a:t>&lt;body&gt;</a:t>
            </a:r>
          </a:p>
          <a:p>
            <a:r>
              <a:rPr lang="en-GB" sz="1050" dirty="0"/>
              <a:t>&lt;p&gt;Please enter 2 numbers below&lt;/p&gt;</a:t>
            </a:r>
          </a:p>
          <a:p>
            <a:r>
              <a:rPr lang="en-GB" sz="1050" dirty="0"/>
              <a:t>&lt;form&gt;</a:t>
            </a:r>
          </a:p>
          <a:p>
            <a:r>
              <a:rPr lang="en-GB" sz="1050" dirty="0"/>
              <a:t>&lt;input type="number" id="input1"/&gt;</a:t>
            </a:r>
          </a:p>
          <a:p>
            <a:r>
              <a:rPr lang="en-GB" sz="1050" dirty="0"/>
              <a:t>&lt;input type="number" id="input2"/&gt;</a:t>
            </a:r>
          </a:p>
          <a:p>
            <a:r>
              <a:rPr lang="en-GB" sz="1050" dirty="0"/>
              <a:t>&lt;/form&gt; </a:t>
            </a:r>
          </a:p>
          <a:p>
            <a:r>
              <a:rPr lang="en-GB" sz="1050" dirty="0"/>
              <a:t>&lt;div&gt;&lt;button id="button1"&gt;Sum of the two numbers&lt;/button&gt; &lt;/div&gt;</a:t>
            </a:r>
          </a:p>
          <a:p>
            <a:r>
              <a:rPr lang="en-GB" sz="1050" dirty="0"/>
              <a:t>&lt;div id="demo"&gt;&lt;/div&gt;</a:t>
            </a:r>
          </a:p>
          <a:p>
            <a:r>
              <a:rPr lang="en-GB" sz="1050" dirty="0"/>
              <a:t>  </a:t>
            </a:r>
          </a:p>
          <a:p>
            <a:r>
              <a:rPr lang="en-GB" sz="1050" dirty="0"/>
              <a:t>    </a:t>
            </a:r>
          </a:p>
          <a:p>
            <a:r>
              <a:rPr lang="en-GB" sz="1050" dirty="0">
                <a:highlight>
                  <a:srgbClr val="FFFF00"/>
                </a:highlight>
              </a:rPr>
              <a:t>&lt;script&gt;    </a:t>
            </a:r>
          </a:p>
          <a:p>
            <a:r>
              <a:rPr lang="en-GB" sz="1050" dirty="0">
                <a:highlight>
                  <a:srgbClr val="FFFF00"/>
                </a:highlight>
              </a:rPr>
              <a:t>//EVENT LISTENER </a:t>
            </a:r>
          </a:p>
          <a:p>
            <a:r>
              <a:rPr lang="en-GB" sz="1050" dirty="0">
                <a:highlight>
                  <a:srgbClr val="FFFF00"/>
                </a:highlight>
              </a:rPr>
              <a:t>var event1 = </a:t>
            </a:r>
            <a:r>
              <a:rPr lang="en-GB" sz="1050" dirty="0" err="1">
                <a:highlight>
                  <a:srgbClr val="FFFF00"/>
                </a:highlight>
              </a:rPr>
              <a:t>document.getElementById</a:t>
            </a:r>
            <a:r>
              <a:rPr lang="en-GB" sz="1050" dirty="0">
                <a:highlight>
                  <a:srgbClr val="FFFF00"/>
                </a:highlight>
              </a:rPr>
              <a:t>("button1");</a:t>
            </a:r>
          </a:p>
          <a:p>
            <a:r>
              <a:rPr lang="en-GB" sz="1050" dirty="0">
                <a:highlight>
                  <a:srgbClr val="FFFF00"/>
                </a:highlight>
              </a:rPr>
              <a:t>event1.addEventListener('click',</a:t>
            </a:r>
            <a:r>
              <a:rPr lang="en-GB" sz="1050" dirty="0" err="1">
                <a:highlight>
                  <a:srgbClr val="FFFF00"/>
                </a:highlight>
              </a:rPr>
              <a:t>myfirst,false</a:t>
            </a:r>
            <a:r>
              <a:rPr lang="en-GB" sz="1050" dirty="0">
                <a:highlight>
                  <a:srgbClr val="FFFF00"/>
                </a:highlight>
              </a:rPr>
              <a:t>);</a:t>
            </a:r>
          </a:p>
          <a:p>
            <a:endParaRPr lang="en-GB" sz="1050" dirty="0">
              <a:highlight>
                <a:srgbClr val="FFFF00"/>
              </a:highlight>
            </a:endParaRPr>
          </a:p>
          <a:p>
            <a:r>
              <a:rPr lang="en-GB" sz="1050" dirty="0">
                <a:highlight>
                  <a:srgbClr val="FFFF00"/>
                </a:highlight>
              </a:rPr>
              <a:t>function </a:t>
            </a:r>
            <a:r>
              <a:rPr lang="en-GB" sz="1050" dirty="0" err="1">
                <a:highlight>
                  <a:srgbClr val="FFFF00"/>
                </a:highlight>
              </a:rPr>
              <a:t>myfirst</a:t>
            </a:r>
            <a:r>
              <a:rPr lang="en-GB" sz="1050" dirty="0">
                <a:highlight>
                  <a:srgbClr val="FFFF00"/>
                </a:highlight>
              </a:rPr>
              <a:t>(){</a:t>
            </a:r>
          </a:p>
          <a:p>
            <a:r>
              <a:rPr lang="en-GB" sz="1050" dirty="0">
                <a:highlight>
                  <a:srgbClr val="FFFF00"/>
                </a:highlight>
              </a:rPr>
              <a:t>//User input 1 convert in JS to a number</a:t>
            </a:r>
          </a:p>
          <a:p>
            <a:r>
              <a:rPr lang="en-GB" sz="1050" dirty="0">
                <a:highlight>
                  <a:srgbClr val="FFFF00"/>
                </a:highlight>
              </a:rPr>
              <a:t>var userinput1 = </a:t>
            </a:r>
            <a:r>
              <a:rPr lang="en-GB" sz="1050" dirty="0" err="1">
                <a:highlight>
                  <a:srgbClr val="FFFF00"/>
                </a:highlight>
              </a:rPr>
              <a:t>parseInt</a:t>
            </a:r>
            <a:r>
              <a:rPr lang="en-GB" sz="1050" dirty="0">
                <a:highlight>
                  <a:srgbClr val="FFFF00"/>
                </a:highlight>
              </a:rPr>
              <a:t>(</a:t>
            </a:r>
            <a:r>
              <a:rPr lang="en-GB" sz="1050" dirty="0" err="1">
                <a:highlight>
                  <a:srgbClr val="FFFF00"/>
                </a:highlight>
              </a:rPr>
              <a:t>document.getElementById</a:t>
            </a:r>
            <a:r>
              <a:rPr lang="en-GB" sz="1050" dirty="0">
                <a:highlight>
                  <a:srgbClr val="FFFF00"/>
                </a:highlight>
              </a:rPr>
              <a:t>("input1").value);</a:t>
            </a:r>
          </a:p>
          <a:p>
            <a:r>
              <a:rPr lang="en-GB" sz="1050" dirty="0">
                <a:highlight>
                  <a:srgbClr val="FFFF00"/>
                </a:highlight>
              </a:rPr>
              <a:t>//alert(userinput1);</a:t>
            </a:r>
          </a:p>
          <a:p>
            <a:endParaRPr lang="en-GB" sz="1050" dirty="0">
              <a:highlight>
                <a:srgbClr val="FFFF00"/>
              </a:highlight>
            </a:endParaRPr>
          </a:p>
          <a:p>
            <a:r>
              <a:rPr lang="en-GB" sz="1050" dirty="0">
                <a:highlight>
                  <a:srgbClr val="FFFF00"/>
                </a:highlight>
              </a:rPr>
              <a:t>//User input 2 convert in JS to a number</a:t>
            </a:r>
          </a:p>
          <a:p>
            <a:r>
              <a:rPr lang="en-GB" sz="1050" dirty="0">
                <a:highlight>
                  <a:srgbClr val="FFFF00"/>
                </a:highlight>
              </a:rPr>
              <a:t>var userinput2 = </a:t>
            </a:r>
            <a:r>
              <a:rPr lang="en-GB" sz="1050" dirty="0" err="1">
                <a:highlight>
                  <a:srgbClr val="FFFF00"/>
                </a:highlight>
              </a:rPr>
              <a:t>parseInt</a:t>
            </a:r>
            <a:r>
              <a:rPr lang="en-GB" sz="1050" dirty="0">
                <a:highlight>
                  <a:srgbClr val="FFFF00"/>
                </a:highlight>
              </a:rPr>
              <a:t>(</a:t>
            </a:r>
            <a:r>
              <a:rPr lang="en-GB" sz="1050" dirty="0" err="1">
                <a:highlight>
                  <a:srgbClr val="FFFF00"/>
                </a:highlight>
              </a:rPr>
              <a:t>document.getElementById</a:t>
            </a:r>
            <a:r>
              <a:rPr lang="en-GB" sz="1050" dirty="0">
                <a:highlight>
                  <a:srgbClr val="FFFF00"/>
                </a:highlight>
              </a:rPr>
              <a:t>("input2").value);</a:t>
            </a:r>
          </a:p>
          <a:p>
            <a:r>
              <a:rPr lang="en-GB" sz="1050" dirty="0">
                <a:highlight>
                  <a:srgbClr val="FFFF00"/>
                </a:highlight>
              </a:rPr>
              <a:t>//alert(userinput2);</a:t>
            </a:r>
          </a:p>
          <a:p>
            <a:endParaRPr lang="en-GB" sz="1050" dirty="0">
              <a:highlight>
                <a:srgbClr val="FFFF00"/>
              </a:highlight>
            </a:endParaRPr>
          </a:p>
          <a:p>
            <a:r>
              <a:rPr lang="en-GB" sz="1050" dirty="0">
                <a:solidFill>
                  <a:srgbClr val="FF0000"/>
                </a:solidFill>
                <a:highlight>
                  <a:srgbClr val="FFFF00"/>
                </a:highlight>
              </a:rPr>
              <a:t>if (userinput1 &gt; userinput2){</a:t>
            </a:r>
          </a:p>
          <a:p>
            <a:r>
              <a:rPr lang="en-GB" sz="1050" dirty="0">
                <a:solidFill>
                  <a:srgbClr val="FF0000"/>
                </a:solidFill>
                <a:highlight>
                  <a:srgbClr val="FFFF00"/>
                </a:highlight>
              </a:rPr>
              <a:t>//Output 1</a:t>
            </a:r>
          </a:p>
          <a:p>
            <a:r>
              <a:rPr lang="en-GB" sz="1050" dirty="0" err="1">
                <a:solidFill>
                  <a:srgbClr val="FF0000"/>
                </a:solidFill>
                <a:highlight>
                  <a:srgbClr val="FFFF00"/>
                </a:highlight>
              </a:rPr>
              <a:t>document.getElementById</a:t>
            </a:r>
            <a:r>
              <a:rPr lang="en-GB" sz="1050" dirty="0">
                <a:solidFill>
                  <a:srgbClr val="FF0000"/>
                </a:solidFill>
                <a:highlight>
                  <a:srgbClr val="FFFF00"/>
                </a:highlight>
              </a:rPr>
              <a:t>("demo").</a:t>
            </a:r>
            <a:r>
              <a:rPr lang="en-GB" sz="1050" dirty="0" err="1">
                <a:solidFill>
                  <a:srgbClr val="FF0000"/>
                </a:solidFill>
                <a:highlight>
                  <a:srgbClr val="FFFF00"/>
                </a:highlight>
              </a:rPr>
              <a:t>innerHTML</a:t>
            </a:r>
            <a:r>
              <a:rPr lang="en-GB" sz="1050" dirty="0">
                <a:solidFill>
                  <a:srgbClr val="FF0000"/>
                </a:solidFill>
                <a:highlight>
                  <a:srgbClr val="FFFF00"/>
                </a:highlight>
              </a:rPr>
              <a:t> = userinput1;  </a:t>
            </a:r>
          </a:p>
          <a:p>
            <a:r>
              <a:rPr lang="en-GB" sz="1050" dirty="0">
                <a:solidFill>
                  <a:srgbClr val="FF0000"/>
                </a:solidFill>
                <a:highlight>
                  <a:srgbClr val="FFFF00"/>
                </a:highlight>
              </a:rPr>
              <a:t>} else {</a:t>
            </a:r>
          </a:p>
          <a:p>
            <a:r>
              <a:rPr lang="en-GB" sz="1050" dirty="0">
                <a:solidFill>
                  <a:srgbClr val="FF0000"/>
                </a:solidFill>
                <a:highlight>
                  <a:srgbClr val="FFFF00"/>
                </a:highlight>
              </a:rPr>
              <a:t>//Output 2</a:t>
            </a:r>
          </a:p>
          <a:p>
            <a:r>
              <a:rPr lang="en-GB" sz="1050" dirty="0" err="1">
                <a:solidFill>
                  <a:srgbClr val="FF0000"/>
                </a:solidFill>
                <a:highlight>
                  <a:srgbClr val="FFFF00"/>
                </a:highlight>
              </a:rPr>
              <a:t>document.getElementById</a:t>
            </a:r>
            <a:r>
              <a:rPr lang="en-GB" sz="1050" dirty="0">
                <a:solidFill>
                  <a:srgbClr val="FF0000"/>
                </a:solidFill>
                <a:highlight>
                  <a:srgbClr val="FFFF00"/>
                </a:highlight>
              </a:rPr>
              <a:t>("demo").</a:t>
            </a:r>
            <a:r>
              <a:rPr lang="en-GB" sz="1050" dirty="0" err="1">
                <a:solidFill>
                  <a:srgbClr val="FF0000"/>
                </a:solidFill>
                <a:highlight>
                  <a:srgbClr val="FFFF00"/>
                </a:highlight>
              </a:rPr>
              <a:t>innerHTML</a:t>
            </a:r>
            <a:r>
              <a:rPr lang="en-GB" sz="1050" dirty="0">
                <a:solidFill>
                  <a:srgbClr val="FF0000"/>
                </a:solidFill>
                <a:highlight>
                  <a:srgbClr val="FFFF00"/>
                </a:highlight>
              </a:rPr>
              <a:t> = userinput2;  </a:t>
            </a:r>
          </a:p>
          <a:p>
            <a:r>
              <a:rPr lang="en-GB" sz="1050" dirty="0">
                <a:highlight>
                  <a:srgbClr val="FFFF00"/>
                </a:highlight>
              </a:rPr>
              <a:t>    </a:t>
            </a:r>
          </a:p>
          <a:p>
            <a:r>
              <a:rPr lang="en-GB" sz="1050" dirty="0">
                <a:highlight>
                  <a:srgbClr val="FFFF00"/>
                </a:highlight>
              </a:rPr>
              <a:t>}</a:t>
            </a:r>
          </a:p>
          <a:p>
            <a:r>
              <a:rPr lang="en-GB" sz="1050" dirty="0">
                <a:highlight>
                  <a:srgbClr val="FFFF00"/>
                </a:highlight>
              </a:rPr>
              <a:t> </a:t>
            </a:r>
          </a:p>
          <a:p>
            <a:r>
              <a:rPr lang="en-GB" sz="1050" dirty="0">
                <a:highlight>
                  <a:srgbClr val="FFFF00"/>
                </a:highlight>
              </a:rPr>
              <a:t>}      </a:t>
            </a:r>
          </a:p>
          <a:p>
            <a:r>
              <a:rPr lang="en-GB" sz="1050" dirty="0">
                <a:highlight>
                  <a:srgbClr val="FFFF00"/>
                </a:highlight>
              </a:rPr>
              <a:t>&lt;/script&gt;</a:t>
            </a:r>
          </a:p>
          <a:p>
            <a:endParaRPr lang="en-GB" sz="1050" dirty="0"/>
          </a:p>
          <a:p>
            <a:r>
              <a:rPr lang="en-GB" sz="1050" dirty="0"/>
              <a:t>&lt;/body&gt;</a:t>
            </a:r>
          </a:p>
          <a:p>
            <a:r>
              <a:rPr lang="en-GB" sz="1050" dirty="0"/>
              <a:t>&lt;/html&gt;</a:t>
            </a:r>
          </a:p>
        </p:txBody>
      </p:sp>
    </p:spTree>
    <p:extLst>
      <p:ext uri="{BB962C8B-B14F-4D97-AF65-F5344CB8AC3E}">
        <p14:creationId xmlns:p14="http://schemas.microsoft.com/office/powerpoint/2010/main" val="301482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372979" cy="584775"/>
          </a:xfrm>
          <a:prstGeom prst="rect">
            <a:avLst/>
          </a:prstGeom>
          <a:noFill/>
        </p:spPr>
        <p:txBody>
          <a:bodyPr wrap="square" rtlCol="0">
            <a:spAutoFit/>
          </a:bodyPr>
          <a:lstStyle/>
          <a:p>
            <a:r>
              <a:rPr lang="en-GB" sz="3200" dirty="0"/>
              <a:t>6</a:t>
            </a:r>
          </a:p>
        </p:txBody>
      </p:sp>
      <p:sp>
        <p:nvSpPr>
          <p:cNvPr id="2" name="Rectangle 1">
            <a:extLst>
              <a:ext uri="{FF2B5EF4-FFF2-40B4-BE49-F238E27FC236}">
                <a16:creationId xmlns:a16="http://schemas.microsoft.com/office/drawing/2014/main" id="{1C5D0D67-1DF0-4359-A06A-3381AA1E7E8C}"/>
              </a:ext>
            </a:extLst>
          </p:cNvPr>
          <p:cNvSpPr/>
          <p:nvPr/>
        </p:nvSpPr>
        <p:spPr>
          <a:xfrm>
            <a:off x="132348" y="136439"/>
            <a:ext cx="8975558" cy="6555641"/>
          </a:xfrm>
          <a:prstGeom prst="rect">
            <a:avLst/>
          </a:prstGeom>
        </p:spPr>
        <p:txBody>
          <a:bodyPr wrap="square">
            <a:spAutoFit/>
          </a:bodyPr>
          <a:lstStyle/>
          <a:p>
            <a:r>
              <a:rPr lang="en-GB" sz="1000" dirty="0"/>
              <a:t>&lt;!DOCTYPE html&gt;</a:t>
            </a:r>
          </a:p>
          <a:p>
            <a:r>
              <a:rPr lang="en-GB" sz="1000" dirty="0"/>
              <a:t>&lt;html&gt;</a:t>
            </a:r>
          </a:p>
          <a:p>
            <a:r>
              <a:rPr lang="en-GB" sz="1000" dirty="0"/>
              <a:t>&lt;head&gt;&lt;/head&gt;</a:t>
            </a:r>
          </a:p>
          <a:p>
            <a:r>
              <a:rPr lang="en-GB" sz="1000" dirty="0"/>
              <a:t>&lt;body&gt;</a:t>
            </a:r>
          </a:p>
          <a:p>
            <a:r>
              <a:rPr lang="en-GB" sz="1000" dirty="0"/>
              <a:t>&lt;p&gt;Please enter 2 numbers below&lt;/p&gt;</a:t>
            </a:r>
          </a:p>
          <a:p>
            <a:endParaRPr lang="en-GB" sz="1000" dirty="0"/>
          </a:p>
          <a:p>
            <a:r>
              <a:rPr lang="en-GB" sz="1000" dirty="0"/>
              <a:t>&lt;input type="number" id="input1"/&gt;</a:t>
            </a:r>
          </a:p>
          <a:p>
            <a:r>
              <a:rPr lang="en-GB" sz="1000" dirty="0"/>
              <a:t>&lt;input type="number" id="input2"/&gt;</a:t>
            </a:r>
          </a:p>
          <a:p>
            <a:r>
              <a:rPr lang="en-GB" sz="1000" dirty="0"/>
              <a:t>&lt;div&gt;&lt;button id="button1"&gt;Sum of the two numbers&lt;/button&gt; &lt;/div&gt;</a:t>
            </a:r>
          </a:p>
          <a:p>
            <a:r>
              <a:rPr lang="en-GB" sz="1000" dirty="0"/>
              <a:t>&lt;div id="demo"&gt;&lt;/div&gt;</a:t>
            </a:r>
          </a:p>
          <a:p>
            <a:r>
              <a:rPr lang="en-GB" sz="1000" dirty="0"/>
              <a:t>  </a:t>
            </a:r>
          </a:p>
          <a:p>
            <a:r>
              <a:rPr lang="en-GB" sz="1000" dirty="0"/>
              <a:t>    </a:t>
            </a:r>
          </a:p>
          <a:p>
            <a:r>
              <a:rPr lang="en-GB" sz="1000" dirty="0">
                <a:highlight>
                  <a:srgbClr val="FFFF00"/>
                </a:highlight>
              </a:rPr>
              <a:t>&lt;script&gt;    </a:t>
            </a:r>
          </a:p>
          <a:p>
            <a:r>
              <a:rPr lang="en-GB" sz="1000" dirty="0">
                <a:highlight>
                  <a:srgbClr val="FFFF00"/>
                </a:highlight>
              </a:rPr>
              <a:t>//EVENT LISTENER </a:t>
            </a:r>
          </a:p>
          <a:p>
            <a:r>
              <a:rPr lang="en-GB" sz="1000" dirty="0">
                <a:highlight>
                  <a:srgbClr val="FFFF00"/>
                </a:highlight>
              </a:rPr>
              <a:t>var event1 = </a:t>
            </a:r>
            <a:r>
              <a:rPr lang="en-GB" sz="1000" dirty="0" err="1">
                <a:highlight>
                  <a:srgbClr val="FFFF00"/>
                </a:highlight>
              </a:rPr>
              <a:t>document.getElementById</a:t>
            </a:r>
            <a:r>
              <a:rPr lang="en-GB" sz="1000" dirty="0">
                <a:highlight>
                  <a:srgbClr val="FFFF00"/>
                </a:highlight>
              </a:rPr>
              <a:t>("button1");</a:t>
            </a:r>
          </a:p>
          <a:p>
            <a:r>
              <a:rPr lang="en-GB" sz="1000" dirty="0">
                <a:highlight>
                  <a:srgbClr val="FFFF00"/>
                </a:highlight>
              </a:rPr>
              <a:t>event1.addEventListener('click',</a:t>
            </a:r>
            <a:r>
              <a:rPr lang="en-GB" sz="1000" dirty="0" err="1">
                <a:highlight>
                  <a:srgbClr val="FFFF00"/>
                </a:highlight>
              </a:rPr>
              <a:t>myfirst,false</a:t>
            </a:r>
            <a:r>
              <a:rPr lang="en-GB" sz="1000" dirty="0">
                <a:highlight>
                  <a:srgbClr val="FFFF00"/>
                </a:highlight>
              </a:rPr>
              <a:t>);</a:t>
            </a:r>
          </a:p>
          <a:p>
            <a:endParaRPr lang="en-GB" sz="1000" dirty="0">
              <a:highlight>
                <a:srgbClr val="FFFF00"/>
              </a:highlight>
            </a:endParaRPr>
          </a:p>
          <a:p>
            <a:r>
              <a:rPr lang="en-GB" sz="1000" dirty="0">
                <a:highlight>
                  <a:srgbClr val="FFFF00"/>
                </a:highlight>
              </a:rPr>
              <a:t>function </a:t>
            </a:r>
            <a:r>
              <a:rPr lang="en-GB" sz="1000" dirty="0" err="1">
                <a:highlight>
                  <a:srgbClr val="FFFF00"/>
                </a:highlight>
              </a:rPr>
              <a:t>myfirst</a:t>
            </a:r>
            <a:r>
              <a:rPr lang="en-GB" sz="1000" dirty="0">
                <a:highlight>
                  <a:srgbClr val="FFFF00"/>
                </a:highlight>
              </a:rPr>
              <a:t>(){</a:t>
            </a:r>
          </a:p>
          <a:p>
            <a:r>
              <a:rPr lang="en-GB" sz="1000" dirty="0">
                <a:highlight>
                  <a:srgbClr val="FFFF00"/>
                </a:highlight>
              </a:rPr>
              <a:t>//User input 1 convert in JS to a number</a:t>
            </a:r>
          </a:p>
          <a:p>
            <a:r>
              <a:rPr lang="en-GB" sz="1000" dirty="0">
                <a:highlight>
                  <a:srgbClr val="FFFF00"/>
                </a:highlight>
              </a:rPr>
              <a:t>var userinput1 = </a:t>
            </a:r>
            <a:r>
              <a:rPr lang="en-GB" sz="1000" dirty="0" err="1">
                <a:highlight>
                  <a:srgbClr val="FFFF00"/>
                </a:highlight>
              </a:rPr>
              <a:t>parseInt</a:t>
            </a:r>
            <a:r>
              <a:rPr lang="en-GB" sz="1000" dirty="0">
                <a:highlight>
                  <a:srgbClr val="FFFF00"/>
                </a:highlight>
              </a:rPr>
              <a:t>(</a:t>
            </a:r>
            <a:r>
              <a:rPr lang="en-GB" sz="1000" dirty="0" err="1">
                <a:highlight>
                  <a:srgbClr val="FFFF00"/>
                </a:highlight>
              </a:rPr>
              <a:t>document.getElementById</a:t>
            </a:r>
            <a:r>
              <a:rPr lang="en-GB" sz="1000" dirty="0">
                <a:highlight>
                  <a:srgbClr val="FFFF00"/>
                </a:highlight>
              </a:rPr>
              <a:t>("input1").value);</a:t>
            </a:r>
          </a:p>
          <a:p>
            <a:r>
              <a:rPr lang="en-GB" sz="1000" dirty="0">
                <a:highlight>
                  <a:srgbClr val="FFFF00"/>
                </a:highlight>
              </a:rPr>
              <a:t>//alert(userinput1);</a:t>
            </a:r>
          </a:p>
          <a:p>
            <a:endParaRPr lang="en-GB" sz="1000" dirty="0">
              <a:highlight>
                <a:srgbClr val="FFFF00"/>
              </a:highlight>
            </a:endParaRPr>
          </a:p>
          <a:p>
            <a:r>
              <a:rPr lang="en-GB" sz="1000" dirty="0">
                <a:highlight>
                  <a:srgbClr val="FFFF00"/>
                </a:highlight>
              </a:rPr>
              <a:t>//User input 2 convert in JS to a number</a:t>
            </a:r>
          </a:p>
          <a:p>
            <a:r>
              <a:rPr lang="en-GB" sz="1000" dirty="0">
                <a:highlight>
                  <a:srgbClr val="FFFF00"/>
                </a:highlight>
              </a:rPr>
              <a:t>var userinput2 = </a:t>
            </a:r>
            <a:r>
              <a:rPr lang="en-GB" sz="1000" dirty="0" err="1">
                <a:highlight>
                  <a:srgbClr val="FFFF00"/>
                </a:highlight>
              </a:rPr>
              <a:t>parseInt</a:t>
            </a:r>
            <a:r>
              <a:rPr lang="en-GB" sz="1000" dirty="0">
                <a:highlight>
                  <a:srgbClr val="FFFF00"/>
                </a:highlight>
              </a:rPr>
              <a:t>(</a:t>
            </a:r>
            <a:r>
              <a:rPr lang="en-GB" sz="1000" dirty="0" err="1">
                <a:highlight>
                  <a:srgbClr val="FFFF00"/>
                </a:highlight>
              </a:rPr>
              <a:t>document.getElementById</a:t>
            </a:r>
            <a:r>
              <a:rPr lang="en-GB" sz="1000" dirty="0">
                <a:highlight>
                  <a:srgbClr val="FFFF00"/>
                </a:highlight>
              </a:rPr>
              <a:t>("input2").value);</a:t>
            </a:r>
          </a:p>
          <a:p>
            <a:r>
              <a:rPr lang="en-GB" sz="1000" dirty="0">
                <a:highlight>
                  <a:srgbClr val="FFFF00"/>
                </a:highlight>
              </a:rPr>
              <a:t>//alert(userinput2);</a:t>
            </a:r>
          </a:p>
          <a:p>
            <a:endParaRPr lang="en-GB" sz="1000" dirty="0">
              <a:highlight>
                <a:srgbClr val="FFFF00"/>
              </a:highlight>
            </a:endParaRPr>
          </a:p>
          <a:p>
            <a:r>
              <a:rPr lang="en-GB" sz="1000" dirty="0">
                <a:highlight>
                  <a:srgbClr val="FFFF00"/>
                </a:highlight>
              </a:rPr>
              <a:t>if (userinput1 === userinput2){</a:t>
            </a:r>
          </a:p>
          <a:p>
            <a:r>
              <a:rPr lang="en-GB" sz="1000" dirty="0">
                <a:highlight>
                  <a:srgbClr val="FFFF00"/>
                </a:highlight>
              </a:rPr>
              <a:t>//Output 1</a:t>
            </a:r>
          </a:p>
          <a:p>
            <a:r>
              <a:rPr lang="en-GB" sz="1000" dirty="0">
                <a:highlight>
                  <a:srgbClr val="FFFF00"/>
                </a:highlight>
              </a:rPr>
              <a:t>  </a:t>
            </a:r>
          </a:p>
          <a:p>
            <a:r>
              <a:rPr lang="en-GB" sz="1000" dirty="0" err="1">
                <a:highlight>
                  <a:srgbClr val="FFFF00"/>
                </a:highlight>
              </a:rPr>
              <a:t>document.getElementById</a:t>
            </a:r>
            <a:r>
              <a:rPr lang="en-GB" sz="1000" dirty="0">
                <a:highlight>
                  <a:srgbClr val="FFFF00"/>
                </a:highlight>
              </a:rPr>
              <a:t>("demo").</a:t>
            </a:r>
            <a:r>
              <a:rPr lang="en-GB" sz="1000" dirty="0" err="1">
                <a:highlight>
                  <a:srgbClr val="FFFF00"/>
                </a:highlight>
              </a:rPr>
              <a:t>innerHTML</a:t>
            </a:r>
            <a:r>
              <a:rPr lang="en-GB" sz="1000" dirty="0">
                <a:highlight>
                  <a:srgbClr val="FFFF00"/>
                </a:highlight>
              </a:rPr>
              <a:t> = "number is same";  </a:t>
            </a:r>
          </a:p>
          <a:p>
            <a:r>
              <a:rPr lang="en-GB" sz="1000" dirty="0">
                <a:highlight>
                  <a:srgbClr val="FFFF00"/>
                </a:highlight>
              </a:rPr>
              <a:t>    </a:t>
            </a:r>
          </a:p>
          <a:p>
            <a:r>
              <a:rPr lang="en-GB" sz="1000" dirty="0">
                <a:highlight>
                  <a:srgbClr val="FFFF00"/>
                </a:highlight>
              </a:rPr>
              <a:t>} else {</a:t>
            </a:r>
          </a:p>
          <a:p>
            <a:r>
              <a:rPr lang="en-GB" sz="1000" dirty="0">
                <a:highlight>
                  <a:srgbClr val="FFFF00"/>
                </a:highlight>
              </a:rPr>
              <a:t>//Output 2 </a:t>
            </a:r>
          </a:p>
          <a:p>
            <a:r>
              <a:rPr lang="en-GB" sz="1000" dirty="0" err="1">
                <a:highlight>
                  <a:srgbClr val="FFFF00"/>
                </a:highlight>
              </a:rPr>
              <a:t>document.getElementById</a:t>
            </a:r>
            <a:r>
              <a:rPr lang="en-GB" sz="1000" dirty="0">
                <a:highlight>
                  <a:srgbClr val="FFFF00"/>
                </a:highlight>
              </a:rPr>
              <a:t>("demo").</a:t>
            </a:r>
            <a:r>
              <a:rPr lang="en-GB" sz="1000" dirty="0" err="1">
                <a:highlight>
                  <a:srgbClr val="FFFF00"/>
                </a:highlight>
              </a:rPr>
              <a:t>innerHTML</a:t>
            </a:r>
            <a:r>
              <a:rPr lang="en-GB" sz="1000" dirty="0">
                <a:highlight>
                  <a:srgbClr val="FFFF00"/>
                </a:highlight>
              </a:rPr>
              <a:t> = "number is different";      </a:t>
            </a:r>
          </a:p>
          <a:p>
            <a:r>
              <a:rPr lang="en-GB" sz="1000" dirty="0">
                <a:highlight>
                  <a:srgbClr val="FFFF00"/>
                </a:highlight>
              </a:rPr>
              <a:t>}</a:t>
            </a:r>
          </a:p>
          <a:p>
            <a:r>
              <a:rPr lang="en-GB" sz="1000" dirty="0"/>
              <a:t>    </a:t>
            </a:r>
          </a:p>
          <a:p>
            <a:endParaRPr lang="en-GB" sz="1000" dirty="0"/>
          </a:p>
          <a:p>
            <a:r>
              <a:rPr lang="en-GB" sz="1000" dirty="0"/>
              <a:t>}      </a:t>
            </a:r>
          </a:p>
          <a:p>
            <a:r>
              <a:rPr lang="en-GB" sz="1000" dirty="0"/>
              <a:t>&lt;/script&gt;</a:t>
            </a:r>
          </a:p>
          <a:p>
            <a:endParaRPr lang="en-GB" sz="1000" dirty="0"/>
          </a:p>
          <a:p>
            <a:r>
              <a:rPr lang="en-GB" sz="1000" dirty="0"/>
              <a:t>&lt;/body&gt;</a:t>
            </a:r>
          </a:p>
          <a:p>
            <a:r>
              <a:rPr lang="en-GB" sz="1000" dirty="0"/>
              <a:t>&lt;/html&gt;</a:t>
            </a:r>
          </a:p>
        </p:txBody>
      </p:sp>
    </p:spTree>
    <p:extLst>
      <p:ext uri="{BB962C8B-B14F-4D97-AF65-F5344CB8AC3E}">
        <p14:creationId xmlns:p14="http://schemas.microsoft.com/office/powerpoint/2010/main" val="2677521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372979" cy="584775"/>
          </a:xfrm>
          <a:prstGeom prst="rect">
            <a:avLst/>
          </a:prstGeom>
          <a:noFill/>
        </p:spPr>
        <p:txBody>
          <a:bodyPr wrap="square" rtlCol="0">
            <a:spAutoFit/>
          </a:bodyPr>
          <a:lstStyle/>
          <a:p>
            <a:r>
              <a:rPr lang="en-GB" sz="3200" dirty="0"/>
              <a:t>7</a:t>
            </a:r>
          </a:p>
        </p:txBody>
      </p:sp>
      <p:sp>
        <p:nvSpPr>
          <p:cNvPr id="2" name="Rectangle 1">
            <a:extLst>
              <a:ext uri="{FF2B5EF4-FFF2-40B4-BE49-F238E27FC236}">
                <a16:creationId xmlns:a16="http://schemas.microsoft.com/office/drawing/2014/main" id="{8629F006-1C95-4E39-95C1-1AA641FEFC52}"/>
              </a:ext>
            </a:extLst>
          </p:cNvPr>
          <p:cNvSpPr/>
          <p:nvPr/>
        </p:nvSpPr>
        <p:spPr>
          <a:xfrm>
            <a:off x="108284" y="129400"/>
            <a:ext cx="10022305" cy="6555641"/>
          </a:xfrm>
          <a:prstGeom prst="rect">
            <a:avLst/>
          </a:prstGeom>
        </p:spPr>
        <p:txBody>
          <a:bodyPr wrap="square">
            <a:spAutoFit/>
          </a:bodyPr>
          <a:lstStyle/>
          <a:p>
            <a:r>
              <a:rPr lang="en-GB" sz="1400" dirty="0"/>
              <a:t>&lt;!DOCTYPE html&gt;</a:t>
            </a:r>
          </a:p>
          <a:p>
            <a:r>
              <a:rPr lang="en-GB" sz="1400" dirty="0"/>
              <a:t>&lt;html&gt;</a:t>
            </a:r>
          </a:p>
          <a:p>
            <a:r>
              <a:rPr lang="en-GB" sz="1400" dirty="0"/>
              <a:t>&lt;head&gt;&lt;/head&gt;</a:t>
            </a:r>
          </a:p>
          <a:p>
            <a:r>
              <a:rPr lang="en-GB" sz="1400" dirty="0"/>
              <a:t>&lt;body&gt;</a:t>
            </a:r>
          </a:p>
          <a:p>
            <a:r>
              <a:rPr lang="en-GB" sz="1400" dirty="0"/>
              <a:t>&lt;p&gt;Please enter a number below&lt;/p&gt;</a:t>
            </a:r>
          </a:p>
          <a:p>
            <a:r>
              <a:rPr lang="en-GB" sz="1400" dirty="0"/>
              <a:t>&lt;form&gt;</a:t>
            </a:r>
          </a:p>
          <a:p>
            <a:r>
              <a:rPr lang="en-GB" sz="1400" dirty="0"/>
              <a:t>&lt;input type="number" id="input1"/&gt;</a:t>
            </a:r>
          </a:p>
          <a:p>
            <a:endParaRPr lang="en-GB" sz="1400" dirty="0"/>
          </a:p>
          <a:p>
            <a:r>
              <a:rPr lang="en-GB" sz="1400" dirty="0"/>
              <a:t>&lt;/form&gt; </a:t>
            </a:r>
          </a:p>
          <a:p>
            <a:r>
              <a:rPr lang="en-GB" sz="1400" dirty="0"/>
              <a:t>&lt;div&gt;&lt;button id="button1"&gt;Sum of the two numbers&lt;/button&gt; &lt;/div&gt;</a:t>
            </a:r>
          </a:p>
          <a:p>
            <a:r>
              <a:rPr lang="en-GB" sz="1400" dirty="0"/>
              <a:t>&lt;div id="output1"&gt;&lt;/div&gt;</a:t>
            </a:r>
          </a:p>
          <a:p>
            <a:r>
              <a:rPr lang="en-GB" sz="1400" dirty="0"/>
              <a:t>&lt;div id="output2"&gt;&lt;/div&gt;</a:t>
            </a:r>
          </a:p>
          <a:p>
            <a:r>
              <a:rPr lang="en-GB" sz="1400" dirty="0"/>
              <a:t>  </a:t>
            </a:r>
          </a:p>
          <a:p>
            <a:r>
              <a:rPr lang="en-GB" sz="1400" dirty="0">
                <a:highlight>
                  <a:srgbClr val="FFFF00"/>
                </a:highlight>
              </a:rPr>
              <a:t>&lt;script&gt;    </a:t>
            </a:r>
          </a:p>
          <a:p>
            <a:pPr lvl="1"/>
            <a:r>
              <a:rPr lang="en-GB" sz="1400" dirty="0">
                <a:highlight>
                  <a:srgbClr val="FFFF00"/>
                </a:highlight>
              </a:rPr>
              <a:t>//EVENT LISTENER </a:t>
            </a:r>
          </a:p>
          <a:p>
            <a:pPr lvl="1"/>
            <a:r>
              <a:rPr lang="en-GB" sz="1400" dirty="0">
                <a:highlight>
                  <a:srgbClr val="FFFF00"/>
                </a:highlight>
              </a:rPr>
              <a:t>var event1 = </a:t>
            </a:r>
            <a:r>
              <a:rPr lang="en-GB" sz="1400" dirty="0" err="1">
                <a:highlight>
                  <a:srgbClr val="FFFF00"/>
                </a:highlight>
              </a:rPr>
              <a:t>document.getElementById</a:t>
            </a:r>
            <a:r>
              <a:rPr lang="en-GB" sz="1400" dirty="0">
                <a:highlight>
                  <a:srgbClr val="FFFF00"/>
                </a:highlight>
              </a:rPr>
              <a:t>("button1");</a:t>
            </a:r>
          </a:p>
          <a:p>
            <a:pPr lvl="1"/>
            <a:r>
              <a:rPr lang="en-GB" sz="1400" dirty="0">
                <a:highlight>
                  <a:srgbClr val="FFFF00"/>
                </a:highlight>
              </a:rPr>
              <a:t>event1.addEventListener('click',</a:t>
            </a:r>
            <a:r>
              <a:rPr lang="en-GB" sz="1400" dirty="0" err="1">
                <a:highlight>
                  <a:srgbClr val="FFFF00"/>
                </a:highlight>
              </a:rPr>
              <a:t>myfirst,false</a:t>
            </a:r>
            <a:r>
              <a:rPr lang="en-GB" sz="1400" dirty="0">
                <a:highlight>
                  <a:srgbClr val="FFFF00"/>
                </a:highlight>
              </a:rPr>
              <a:t>);</a:t>
            </a:r>
          </a:p>
          <a:p>
            <a:pPr lvl="1"/>
            <a:endParaRPr lang="en-GB" sz="1400" dirty="0">
              <a:highlight>
                <a:srgbClr val="FFFF00"/>
              </a:highlight>
            </a:endParaRPr>
          </a:p>
          <a:p>
            <a:pPr lvl="1"/>
            <a:r>
              <a:rPr lang="en-GB" sz="1400" dirty="0">
                <a:highlight>
                  <a:srgbClr val="FFFF00"/>
                </a:highlight>
              </a:rPr>
              <a:t>function </a:t>
            </a:r>
            <a:r>
              <a:rPr lang="en-GB" sz="1400" dirty="0" err="1">
                <a:highlight>
                  <a:srgbClr val="FFFF00"/>
                </a:highlight>
              </a:rPr>
              <a:t>myfirst</a:t>
            </a:r>
            <a:r>
              <a:rPr lang="en-GB" sz="1400" dirty="0">
                <a:highlight>
                  <a:srgbClr val="FFFF00"/>
                </a:highlight>
              </a:rPr>
              <a:t>(){</a:t>
            </a:r>
          </a:p>
          <a:p>
            <a:pPr lvl="1"/>
            <a:r>
              <a:rPr lang="en-GB" sz="1400" dirty="0">
                <a:highlight>
                  <a:srgbClr val="FFFF00"/>
                </a:highlight>
              </a:rPr>
              <a:t>//User input 1 convert in JS to a number</a:t>
            </a:r>
          </a:p>
          <a:p>
            <a:pPr lvl="1"/>
            <a:r>
              <a:rPr lang="en-GB" sz="1400" dirty="0">
                <a:highlight>
                  <a:srgbClr val="FFFF00"/>
                </a:highlight>
              </a:rPr>
              <a:t>var userinput1 = </a:t>
            </a:r>
            <a:r>
              <a:rPr lang="en-GB" sz="1400" dirty="0" err="1">
                <a:highlight>
                  <a:srgbClr val="FFFF00"/>
                </a:highlight>
              </a:rPr>
              <a:t>parseInt</a:t>
            </a:r>
            <a:r>
              <a:rPr lang="en-GB" sz="1400" dirty="0">
                <a:highlight>
                  <a:srgbClr val="FFFF00"/>
                </a:highlight>
              </a:rPr>
              <a:t>(</a:t>
            </a:r>
            <a:r>
              <a:rPr lang="en-GB" sz="1400" dirty="0" err="1">
                <a:highlight>
                  <a:srgbClr val="FFFF00"/>
                </a:highlight>
              </a:rPr>
              <a:t>document.getElementById</a:t>
            </a:r>
            <a:r>
              <a:rPr lang="en-GB" sz="1400" dirty="0">
                <a:highlight>
                  <a:srgbClr val="FFFF00"/>
                </a:highlight>
              </a:rPr>
              <a:t>("input1").value);</a:t>
            </a:r>
          </a:p>
          <a:p>
            <a:pPr lvl="1"/>
            <a:r>
              <a:rPr lang="en-GB" sz="1400" dirty="0">
                <a:highlight>
                  <a:srgbClr val="FFFF00"/>
                </a:highlight>
              </a:rPr>
              <a:t>//alert(userinput1);</a:t>
            </a:r>
          </a:p>
          <a:p>
            <a:pPr lvl="1"/>
            <a:r>
              <a:rPr lang="en-GB" sz="1400" dirty="0">
                <a:highlight>
                  <a:srgbClr val="FFFF00"/>
                </a:highlight>
              </a:rPr>
              <a:t> </a:t>
            </a:r>
          </a:p>
          <a:p>
            <a:pPr lvl="1"/>
            <a:r>
              <a:rPr lang="en-GB" sz="1400" dirty="0" err="1">
                <a:highlight>
                  <a:srgbClr val="FFFF00"/>
                </a:highlight>
              </a:rPr>
              <a:t>document.getElementById</a:t>
            </a:r>
            <a:r>
              <a:rPr lang="en-GB" sz="1400" dirty="0">
                <a:highlight>
                  <a:srgbClr val="FFFF00"/>
                </a:highlight>
              </a:rPr>
              <a:t>("output1").</a:t>
            </a:r>
            <a:r>
              <a:rPr lang="en-GB" sz="1400" dirty="0" err="1">
                <a:highlight>
                  <a:srgbClr val="FFFF00"/>
                </a:highlight>
              </a:rPr>
              <a:t>innerHTML</a:t>
            </a:r>
            <a:r>
              <a:rPr lang="en-GB" sz="1400" dirty="0">
                <a:highlight>
                  <a:srgbClr val="FFFF00"/>
                </a:highlight>
              </a:rPr>
              <a:t> = userinput1 + 1;  </a:t>
            </a:r>
          </a:p>
          <a:p>
            <a:pPr lvl="1"/>
            <a:r>
              <a:rPr lang="en-GB" sz="1400" dirty="0" err="1">
                <a:highlight>
                  <a:srgbClr val="FFFF00"/>
                </a:highlight>
              </a:rPr>
              <a:t>document.getElementById</a:t>
            </a:r>
            <a:r>
              <a:rPr lang="en-GB" sz="1400" dirty="0">
                <a:highlight>
                  <a:srgbClr val="FFFF00"/>
                </a:highlight>
              </a:rPr>
              <a:t>("output2").</a:t>
            </a:r>
            <a:r>
              <a:rPr lang="en-GB" sz="1400" dirty="0" err="1">
                <a:highlight>
                  <a:srgbClr val="FFFF00"/>
                </a:highlight>
              </a:rPr>
              <a:t>innerHTML</a:t>
            </a:r>
            <a:r>
              <a:rPr lang="en-GB" sz="1400" dirty="0">
                <a:highlight>
                  <a:srgbClr val="FFFF00"/>
                </a:highlight>
              </a:rPr>
              <a:t> = userinput1 -1;      </a:t>
            </a:r>
          </a:p>
          <a:p>
            <a:pPr lvl="1"/>
            <a:r>
              <a:rPr lang="en-GB" sz="1400" dirty="0">
                <a:highlight>
                  <a:srgbClr val="FFFF00"/>
                </a:highlight>
              </a:rPr>
              <a:t>    </a:t>
            </a:r>
          </a:p>
          <a:p>
            <a:pPr lvl="1"/>
            <a:r>
              <a:rPr lang="en-GB" sz="1400" dirty="0">
                <a:highlight>
                  <a:srgbClr val="FFFF00"/>
                </a:highlight>
              </a:rPr>
              <a:t>}      </a:t>
            </a:r>
          </a:p>
          <a:p>
            <a:r>
              <a:rPr lang="en-GB" sz="1400" dirty="0">
                <a:highlight>
                  <a:srgbClr val="FFFF00"/>
                </a:highlight>
              </a:rPr>
              <a:t>&lt;/script&gt;</a:t>
            </a:r>
            <a:endParaRPr lang="en-GB" sz="1400" dirty="0"/>
          </a:p>
          <a:p>
            <a:r>
              <a:rPr lang="en-GB" sz="1400" dirty="0"/>
              <a:t>&lt;/body&gt;</a:t>
            </a:r>
          </a:p>
          <a:p>
            <a:r>
              <a:rPr lang="en-GB" sz="1400" dirty="0"/>
              <a:t>&lt;/html&gt;</a:t>
            </a:r>
          </a:p>
        </p:txBody>
      </p:sp>
    </p:spTree>
    <p:extLst>
      <p:ext uri="{BB962C8B-B14F-4D97-AF65-F5344CB8AC3E}">
        <p14:creationId xmlns:p14="http://schemas.microsoft.com/office/powerpoint/2010/main" val="82660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Objectives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a:t>Candidates should be able to</a:t>
            </a:r>
          </a:p>
          <a:p>
            <a:pPr lvl="1"/>
            <a:r>
              <a:rPr lang="en-US" dirty="0"/>
              <a:t>write simple applications in JavaScript</a:t>
            </a:r>
          </a:p>
          <a:p>
            <a:pPr lvl="1"/>
            <a:r>
              <a:rPr lang="en-US" dirty="0"/>
              <a:t>write a program that uses an if-else statement</a:t>
            </a:r>
          </a:p>
          <a:p>
            <a:pPr lvl="1"/>
            <a:r>
              <a:rPr lang="en-US" dirty="0"/>
              <a:t>write a program that uses a loop</a:t>
            </a:r>
          </a:p>
          <a:p>
            <a:pPr lvl="1"/>
            <a:r>
              <a:rPr lang="en-US" dirty="0"/>
              <a:t>write a program that uses an array</a:t>
            </a:r>
          </a:p>
          <a:p>
            <a:pPr lvl="1"/>
            <a:r>
              <a:rPr lang="en-US" dirty="0"/>
              <a:t>explain what an algorithm is and give an example</a:t>
            </a:r>
          </a:p>
          <a:p>
            <a:endParaRPr lang="en-GB" dirty="0"/>
          </a:p>
        </p:txBody>
      </p:sp>
    </p:spTree>
    <p:extLst>
      <p:ext uri="{BB962C8B-B14F-4D97-AF65-F5344CB8AC3E}">
        <p14:creationId xmlns:p14="http://schemas.microsoft.com/office/powerpoint/2010/main" val="3721566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7B3E8-1125-4719-B92A-DDE46DB91CC9}"/>
              </a:ext>
            </a:extLst>
          </p:cNvPr>
          <p:cNvSpPr txBox="1"/>
          <p:nvPr/>
        </p:nvSpPr>
        <p:spPr>
          <a:xfrm>
            <a:off x="11129211" y="264694"/>
            <a:ext cx="649705" cy="584775"/>
          </a:xfrm>
          <a:prstGeom prst="rect">
            <a:avLst/>
          </a:prstGeom>
          <a:noFill/>
        </p:spPr>
        <p:txBody>
          <a:bodyPr wrap="square" rtlCol="0">
            <a:spAutoFit/>
          </a:bodyPr>
          <a:lstStyle/>
          <a:p>
            <a:r>
              <a:rPr lang="en-GB" sz="3200" dirty="0"/>
              <a:t>10</a:t>
            </a:r>
          </a:p>
        </p:txBody>
      </p:sp>
      <p:sp>
        <p:nvSpPr>
          <p:cNvPr id="2" name="Rectangle 1">
            <a:extLst>
              <a:ext uri="{FF2B5EF4-FFF2-40B4-BE49-F238E27FC236}">
                <a16:creationId xmlns:a16="http://schemas.microsoft.com/office/drawing/2014/main" id="{68ECAC6F-3914-43DD-8B51-6F66867C35A0}"/>
              </a:ext>
            </a:extLst>
          </p:cNvPr>
          <p:cNvSpPr/>
          <p:nvPr/>
        </p:nvSpPr>
        <p:spPr>
          <a:xfrm>
            <a:off x="132348" y="74235"/>
            <a:ext cx="10792326" cy="6717223"/>
          </a:xfrm>
          <a:prstGeom prst="rect">
            <a:avLst/>
          </a:prstGeom>
        </p:spPr>
        <p:txBody>
          <a:bodyPr wrap="square">
            <a:spAutoFit/>
          </a:bodyPr>
          <a:lstStyle/>
          <a:p>
            <a:r>
              <a:rPr lang="en-GB" sz="1050" dirty="0"/>
              <a:t>&lt;!DOCTYPE html&gt;</a:t>
            </a:r>
          </a:p>
          <a:p>
            <a:r>
              <a:rPr lang="en-GB" sz="1050" dirty="0"/>
              <a:t>&lt;html&gt;</a:t>
            </a:r>
          </a:p>
          <a:p>
            <a:r>
              <a:rPr lang="en-GB" sz="1050" dirty="0"/>
              <a:t>&lt;head&gt;&lt;/head&gt;</a:t>
            </a:r>
          </a:p>
          <a:p>
            <a:r>
              <a:rPr lang="en-GB" sz="1050" dirty="0"/>
              <a:t>&lt;body&gt;</a:t>
            </a:r>
          </a:p>
          <a:p>
            <a:r>
              <a:rPr lang="en-GB" sz="1050" dirty="0"/>
              <a:t>&lt;p&gt;Please enter 2 numbers below&lt;/p&gt;</a:t>
            </a:r>
          </a:p>
          <a:p>
            <a:r>
              <a:rPr lang="en-GB" sz="1050" dirty="0"/>
              <a:t>&lt;form&gt;</a:t>
            </a:r>
          </a:p>
          <a:p>
            <a:r>
              <a:rPr lang="en-GB" sz="1050" dirty="0"/>
              <a:t>&lt;input type="number" id="input1"/&gt;</a:t>
            </a:r>
          </a:p>
          <a:p>
            <a:r>
              <a:rPr lang="en-GB" sz="1050" dirty="0"/>
              <a:t>&lt;input type="number" id="input2"/&gt;</a:t>
            </a:r>
          </a:p>
          <a:p>
            <a:r>
              <a:rPr lang="en-GB" sz="1050" dirty="0"/>
              <a:t>&lt;/form&gt; </a:t>
            </a:r>
          </a:p>
          <a:p>
            <a:r>
              <a:rPr lang="en-GB" sz="1050" dirty="0"/>
              <a:t>&lt;div&gt;&lt;button id="button1"&gt;Number&lt;/button&gt; &lt;/div&gt;</a:t>
            </a:r>
          </a:p>
          <a:p>
            <a:r>
              <a:rPr lang="en-GB" sz="1050" dirty="0"/>
              <a:t>&lt;div id="demo"&gt;&lt;/div&gt;</a:t>
            </a:r>
          </a:p>
          <a:p>
            <a:r>
              <a:rPr lang="en-GB" sz="1050" dirty="0"/>
              <a:t>      </a:t>
            </a:r>
          </a:p>
          <a:p>
            <a:pPr lvl="1"/>
            <a:r>
              <a:rPr lang="en-GB" sz="1050" dirty="0">
                <a:highlight>
                  <a:srgbClr val="FFFF00"/>
                </a:highlight>
              </a:rPr>
              <a:t>&lt;script&gt;    </a:t>
            </a:r>
          </a:p>
          <a:p>
            <a:pPr lvl="1"/>
            <a:r>
              <a:rPr lang="en-GB" sz="1050" dirty="0">
                <a:highlight>
                  <a:srgbClr val="FFFF00"/>
                </a:highlight>
              </a:rPr>
              <a:t>//EVENT LISTENER </a:t>
            </a:r>
          </a:p>
          <a:p>
            <a:pPr lvl="1"/>
            <a:r>
              <a:rPr lang="en-GB" sz="1050" dirty="0">
                <a:highlight>
                  <a:srgbClr val="FFFF00"/>
                </a:highlight>
              </a:rPr>
              <a:t>var event1 = </a:t>
            </a:r>
            <a:r>
              <a:rPr lang="en-GB" sz="1050" dirty="0" err="1">
                <a:highlight>
                  <a:srgbClr val="FFFF00"/>
                </a:highlight>
              </a:rPr>
              <a:t>document.getElementById</a:t>
            </a:r>
            <a:r>
              <a:rPr lang="en-GB" sz="1050" dirty="0">
                <a:highlight>
                  <a:srgbClr val="FFFF00"/>
                </a:highlight>
              </a:rPr>
              <a:t>("button1");</a:t>
            </a:r>
          </a:p>
          <a:p>
            <a:pPr lvl="1"/>
            <a:r>
              <a:rPr lang="en-GB" sz="1050" dirty="0">
                <a:highlight>
                  <a:srgbClr val="FFFF00"/>
                </a:highlight>
              </a:rPr>
              <a:t>event1.addEventListener('click',</a:t>
            </a:r>
            <a:r>
              <a:rPr lang="en-GB" sz="1050" dirty="0" err="1">
                <a:highlight>
                  <a:srgbClr val="FFFF00"/>
                </a:highlight>
              </a:rPr>
              <a:t>myfirst,false</a:t>
            </a:r>
            <a:r>
              <a:rPr lang="en-GB" sz="1050" dirty="0">
                <a:highlight>
                  <a:srgbClr val="FFFF00"/>
                </a:highlight>
              </a:rPr>
              <a:t>);</a:t>
            </a:r>
          </a:p>
          <a:p>
            <a:pPr lvl="1"/>
            <a:endParaRPr lang="en-GB" sz="1050" dirty="0">
              <a:highlight>
                <a:srgbClr val="FFFF00"/>
              </a:highlight>
            </a:endParaRPr>
          </a:p>
          <a:p>
            <a:pPr lvl="1"/>
            <a:r>
              <a:rPr lang="en-GB" sz="1050" dirty="0">
                <a:highlight>
                  <a:srgbClr val="FFFF00"/>
                </a:highlight>
              </a:rPr>
              <a:t>function </a:t>
            </a:r>
            <a:r>
              <a:rPr lang="en-GB" sz="1050" dirty="0" err="1">
                <a:highlight>
                  <a:srgbClr val="FFFF00"/>
                </a:highlight>
              </a:rPr>
              <a:t>myfirst</a:t>
            </a:r>
            <a:r>
              <a:rPr lang="en-GB" sz="1050" dirty="0">
                <a:highlight>
                  <a:srgbClr val="FFFF00"/>
                </a:highlight>
              </a:rPr>
              <a:t>(){</a:t>
            </a:r>
          </a:p>
          <a:p>
            <a:pPr lvl="3"/>
            <a:r>
              <a:rPr lang="en-GB" sz="1050" dirty="0">
                <a:highlight>
                  <a:srgbClr val="FFFF00"/>
                </a:highlight>
              </a:rPr>
              <a:t>//User input 1 convert in JS to a number</a:t>
            </a:r>
          </a:p>
          <a:p>
            <a:pPr lvl="3"/>
            <a:r>
              <a:rPr lang="en-GB" sz="1050" dirty="0">
                <a:highlight>
                  <a:srgbClr val="FFFF00"/>
                </a:highlight>
              </a:rPr>
              <a:t>var userinput1 = </a:t>
            </a:r>
            <a:r>
              <a:rPr lang="en-GB" sz="1050" dirty="0" err="1">
                <a:highlight>
                  <a:srgbClr val="FFFF00"/>
                </a:highlight>
              </a:rPr>
              <a:t>parseInt</a:t>
            </a:r>
            <a:r>
              <a:rPr lang="en-GB" sz="1050" dirty="0">
                <a:highlight>
                  <a:srgbClr val="FFFF00"/>
                </a:highlight>
              </a:rPr>
              <a:t>(</a:t>
            </a:r>
            <a:r>
              <a:rPr lang="en-GB" sz="1050" dirty="0" err="1">
                <a:highlight>
                  <a:srgbClr val="FFFF00"/>
                </a:highlight>
              </a:rPr>
              <a:t>document.getElementById</a:t>
            </a:r>
            <a:r>
              <a:rPr lang="en-GB" sz="1050" dirty="0">
                <a:highlight>
                  <a:srgbClr val="FFFF00"/>
                </a:highlight>
              </a:rPr>
              <a:t>("input1").value);</a:t>
            </a:r>
          </a:p>
          <a:p>
            <a:pPr lvl="3"/>
            <a:endParaRPr lang="en-GB" sz="1050" dirty="0">
              <a:highlight>
                <a:srgbClr val="FFFF00"/>
              </a:highlight>
            </a:endParaRPr>
          </a:p>
          <a:p>
            <a:pPr lvl="3"/>
            <a:r>
              <a:rPr lang="en-GB" sz="1050" dirty="0">
                <a:highlight>
                  <a:srgbClr val="FFFF00"/>
                </a:highlight>
              </a:rPr>
              <a:t>//User input 1 convert in JS to a number</a:t>
            </a:r>
          </a:p>
          <a:p>
            <a:pPr lvl="3"/>
            <a:r>
              <a:rPr lang="en-GB" sz="1050" dirty="0">
                <a:highlight>
                  <a:srgbClr val="FFFF00"/>
                </a:highlight>
              </a:rPr>
              <a:t>var userinput2 = </a:t>
            </a:r>
            <a:r>
              <a:rPr lang="en-GB" sz="1050" dirty="0" err="1">
                <a:highlight>
                  <a:srgbClr val="FFFF00"/>
                </a:highlight>
              </a:rPr>
              <a:t>parseInt</a:t>
            </a:r>
            <a:r>
              <a:rPr lang="en-GB" sz="1050" dirty="0">
                <a:highlight>
                  <a:srgbClr val="FFFF00"/>
                </a:highlight>
              </a:rPr>
              <a:t>(</a:t>
            </a:r>
            <a:r>
              <a:rPr lang="en-GB" sz="1050" dirty="0" err="1">
                <a:highlight>
                  <a:srgbClr val="FFFF00"/>
                </a:highlight>
              </a:rPr>
              <a:t>document.getElementById</a:t>
            </a:r>
            <a:r>
              <a:rPr lang="en-GB" sz="1050" dirty="0">
                <a:highlight>
                  <a:srgbClr val="FFFF00"/>
                </a:highlight>
              </a:rPr>
              <a:t>("input2").value);</a:t>
            </a:r>
          </a:p>
          <a:p>
            <a:pPr lvl="3"/>
            <a:endParaRPr lang="en-GB" sz="1050" dirty="0">
              <a:highlight>
                <a:srgbClr val="FFFF00"/>
              </a:highlight>
            </a:endParaRPr>
          </a:p>
          <a:p>
            <a:pPr lvl="3"/>
            <a:r>
              <a:rPr lang="en-GB" sz="1050" dirty="0">
                <a:highlight>
                  <a:srgbClr val="FFFF00"/>
                </a:highlight>
              </a:rPr>
              <a:t>    </a:t>
            </a:r>
          </a:p>
          <a:p>
            <a:pPr lvl="3"/>
            <a:r>
              <a:rPr lang="en-GB" sz="1050" dirty="0">
                <a:highlight>
                  <a:srgbClr val="FFFF00"/>
                </a:highlight>
              </a:rPr>
              <a:t>if (userinput1 &gt; 10 &amp;&amp; userinput2 &gt; 10){</a:t>
            </a:r>
          </a:p>
          <a:p>
            <a:pPr lvl="3"/>
            <a:r>
              <a:rPr lang="en-GB" sz="1050" dirty="0" err="1">
                <a:highlight>
                  <a:srgbClr val="FFFF00"/>
                </a:highlight>
              </a:rPr>
              <a:t>document.getElementById</a:t>
            </a:r>
            <a:r>
              <a:rPr lang="en-GB" sz="1050" dirty="0">
                <a:highlight>
                  <a:srgbClr val="FFFF00"/>
                </a:highlight>
              </a:rPr>
              <a:t>("demo").</a:t>
            </a:r>
            <a:r>
              <a:rPr lang="en-GB" sz="1050" dirty="0" err="1">
                <a:highlight>
                  <a:srgbClr val="FFFF00"/>
                </a:highlight>
              </a:rPr>
              <a:t>innerHTML</a:t>
            </a:r>
            <a:r>
              <a:rPr lang="en-GB" sz="1050" dirty="0">
                <a:highlight>
                  <a:srgbClr val="FFFF00"/>
                </a:highlight>
              </a:rPr>
              <a:t> = "both numbers are &gt; 10";  </a:t>
            </a:r>
          </a:p>
          <a:p>
            <a:pPr lvl="3"/>
            <a:r>
              <a:rPr lang="en-GB" sz="1050" dirty="0">
                <a:highlight>
                  <a:srgbClr val="FFFF00"/>
                </a:highlight>
              </a:rPr>
              <a:t>} else if (userinput1 &gt; 10) {</a:t>
            </a:r>
          </a:p>
          <a:p>
            <a:pPr lvl="3"/>
            <a:r>
              <a:rPr lang="en-GB" sz="1050" dirty="0">
                <a:highlight>
                  <a:srgbClr val="FFFF00"/>
                </a:highlight>
              </a:rPr>
              <a:t>  </a:t>
            </a:r>
            <a:r>
              <a:rPr lang="en-GB" sz="1050" dirty="0" err="1">
                <a:highlight>
                  <a:srgbClr val="FFFF00"/>
                </a:highlight>
              </a:rPr>
              <a:t>document.getElementById</a:t>
            </a:r>
            <a:r>
              <a:rPr lang="en-GB" sz="1050" dirty="0">
                <a:highlight>
                  <a:srgbClr val="FFFF00"/>
                </a:highlight>
              </a:rPr>
              <a:t>("demo").</a:t>
            </a:r>
            <a:r>
              <a:rPr lang="en-GB" sz="1050" dirty="0" err="1">
                <a:highlight>
                  <a:srgbClr val="FFFF00"/>
                </a:highlight>
              </a:rPr>
              <a:t>innerHTML</a:t>
            </a:r>
            <a:r>
              <a:rPr lang="en-GB" sz="1050" dirty="0">
                <a:highlight>
                  <a:srgbClr val="FFFF00"/>
                </a:highlight>
              </a:rPr>
              <a:t> = "the first number is &gt; than 10";    </a:t>
            </a:r>
          </a:p>
          <a:p>
            <a:pPr lvl="3"/>
            <a:r>
              <a:rPr lang="en-GB" sz="1050" dirty="0">
                <a:highlight>
                  <a:srgbClr val="FFFF00"/>
                </a:highlight>
              </a:rPr>
              <a:t>}</a:t>
            </a:r>
          </a:p>
          <a:p>
            <a:pPr lvl="3"/>
            <a:r>
              <a:rPr lang="en-GB" sz="1050" dirty="0">
                <a:highlight>
                  <a:srgbClr val="FFFF00"/>
                </a:highlight>
              </a:rPr>
              <a:t>else if (userinput2 &gt; 10){</a:t>
            </a:r>
          </a:p>
          <a:p>
            <a:pPr lvl="3"/>
            <a:r>
              <a:rPr lang="en-GB" sz="1050" dirty="0">
                <a:highlight>
                  <a:srgbClr val="FFFF00"/>
                </a:highlight>
              </a:rPr>
              <a:t> </a:t>
            </a:r>
            <a:r>
              <a:rPr lang="en-GB" sz="1050" dirty="0" err="1">
                <a:highlight>
                  <a:srgbClr val="FFFF00"/>
                </a:highlight>
              </a:rPr>
              <a:t>document.getElementById</a:t>
            </a:r>
            <a:r>
              <a:rPr lang="en-GB" sz="1050" dirty="0">
                <a:highlight>
                  <a:srgbClr val="FFFF00"/>
                </a:highlight>
              </a:rPr>
              <a:t>("demo").</a:t>
            </a:r>
            <a:r>
              <a:rPr lang="en-GB" sz="1050" dirty="0" err="1">
                <a:highlight>
                  <a:srgbClr val="FFFF00"/>
                </a:highlight>
              </a:rPr>
              <a:t>innerHTML</a:t>
            </a:r>
            <a:r>
              <a:rPr lang="en-GB" sz="1050" dirty="0">
                <a:highlight>
                  <a:srgbClr val="FFFF00"/>
                </a:highlight>
              </a:rPr>
              <a:t> = "the second number is &gt; 10";    </a:t>
            </a:r>
          </a:p>
          <a:p>
            <a:pPr lvl="3"/>
            <a:r>
              <a:rPr lang="en-GB" sz="1050" dirty="0">
                <a:highlight>
                  <a:srgbClr val="FFFF00"/>
                </a:highlight>
              </a:rPr>
              <a:t>}   </a:t>
            </a:r>
          </a:p>
          <a:p>
            <a:pPr lvl="3"/>
            <a:r>
              <a:rPr lang="en-GB" sz="1050" dirty="0">
                <a:highlight>
                  <a:srgbClr val="FFFF00"/>
                </a:highlight>
              </a:rPr>
              <a:t>else {</a:t>
            </a:r>
          </a:p>
          <a:p>
            <a:pPr lvl="3"/>
            <a:r>
              <a:rPr lang="en-GB" sz="1050" dirty="0">
                <a:highlight>
                  <a:srgbClr val="FFFF00"/>
                </a:highlight>
              </a:rPr>
              <a:t>    </a:t>
            </a:r>
            <a:r>
              <a:rPr lang="en-GB" sz="1050" dirty="0" err="1">
                <a:highlight>
                  <a:srgbClr val="FFFF00"/>
                </a:highlight>
              </a:rPr>
              <a:t>document.getElementById</a:t>
            </a:r>
            <a:r>
              <a:rPr lang="en-GB" sz="1050" dirty="0">
                <a:highlight>
                  <a:srgbClr val="FFFF00"/>
                </a:highlight>
              </a:rPr>
              <a:t>("demo").</a:t>
            </a:r>
            <a:r>
              <a:rPr lang="en-GB" sz="1050" dirty="0" err="1">
                <a:highlight>
                  <a:srgbClr val="FFFF00"/>
                </a:highlight>
              </a:rPr>
              <a:t>innerHTML</a:t>
            </a:r>
            <a:r>
              <a:rPr lang="en-GB" sz="1050" dirty="0">
                <a:highlight>
                  <a:srgbClr val="FFFF00"/>
                </a:highlight>
              </a:rPr>
              <a:t> = "neither number is greater than 10";    </a:t>
            </a:r>
          </a:p>
          <a:p>
            <a:pPr lvl="3"/>
            <a:r>
              <a:rPr lang="en-GB" sz="1050" dirty="0">
                <a:highlight>
                  <a:srgbClr val="FFFF00"/>
                </a:highlight>
              </a:rPr>
              <a:t>}</a:t>
            </a:r>
          </a:p>
          <a:p>
            <a:pPr lvl="3"/>
            <a:r>
              <a:rPr lang="en-GB" sz="1050" dirty="0">
                <a:highlight>
                  <a:srgbClr val="FFFF00"/>
                </a:highlight>
              </a:rPr>
              <a:t>    </a:t>
            </a:r>
          </a:p>
          <a:p>
            <a:pPr lvl="1"/>
            <a:r>
              <a:rPr lang="en-GB" sz="1050" dirty="0">
                <a:highlight>
                  <a:srgbClr val="FFFF00"/>
                </a:highlight>
              </a:rPr>
              <a:t>}      </a:t>
            </a:r>
          </a:p>
          <a:p>
            <a:pPr lvl="1"/>
            <a:r>
              <a:rPr lang="en-GB" sz="1050" dirty="0">
                <a:highlight>
                  <a:srgbClr val="FFFF00"/>
                </a:highlight>
              </a:rPr>
              <a:t>&lt;/script&gt;</a:t>
            </a:r>
            <a:endParaRPr lang="en-GB" sz="1050" dirty="0"/>
          </a:p>
          <a:p>
            <a:r>
              <a:rPr lang="en-GB" sz="1050" dirty="0"/>
              <a:t>&lt;/body&gt;</a:t>
            </a:r>
          </a:p>
          <a:p>
            <a:r>
              <a:rPr lang="en-GB" sz="1050" dirty="0"/>
              <a:t>&lt;/html&gt;</a:t>
            </a:r>
          </a:p>
        </p:txBody>
      </p:sp>
    </p:spTree>
    <p:extLst>
      <p:ext uri="{BB962C8B-B14F-4D97-AF65-F5344CB8AC3E}">
        <p14:creationId xmlns:p14="http://schemas.microsoft.com/office/powerpoint/2010/main" val="1640305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622838" y="2110838"/>
            <a:ext cx="9144000" cy="1318162"/>
          </a:xfrm>
        </p:spPr>
        <p:txBody>
          <a:bodyPr>
            <a:normAutofit fontScale="90000"/>
          </a:bodyPr>
          <a:lstStyle/>
          <a:p>
            <a:r>
              <a:rPr lang="en-GB" sz="8000" b="1" dirty="0">
                <a:latin typeface="Tahoma" panose="020B0604030504040204" pitchFamily="34" charset="0"/>
                <a:ea typeface="Tahoma" panose="020B0604030504040204" pitchFamily="34" charset="0"/>
                <a:cs typeface="Tahoma" panose="020B0604030504040204" pitchFamily="34" charset="0"/>
              </a:rPr>
              <a:t>Coding Standards</a:t>
            </a:r>
          </a:p>
        </p:txBody>
      </p:sp>
      <p:pic>
        <p:nvPicPr>
          <p:cNvPr id="3" name="Picture 2">
            <a:extLst>
              <a:ext uri="{FF2B5EF4-FFF2-40B4-BE49-F238E27FC236}">
                <a16:creationId xmlns:a16="http://schemas.microsoft.com/office/drawing/2014/main" id="{6B337DCC-36EA-465F-9E4A-29FE1B753DAE}"/>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3690156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Coding standards</a:t>
            </a:r>
          </a:p>
        </p:txBody>
      </p:sp>
      <p:sp>
        <p:nvSpPr>
          <p:cNvPr id="3" name="Rectangle 2"/>
          <p:cNvSpPr/>
          <p:nvPr/>
        </p:nvSpPr>
        <p:spPr>
          <a:xfrm>
            <a:off x="83127" y="907487"/>
            <a:ext cx="5533902" cy="4247317"/>
          </a:xfrm>
          <a:prstGeom prst="rect">
            <a:avLst/>
          </a:prstGeom>
        </p:spPr>
        <p:txBody>
          <a:bodyPr wrap="square">
            <a:spAutoFit/>
          </a:bodyPr>
          <a:lstStyle/>
          <a:p>
            <a:r>
              <a:rPr lang="en-GB" dirty="0"/>
              <a:t>Coding conventions are </a:t>
            </a:r>
            <a:r>
              <a:rPr lang="en-GB" b="1" dirty="0"/>
              <a:t>style guidelines for programming</a:t>
            </a:r>
            <a:r>
              <a:rPr lang="en-GB" dirty="0"/>
              <a:t>. </a:t>
            </a:r>
          </a:p>
          <a:p>
            <a:endParaRPr lang="en-GB" dirty="0"/>
          </a:p>
          <a:p>
            <a:r>
              <a:rPr lang="en-GB" dirty="0"/>
              <a:t>They typically cover:</a:t>
            </a:r>
          </a:p>
          <a:p>
            <a:r>
              <a:rPr lang="en-GB" dirty="0"/>
              <a:t>Naming and declaration rules for variables and functions.</a:t>
            </a:r>
          </a:p>
          <a:p>
            <a:r>
              <a:rPr lang="en-GB" dirty="0"/>
              <a:t>Rules for the use of white space, indentation, and comments.</a:t>
            </a:r>
          </a:p>
          <a:p>
            <a:r>
              <a:rPr lang="en-GB" dirty="0"/>
              <a:t>Programming practices and principles</a:t>
            </a:r>
          </a:p>
          <a:p>
            <a:endParaRPr lang="en-GB" dirty="0"/>
          </a:p>
          <a:p>
            <a:r>
              <a:rPr lang="en-GB" b="1" dirty="0">
                <a:solidFill>
                  <a:srgbClr val="FF0000"/>
                </a:solidFill>
                <a:highlight>
                  <a:srgbClr val="FFFF00"/>
                </a:highlight>
              </a:rPr>
              <a:t>Coding conventions promote QUALITY</a:t>
            </a:r>
          </a:p>
          <a:p>
            <a:r>
              <a:rPr lang="en-GB" b="1" dirty="0">
                <a:solidFill>
                  <a:srgbClr val="FF0000"/>
                </a:solidFill>
                <a:highlight>
                  <a:srgbClr val="FFFF00"/>
                </a:highlight>
              </a:rPr>
              <a:t>Improves code readability</a:t>
            </a:r>
          </a:p>
          <a:p>
            <a:r>
              <a:rPr lang="en-GB" b="1" dirty="0">
                <a:solidFill>
                  <a:srgbClr val="FF0000"/>
                </a:solidFill>
                <a:highlight>
                  <a:srgbClr val="FFFF00"/>
                </a:highlight>
              </a:rPr>
              <a:t>Makes code maintenance easier</a:t>
            </a:r>
          </a:p>
          <a:p>
            <a:endParaRPr lang="en-GB" dirty="0"/>
          </a:p>
          <a:p>
            <a:r>
              <a:rPr lang="en-GB" dirty="0"/>
              <a:t>Coding conventions can be documented rules for teams to follow, or just be your individual coding practice.</a:t>
            </a:r>
          </a:p>
        </p:txBody>
      </p:sp>
      <p:sp>
        <p:nvSpPr>
          <p:cNvPr id="4" name="Rectangle 3"/>
          <p:cNvSpPr/>
          <p:nvPr/>
        </p:nvSpPr>
        <p:spPr>
          <a:xfrm>
            <a:off x="5755578" y="926865"/>
            <a:ext cx="6436422" cy="4708981"/>
          </a:xfrm>
          <a:prstGeom prst="rect">
            <a:avLst/>
          </a:prstGeom>
        </p:spPr>
        <p:txBody>
          <a:bodyPr wrap="square">
            <a:spAutoFit/>
          </a:bodyPr>
          <a:lstStyle/>
          <a:p>
            <a:pPr marL="342900" indent="-342900">
              <a:buFont typeface="Arial" panose="020B0604020202020204" pitchFamily="34" charset="0"/>
              <a:buChar char="•"/>
            </a:pPr>
            <a:r>
              <a:rPr lang="en-GB" sz="2000" dirty="0">
                <a:solidFill>
                  <a:srgbClr val="FF0000"/>
                </a:solidFill>
                <a:highlight>
                  <a:srgbClr val="FFFF00"/>
                </a:highlight>
              </a:rPr>
              <a:t>Use</a:t>
            </a:r>
            <a:r>
              <a:rPr lang="en-GB" sz="2000" b="1" dirty="0">
                <a:solidFill>
                  <a:srgbClr val="FF0000"/>
                </a:solidFill>
                <a:highlight>
                  <a:srgbClr val="FFFF00"/>
                </a:highlight>
              </a:rPr>
              <a:t> </a:t>
            </a:r>
            <a:r>
              <a:rPr lang="en-GB" sz="2000" b="1" dirty="0" err="1">
                <a:solidFill>
                  <a:srgbClr val="FF0000"/>
                </a:solidFill>
                <a:highlight>
                  <a:srgbClr val="FFFF00"/>
                </a:highlight>
              </a:rPr>
              <a:t>camelCase</a:t>
            </a:r>
            <a:r>
              <a:rPr lang="en-GB" sz="2000" dirty="0">
                <a:solidFill>
                  <a:srgbClr val="FF0000"/>
                </a:solidFill>
                <a:highlight>
                  <a:srgbClr val="FFFF00"/>
                </a:highlight>
              </a:rPr>
              <a:t> for identifier names (variables and functions)</a:t>
            </a:r>
          </a:p>
          <a:p>
            <a:endParaRPr lang="en-GB" sz="2000" dirty="0">
              <a:solidFill>
                <a:srgbClr val="FF0000"/>
              </a:solidFill>
            </a:endParaRPr>
          </a:p>
          <a:p>
            <a:pPr marL="342900" indent="-342900">
              <a:buFont typeface="Arial" panose="020B0604020202020204" pitchFamily="34" charset="0"/>
              <a:buChar char="•"/>
            </a:pPr>
            <a:r>
              <a:rPr lang="en-GB" sz="2000" dirty="0">
                <a:solidFill>
                  <a:srgbClr val="FF0000"/>
                </a:solidFill>
                <a:highlight>
                  <a:srgbClr val="FFFF00"/>
                </a:highlight>
              </a:rPr>
              <a:t>Use meaningful (semantic) names for variables</a:t>
            </a:r>
          </a:p>
          <a:p>
            <a:endParaRPr lang="en-GB" sz="2000" dirty="0">
              <a:solidFill>
                <a:srgbClr val="FF0000"/>
              </a:solidFill>
            </a:endParaRPr>
          </a:p>
          <a:p>
            <a:pPr marL="342900" indent="-342900">
              <a:buFont typeface="Arial" panose="020B0604020202020204" pitchFamily="34" charset="0"/>
              <a:buChar char="•"/>
            </a:pPr>
            <a:r>
              <a:rPr lang="en-GB" sz="2000" dirty="0">
                <a:solidFill>
                  <a:srgbClr val="FF0000"/>
                </a:solidFill>
                <a:highlight>
                  <a:srgbClr val="FFFF00"/>
                </a:highlight>
              </a:rPr>
              <a:t>All names start with a </a:t>
            </a:r>
            <a:r>
              <a:rPr lang="en-GB" sz="2000" b="1" dirty="0">
                <a:solidFill>
                  <a:srgbClr val="FF0000"/>
                </a:solidFill>
                <a:highlight>
                  <a:srgbClr val="FFFF00"/>
                </a:highlight>
              </a:rPr>
              <a:t>letter</a:t>
            </a:r>
          </a:p>
          <a:p>
            <a:endParaRPr lang="en-GB" sz="2000" b="1" dirty="0">
              <a:solidFill>
                <a:srgbClr val="FF0000"/>
              </a:solidFill>
              <a:highlight>
                <a:srgbClr val="FFFF00"/>
              </a:highlight>
            </a:endParaRPr>
          </a:p>
          <a:p>
            <a:pPr marL="342900" indent="-342900">
              <a:buFont typeface="Arial" panose="020B0604020202020204" pitchFamily="34" charset="0"/>
              <a:buChar char="•"/>
            </a:pPr>
            <a:r>
              <a:rPr lang="en-GB" sz="2000" dirty="0">
                <a:solidFill>
                  <a:srgbClr val="FF0000"/>
                </a:solidFill>
                <a:highlight>
                  <a:srgbClr val="FFFF00"/>
                </a:highlight>
              </a:rPr>
              <a:t>Put spaces around operators ( = + - * / ), and after commas</a:t>
            </a:r>
          </a:p>
          <a:p>
            <a:endParaRPr lang="en-GB" sz="2000" dirty="0">
              <a:solidFill>
                <a:srgbClr val="FF0000"/>
              </a:solidFill>
            </a:endParaRPr>
          </a:p>
          <a:p>
            <a:pPr marL="342900" indent="-342900">
              <a:buFont typeface="Arial" panose="020B0604020202020204" pitchFamily="34" charset="0"/>
              <a:buChar char="•"/>
            </a:pPr>
            <a:r>
              <a:rPr lang="en-GB" sz="2000" dirty="0">
                <a:solidFill>
                  <a:srgbClr val="FF0000"/>
                </a:solidFill>
              </a:rPr>
              <a:t>Use 4 spaces for indentation of code blocks</a:t>
            </a:r>
          </a:p>
          <a:p>
            <a:endParaRPr lang="en-GB" sz="2000" dirty="0">
              <a:solidFill>
                <a:srgbClr val="FF0000"/>
              </a:solidFill>
            </a:endParaRPr>
          </a:p>
          <a:p>
            <a:pPr marL="342900" indent="-342900">
              <a:buFont typeface="Arial" panose="020B0604020202020204" pitchFamily="34" charset="0"/>
              <a:buChar char="•"/>
            </a:pPr>
            <a:r>
              <a:rPr lang="en-GB" sz="2000" dirty="0">
                <a:solidFill>
                  <a:srgbClr val="FF0000"/>
                </a:solidFill>
                <a:highlight>
                  <a:srgbClr val="FFFF00"/>
                </a:highlight>
              </a:rPr>
              <a:t>End all statements with a semicolon</a:t>
            </a:r>
          </a:p>
          <a:p>
            <a:endParaRPr lang="en-GB" sz="2000" dirty="0">
              <a:solidFill>
                <a:srgbClr val="FF0000"/>
              </a:solidFill>
            </a:endParaRPr>
          </a:p>
          <a:p>
            <a:pPr marL="342900" indent="-342900">
              <a:buFont typeface="Arial" panose="020B0604020202020204" pitchFamily="34" charset="0"/>
              <a:buChar char="•"/>
            </a:pPr>
            <a:r>
              <a:rPr lang="en-GB" sz="2000" dirty="0">
                <a:solidFill>
                  <a:srgbClr val="FF0000"/>
                </a:solidFill>
              </a:rPr>
              <a:t>For readability, avoid lines longer than 80 characters.</a:t>
            </a:r>
          </a:p>
        </p:txBody>
      </p:sp>
    </p:spTree>
    <p:extLst>
      <p:ext uri="{BB962C8B-B14F-4D97-AF65-F5344CB8AC3E}">
        <p14:creationId xmlns:p14="http://schemas.microsoft.com/office/powerpoint/2010/main" val="876343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05" y="902524"/>
            <a:ext cx="8001709" cy="595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Reserved Words</a:t>
            </a:r>
          </a:p>
        </p:txBody>
      </p:sp>
    </p:spTree>
    <p:extLst>
      <p:ext uri="{BB962C8B-B14F-4D97-AF65-F5344CB8AC3E}">
        <p14:creationId xmlns:p14="http://schemas.microsoft.com/office/powerpoint/2010/main" val="3204224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622838" y="2110838"/>
            <a:ext cx="9144000" cy="1318162"/>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Functions</a:t>
            </a:r>
          </a:p>
        </p:txBody>
      </p:sp>
      <p:pic>
        <p:nvPicPr>
          <p:cNvPr id="3" name="Picture 2">
            <a:extLst>
              <a:ext uri="{FF2B5EF4-FFF2-40B4-BE49-F238E27FC236}">
                <a16:creationId xmlns:a16="http://schemas.microsoft.com/office/drawing/2014/main" id="{F11BB93C-A443-4949-9E48-7F79C020A327}"/>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1006541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Functions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9704"/>
            <a:ext cx="7757300" cy="3492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49379" y="4492271"/>
            <a:ext cx="4940131" cy="2031325"/>
          </a:xfrm>
          <a:prstGeom prst="rect">
            <a:avLst/>
          </a:prstGeom>
        </p:spPr>
        <p:txBody>
          <a:bodyPr wrap="square">
            <a:spAutoFit/>
          </a:bodyPr>
          <a:lstStyle/>
          <a:p>
            <a:r>
              <a:rPr lang="en-GB" b="1" dirty="0"/>
              <a:t>Naming a function </a:t>
            </a:r>
            <a:endParaRPr lang="en-GB" dirty="0"/>
          </a:p>
          <a:p>
            <a:r>
              <a:rPr lang="en-GB" b="1" dirty="0"/>
              <a:t>Anonymous Functions </a:t>
            </a:r>
            <a:endParaRPr lang="en-GB" dirty="0"/>
          </a:p>
          <a:p>
            <a:r>
              <a:rPr lang="en-GB" b="1" dirty="0"/>
              <a:t>Parameters </a:t>
            </a:r>
            <a:r>
              <a:rPr lang="en-GB" dirty="0"/>
              <a:t>Too many? Ignored </a:t>
            </a:r>
          </a:p>
          <a:p>
            <a:r>
              <a:rPr lang="en-GB" dirty="0"/>
              <a:t>Too few? Undefined </a:t>
            </a:r>
          </a:p>
          <a:p>
            <a:r>
              <a:rPr lang="en-GB" b="1" dirty="0"/>
              <a:t>Return and Returning a value </a:t>
            </a:r>
            <a:r>
              <a:rPr lang="en-GB" dirty="0"/>
              <a:t>No return value? Undefined </a:t>
            </a:r>
          </a:p>
          <a:p>
            <a:r>
              <a:rPr lang="en-GB" b="1" dirty="0"/>
              <a:t>Hoisting </a:t>
            </a:r>
            <a:endParaRPr lang="en-GB" dirty="0"/>
          </a:p>
        </p:txBody>
      </p:sp>
    </p:spTree>
    <p:extLst>
      <p:ext uri="{BB962C8B-B14F-4D97-AF65-F5344CB8AC3E}">
        <p14:creationId xmlns:p14="http://schemas.microsoft.com/office/powerpoint/2010/main" val="1037088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379" y="148118"/>
            <a:ext cx="4488874" cy="830997"/>
          </a:xfrm>
          <a:prstGeom prst="rect">
            <a:avLst/>
          </a:prstGeom>
          <a:noFill/>
        </p:spPr>
        <p:txBody>
          <a:bodyPr wrap="square" rtlCol="0">
            <a:spAutoFit/>
          </a:bodyPr>
          <a:lstStyle/>
          <a:p>
            <a:r>
              <a:rPr lang="en-GB" sz="2400" b="1" dirty="0">
                <a:solidFill>
                  <a:srgbClr val="FF0000"/>
                </a:solidFill>
              </a:rPr>
              <a:t>Simple Function  that pass in 2 parameters and returns the sum</a:t>
            </a:r>
          </a:p>
        </p:txBody>
      </p:sp>
      <p:sp>
        <p:nvSpPr>
          <p:cNvPr id="6" name="Rectangle 5"/>
          <p:cNvSpPr/>
          <p:nvPr/>
        </p:nvSpPr>
        <p:spPr>
          <a:xfrm>
            <a:off x="5189517" y="547319"/>
            <a:ext cx="6650182" cy="5693866"/>
          </a:xfrm>
          <a:prstGeom prst="rect">
            <a:avLst/>
          </a:prstGeom>
        </p:spPr>
        <p:txBody>
          <a:bodyPr wrap="square">
            <a:spAutoFit/>
          </a:bodyPr>
          <a:lstStyle/>
          <a:p>
            <a:r>
              <a:rPr lang="en-GB" sz="1400" dirty="0"/>
              <a:t>&lt;!DOCTYPE html&gt;</a:t>
            </a:r>
          </a:p>
          <a:p>
            <a:r>
              <a:rPr lang="en-GB" sz="1400" dirty="0"/>
              <a:t>&lt;html&gt;&lt;head&gt;&lt;meta http-</a:t>
            </a:r>
            <a:r>
              <a:rPr lang="en-GB" sz="1400" dirty="0" err="1"/>
              <a:t>equiv</a:t>
            </a:r>
            <a:r>
              <a:rPr lang="en-GB" sz="1400" dirty="0"/>
              <a:t>="Content-Type" content="text/html; charset=UTF-8"&gt;</a:t>
            </a:r>
          </a:p>
          <a:p>
            <a:r>
              <a:rPr lang="en-GB" sz="1400" dirty="0"/>
              <a:t>&lt;head&gt;</a:t>
            </a:r>
          </a:p>
          <a:p>
            <a:r>
              <a:rPr lang="en-GB" sz="1400" dirty="0"/>
              <a:t>&lt;meta charset="utf-8"&gt;</a:t>
            </a:r>
          </a:p>
          <a:p>
            <a:r>
              <a:rPr lang="en-GB" sz="1400" dirty="0"/>
              <a:t>&lt;meta http-</a:t>
            </a:r>
            <a:r>
              <a:rPr lang="en-GB" sz="1400" dirty="0" err="1"/>
              <a:t>equiv</a:t>
            </a:r>
            <a:r>
              <a:rPr lang="en-GB" sz="1400" dirty="0"/>
              <a:t>="X-UA-Compatible" content="IE=edge"&gt;</a:t>
            </a:r>
          </a:p>
          <a:p>
            <a:r>
              <a:rPr lang="en-GB" sz="1400" dirty="0"/>
              <a:t> &lt;title&gt;Function&lt;/title&gt;</a:t>
            </a:r>
          </a:p>
          <a:p>
            <a:r>
              <a:rPr lang="en-GB" sz="1400" dirty="0"/>
              <a:t>&lt;/head&gt;</a:t>
            </a:r>
          </a:p>
          <a:p>
            <a:r>
              <a:rPr lang="en-GB" sz="1400" dirty="0"/>
              <a:t> &lt;body&gt;</a:t>
            </a:r>
          </a:p>
          <a:p>
            <a:r>
              <a:rPr lang="en-GB" sz="1400" dirty="0"/>
              <a:t>      </a:t>
            </a:r>
          </a:p>
          <a:p>
            <a:r>
              <a:rPr lang="en-GB" sz="1400" dirty="0"/>
              <a:t> &lt;h1&gt;Sum&lt;/h1&gt;</a:t>
            </a:r>
          </a:p>
          <a:p>
            <a:r>
              <a:rPr lang="en-GB" sz="1400" dirty="0"/>
              <a:t> &lt;h2 id="</a:t>
            </a:r>
            <a:r>
              <a:rPr lang="en-GB" sz="1400" dirty="0">
                <a:solidFill>
                  <a:srgbClr val="00B050"/>
                </a:solidFill>
              </a:rPr>
              <a:t>demo</a:t>
            </a:r>
            <a:r>
              <a:rPr lang="en-GB" sz="1400" dirty="0"/>
              <a:t>"&gt;&lt;/h2</a:t>
            </a:r>
            <a:r>
              <a:rPr lang="en-GB" sz="1400" dirty="0">
                <a:solidFill>
                  <a:srgbClr val="FF0000"/>
                </a:solidFill>
              </a:rPr>
              <a:t>&gt;</a:t>
            </a:r>
          </a:p>
          <a:p>
            <a:r>
              <a:rPr lang="en-GB" sz="1400" dirty="0">
                <a:solidFill>
                  <a:srgbClr val="FF0000"/>
                </a:solidFill>
              </a:rPr>
              <a:t>             </a:t>
            </a:r>
          </a:p>
          <a:p>
            <a:r>
              <a:rPr lang="en-GB" sz="1400" dirty="0">
                <a:solidFill>
                  <a:srgbClr val="FF0000"/>
                </a:solidFill>
              </a:rPr>
              <a:t>&lt;!-- &lt;script </a:t>
            </a:r>
            <a:r>
              <a:rPr lang="en-GB" sz="1400" dirty="0" err="1">
                <a:solidFill>
                  <a:srgbClr val="FF0000"/>
                </a:solidFill>
              </a:rPr>
              <a:t>src</a:t>
            </a:r>
            <a:r>
              <a:rPr lang="en-GB" sz="1400" dirty="0">
                <a:solidFill>
                  <a:srgbClr val="FF0000"/>
                </a:solidFill>
              </a:rPr>
              <a:t>="tech1.js" type="text/JavaScript"&gt;&lt;/script&gt; --&gt;</a:t>
            </a:r>
          </a:p>
          <a:p>
            <a:r>
              <a:rPr lang="en-GB" sz="1400" dirty="0">
                <a:solidFill>
                  <a:srgbClr val="FF0000"/>
                </a:solidFill>
              </a:rPr>
              <a:t>&lt;script&gt;</a:t>
            </a:r>
          </a:p>
          <a:p>
            <a:r>
              <a:rPr lang="en-GB" sz="1400" dirty="0" err="1">
                <a:solidFill>
                  <a:srgbClr val="FF0000"/>
                </a:solidFill>
              </a:rPr>
              <a:t>var</a:t>
            </a:r>
            <a:r>
              <a:rPr lang="en-GB" sz="1400" dirty="0">
                <a:solidFill>
                  <a:srgbClr val="FF0000"/>
                </a:solidFill>
              </a:rPr>
              <a:t> sum = add(5,6);</a:t>
            </a:r>
          </a:p>
          <a:p>
            <a:r>
              <a:rPr lang="en-GB" sz="1400" dirty="0">
                <a:solidFill>
                  <a:srgbClr val="FF0000"/>
                </a:solidFill>
              </a:rPr>
              <a:t>function add(x, y) </a:t>
            </a:r>
          </a:p>
          <a:p>
            <a:r>
              <a:rPr lang="en-GB" sz="1400" dirty="0">
                <a:solidFill>
                  <a:srgbClr val="FF0000"/>
                </a:solidFill>
              </a:rPr>
              <a:t>{</a:t>
            </a:r>
          </a:p>
          <a:p>
            <a:r>
              <a:rPr lang="en-GB" sz="1400" dirty="0" err="1">
                <a:solidFill>
                  <a:srgbClr val="FF0000"/>
                </a:solidFill>
              </a:rPr>
              <a:t>var</a:t>
            </a:r>
            <a:r>
              <a:rPr lang="en-GB" sz="1400" dirty="0">
                <a:solidFill>
                  <a:srgbClr val="FF0000"/>
                </a:solidFill>
              </a:rPr>
              <a:t> z = x + y;  </a:t>
            </a:r>
          </a:p>
          <a:p>
            <a:r>
              <a:rPr lang="en-GB" sz="1400" dirty="0">
                <a:solidFill>
                  <a:srgbClr val="FF0000"/>
                </a:solidFill>
              </a:rPr>
              <a:t>return z;</a:t>
            </a:r>
          </a:p>
          <a:p>
            <a:r>
              <a:rPr lang="en-GB" sz="1400" dirty="0">
                <a:solidFill>
                  <a:srgbClr val="FF0000"/>
                </a:solidFill>
              </a:rPr>
              <a:t>}</a:t>
            </a:r>
          </a:p>
          <a:p>
            <a:r>
              <a:rPr lang="en-GB" sz="1400" dirty="0" err="1">
                <a:solidFill>
                  <a:srgbClr val="FF0000"/>
                </a:solidFill>
              </a:rPr>
              <a:t>document.getElementById</a:t>
            </a:r>
            <a:r>
              <a:rPr lang="en-GB" sz="1400" dirty="0">
                <a:solidFill>
                  <a:srgbClr val="FF0000"/>
                </a:solidFill>
              </a:rPr>
              <a:t>("demo").</a:t>
            </a:r>
            <a:r>
              <a:rPr lang="en-GB" sz="1400" dirty="0" err="1">
                <a:solidFill>
                  <a:srgbClr val="FF0000"/>
                </a:solidFill>
              </a:rPr>
              <a:t>innerHTML</a:t>
            </a:r>
            <a:r>
              <a:rPr lang="en-GB" sz="1400" dirty="0">
                <a:solidFill>
                  <a:srgbClr val="FF0000"/>
                </a:solidFill>
              </a:rPr>
              <a:t> = sum;</a:t>
            </a:r>
          </a:p>
          <a:p>
            <a:r>
              <a:rPr lang="en-GB" sz="1400" dirty="0">
                <a:solidFill>
                  <a:srgbClr val="FF0000"/>
                </a:solidFill>
              </a:rPr>
              <a:t>&lt;/script&gt;</a:t>
            </a:r>
          </a:p>
          <a:p>
            <a:endParaRPr lang="en-GB" sz="1400" dirty="0">
              <a:solidFill>
                <a:srgbClr val="FF0000"/>
              </a:solidFill>
            </a:endParaRPr>
          </a:p>
          <a:p>
            <a:r>
              <a:rPr lang="en-GB" sz="1400" dirty="0"/>
              <a:t>&lt;/body&gt;</a:t>
            </a:r>
          </a:p>
          <a:p>
            <a:r>
              <a:rPr lang="en-GB" sz="1400" dirty="0"/>
              <a:t>&lt;/html&gt;</a:t>
            </a:r>
          </a:p>
        </p:txBody>
      </p:sp>
    </p:spTree>
    <p:extLst>
      <p:ext uri="{BB962C8B-B14F-4D97-AF65-F5344CB8AC3E}">
        <p14:creationId xmlns:p14="http://schemas.microsoft.com/office/powerpoint/2010/main" val="7101478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D67E-31DC-4773-8F2A-8A9C039F0C45}"/>
              </a:ext>
            </a:extLst>
          </p:cNvPr>
          <p:cNvSpPr/>
          <p:nvPr/>
        </p:nvSpPr>
        <p:spPr>
          <a:xfrm>
            <a:off x="0" y="0"/>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787C7FA-8F44-45A4-9705-9A6FADC18300}"/>
              </a:ext>
            </a:extLst>
          </p:cNvPr>
          <p:cNvSpPr txBox="1"/>
          <p:nvPr/>
        </p:nvSpPr>
        <p:spPr>
          <a:xfrm>
            <a:off x="1552352" y="2519916"/>
            <a:ext cx="9388549" cy="1938992"/>
          </a:xfrm>
          <a:prstGeom prst="rect">
            <a:avLst/>
          </a:prstGeom>
          <a:noFill/>
        </p:spPr>
        <p:txBody>
          <a:bodyPr wrap="square" rtlCol="0">
            <a:spAutoFit/>
          </a:bodyPr>
          <a:lstStyle/>
          <a:p>
            <a:pPr algn="ctr"/>
            <a:r>
              <a:rPr lang="en-GB" sz="6000" b="1" dirty="0"/>
              <a:t>Functions </a:t>
            </a:r>
          </a:p>
          <a:p>
            <a:pPr algn="ctr"/>
            <a:r>
              <a:rPr lang="en-GB" sz="6000" b="1" dirty="0"/>
              <a:t>Program Flow</a:t>
            </a:r>
          </a:p>
        </p:txBody>
      </p:sp>
      <p:pic>
        <p:nvPicPr>
          <p:cNvPr id="2" name="Picture 1">
            <a:extLst>
              <a:ext uri="{FF2B5EF4-FFF2-40B4-BE49-F238E27FC236}">
                <a16:creationId xmlns:a16="http://schemas.microsoft.com/office/drawing/2014/main" id="{F3C6791F-67BB-4BC0-AB35-1CA0411D8991}"/>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1813863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18F441-BBD0-45B4-B4FD-0C0A16E892D5}"/>
              </a:ext>
            </a:extLst>
          </p:cNvPr>
          <p:cNvSpPr txBox="1"/>
          <p:nvPr/>
        </p:nvSpPr>
        <p:spPr>
          <a:xfrm>
            <a:off x="11201400" y="218199"/>
            <a:ext cx="840987" cy="584775"/>
          </a:xfrm>
          <a:prstGeom prst="rect">
            <a:avLst/>
          </a:prstGeom>
          <a:noFill/>
        </p:spPr>
        <p:txBody>
          <a:bodyPr wrap="square" rtlCol="0">
            <a:spAutoFit/>
          </a:bodyPr>
          <a:lstStyle/>
          <a:p>
            <a:r>
              <a:rPr lang="en-GB" sz="3200" dirty="0"/>
              <a:t>2.1</a:t>
            </a:r>
          </a:p>
        </p:txBody>
      </p:sp>
      <p:sp>
        <p:nvSpPr>
          <p:cNvPr id="6" name="Rectangle 5">
            <a:extLst>
              <a:ext uri="{FF2B5EF4-FFF2-40B4-BE49-F238E27FC236}">
                <a16:creationId xmlns:a16="http://schemas.microsoft.com/office/drawing/2014/main" id="{FA32A995-1149-4BFA-8259-4BCB139C6408}"/>
              </a:ext>
            </a:extLst>
          </p:cNvPr>
          <p:cNvSpPr/>
          <p:nvPr/>
        </p:nvSpPr>
        <p:spPr>
          <a:xfrm>
            <a:off x="653716" y="802974"/>
            <a:ext cx="3268579" cy="5016758"/>
          </a:xfrm>
          <a:prstGeom prst="rect">
            <a:avLst/>
          </a:prstGeom>
        </p:spPr>
        <p:txBody>
          <a:bodyPr wrap="square">
            <a:spAutoFit/>
          </a:bodyPr>
          <a:lstStyle/>
          <a:p>
            <a:r>
              <a:rPr lang="en-GB" sz="2000" dirty="0"/>
              <a:t>&lt;!DOCTYPE html&gt;</a:t>
            </a:r>
          </a:p>
          <a:p>
            <a:r>
              <a:rPr lang="en-GB" sz="2000" dirty="0"/>
              <a:t>&lt;html&gt;</a:t>
            </a:r>
          </a:p>
          <a:p>
            <a:r>
              <a:rPr lang="en-GB" sz="2000" dirty="0"/>
              <a:t>&lt;body&gt;</a:t>
            </a:r>
          </a:p>
          <a:p>
            <a:r>
              <a:rPr lang="en-GB" sz="2000" dirty="0"/>
              <a:t>    &lt;p&gt;Hello World:&lt;/p&gt;</a:t>
            </a:r>
          </a:p>
          <a:p>
            <a:r>
              <a:rPr lang="en-GB" sz="2000" dirty="0"/>
              <a:t>    &lt;p id="demo"&gt;&lt;/p&gt;</a:t>
            </a:r>
          </a:p>
          <a:p>
            <a:r>
              <a:rPr lang="en-GB" sz="2000" dirty="0">
                <a:highlight>
                  <a:srgbClr val="FFFF00"/>
                </a:highlight>
              </a:rPr>
              <a:t>   </a:t>
            </a:r>
          </a:p>
          <a:p>
            <a:r>
              <a:rPr lang="en-GB" sz="2000" dirty="0">
                <a:highlight>
                  <a:srgbClr val="FFFF00"/>
                </a:highlight>
              </a:rPr>
              <a:t> &lt;script&gt;</a:t>
            </a:r>
          </a:p>
          <a:p>
            <a:r>
              <a:rPr lang="en-GB" sz="2000" dirty="0">
                <a:highlight>
                  <a:srgbClr val="FFFF00"/>
                </a:highlight>
              </a:rPr>
              <a:t>function </a:t>
            </a:r>
            <a:r>
              <a:rPr lang="en-GB" sz="2000" dirty="0" err="1">
                <a:highlight>
                  <a:srgbClr val="FFFF00"/>
                </a:highlight>
              </a:rPr>
              <a:t>hw</a:t>
            </a:r>
            <a:r>
              <a:rPr lang="en-GB" sz="2000" dirty="0">
                <a:highlight>
                  <a:srgbClr val="FFFF00"/>
                </a:highlight>
              </a:rPr>
              <a:t>() {</a:t>
            </a:r>
          </a:p>
          <a:p>
            <a:r>
              <a:rPr lang="en-GB" sz="2000" dirty="0">
                <a:highlight>
                  <a:srgbClr val="FFFF00"/>
                </a:highlight>
              </a:rPr>
              <a:t>    alert("Hello World");</a:t>
            </a:r>
          </a:p>
          <a:p>
            <a:r>
              <a:rPr lang="en-GB" sz="2000" dirty="0">
                <a:highlight>
                  <a:srgbClr val="FFFF00"/>
                </a:highlight>
              </a:rPr>
              <a:t>    return;</a:t>
            </a:r>
          </a:p>
          <a:p>
            <a:r>
              <a:rPr lang="en-GB" sz="2000" dirty="0">
                <a:highlight>
                  <a:srgbClr val="FFFF00"/>
                </a:highlight>
              </a:rPr>
              <a:t>}</a:t>
            </a:r>
          </a:p>
          <a:p>
            <a:r>
              <a:rPr lang="en-GB" sz="2000" dirty="0" err="1">
                <a:highlight>
                  <a:srgbClr val="FFFF00"/>
                </a:highlight>
              </a:rPr>
              <a:t>hw</a:t>
            </a:r>
            <a:r>
              <a:rPr lang="en-GB" sz="2000" dirty="0">
                <a:highlight>
                  <a:srgbClr val="FFFF00"/>
                </a:highlight>
              </a:rPr>
              <a:t>();</a:t>
            </a:r>
          </a:p>
          <a:p>
            <a:r>
              <a:rPr lang="en-GB" sz="2000" dirty="0">
                <a:highlight>
                  <a:srgbClr val="FFFF00"/>
                </a:highlight>
              </a:rPr>
              <a:t>    &lt;/script&gt;</a:t>
            </a:r>
          </a:p>
          <a:p>
            <a:endParaRPr lang="en-GB" sz="2000" dirty="0"/>
          </a:p>
          <a:p>
            <a:r>
              <a:rPr lang="en-GB" sz="2000" dirty="0"/>
              <a:t>&lt;/body&gt;</a:t>
            </a:r>
          </a:p>
          <a:p>
            <a:r>
              <a:rPr lang="en-GB" sz="2000" dirty="0"/>
              <a:t>&lt;/html&gt;</a:t>
            </a:r>
          </a:p>
        </p:txBody>
      </p:sp>
      <p:sp>
        <p:nvSpPr>
          <p:cNvPr id="9" name="Rectangle 8">
            <a:extLst>
              <a:ext uri="{FF2B5EF4-FFF2-40B4-BE49-F238E27FC236}">
                <a16:creationId xmlns:a16="http://schemas.microsoft.com/office/drawing/2014/main" id="{CB87796E-C22A-4B53-9AE3-CB0115685441}"/>
              </a:ext>
            </a:extLst>
          </p:cNvPr>
          <p:cNvSpPr/>
          <p:nvPr/>
        </p:nvSpPr>
        <p:spPr>
          <a:xfrm>
            <a:off x="6096000" y="967235"/>
            <a:ext cx="6096000" cy="4247317"/>
          </a:xfrm>
          <a:prstGeom prst="rect">
            <a:avLst/>
          </a:prstGeom>
        </p:spPr>
        <p:txBody>
          <a:bodyPr>
            <a:spAutoFit/>
          </a:bodyPr>
          <a:lstStyle/>
          <a:p>
            <a:r>
              <a:rPr lang="en-GB" dirty="0"/>
              <a:t>&lt;!DOCTYPE html&gt;</a:t>
            </a:r>
          </a:p>
          <a:p>
            <a:r>
              <a:rPr lang="en-GB" dirty="0"/>
              <a:t>&lt;html&gt;</a:t>
            </a:r>
          </a:p>
          <a:p>
            <a:r>
              <a:rPr lang="en-GB" dirty="0"/>
              <a:t>&lt;body&gt;</a:t>
            </a:r>
          </a:p>
          <a:p>
            <a:r>
              <a:rPr lang="en-GB" dirty="0"/>
              <a:t>&lt;p&gt;This example calls a function which performs a calculation, and returns the result:&lt;/p&gt;</a:t>
            </a:r>
          </a:p>
          <a:p>
            <a:r>
              <a:rPr lang="en-GB" dirty="0"/>
              <a:t>&lt;p id="demo"&gt;&lt;/p&gt;</a:t>
            </a:r>
          </a:p>
          <a:p>
            <a:r>
              <a:rPr lang="en-GB" dirty="0">
                <a:highlight>
                  <a:srgbClr val="FFFF00"/>
                </a:highlight>
              </a:rPr>
              <a:t>&lt;script&gt;</a:t>
            </a:r>
          </a:p>
          <a:p>
            <a:r>
              <a:rPr lang="en-GB" dirty="0">
                <a:highlight>
                  <a:srgbClr val="FFFF00"/>
                </a:highlight>
              </a:rPr>
              <a:t>function </a:t>
            </a:r>
            <a:r>
              <a:rPr lang="en-GB" dirty="0" err="1">
                <a:highlight>
                  <a:srgbClr val="FFFF00"/>
                </a:highlight>
              </a:rPr>
              <a:t>myFunction</a:t>
            </a:r>
            <a:r>
              <a:rPr lang="en-GB" dirty="0">
                <a:highlight>
                  <a:srgbClr val="FFFF00"/>
                </a:highlight>
              </a:rPr>
              <a:t>(a, b) {</a:t>
            </a:r>
          </a:p>
          <a:p>
            <a:r>
              <a:rPr lang="en-GB" dirty="0">
                <a:highlight>
                  <a:srgbClr val="FFFF00"/>
                </a:highlight>
              </a:rPr>
              <a:t>    return a * b;</a:t>
            </a:r>
          </a:p>
          <a:p>
            <a:r>
              <a:rPr lang="en-GB" dirty="0">
                <a:highlight>
                  <a:srgbClr val="FFFF00"/>
                </a:highlight>
              </a:rPr>
              <a:t>}</a:t>
            </a:r>
          </a:p>
          <a:p>
            <a:r>
              <a:rPr lang="en-GB" dirty="0" err="1">
                <a:highlight>
                  <a:srgbClr val="FFFF00"/>
                </a:highlight>
              </a:rPr>
              <a:t>document.getElementById</a:t>
            </a:r>
            <a:r>
              <a:rPr lang="en-GB" dirty="0">
                <a:highlight>
                  <a:srgbClr val="FFFF00"/>
                </a:highlight>
              </a:rPr>
              <a:t>("demo").</a:t>
            </a:r>
            <a:r>
              <a:rPr lang="en-GB" dirty="0" err="1">
                <a:highlight>
                  <a:srgbClr val="FFFF00"/>
                </a:highlight>
              </a:rPr>
              <a:t>innerHTML</a:t>
            </a:r>
            <a:r>
              <a:rPr lang="en-GB" dirty="0">
                <a:highlight>
                  <a:srgbClr val="FFFF00"/>
                </a:highlight>
              </a:rPr>
              <a:t> = </a:t>
            </a:r>
            <a:r>
              <a:rPr lang="en-GB" dirty="0" err="1">
                <a:highlight>
                  <a:srgbClr val="FFFF00"/>
                </a:highlight>
              </a:rPr>
              <a:t>myFunction</a:t>
            </a:r>
            <a:r>
              <a:rPr lang="en-GB" dirty="0">
                <a:highlight>
                  <a:srgbClr val="FFFF00"/>
                </a:highlight>
              </a:rPr>
              <a:t>(4, 3);</a:t>
            </a:r>
          </a:p>
          <a:p>
            <a:r>
              <a:rPr lang="en-GB" dirty="0">
                <a:highlight>
                  <a:srgbClr val="FFFF00"/>
                </a:highlight>
              </a:rPr>
              <a:t>&lt;/script&gt;</a:t>
            </a:r>
          </a:p>
          <a:p>
            <a:r>
              <a:rPr lang="en-GB" dirty="0"/>
              <a:t>&lt;/body&gt;</a:t>
            </a:r>
          </a:p>
          <a:p>
            <a:r>
              <a:rPr lang="en-GB" dirty="0"/>
              <a:t>&lt;/html&gt;</a:t>
            </a:r>
          </a:p>
        </p:txBody>
      </p:sp>
    </p:spTree>
    <p:extLst>
      <p:ext uri="{BB962C8B-B14F-4D97-AF65-F5344CB8AC3E}">
        <p14:creationId xmlns:p14="http://schemas.microsoft.com/office/powerpoint/2010/main" val="2584660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CDD9C-B4CB-4EEF-BD08-23751A618904}"/>
              </a:ext>
            </a:extLst>
          </p:cNvPr>
          <p:cNvSpPr txBox="1"/>
          <p:nvPr/>
        </p:nvSpPr>
        <p:spPr>
          <a:xfrm>
            <a:off x="10768263" y="264694"/>
            <a:ext cx="1010653" cy="584775"/>
          </a:xfrm>
          <a:prstGeom prst="rect">
            <a:avLst/>
          </a:prstGeom>
          <a:noFill/>
        </p:spPr>
        <p:txBody>
          <a:bodyPr wrap="square" rtlCol="0">
            <a:spAutoFit/>
          </a:bodyPr>
          <a:lstStyle/>
          <a:p>
            <a:r>
              <a:rPr lang="en-GB" sz="3200" dirty="0"/>
              <a:t>2.2</a:t>
            </a:r>
          </a:p>
        </p:txBody>
      </p:sp>
      <p:sp>
        <p:nvSpPr>
          <p:cNvPr id="4" name="Rectangle 3">
            <a:extLst>
              <a:ext uri="{FF2B5EF4-FFF2-40B4-BE49-F238E27FC236}">
                <a16:creationId xmlns:a16="http://schemas.microsoft.com/office/drawing/2014/main" id="{564F8B39-DD93-4CCD-9AA7-59A12A2B41D9}"/>
              </a:ext>
            </a:extLst>
          </p:cNvPr>
          <p:cNvSpPr/>
          <p:nvPr/>
        </p:nvSpPr>
        <p:spPr>
          <a:xfrm>
            <a:off x="276726" y="0"/>
            <a:ext cx="10852485" cy="7155805"/>
          </a:xfrm>
          <a:prstGeom prst="rect">
            <a:avLst/>
          </a:prstGeom>
        </p:spPr>
        <p:txBody>
          <a:bodyPr wrap="square">
            <a:spAutoFit/>
          </a:bodyPr>
          <a:lstStyle/>
          <a:p>
            <a:r>
              <a:rPr lang="en-GB" sz="900" dirty="0"/>
              <a:t>&lt;!DOCTYPE html&gt;</a:t>
            </a:r>
          </a:p>
          <a:p>
            <a:r>
              <a:rPr lang="en-GB" sz="900" dirty="0"/>
              <a:t>&lt;html </a:t>
            </a:r>
            <a:r>
              <a:rPr lang="en-GB" sz="900" dirty="0" err="1"/>
              <a:t>lang</a:t>
            </a:r>
            <a:r>
              <a:rPr lang="en-GB" sz="900" dirty="0"/>
              <a:t>="</a:t>
            </a:r>
            <a:r>
              <a:rPr lang="en-GB" sz="900" dirty="0" err="1"/>
              <a:t>en</a:t>
            </a:r>
            <a:r>
              <a:rPr lang="en-GB" sz="900" dirty="0"/>
              <a:t>" </a:t>
            </a:r>
            <a:r>
              <a:rPr lang="en-GB" sz="900" dirty="0" err="1"/>
              <a:t>xmlns</a:t>
            </a:r>
            <a:r>
              <a:rPr lang="en-GB" sz="900" dirty="0"/>
              <a:t>="http://www.w3.org/1999/xhtml"&gt;</a:t>
            </a:r>
          </a:p>
          <a:p>
            <a:r>
              <a:rPr lang="en-GB" sz="900" dirty="0"/>
              <a:t>&lt;head&gt;</a:t>
            </a:r>
          </a:p>
          <a:p>
            <a:r>
              <a:rPr lang="en-GB" sz="900" dirty="0"/>
              <a:t>    &lt;meta charset="utf-8" /&gt;</a:t>
            </a:r>
          </a:p>
          <a:p>
            <a:r>
              <a:rPr lang="en-GB" sz="900" dirty="0"/>
              <a:t>    &lt;title&gt; Interest Calculator&lt;/title&gt;</a:t>
            </a:r>
          </a:p>
          <a:p>
            <a:r>
              <a:rPr lang="en-GB" sz="900" dirty="0"/>
              <a:t>&lt;/head&gt;</a:t>
            </a:r>
          </a:p>
          <a:p>
            <a:r>
              <a:rPr lang="en-GB" sz="900" dirty="0"/>
              <a:t>&lt;body&gt;</a:t>
            </a:r>
          </a:p>
          <a:p>
            <a:r>
              <a:rPr lang="en-GB" sz="900" dirty="0"/>
              <a:t>    &lt;h1&gt;Sum&lt;/h1&gt;</a:t>
            </a:r>
          </a:p>
          <a:p>
            <a:r>
              <a:rPr lang="en-GB" sz="900" dirty="0"/>
              <a:t>    &lt;h2&gt;Add three variables with a function&lt;/h2&gt;</a:t>
            </a:r>
          </a:p>
          <a:p>
            <a:r>
              <a:rPr lang="en-GB" sz="900" dirty="0"/>
              <a:t>    &lt;input id="input1" type=”number” /&gt; +</a:t>
            </a:r>
          </a:p>
          <a:p>
            <a:r>
              <a:rPr lang="en-GB" sz="900" dirty="0"/>
              <a:t>    &lt;input id="input2" type=”number” /&gt; +</a:t>
            </a:r>
          </a:p>
          <a:p>
            <a:r>
              <a:rPr lang="en-GB" sz="900" dirty="0"/>
              <a:t>    &lt;input id="input3" type=”number” /&gt;</a:t>
            </a:r>
          </a:p>
          <a:p>
            <a:endParaRPr lang="en-GB" sz="900" dirty="0"/>
          </a:p>
          <a:p>
            <a:r>
              <a:rPr lang="en-GB" sz="900" dirty="0"/>
              <a:t>    &lt;input type="button" id="answer2" value="Answer2" /&gt;</a:t>
            </a:r>
          </a:p>
          <a:p>
            <a:endParaRPr lang="en-GB" sz="900" dirty="0"/>
          </a:p>
          <a:p>
            <a:r>
              <a:rPr lang="en-GB" sz="900" dirty="0"/>
              <a:t>    &lt;span id="result"&gt;&lt;/span&gt;</a:t>
            </a:r>
          </a:p>
          <a:p>
            <a:endParaRPr lang="en-GB" sz="900" dirty="0">
              <a:highlight>
                <a:srgbClr val="FFFF00"/>
              </a:highlight>
            </a:endParaRPr>
          </a:p>
          <a:p>
            <a:r>
              <a:rPr lang="en-GB" sz="900" dirty="0">
                <a:highlight>
                  <a:srgbClr val="FFFF00"/>
                </a:highlight>
              </a:rPr>
              <a:t>    &lt;script&gt;</a:t>
            </a:r>
          </a:p>
          <a:p>
            <a:r>
              <a:rPr lang="en-GB" sz="900" dirty="0">
                <a:highlight>
                  <a:srgbClr val="FFFF00"/>
                </a:highlight>
              </a:rPr>
              <a:t>    //BUTTON EVENT LISTENER when click runs the main function</a:t>
            </a:r>
          </a:p>
          <a:p>
            <a:r>
              <a:rPr lang="en-GB" sz="900" dirty="0">
                <a:highlight>
                  <a:srgbClr val="FFFF00"/>
                </a:highlight>
              </a:rPr>
              <a:t>	var e2 = </a:t>
            </a:r>
            <a:r>
              <a:rPr lang="en-GB" sz="900" dirty="0" err="1">
                <a:highlight>
                  <a:srgbClr val="FFFF00"/>
                </a:highlight>
              </a:rPr>
              <a:t>document.getElementById</a:t>
            </a:r>
            <a:r>
              <a:rPr lang="en-GB" sz="900" dirty="0">
                <a:highlight>
                  <a:srgbClr val="FFFF00"/>
                </a:highlight>
              </a:rPr>
              <a:t>('answer2');</a:t>
            </a:r>
          </a:p>
          <a:p>
            <a:r>
              <a:rPr lang="en-GB" sz="900" dirty="0">
                <a:highlight>
                  <a:srgbClr val="FFFF00"/>
                </a:highlight>
              </a:rPr>
              <a:t>        // invoke main function when button 2 is clicked</a:t>
            </a:r>
          </a:p>
          <a:p>
            <a:r>
              <a:rPr lang="en-GB" sz="900" dirty="0">
                <a:highlight>
                  <a:srgbClr val="FFFF00"/>
                </a:highlight>
              </a:rPr>
              <a:t>	 e2.addEventListener('click',</a:t>
            </a:r>
            <a:r>
              <a:rPr lang="en-GB" sz="900" dirty="0" err="1">
                <a:highlight>
                  <a:srgbClr val="FFFF00"/>
                </a:highlight>
              </a:rPr>
              <a:t>main,false</a:t>
            </a:r>
            <a:r>
              <a:rPr lang="en-GB" sz="900" dirty="0">
                <a:highlight>
                  <a:srgbClr val="FFFF00"/>
                </a:highlight>
              </a:rPr>
              <a:t>);</a:t>
            </a:r>
          </a:p>
          <a:p>
            <a:endParaRPr lang="en-GB" sz="900" dirty="0">
              <a:highlight>
                <a:srgbClr val="FFFF00"/>
              </a:highlight>
            </a:endParaRPr>
          </a:p>
          <a:p>
            <a:r>
              <a:rPr lang="en-GB" sz="900" dirty="0">
                <a:highlight>
                  <a:srgbClr val="FFFF00"/>
                </a:highlight>
              </a:rPr>
              <a:t>	//MAIN function runs the procedures</a:t>
            </a:r>
          </a:p>
          <a:p>
            <a:r>
              <a:rPr lang="en-GB" sz="900" dirty="0">
                <a:highlight>
                  <a:srgbClr val="FFFF00"/>
                </a:highlight>
              </a:rPr>
              <a:t>	 function main(){</a:t>
            </a:r>
          </a:p>
          <a:p>
            <a:r>
              <a:rPr lang="en-GB" sz="900" dirty="0">
                <a:highlight>
                  <a:srgbClr val="FFFF00"/>
                </a:highlight>
              </a:rPr>
              <a:t>//CALCULATE – this invokes the function summit, takes in 3 arguments (real values) from user input,</a:t>
            </a:r>
          </a:p>
          <a:p>
            <a:r>
              <a:rPr lang="en-GB" sz="900" dirty="0">
                <a:highlight>
                  <a:srgbClr val="FFFF00"/>
                </a:highlight>
              </a:rPr>
              <a:t>     //  converts to integer and then returns the total which initialises the value of the global variable sum</a:t>
            </a:r>
          </a:p>
          <a:p>
            <a:r>
              <a:rPr lang="en-GB" sz="900" dirty="0">
                <a:highlight>
                  <a:srgbClr val="FFFF00"/>
                </a:highlight>
              </a:rPr>
              <a:t>	var sum = summit(</a:t>
            </a:r>
            <a:r>
              <a:rPr lang="en-GB" sz="900" dirty="0" err="1">
                <a:highlight>
                  <a:srgbClr val="FFFF00"/>
                </a:highlight>
              </a:rPr>
              <a:t>parseInt</a:t>
            </a:r>
            <a:r>
              <a:rPr lang="en-GB" sz="900" dirty="0">
                <a:highlight>
                  <a:srgbClr val="FFFF00"/>
                </a:highlight>
              </a:rPr>
              <a:t>(input1.value), </a:t>
            </a:r>
            <a:r>
              <a:rPr lang="en-GB" sz="900" dirty="0" err="1">
                <a:highlight>
                  <a:srgbClr val="FFFF00"/>
                </a:highlight>
              </a:rPr>
              <a:t>parseInt</a:t>
            </a:r>
            <a:r>
              <a:rPr lang="en-GB" sz="900" dirty="0">
                <a:highlight>
                  <a:srgbClr val="FFFF00"/>
                </a:highlight>
              </a:rPr>
              <a:t>(input2.value), </a:t>
            </a:r>
            <a:r>
              <a:rPr lang="en-GB" sz="900" dirty="0" err="1">
                <a:highlight>
                  <a:srgbClr val="FFFF00"/>
                </a:highlight>
              </a:rPr>
              <a:t>parseInt</a:t>
            </a:r>
            <a:r>
              <a:rPr lang="en-GB" sz="900" dirty="0">
                <a:highlight>
                  <a:srgbClr val="FFFF00"/>
                </a:highlight>
              </a:rPr>
              <a:t>(input3.value));</a:t>
            </a:r>
          </a:p>
          <a:p>
            <a:r>
              <a:rPr lang="en-GB" sz="900" dirty="0">
                <a:highlight>
                  <a:srgbClr val="FFFF00"/>
                </a:highlight>
              </a:rPr>
              <a:t>	// alert(sum);</a:t>
            </a:r>
          </a:p>
          <a:p>
            <a:endParaRPr lang="en-GB" sz="900" dirty="0">
              <a:highlight>
                <a:srgbClr val="FFFF00"/>
              </a:highlight>
            </a:endParaRPr>
          </a:p>
          <a:p>
            <a:r>
              <a:rPr lang="en-GB" sz="900" dirty="0">
                <a:highlight>
                  <a:srgbClr val="FFFF00"/>
                </a:highlight>
              </a:rPr>
              <a:t> //DISPLAY this function accepts 1 parameter – the argument is the value of the global variable sum and</a:t>
            </a:r>
          </a:p>
          <a:p>
            <a:r>
              <a:rPr lang="en-GB" sz="900" dirty="0">
                <a:highlight>
                  <a:srgbClr val="FFFF00"/>
                </a:highlight>
              </a:rPr>
              <a:t>         // displays that value on the webpage</a:t>
            </a:r>
          </a:p>
          <a:p>
            <a:r>
              <a:rPr lang="en-GB" sz="900" dirty="0">
                <a:highlight>
                  <a:srgbClr val="FFFF00"/>
                </a:highlight>
              </a:rPr>
              <a:t>	</a:t>
            </a:r>
            <a:r>
              <a:rPr lang="en-GB" sz="900" dirty="0" err="1">
                <a:highlight>
                  <a:srgbClr val="FFFF00"/>
                </a:highlight>
              </a:rPr>
              <a:t>displayit</a:t>
            </a:r>
            <a:r>
              <a:rPr lang="en-GB" sz="900" dirty="0">
                <a:highlight>
                  <a:srgbClr val="FFFF00"/>
                </a:highlight>
              </a:rPr>
              <a:t>(sum);</a:t>
            </a:r>
          </a:p>
          <a:p>
            <a:r>
              <a:rPr lang="en-GB" sz="900" dirty="0">
                <a:highlight>
                  <a:srgbClr val="FFFF00"/>
                </a:highlight>
              </a:rPr>
              <a:t>		  }</a:t>
            </a:r>
          </a:p>
          <a:p>
            <a:endParaRPr lang="en-GB" sz="900" dirty="0">
              <a:highlight>
                <a:srgbClr val="FFFF00"/>
              </a:highlight>
            </a:endParaRPr>
          </a:p>
          <a:p>
            <a:r>
              <a:rPr lang="en-GB" sz="900" dirty="0">
                <a:highlight>
                  <a:srgbClr val="FFFF00"/>
                </a:highlight>
              </a:rPr>
              <a:t>	function summit(x, y, z){</a:t>
            </a:r>
          </a:p>
          <a:p>
            <a:r>
              <a:rPr lang="en-GB" sz="900" dirty="0">
                <a:highlight>
                  <a:srgbClr val="FFFF00"/>
                </a:highlight>
              </a:rPr>
              <a:t>	//alert(x + " " + y + " " + z);</a:t>
            </a:r>
          </a:p>
          <a:p>
            <a:r>
              <a:rPr lang="en-GB" sz="900" dirty="0">
                <a:highlight>
                  <a:srgbClr val="FFFF00"/>
                </a:highlight>
              </a:rPr>
              <a:t>total = x + y + z;</a:t>
            </a:r>
          </a:p>
          <a:p>
            <a:r>
              <a:rPr lang="en-GB" sz="900" dirty="0">
                <a:highlight>
                  <a:srgbClr val="FFFF00"/>
                </a:highlight>
              </a:rPr>
              <a:t>	return total;</a:t>
            </a:r>
          </a:p>
          <a:p>
            <a:r>
              <a:rPr lang="en-GB" sz="900" dirty="0">
                <a:highlight>
                  <a:srgbClr val="FFFF00"/>
                </a:highlight>
              </a:rPr>
              <a:t>	}</a:t>
            </a:r>
          </a:p>
          <a:p>
            <a:endParaRPr lang="en-GB" sz="900" dirty="0">
              <a:highlight>
                <a:srgbClr val="FFFF00"/>
              </a:highlight>
            </a:endParaRPr>
          </a:p>
          <a:p>
            <a:r>
              <a:rPr lang="en-GB" sz="900" dirty="0">
                <a:highlight>
                  <a:srgbClr val="FFFF00"/>
                </a:highlight>
              </a:rPr>
              <a:t>function </a:t>
            </a:r>
            <a:r>
              <a:rPr lang="en-GB" sz="900" dirty="0" err="1">
                <a:highlight>
                  <a:srgbClr val="FFFF00"/>
                </a:highlight>
              </a:rPr>
              <a:t>displayit</a:t>
            </a:r>
            <a:r>
              <a:rPr lang="en-GB" sz="900" dirty="0">
                <a:highlight>
                  <a:srgbClr val="FFFF00"/>
                </a:highlight>
              </a:rPr>
              <a:t>(sum){</a:t>
            </a:r>
          </a:p>
          <a:p>
            <a:r>
              <a:rPr lang="en-GB" sz="900" dirty="0">
                <a:highlight>
                  <a:srgbClr val="FFFF00"/>
                </a:highlight>
              </a:rPr>
              <a:t>	//display on webpage</a:t>
            </a:r>
          </a:p>
          <a:p>
            <a:r>
              <a:rPr lang="en-GB" sz="900" dirty="0" err="1">
                <a:highlight>
                  <a:srgbClr val="FFFF00"/>
                </a:highlight>
              </a:rPr>
              <a:t>document.getElementById</a:t>
            </a:r>
            <a:r>
              <a:rPr lang="en-GB" sz="900" dirty="0">
                <a:highlight>
                  <a:srgbClr val="FFFF00"/>
                </a:highlight>
              </a:rPr>
              <a:t>("result").</a:t>
            </a:r>
            <a:r>
              <a:rPr lang="en-GB" sz="900" dirty="0" err="1">
                <a:highlight>
                  <a:srgbClr val="FFFF00"/>
                </a:highlight>
              </a:rPr>
              <a:t>innerHTML</a:t>
            </a:r>
            <a:r>
              <a:rPr lang="en-GB" sz="900" dirty="0">
                <a:highlight>
                  <a:srgbClr val="FFFF00"/>
                </a:highlight>
              </a:rPr>
              <a:t> = sum;</a:t>
            </a:r>
          </a:p>
          <a:p>
            <a:r>
              <a:rPr lang="en-GB" sz="900" dirty="0">
                <a:highlight>
                  <a:srgbClr val="FFFF00"/>
                </a:highlight>
              </a:rPr>
              <a:t>        }</a:t>
            </a:r>
          </a:p>
          <a:p>
            <a:r>
              <a:rPr lang="en-GB" sz="900" dirty="0">
                <a:highlight>
                  <a:srgbClr val="FFFF00"/>
                </a:highlight>
              </a:rPr>
              <a:t>    &lt;/script&gt;</a:t>
            </a:r>
          </a:p>
          <a:p>
            <a:r>
              <a:rPr lang="en-GB" sz="900" dirty="0"/>
              <a:t>&lt;/body&gt;</a:t>
            </a:r>
          </a:p>
          <a:p>
            <a:r>
              <a:rPr lang="en-GB" sz="900" dirty="0"/>
              <a:t>&lt;/html&gt;</a:t>
            </a:r>
          </a:p>
          <a:p>
            <a:endParaRPr lang="en-GB" sz="900" dirty="0"/>
          </a:p>
          <a:p>
            <a:endParaRPr lang="en-GB" sz="900" dirty="0"/>
          </a:p>
        </p:txBody>
      </p:sp>
    </p:spTree>
    <p:extLst>
      <p:ext uri="{BB962C8B-B14F-4D97-AF65-F5344CB8AC3E}">
        <p14:creationId xmlns:p14="http://schemas.microsoft.com/office/powerpoint/2010/main" val="10589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23" y="161622"/>
            <a:ext cx="685701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Coding good practises</a:t>
            </a:r>
          </a:p>
        </p:txBody>
      </p:sp>
      <p:sp>
        <p:nvSpPr>
          <p:cNvPr id="3" name="Content Placeholder 2"/>
          <p:cNvSpPr>
            <a:spLocks noGrp="1"/>
          </p:cNvSpPr>
          <p:nvPr>
            <p:ph idx="1"/>
          </p:nvPr>
        </p:nvSpPr>
        <p:spPr>
          <a:xfrm>
            <a:off x="838200" y="1505779"/>
            <a:ext cx="10515600" cy="5082057"/>
          </a:xfrm>
        </p:spPr>
        <p:txBody>
          <a:bodyPr>
            <a:normAutofit fontScale="85000" lnSpcReduction="20000"/>
          </a:bodyPr>
          <a:lstStyle/>
          <a:p>
            <a:r>
              <a:rPr lang="en-GB" sz="3300" b="1" dirty="0">
                <a:solidFill>
                  <a:srgbClr val="00B050"/>
                </a:solidFill>
                <a:highlight>
                  <a:srgbClr val="FFFF00"/>
                </a:highlight>
              </a:rPr>
              <a:t>Code – lots!</a:t>
            </a:r>
          </a:p>
          <a:p>
            <a:pPr lvl="1"/>
            <a:r>
              <a:rPr lang="en-GB" dirty="0"/>
              <a:t>“The only way to learn a new programming language </a:t>
            </a:r>
          </a:p>
          <a:p>
            <a:pPr marL="457200" lvl="1" indent="0">
              <a:buNone/>
            </a:pPr>
            <a:r>
              <a:rPr lang="en-GB" dirty="0"/>
              <a:t>is by writing programs in it.” - </a:t>
            </a:r>
            <a:r>
              <a:rPr lang="en-GB" sz="2000" dirty="0"/>
              <a:t> Dennis Ritchie, creator of C and Unix</a:t>
            </a:r>
          </a:p>
          <a:p>
            <a:r>
              <a:rPr lang="en-GB" dirty="0"/>
              <a:t>Read important material at least twice</a:t>
            </a:r>
          </a:p>
          <a:p>
            <a:pPr lvl="1"/>
            <a:r>
              <a:rPr lang="en-GB" dirty="0"/>
              <a:t>Coding concepts are complex and most people don’t understand them the first time</a:t>
            </a:r>
          </a:p>
          <a:p>
            <a:r>
              <a:rPr lang="en-GB" dirty="0"/>
              <a:t>Collect working examples of code related to key concepts</a:t>
            </a:r>
          </a:p>
          <a:p>
            <a:pPr lvl="1"/>
            <a:r>
              <a:rPr lang="en-GB" dirty="0"/>
              <a:t>Play with the code and try out ways you might use it</a:t>
            </a:r>
          </a:p>
          <a:p>
            <a:r>
              <a:rPr lang="en-GB" dirty="0"/>
              <a:t>Don’t try to code all night</a:t>
            </a:r>
          </a:p>
          <a:p>
            <a:pPr lvl="1"/>
            <a:r>
              <a:rPr lang="en-GB" dirty="0"/>
              <a:t>Working on screens at night disrupts sleep</a:t>
            </a:r>
          </a:p>
          <a:p>
            <a:pPr lvl="1"/>
            <a:r>
              <a:rPr lang="en-GB" dirty="0"/>
              <a:t>Evidence at:  </a:t>
            </a:r>
            <a:r>
              <a:rPr lang="en-GB" dirty="0">
                <a:hlinkClick r:id="rId2"/>
              </a:rPr>
              <a:t>https://justgetflux.com/news/2014/12/21/advice.html</a:t>
            </a:r>
            <a:endParaRPr lang="en-GB" dirty="0"/>
          </a:p>
          <a:p>
            <a:r>
              <a:rPr lang="en-GB" dirty="0"/>
              <a:t>Ask for help if you need it</a:t>
            </a:r>
          </a:p>
          <a:p>
            <a:pPr lvl="1"/>
            <a:r>
              <a:rPr lang="en-GB" dirty="0"/>
              <a:t>Tutors will help whenever you need them</a:t>
            </a:r>
          </a:p>
          <a:p>
            <a:pPr lvl="1"/>
            <a:r>
              <a:rPr lang="en-GB" dirty="0"/>
              <a:t>Excellent programming support websites include: StackOverflow, Code Project</a:t>
            </a:r>
          </a:p>
          <a:p>
            <a:pPr lvl="1"/>
            <a:r>
              <a:rPr lang="en-GB" dirty="0"/>
              <a:t>Tutorial and reference websites include: Microsoft Developer Network</a:t>
            </a:r>
          </a:p>
          <a:p>
            <a:r>
              <a:rPr lang="en-GB" dirty="0"/>
              <a:t>Have faith in yourself!</a:t>
            </a:r>
          </a:p>
          <a:p>
            <a:pPr lvl="1"/>
            <a:r>
              <a:rPr lang="en-GB" dirty="0"/>
              <a:t>Everyone struggles with coding at first, but practice and persistence lead to progress</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5359" y="409393"/>
            <a:ext cx="1477918" cy="1910021"/>
          </a:xfrm>
          <a:prstGeom prst="rect">
            <a:avLst/>
          </a:prstGeom>
        </p:spPr>
      </p:pic>
    </p:spTree>
    <p:extLst>
      <p:ext uri="{BB962C8B-B14F-4D97-AF65-F5344CB8AC3E}">
        <p14:creationId xmlns:p14="http://schemas.microsoft.com/office/powerpoint/2010/main" val="182588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06EB7-7815-401B-99FA-64DAAE87ED3C}"/>
              </a:ext>
            </a:extLst>
          </p:cNvPr>
          <p:cNvSpPr txBox="1"/>
          <p:nvPr/>
        </p:nvSpPr>
        <p:spPr>
          <a:xfrm>
            <a:off x="11020927" y="264694"/>
            <a:ext cx="757990" cy="584775"/>
          </a:xfrm>
          <a:prstGeom prst="rect">
            <a:avLst/>
          </a:prstGeom>
          <a:noFill/>
        </p:spPr>
        <p:txBody>
          <a:bodyPr wrap="square" rtlCol="0">
            <a:spAutoFit/>
          </a:bodyPr>
          <a:lstStyle/>
          <a:p>
            <a:r>
              <a:rPr lang="en-GB" sz="3200" dirty="0"/>
              <a:t>2.3</a:t>
            </a:r>
          </a:p>
        </p:txBody>
      </p:sp>
      <p:sp>
        <p:nvSpPr>
          <p:cNvPr id="3" name="Rectangle 2">
            <a:extLst>
              <a:ext uri="{FF2B5EF4-FFF2-40B4-BE49-F238E27FC236}">
                <a16:creationId xmlns:a16="http://schemas.microsoft.com/office/drawing/2014/main" id="{57B80177-F380-438E-BE4D-A0E2AE7BF88C}"/>
              </a:ext>
            </a:extLst>
          </p:cNvPr>
          <p:cNvSpPr/>
          <p:nvPr/>
        </p:nvSpPr>
        <p:spPr>
          <a:xfrm>
            <a:off x="180474" y="264694"/>
            <a:ext cx="10299032" cy="6740307"/>
          </a:xfrm>
          <a:prstGeom prst="rect">
            <a:avLst/>
          </a:prstGeom>
        </p:spPr>
        <p:txBody>
          <a:bodyPr wrap="square">
            <a:spAutoFit/>
          </a:bodyPr>
          <a:lstStyle/>
          <a:p>
            <a:r>
              <a:rPr lang="en-GB" sz="1400" dirty="0"/>
              <a:t>&lt;!DOCTYPE html&gt;</a:t>
            </a:r>
          </a:p>
          <a:p>
            <a:endParaRPr lang="en-GB" sz="1400" dirty="0"/>
          </a:p>
          <a:p>
            <a:r>
              <a:rPr lang="en-GB" sz="1400" dirty="0"/>
              <a:t>&lt;html </a:t>
            </a:r>
            <a:r>
              <a:rPr lang="en-GB" sz="1400" dirty="0" err="1"/>
              <a:t>lang</a:t>
            </a:r>
            <a:r>
              <a:rPr lang="en-GB" sz="1400" dirty="0"/>
              <a:t>="</a:t>
            </a:r>
            <a:r>
              <a:rPr lang="en-GB" sz="1400" dirty="0" err="1"/>
              <a:t>en</a:t>
            </a:r>
            <a:r>
              <a:rPr lang="en-GB" sz="1400" dirty="0"/>
              <a:t>" </a:t>
            </a:r>
            <a:r>
              <a:rPr lang="en-GB" sz="1400" dirty="0" err="1"/>
              <a:t>xmlns</a:t>
            </a:r>
            <a:r>
              <a:rPr lang="en-GB" sz="1400" dirty="0"/>
              <a:t>="http://www.w3.org/1999/xhtml"&gt;</a:t>
            </a:r>
          </a:p>
          <a:p>
            <a:r>
              <a:rPr lang="en-GB" sz="1400" dirty="0"/>
              <a:t>&lt;head&gt;</a:t>
            </a:r>
          </a:p>
          <a:p>
            <a:r>
              <a:rPr lang="en-GB" sz="1400" dirty="0"/>
              <a:t>    &lt;meta charset="utf-8" /&gt;</a:t>
            </a:r>
          </a:p>
          <a:p>
            <a:r>
              <a:rPr lang="en-GB" sz="1400" dirty="0"/>
              <a:t>    &lt;title&gt;JavaScript local and global variables&lt;/title&gt;</a:t>
            </a:r>
          </a:p>
          <a:p>
            <a:r>
              <a:rPr lang="en-GB" sz="1400" dirty="0"/>
              <a:t>&lt;/head&gt;</a:t>
            </a:r>
          </a:p>
          <a:p>
            <a:r>
              <a:rPr lang="en-GB" sz="1400" dirty="0"/>
              <a:t>&lt;body&gt;</a:t>
            </a:r>
          </a:p>
          <a:p>
            <a:r>
              <a:rPr lang="en-GB" sz="1400" dirty="0"/>
              <a:t>    &lt;h1&gt;JavaScript&lt;/h1&gt;</a:t>
            </a:r>
          </a:p>
          <a:p>
            <a:r>
              <a:rPr lang="en-GB" sz="1400" dirty="0"/>
              <a:t>    &lt;h2&gt;Local and global variables&lt;/h2&gt;</a:t>
            </a:r>
          </a:p>
          <a:p>
            <a:r>
              <a:rPr lang="en-GB" sz="1400" dirty="0"/>
              <a:t>    &lt;p&gt;a = 5&lt;/p&gt;</a:t>
            </a:r>
          </a:p>
          <a:p>
            <a:r>
              <a:rPr lang="en-GB" sz="1400" dirty="0"/>
              <a:t>    &lt;span id="</a:t>
            </a:r>
            <a:r>
              <a:rPr lang="en-GB" sz="1400" dirty="0" err="1"/>
              <a:t>globalvar</a:t>
            </a:r>
            <a:r>
              <a:rPr lang="en-GB" sz="1400" dirty="0"/>
              <a:t>"&gt;&lt;/span&gt;&lt;</a:t>
            </a:r>
            <a:r>
              <a:rPr lang="en-GB" sz="1400" dirty="0" err="1"/>
              <a:t>br</a:t>
            </a:r>
            <a:r>
              <a:rPr lang="en-GB" sz="1400" dirty="0"/>
              <a:t> /&gt;&lt;</a:t>
            </a:r>
            <a:r>
              <a:rPr lang="en-GB" sz="1400" dirty="0" err="1"/>
              <a:t>br</a:t>
            </a:r>
            <a:r>
              <a:rPr lang="en-GB" sz="1400" dirty="0"/>
              <a:t> /&gt;</a:t>
            </a:r>
          </a:p>
          <a:p>
            <a:r>
              <a:rPr lang="en-GB" sz="1400" dirty="0"/>
              <a:t>    &lt;span id="</a:t>
            </a:r>
            <a:r>
              <a:rPr lang="en-GB" sz="1400" dirty="0" err="1"/>
              <a:t>localvar</a:t>
            </a:r>
            <a:r>
              <a:rPr lang="en-GB" sz="1400" dirty="0"/>
              <a:t>"&gt;&lt;/span&gt;&lt;</a:t>
            </a:r>
            <a:r>
              <a:rPr lang="en-GB" sz="1400" dirty="0" err="1"/>
              <a:t>br</a:t>
            </a:r>
            <a:r>
              <a:rPr lang="en-GB" sz="1400" dirty="0"/>
              <a:t> /&gt;&lt;</a:t>
            </a:r>
            <a:r>
              <a:rPr lang="en-GB" sz="1400" dirty="0" err="1"/>
              <a:t>br</a:t>
            </a:r>
            <a:r>
              <a:rPr lang="en-GB" sz="1400" dirty="0"/>
              <a:t> /&gt;</a:t>
            </a:r>
          </a:p>
          <a:p>
            <a:endParaRPr lang="en-GB" sz="1400" dirty="0"/>
          </a:p>
          <a:p>
            <a:r>
              <a:rPr lang="en-GB" sz="1400" dirty="0">
                <a:highlight>
                  <a:srgbClr val="FFFF00"/>
                </a:highlight>
              </a:rPr>
              <a:t>    &lt;script&gt;</a:t>
            </a:r>
          </a:p>
          <a:p>
            <a:r>
              <a:rPr lang="en-GB" sz="1400" dirty="0">
                <a:highlight>
                  <a:srgbClr val="FFFF00"/>
                </a:highlight>
              </a:rPr>
              <a:t>//EVENT LISTENER</a:t>
            </a:r>
          </a:p>
          <a:p>
            <a:r>
              <a:rPr lang="en-GB" sz="1400" dirty="0" err="1">
                <a:highlight>
                  <a:srgbClr val="FFFF00"/>
                </a:highlight>
              </a:rPr>
              <a:t>window.addEventListener</a:t>
            </a:r>
            <a:r>
              <a:rPr lang="en-GB" sz="1400" dirty="0">
                <a:highlight>
                  <a:srgbClr val="FFFF00"/>
                </a:highlight>
              </a:rPr>
              <a:t>('load',</a:t>
            </a:r>
            <a:r>
              <a:rPr lang="en-GB" sz="1400" dirty="0" err="1">
                <a:highlight>
                  <a:srgbClr val="FFFF00"/>
                </a:highlight>
              </a:rPr>
              <a:t>localvar,false</a:t>
            </a:r>
            <a:r>
              <a:rPr lang="en-GB" sz="1400" dirty="0">
                <a:highlight>
                  <a:srgbClr val="FFFF00"/>
                </a:highlight>
              </a:rPr>
              <a:t>);</a:t>
            </a:r>
          </a:p>
          <a:p>
            <a:endParaRPr lang="en-GB" sz="1400" dirty="0">
              <a:highlight>
                <a:srgbClr val="FFFF00"/>
              </a:highlight>
            </a:endParaRPr>
          </a:p>
          <a:p>
            <a:r>
              <a:rPr lang="en-GB" sz="1400" dirty="0">
                <a:highlight>
                  <a:srgbClr val="FFFF00"/>
                </a:highlight>
              </a:rPr>
              <a:t>var a = 5;  //global variable</a:t>
            </a:r>
          </a:p>
          <a:p>
            <a:r>
              <a:rPr lang="en-GB" sz="1400" dirty="0" err="1">
                <a:highlight>
                  <a:srgbClr val="FFFF00"/>
                </a:highlight>
              </a:rPr>
              <a:t>document.getElementById</a:t>
            </a:r>
            <a:r>
              <a:rPr lang="en-GB" sz="1400" dirty="0">
                <a:highlight>
                  <a:srgbClr val="FFFF00"/>
                </a:highlight>
              </a:rPr>
              <a:t>("</a:t>
            </a:r>
            <a:r>
              <a:rPr lang="en-GB" sz="1400" dirty="0" err="1">
                <a:highlight>
                  <a:srgbClr val="FFFF00"/>
                </a:highlight>
              </a:rPr>
              <a:t>globalvar</a:t>
            </a:r>
            <a:r>
              <a:rPr lang="en-GB" sz="1400" dirty="0">
                <a:highlight>
                  <a:srgbClr val="FFFF00"/>
                </a:highlight>
              </a:rPr>
              <a:t>").</a:t>
            </a:r>
            <a:r>
              <a:rPr lang="en-GB" sz="1400" dirty="0" err="1">
                <a:highlight>
                  <a:srgbClr val="FFFF00"/>
                </a:highlight>
              </a:rPr>
              <a:t>innerHTML</a:t>
            </a:r>
            <a:r>
              <a:rPr lang="en-GB" sz="1400" dirty="0">
                <a:highlight>
                  <a:srgbClr val="FFFF00"/>
                </a:highlight>
              </a:rPr>
              <a:t> = "Global variable: " + a;</a:t>
            </a:r>
          </a:p>
          <a:p>
            <a:endParaRPr lang="en-GB" sz="1400" dirty="0">
              <a:highlight>
                <a:srgbClr val="FFFF00"/>
              </a:highlight>
            </a:endParaRPr>
          </a:p>
          <a:p>
            <a:r>
              <a:rPr lang="en-GB" sz="1400" dirty="0">
                <a:highlight>
                  <a:srgbClr val="FFFF00"/>
                </a:highlight>
              </a:rPr>
              <a:t>function </a:t>
            </a:r>
            <a:r>
              <a:rPr lang="en-GB" sz="1400" dirty="0" err="1">
                <a:highlight>
                  <a:srgbClr val="FFFF00"/>
                </a:highlight>
              </a:rPr>
              <a:t>localvar</a:t>
            </a:r>
            <a:r>
              <a:rPr lang="en-GB" sz="1400" dirty="0">
                <a:highlight>
                  <a:srgbClr val="FFFF00"/>
                </a:highlight>
              </a:rPr>
              <a:t>() {</a:t>
            </a:r>
          </a:p>
          <a:p>
            <a:r>
              <a:rPr lang="en-GB" sz="1400" dirty="0">
                <a:highlight>
                  <a:srgbClr val="FFFF00"/>
                </a:highlight>
              </a:rPr>
              <a:t>var a = 4;  //local variable</a:t>
            </a:r>
          </a:p>
          <a:p>
            <a:r>
              <a:rPr lang="en-GB" sz="1400" dirty="0" err="1">
                <a:highlight>
                  <a:srgbClr val="FFFF00"/>
                </a:highlight>
              </a:rPr>
              <a:t>document.getElementById</a:t>
            </a:r>
            <a:r>
              <a:rPr lang="en-GB" sz="1400" dirty="0">
                <a:highlight>
                  <a:srgbClr val="FFFF00"/>
                </a:highlight>
              </a:rPr>
              <a:t>("</a:t>
            </a:r>
            <a:r>
              <a:rPr lang="en-GB" sz="1400" dirty="0" err="1">
                <a:highlight>
                  <a:srgbClr val="FFFF00"/>
                </a:highlight>
              </a:rPr>
              <a:t>localvar</a:t>
            </a:r>
            <a:r>
              <a:rPr lang="en-GB" sz="1400" dirty="0">
                <a:highlight>
                  <a:srgbClr val="FFFF00"/>
                </a:highlight>
              </a:rPr>
              <a:t>").</a:t>
            </a:r>
            <a:r>
              <a:rPr lang="en-GB" sz="1400" dirty="0" err="1">
                <a:highlight>
                  <a:srgbClr val="FFFF00"/>
                </a:highlight>
              </a:rPr>
              <a:t>innerHTML</a:t>
            </a:r>
            <a:r>
              <a:rPr lang="en-GB" sz="1400" dirty="0">
                <a:highlight>
                  <a:srgbClr val="FFFF00"/>
                </a:highlight>
              </a:rPr>
              <a:t> = "Local variable: " + a;</a:t>
            </a:r>
          </a:p>
          <a:p>
            <a:r>
              <a:rPr lang="en-GB" sz="1400" dirty="0">
                <a:highlight>
                  <a:srgbClr val="FFFF00"/>
                </a:highlight>
              </a:rPr>
              <a:t>        }</a:t>
            </a:r>
          </a:p>
          <a:p>
            <a:endParaRPr lang="en-GB" sz="1400" dirty="0">
              <a:highlight>
                <a:srgbClr val="FFFF00"/>
              </a:highlight>
            </a:endParaRPr>
          </a:p>
          <a:p>
            <a:r>
              <a:rPr lang="en-GB" sz="1400" dirty="0">
                <a:highlight>
                  <a:srgbClr val="FFFF00"/>
                </a:highlight>
              </a:rPr>
              <a:t>    &lt;/script&gt;</a:t>
            </a:r>
          </a:p>
          <a:p>
            <a:endParaRPr lang="en-GB" sz="1400" dirty="0"/>
          </a:p>
          <a:p>
            <a:r>
              <a:rPr lang="en-GB" sz="1400" dirty="0"/>
              <a:t>&lt;/body&gt;</a:t>
            </a:r>
          </a:p>
          <a:p>
            <a:r>
              <a:rPr lang="en-GB" sz="1400" dirty="0"/>
              <a:t>&lt;/html&gt;</a:t>
            </a:r>
          </a:p>
          <a:p>
            <a:endParaRPr lang="en-GB" sz="1200" dirty="0"/>
          </a:p>
        </p:txBody>
      </p:sp>
    </p:spTree>
    <p:extLst>
      <p:ext uri="{BB962C8B-B14F-4D97-AF65-F5344CB8AC3E}">
        <p14:creationId xmlns:p14="http://schemas.microsoft.com/office/powerpoint/2010/main" val="7958340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AFDD6-EAE9-44F8-AA57-49C242986F83}"/>
              </a:ext>
            </a:extLst>
          </p:cNvPr>
          <p:cNvSpPr txBox="1"/>
          <p:nvPr/>
        </p:nvSpPr>
        <p:spPr>
          <a:xfrm>
            <a:off x="10659979" y="264694"/>
            <a:ext cx="1118937" cy="584775"/>
          </a:xfrm>
          <a:prstGeom prst="rect">
            <a:avLst/>
          </a:prstGeom>
          <a:noFill/>
        </p:spPr>
        <p:txBody>
          <a:bodyPr wrap="square" rtlCol="0">
            <a:spAutoFit/>
          </a:bodyPr>
          <a:lstStyle/>
          <a:p>
            <a:r>
              <a:rPr lang="en-GB" sz="3200" dirty="0"/>
              <a:t>2.5</a:t>
            </a:r>
          </a:p>
        </p:txBody>
      </p:sp>
      <p:sp>
        <p:nvSpPr>
          <p:cNvPr id="3" name="Rectangle 2">
            <a:extLst>
              <a:ext uri="{FF2B5EF4-FFF2-40B4-BE49-F238E27FC236}">
                <a16:creationId xmlns:a16="http://schemas.microsoft.com/office/drawing/2014/main" id="{CB15A1A4-219C-443D-9C59-3DB8BE9C44C7}"/>
              </a:ext>
            </a:extLst>
          </p:cNvPr>
          <p:cNvSpPr/>
          <p:nvPr/>
        </p:nvSpPr>
        <p:spPr>
          <a:xfrm>
            <a:off x="168441" y="166568"/>
            <a:ext cx="9841832" cy="5816977"/>
          </a:xfrm>
          <a:prstGeom prst="rect">
            <a:avLst/>
          </a:prstGeom>
        </p:spPr>
        <p:txBody>
          <a:bodyPr wrap="square">
            <a:spAutoFit/>
          </a:bodyPr>
          <a:lstStyle/>
          <a:p>
            <a:r>
              <a:rPr lang="en-GB" sz="1400" dirty="0"/>
              <a:t>&lt;!DOCTYPE html&gt;</a:t>
            </a:r>
          </a:p>
          <a:p>
            <a:r>
              <a:rPr lang="en-GB" sz="1400" dirty="0"/>
              <a:t>&lt;html </a:t>
            </a:r>
            <a:r>
              <a:rPr lang="en-GB" sz="1400" dirty="0" err="1"/>
              <a:t>lang</a:t>
            </a:r>
            <a:r>
              <a:rPr lang="en-GB" sz="1400" dirty="0"/>
              <a:t>="</a:t>
            </a:r>
            <a:r>
              <a:rPr lang="en-GB" sz="1400" dirty="0" err="1"/>
              <a:t>en</a:t>
            </a:r>
            <a:r>
              <a:rPr lang="en-GB" sz="1400" dirty="0"/>
              <a:t>" </a:t>
            </a:r>
            <a:r>
              <a:rPr lang="en-GB" sz="1400" dirty="0" err="1"/>
              <a:t>xmlns</a:t>
            </a:r>
            <a:r>
              <a:rPr lang="en-GB" sz="1400" dirty="0"/>
              <a:t>="http://www.w3.org/1999/xhtml"&gt;</a:t>
            </a:r>
          </a:p>
          <a:p>
            <a:r>
              <a:rPr lang="en-GB" sz="1400" dirty="0"/>
              <a:t>&lt;head&gt;</a:t>
            </a:r>
          </a:p>
          <a:p>
            <a:r>
              <a:rPr lang="en-GB" sz="1400" dirty="0"/>
              <a:t>    &lt;meta charset="utf-8" /&gt;</a:t>
            </a:r>
          </a:p>
          <a:p>
            <a:r>
              <a:rPr lang="en-GB" sz="1400" dirty="0"/>
              <a:t>    &lt;title&gt;JavaScript loop from 1 to 50&lt;/title&gt;</a:t>
            </a:r>
          </a:p>
          <a:p>
            <a:r>
              <a:rPr lang="en-GB" sz="1400" dirty="0"/>
              <a:t>&lt;/head&gt;</a:t>
            </a:r>
          </a:p>
          <a:p>
            <a:r>
              <a:rPr lang="en-GB" sz="1400" dirty="0"/>
              <a:t>&lt;body&gt;</a:t>
            </a:r>
          </a:p>
          <a:p>
            <a:r>
              <a:rPr lang="en-GB" sz="1400" dirty="0"/>
              <a:t>    &lt;h1&gt;JavaScript&lt;/h1&gt;</a:t>
            </a:r>
          </a:p>
          <a:p>
            <a:r>
              <a:rPr lang="en-GB" sz="1400" dirty="0"/>
              <a:t>    &lt;h2&gt;For Loop from 1 to 50&lt;/h2&gt;</a:t>
            </a:r>
          </a:p>
          <a:p>
            <a:r>
              <a:rPr lang="en-GB" sz="1400" dirty="0"/>
              <a:t>    &lt;input type="button" value="Display 1 to 50" onclick="</a:t>
            </a:r>
            <a:r>
              <a:rPr lang="en-GB" sz="1400" dirty="0" err="1"/>
              <a:t>forloop</a:t>
            </a:r>
            <a:r>
              <a:rPr lang="en-GB" sz="1400" dirty="0"/>
              <a:t>()" /&gt;</a:t>
            </a:r>
          </a:p>
          <a:p>
            <a:endParaRPr lang="en-GB" sz="1400" dirty="0"/>
          </a:p>
          <a:p>
            <a:endParaRPr lang="en-GB" sz="1400" dirty="0"/>
          </a:p>
          <a:p>
            <a:r>
              <a:rPr lang="en-GB" sz="1400" dirty="0"/>
              <a:t>    &lt;p id="result"&gt;&lt;/p&gt;</a:t>
            </a:r>
          </a:p>
          <a:p>
            <a:endParaRPr lang="en-GB" sz="1400" dirty="0">
              <a:highlight>
                <a:srgbClr val="FFFF00"/>
              </a:highlight>
            </a:endParaRPr>
          </a:p>
          <a:p>
            <a:r>
              <a:rPr lang="en-GB" sz="1400" dirty="0">
                <a:highlight>
                  <a:srgbClr val="FFFF00"/>
                </a:highlight>
              </a:rPr>
              <a:t>    &lt;script&gt;</a:t>
            </a:r>
          </a:p>
          <a:p>
            <a:r>
              <a:rPr lang="en-GB" sz="1400" dirty="0">
                <a:highlight>
                  <a:srgbClr val="FFFF00"/>
                </a:highlight>
              </a:rPr>
              <a:t>function </a:t>
            </a:r>
            <a:r>
              <a:rPr lang="en-GB" sz="1400" dirty="0" err="1">
                <a:highlight>
                  <a:srgbClr val="FFFF00"/>
                </a:highlight>
              </a:rPr>
              <a:t>forloop</a:t>
            </a:r>
            <a:r>
              <a:rPr lang="en-GB" sz="1400" dirty="0">
                <a:highlight>
                  <a:srgbClr val="FFFF00"/>
                </a:highlight>
              </a:rPr>
              <a:t>() {</a:t>
            </a:r>
          </a:p>
          <a:p>
            <a:r>
              <a:rPr lang="en-GB" sz="1400" dirty="0">
                <a:highlight>
                  <a:srgbClr val="FFFF00"/>
                </a:highlight>
              </a:rPr>
              <a:t>var counter = 0;</a:t>
            </a:r>
          </a:p>
          <a:p>
            <a:r>
              <a:rPr lang="en-GB" sz="1400" dirty="0">
                <a:highlight>
                  <a:srgbClr val="FFFF00"/>
                </a:highlight>
              </a:rPr>
              <a:t>            for (</a:t>
            </a:r>
            <a:r>
              <a:rPr lang="en-GB" sz="1400" dirty="0" err="1">
                <a:highlight>
                  <a:srgbClr val="FFFF00"/>
                </a:highlight>
              </a:rPr>
              <a:t>vari</a:t>
            </a:r>
            <a:r>
              <a:rPr lang="en-GB" sz="1400" dirty="0">
                <a:highlight>
                  <a:srgbClr val="FFFF00"/>
                </a:highlight>
              </a:rPr>
              <a:t> = 1; </a:t>
            </a:r>
            <a:r>
              <a:rPr lang="en-GB" sz="1400" dirty="0" err="1">
                <a:highlight>
                  <a:srgbClr val="FFFF00"/>
                </a:highlight>
              </a:rPr>
              <a:t>i</a:t>
            </a:r>
            <a:r>
              <a:rPr lang="en-GB" sz="1400" dirty="0">
                <a:highlight>
                  <a:srgbClr val="FFFF00"/>
                </a:highlight>
              </a:rPr>
              <a:t>&lt;= 50; </a:t>
            </a:r>
            <a:r>
              <a:rPr lang="en-GB" sz="1400" dirty="0" err="1">
                <a:highlight>
                  <a:srgbClr val="FFFF00"/>
                </a:highlight>
              </a:rPr>
              <a:t>i</a:t>
            </a:r>
            <a:r>
              <a:rPr lang="en-GB" sz="1400" dirty="0">
                <a:highlight>
                  <a:srgbClr val="FFFF00"/>
                </a:highlight>
              </a:rPr>
              <a:t>++){</a:t>
            </a:r>
          </a:p>
          <a:p>
            <a:r>
              <a:rPr lang="en-GB" sz="1400" dirty="0">
                <a:highlight>
                  <a:srgbClr val="FFFF00"/>
                </a:highlight>
              </a:rPr>
              <a:t>                counter = counter + </a:t>
            </a:r>
            <a:r>
              <a:rPr lang="en-GB" sz="1400" dirty="0" err="1">
                <a:highlight>
                  <a:srgbClr val="FFFF00"/>
                </a:highlight>
              </a:rPr>
              <a:t>i</a:t>
            </a:r>
            <a:r>
              <a:rPr lang="en-GB" sz="1400" dirty="0">
                <a:highlight>
                  <a:srgbClr val="FFFF00"/>
                </a:highlight>
              </a:rPr>
              <a:t> + ", ";</a:t>
            </a:r>
          </a:p>
          <a:p>
            <a:r>
              <a:rPr lang="en-GB" sz="1400" dirty="0">
                <a:highlight>
                  <a:srgbClr val="FFFF00"/>
                </a:highlight>
              </a:rPr>
              <a:t>            }</a:t>
            </a:r>
          </a:p>
          <a:p>
            <a:r>
              <a:rPr lang="en-GB" sz="1400" dirty="0" err="1">
                <a:highlight>
                  <a:srgbClr val="FFFF00"/>
                </a:highlight>
              </a:rPr>
              <a:t>document.getElementById</a:t>
            </a:r>
            <a:r>
              <a:rPr lang="en-GB" sz="1400" dirty="0">
                <a:highlight>
                  <a:srgbClr val="FFFF00"/>
                </a:highlight>
              </a:rPr>
              <a:t>("result").</a:t>
            </a:r>
            <a:r>
              <a:rPr lang="en-GB" sz="1400" dirty="0" err="1">
                <a:highlight>
                  <a:srgbClr val="FFFF00"/>
                </a:highlight>
              </a:rPr>
              <a:t>innerHTML</a:t>
            </a:r>
            <a:r>
              <a:rPr lang="en-GB" sz="1400" dirty="0">
                <a:highlight>
                  <a:srgbClr val="FFFF00"/>
                </a:highlight>
              </a:rPr>
              <a:t> = counter;</a:t>
            </a:r>
          </a:p>
          <a:p>
            <a:r>
              <a:rPr lang="en-GB" sz="1400" dirty="0">
                <a:highlight>
                  <a:srgbClr val="FFFF00"/>
                </a:highlight>
              </a:rPr>
              <a:t>        }</a:t>
            </a:r>
          </a:p>
          <a:p>
            <a:r>
              <a:rPr lang="en-GB" sz="1400" dirty="0">
                <a:highlight>
                  <a:srgbClr val="FFFF00"/>
                </a:highlight>
              </a:rPr>
              <a:t>    &lt;/script&gt;</a:t>
            </a:r>
          </a:p>
          <a:p>
            <a:r>
              <a:rPr lang="en-GB" sz="1400" dirty="0"/>
              <a:t>&lt;/body&gt;</a:t>
            </a:r>
          </a:p>
          <a:p>
            <a:r>
              <a:rPr lang="en-GB" sz="1400" dirty="0"/>
              <a:t>&lt;/html&gt;</a:t>
            </a:r>
          </a:p>
          <a:p>
            <a:endParaRPr lang="en-GB" sz="1100" dirty="0"/>
          </a:p>
          <a:p>
            <a:endParaRPr lang="en-GB" sz="1100" dirty="0"/>
          </a:p>
        </p:txBody>
      </p:sp>
    </p:spTree>
    <p:extLst>
      <p:ext uri="{BB962C8B-B14F-4D97-AF65-F5344CB8AC3E}">
        <p14:creationId xmlns:p14="http://schemas.microsoft.com/office/powerpoint/2010/main" val="3943492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0A4A6-2C94-41F1-83E3-3E1BBE1FE435}"/>
              </a:ext>
            </a:extLst>
          </p:cNvPr>
          <p:cNvSpPr txBox="1"/>
          <p:nvPr/>
        </p:nvSpPr>
        <p:spPr>
          <a:xfrm>
            <a:off x="10816389" y="264694"/>
            <a:ext cx="962527" cy="584775"/>
          </a:xfrm>
          <a:prstGeom prst="rect">
            <a:avLst/>
          </a:prstGeom>
          <a:noFill/>
        </p:spPr>
        <p:txBody>
          <a:bodyPr wrap="square" rtlCol="0">
            <a:spAutoFit/>
          </a:bodyPr>
          <a:lstStyle/>
          <a:p>
            <a:r>
              <a:rPr lang="en-GB" sz="3200" dirty="0"/>
              <a:t>2.8</a:t>
            </a:r>
          </a:p>
        </p:txBody>
      </p:sp>
      <p:sp>
        <p:nvSpPr>
          <p:cNvPr id="3" name="Rectangle 2">
            <a:extLst>
              <a:ext uri="{FF2B5EF4-FFF2-40B4-BE49-F238E27FC236}">
                <a16:creationId xmlns:a16="http://schemas.microsoft.com/office/drawing/2014/main" id="{2B543548-019B-47C0-BB80-794A3FD6E97D}"/>
              </a:ext>
            </a:extLst>
          </p:cNvPr>
          <p:cNvSpPr/>
          <p:nvPr/>
        </p:nvSpPr>
        <p:spPr>
          <a:xfrm>
            <a:off x="328863" y="366623"/>
            <a:ext cx="8730916" cy="6494085"/>
          </a:xfrm>
          <a:prstGeom prst="rect">
            <a:avLst/>
          </a:prstGeom>
        </p:spPr>
        <p:txBody>
          <a:bodyPr wrap="square">
            <a:spAutoFit/>
          </a:bodyPr>
          <a:lstStyle/>
          <a:p>
            <a:r>
              <a:rPr lang="en-GB" sz="1400" dirty="0"/>
              <a:t>&lt;!DOCTYPE html&gt;</a:t>
            </a:r>
          </a:p>
          <a:p>
            <a:r>
              <a:rPr lang="en-GB" sz="1400" dirty="0"/>
              <a:t>&lt;html </a:t>
            </a:r>
            <a:r>
              <a:rPr lang="en-GB" sz="1400" dirty="0" err="1"/>
              <a:t>lang</a:t>
            </a:r>
            <a:r>
              <a:rPr lang="en-GB" sz="1400" dirty="0"/>
              <a:t>="</a:t>
            </a:r>
            <a:r>
              <a:rPr lang="en-GB" sz="1400" dirty="0" err="1"/>
              <a:t>en</a:t>
            </a:r>
            <a:r>
              <a:rPr lang="en-GB" sz="1400" dirty="0"/>
              <a:t>" </a:t>
            </a:r>
            <a:r>
              <a:rPr lang="en-GB" sz="1400" dirty="0" err="1"/>
              <a:t>xmlns</a:t>
            </a:r>
            <a:r>
              <a:rPr lang="en-GB" sz="1400" dirty="0"/>
              <a:t>="http://www.w3.org/1999/xhtml"&gt;</a:t>
            </a:r>
          </a:p>
          <a:p>
            <a:r>
              <a:rPr lang="en-GB" sz="1400" dirty="0"/>
              <a:t>&lt;head&gt;</a:t>
            </a:r>
          </a:p>
          <a:p>
            <a:r>
              <a:rPr lang="en-GB" sz="1400" dirty="0"/>
              <a:t>&lt;meta charset="utf-8" /&gt;</a:t>
            </a:r>
          </a:p>
          <a:p>
            <a:r>
              <a:rPr lang="en-GB" sz="1400" dirty="0"/>
              <a:t>&lt;title&gt;JavaScript while loop from 1 to 10&lt;/title&gt;</a:t>
            </a:r>
          </a:p>
          <a:p>
            <a:r>
              <a:rPr lang="en-GB" sz="1400" dirty="0"/>
              <a:t>&lt;/head&gt;</a:t>
            </a:r>
          </a:p>
          <a:p>
            <a:r>
              <a:rPr lang="en-GB" sz="1400" dirty="0"/>
              <a:t>&lt;body&gt;</a:t>
            </a:r>
          </a:p>
          <a:p>
            <a:r>
              <a:rPr lang="en-GB" sz="1400" dirty="0"/>
              <a:t>&lt;h1&gt;JavaScript labs&lt;/h1&gt;</a:t>
            </a:r>
          </a:p>
          <a:p>
            <a:r>
              <a:rPr lang="en-GB" sz="1400" dirty="0"/>
              <a:t>&lt;h2&gt;While loop from 1 to 10&lt;/h2&gt;</a:t>
            </a:r>
          </a:p>
          <a:p>
            <a:r>
              <a:rPr lang="en-GB" sz="1400" dirty="0"/>
              <a:t>&lt;input type="button" value="Display 1 to 10" onclick="</a:t>
            </a:r>
            <a:r>
              <a:rPr lang="en-GB" sz="1400" dirty="0">
                <a:highlight>
                  <a:srgbClr val="FFFF00"/>
                </a:highlight>
              </a:rPr>
              <a:t> </a:t>
            </a:r>
            <a:r>
              <a:rPr lang="en-GB" sz="1400" dirty="0" err="1">
                <a:highlight>
                  <a:srgbClr val="FFFF00"/>
                </a:highlight>
              </a:rPr>
              <a:t>numberloop</a:t>
            </a:r>
            <a:r>
              <a:rPr lang="en-GB" sz="1400" dirty="0"/>
              <a:t>()"/&gt;</a:t>
            </a:r>
          </a:p>
          <a:p>
            <a:r>
              <a:rPr lang="en-GB" sz="1400" dirty="0"/>
              <a:t>&lt;span id="result"&gt;&lt;/span&gt;</a:t>
            </a:r>
          </a:p>
          <a:p>
            <a:endParaRPr lang="en-GB" sz="1400" dirty="0">
              <a:highlight>
                <a:srgbClr val="FFFF00"/>
              </a:highlight>
            </a:endParaRPr>
          </a:p>
          <a:p>
            <a:r>
              <a:rPr lang="en-GB" sz="1400" dirty="0">
                <a:highlight>
                  <a:srgbClr val="FFFF00"/>
                </a:highlight>
              </a:rPr>
              <a:t>&lt;script&gt;</a:t>
            </a:r>
          </a:p>
          <a:p>
            <a:r>
              <a:rPr lang="en-GB" sz="1400" dirty="0">
                <a:highlight>
                  <a:srgbClr val="FFFF00"/>
                </a:highlight>
              </a:rPr>
              <a:t>//EVENT LISTENER</a:t>
            </a:r>
          </a:p>
          <a:p>
            <a:r>
              <a:rPr lang="en-GB" sz="1400" dirty="0" err="1">
                <a:highlight>
                  <a:srgbClr val="FFFF00"/>
                </a:highlight>
              </a:rPr>
              <a:t>window.addEventListener</a:t>
            </a:r>
            <a:r>
              <a:rPr lang="en-GB" sz="1400" dirty="0">
                <a:highlight>
                  <a:srgbClr val="FFFF00"/>
                </a:highlight>
              </a:rPr>
              <a:t>(‘load’,</a:t>
            </a:r>
            <a:r>
              <a:rPr lang="en-GB" sz="1400" dirty="0" err="1">
                <a:highlight>
                  <a:srgbClr val="FFFF00"/>
                </a:highlight>
              </a:rPr>
              <a:t>numberloop,false</a:t>
            </a:r>
            <a:r>
              <a:rPr lang="en-GB" sz="1400" dirty="0">
                <a:highlight>
                  <a:srgbClr val="FFFF00"/>
                </a:highlight>
              </a:rPr>
              <a:t>);</a:t>
            </a:r>
          </a:p>
          <a:p>
            <a:endParaRPr lang="en-GB" sz="1400" dirty="0">
              <a:highlight>
                <a:srgbClr val="FFFF00"/>
              </a:highlight>
            </a:endParaRPr>
          </a:p>
          <a:p>
            <a:endParaRPr lang="en-GB" sz="1400" dirty="0">
              <a:highlight>
                <a:srgbClr val="FFFF00"/>
              </a:highlight>
            </a:endParaRPr>
          </a:p>
          <a:p>
            <a:r>
              <a:rPr lang="en-GB" sz="1400" dirty="0">
                <a:highlight>
                  <a:srgbClr val="FFFF00"/>
                </a:highlight>
              </a:rPr>
              <a:t>        function </a:t>
            </a:r>
            <a:r>
              <a:rPr lang="en-GB" sz="1400" dirty="0" err="1">
                <a:highlight>
                  <a:srgbClr val="FFFF00"/>
                </a:highlight>
              </a:rPr>
              <a:t>numberloop</a:t>
            </a:r>
            <a:r>
              <a:rPr lang="en-GB" sz="1400" dirty="0">
                <a:highlight>
                  <a:srgbClr val="FFFF00"/>
                </a:highlight>
              </a:rPr>
              <a:t>() {</a:t>
            </a:r>
          </a:p>
          <a:p>
            <a:r>
              <a:rPr lang="en-GB" sz="1400" dirty="0">
                <a:highlight>
                  <a:srgbClr val="FFFF00"/>
                </a:highlight>
              </a:rPr>
              <a:t>//test condition first, then execute code within loop</a:t>
            </a:r>
          </a:p>
          <a:p>
            <a:r>
              <a:rPr lang="en-GB" sz="1400" dirty="0">
                <a:highlight>
                  <a:srgbClr val="FFFF00"/>
                </a:highlight>
              </a:rPr>
              <a:t>Var </a:t>
            </a:r>
            <a:r>
              <a:rPr lang="en-GB" sz="1400" dirty="0" err="1">
                <a:highlight>
                  <a:srgbClr val="FFFF00"/>
                </a:highlight>
              </a:rPr>
              <a:t>i</a:t>
            </a:r>
            <a:r>
              <a:rPr lang="en-GB" sz="1400" dirty="0">
                <a:highlight>
                  <a:srgbClr val="FFFF00"/>
                </a:highlight>
              </a:rPr>
              <a:t> = 1; counter = 0;</a:t>
            </a:r>
          </a:p>
          <a:p>
            <a:r>
              <a:rPr lang="en-GB" sz="1400" dirty="0">
                <a:highlight>
                  <a:srgbClr val="FFFF00"/>
                </a:highlight>
              </a:rPr>
              <a:t>            while (</a:t>
            </a:r>
            <a:r>
              <a:rPr lang="en-GB" sz="1400" dirty="0" err="1">
                <a:highlight>
                  <a:srgbClr val="FFFF00"/>
                </a:highlight>
              </a:rPr>
              <a:t>i</a:t>
            </a:r>
            <a:r>
              <a:rPr lang="en-GB" sz="1400" dirty="0">
                <a:highlight>
                  <a:srgbClr val="FFFF00"/>
                </a:highlight>
              </a:rPr>
              <a:t>&lt;= 10) {</a:t>
            </a:r>
          </a:p>
          <a:p>
            <a:r>
              <a:rPr lang="en-GB" sz="1400" dirty="0">
                <a:highlight>
                  <a:srgbClr val="FFFF00"/>
                </a:highlight>
              </a:rPr>
              <a:t>                counter = counter + </a:t>
            </a:r>
            <a:r>
              <a:rPr lang="en-GB" sz="1400" dirty="0" err="1">
                <a:highlight>
                  <a:srgbClr val="FFFF00"/>
                </a:highlight>
              </a:rPr>
              <a:t>i</a:t>
            </a:r>
            <a:r>
              <a:rPr lang="en-GB" sz="1400" dirty="0">
                <a:highlight>
                  <a:srgbClr val="FFFF00"/>
                </a:highlight>
              </a:rPr>
              <a:t> + ", ";</a:t>
            </a:r>
          </a:p>
          <a:p>
            <a:r>
              <a:rPr lang="en-GB" sz="1400" dirty="0" err="1">
                <a:highlight>
                  <a:srgbClr val="FFFF00"/>
                </a:highlight>
              </a:rPr>
              <a:t>i</a:t>
            </a:r>
            <a:r>
              <a:rPr lang="en-GB" sz="1400" dirty="0">
                <a:highlight>
                  <a:srgbClr val="FFFF00"/>
                </a:highlight>
              </a:rPr>
              <a:t>++;</a:t>
            </a:r>
          </a:p>
          <a:p>
            <a:r>
              <a:rPr lang="en-GB" sz="1400" dirty="0">
                <a:highlight>
                  <a:srgbClr val="FFFF00"/>
                </a:highlight>
              </a:rPr>
              <a:t>            }</a:t>
            </a:r>
          </a:p>
          <a:p>
            <a:r>
              <a:rPr lang="en-GB" sz="1400" dirty="0" err="1">
                <a:highlight>
                  <a:srgbClr val="FFFF00"/>
                </a:highlight>
              </a:rPr>
              <a:t>document.getElementById</a:t>
            </a:r>
            <a:r>
              <a:rPr lang="en-GB" sz="1400" dirty="0">
                <a:highlight>
                  <a:srgbClr val="FFFF00"/>
                </a:highlight>
              </a:rPr>
              <a:t>(“result").</a:t>
            </a:r>
            <a:r>
              <a:rPr lang="en-GB" sz="1400" dirty="0" err="1">
                <a:highlight>
                  <a:srgbClr val="FFFF00"/>
                </a:highlight>
              </a:rPr>
              <a:t>innerHTML</a:t>
            </a:r>
            <a:r>
              <a:rPr lang="en-GB" sz="1400" dirty="0">
                <a:highlight>
                  <a:srgbClr val="FFFF00"/>
                </a:highlight>
              </a:rPr>
              <a:t> = counter;</a:t>
            </a:r>
          </a:p>
          <a:p>
            <a:r>
              <a:rPr lang="en-GB" sz="1400" dirty="0">
                <a:highlight>
                  <a:srgbClr val="FFFF00"/>
                </a:highlight>
              </a:rPr>
              <a:t>        }</a:t>
            </a:r>
          </a:p>
          <a:p>
            <a:r>
              <a:rPr lang="en-GB" sz="1400" dirty="0">
                <a:highlight>
                  <a:srgbClr val="FFFF00"/>
                </a:highlight>
              </a:rPr>
              <a:t>&lt;/script&gt;</a:t>
            </a:r>
            <a:r>
              <a:rPr lang="en-GB" sz="1400" dirty="0"/>
              <a:t>	</a:t>
            </a:r>
          </a:p>
          <a:p>
            <a:endParaRPr lang="en-GB" sz="1400" dirty="0"/>
          </a:p>
          <a:p>
            <a:r>
              <a:rPr lang="en-GB" sz="1400" dirty="0"/>
              <a:t>&lt;/body&gt;</a:t>
            </a:r>
          </a:p>
          <a:p>
            <a:r>
              <a:rPr lang="en-GB" sz="1400" dirty="0"/>
              <a:t>&lt;/html&gt;</a:t>
            </a:r>
          </a:p>
        </p:txBody>
      </p:sp>
    </p:spTree>
    <p:extLst>
      <p:ext uri="{BB962C8B-B14F-4D97-AF65-F5344CB8AC3E}">
        <p14:creationId xmlns:p14="http://schemas.microsoft.com/office/powerpoint/2010/main" val="18291086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0A4A6-2C94-41F1-83E3-3E1BBE1FE435}"/>
              </a:ext>
            </a:extLst>
          </p:cNvPr>
          <p:cNvSpPr txBox="1"/>
          <p:nvPr/>
        </p:nvSpPr>
        <p:spPr>
          <a:xfrm>
            <a:off x="10816389" y="264694"/>
            <a:ext cx="962527" cy="584775"/>
          </a:xfrm>
          <a:prstGeom prst="rect">
            <a:avLst/>
          </a:prstGeom>
          <a:noFill/>
        </p:spPr>
        <p:txBody>
          <a:bodyPr wrap="square" rtlCol="0">
            <a:spAutoFit/>
          </a:bodyPr>
          <a:lstStyle/>
          <a:p>
            <a:r>
              <a:rPr lang="en-GB" sz="3200" dirty="0"/>
              <a:t>2.9</a:t>
            </a:r>
          </a:p>
        </p:txBody>
      </p:sp>
      <p:sp>
        <p:nvSpPr>
          <p:cNvPr id="4" name="Rectangle 3">
            <a:extLst>
              <a:ext uri="{FF2B5EF4-FFF2-40B4-BE49-F238E27FC236}">
                <a16:creationId xmlns:a16="http://schemas.microsoft.com/office/drawing/2014/main" id="{ED26BDF2-4F44-4D16-BC6C-ACEA30610BBE}"/>
              </a:ext>
            </a:extLst>
          </p:cNvPr>
          <p:cNvSpPr/>
          <p:nvPr/>
        </p:nvSpPr>
        <p:spPr>
          <a:xfrm>
            <a:off x="244642" y="264694"/>
            <a:ext cx="8730916" cy="6124754"/>
          </a:xfrm>
          <a:prstGeom prst="rect">
            <a:avLst/>
          </a:prstGeom>
        </p:spPr>
        <p:txBody>
          <a:bodyPr wrap="square">
            <a:spAutoFit/>
          </a:bodyPr>
          <a:lstStyle/>
          <a:p>
            <a:r>
              <a:rPr lang="en-GB" sz="1400" dirty="0"/>
              <a:t>&lt;!DOCTYPE html&gt;</a:t>
            </a:r>
          </a:p>
          <a:p>
            <a:r>
              <a:rPr lang="en-GB" sz="1400" dirty="0"/>
              <a:t>&lt;html </a:t>
            </a:r>
            <a:r>
              <a:rPr lang="en-GB" sz="1400" dirty="0" err="1"/>
              <a:t>lang</a:t>
            </a:r>
            <a:r>
              <a:rPr lang="en-GB" sz="1400" dirty="0"/>
              <a:t>="</a:t>
            </a:r>
            <a:r>
              <a:rPr lang="en-GB" sz="1400" dirty="0" err="1"/>
              <a:t>en</a:t>
            </a:r>
            <a:r>
              <a:rPr lang="en-GB" sz="1400" dirty="0"/>
              <a:t>" </a:t>
            </a:r>
            <a:r>
              <a:rPr lang="en-GB" sz="1400" dirty="0" err="1"/>
              <a:t>xmlns</a:t>
            </a:r>
            <a:r>
              <a:rPr lang="en-GB" sz="1400" dirty="0"/>
              <a:t>="http://www.w3.org/1999/xhtml"&gt;</a:t>
            </a:r>
          </a:p>
          <a:p>
            <a:r>
              <a:rPr lang="en-GB" sz="1400" dirty="0"/>
              <a:t>&lt;head&gt;</a:t>
            </a:r>
          </a:p>
          <a:p>
            <a:r>
              <a:rPr lang="en-GB" sz="1400" dirty="0"/>
              <a:t>&lt;meta charset="utf-8" /&gt;</a:t>
            </a:r>
          </a:p>
          <a:p>
            <a:r>
              <a:rPr lang="en-GB" sz="1400" dirty="0"/>
              <a:t>&lt;title&gt;JavaScript do...while loop from 1 to 10&lt;/title&gt;</a:t>
            </a:r>
          </a:p>
          <a:p>
            <a:r>
              <a:rPr lang="en-GB" sz="1400" dirty="0">
                <a:highlight>
                  <a:srgbClr val="FFFF00"/>
                </a:highlight>
              </a:rPr>
              <a:t>&lt;script&gt;</a:t>
            </a:r>
          </a:p>
          <a:p>
            <a:r>
              <a:rPr lang="en-GB" sz="1400" dirty="0">
                <a:highlight>
                  <a:srgbClr val="FFFF00"/>
                </a:highlight>
              </a:rPr>
              <a:t>//EVENT LISTENER</a:t>
            </a:r>
          </a:p>
          <a:p>
            <a:r>
              <a:rPr lang="en-GB" sz="1400" dirty="0" err="1">
                <a:highlight>
                  <a:srgbClr val="FFFF00"/>
                </a:highlight>
              </a:rPr>
              <a:t>window.addEventListener</a:t>
            </a:r>
            <a:r>
              <a:rPr lang="en-GB" sz="1400" dirty="0">
                <a:highlight>
                  <a:srgbClr val="FFFF00"/>
                </a:highlight>
              </a:rPr>
              <a:t>(‘load’,</a:t>
            </a:r>
            <a:r>
              <a:rPr lang="en-GB" sz="1400" dirty="0" err="1">
                <a:highlight>
                  <a:srgbClr val="FFFF00"/>
                </a:highlight>
              </a:rPr>
              <a:t>newloop,false</a:t>
            </a:r>
            <a:r>
              <a:rPr lang="en-GB" sz="1400" dirty="0">
                <a:highlight>
                  <a:srgbClr val="FFFF00"/>
                </a:highlight>
              </a:rPr>
              <a:t>);</a:t>
            </a:r>
          </a:p>
          <a:p>
            <a:endParaRPr lang="en-GB" sz="1400" dirty="0">
              <a:highlight>
                <a:srgbClr val="FFFF00"/>
              </a:highlight>
            </a:endParaRPr>
          </a:p>
          <a:p>
            <a:r>
              <a:rPr lang="en-GB" sz="1400" dirty="0">
                <a:highlight>
                  <a:srgbClr val="FFFF00"/>
                </a:highlight>
              </a:rPr>
              <a:t>//do while – executes the loop once then tests the condition</a:t>
            </a:r>
          </a:p>
          <a:p>
            <a:r>
              <a:rPr lang="en-GB" sz="1400" dirty="0">
                <a:highlight>
                  <a:srgbClr val="FFFF00"/>
                </a:highlight>
              </a:rPr>
              <a:t>        function </a:t>
            </a:r>
            <a:r>
              <a:rPr lang="en-GB" sz="1400" dirty="0" err="1">
                <a:highlight>
                  <a:srgbClr val="FFFF00"/>
                </a:highlight>
              </a:rPr>
              <a:t>newloop</a:t>
            </a:r>
            <a:r>
              <a:rPr lang="en-GB" sz="1400" dirty="0">
                <a:highlight>
                  <a:srgbClr val="FFFF00"/>
                </a:highlight>
              </a:rPr>
              <a:t>() {</a:t>
            </a:r>
          </a:p>
          <a:p>
            <a:r>
              <a:rPr lang="en-GB" sz="1400" dirty="0">
                <a:highlight>
                  <a:srgbClr val="FFFF00"/>
                </a:highlight>
              </a:rPr>
              <a:t>Var </a:t>
            </a:r>
            <a:r>
              <a:rPr lang="en-GB" sz="1400" dirty="0" err="1">
                <a:highlight>
                  <a:srgbClr val="FFFF00"/>
                </a:highlight>
              </a:rPr>
              <a:t>i</a:t>
            </a:r>
            <a:r>
              <a:rPr lang="en-GB" sz="1400" dirty="0">
                <a:highlight>
                  <a:srgbClr val="FFFF00"/>
                </a:highlight>
              </a:rPr>
              <a:t> = 1;</a:t>
            </a:r>
          </a:p>
          <a:p>
            <a:r>
              <a:rPr lang="en-GB" sz="1400" dirty="0">
                <a:highlight>
                  <a:srgbClr val="FFFF00"/>
                </a:highlight>
              </a:rPr>
              <a:t>var counter = 0;</a:t>
            </a:r>
          </a:p>
          <a:p>
            <a:r>
              <a:rPr lang="en-GB" sz="1400" dirty="0">
                <a:highlight>
                  <a:srgbClr val="FFFF00"/>
                </a:highlight>
              </a:rPr>
              <a:t>            do{</a:t>
            </a:r>
          </a:p>
          <a:p>
            <a:r>
              <a:rPr lang="en-GB" sz="1400" dirty="0">
                <a:highlight>
                  <a:srgbClr val="FFFF00"/>
                </a:highlight>
              </a:rPr>
              <a:t>                counter = counter + </a:t>
            </a:r>
            <a:r>
              <a:rPr lang="en-GB" sz="1400" dirty="0" err="1">
                <a:highlight>
                  <a:srgbClr val="FFFF00"/>
                </a:highlight>
              </a:rPr>
              <a:t>i</a:t>
            </a:r>
            <a:r>
              <a:rPr lang="en-GB" sz="1400" dirty="0">
                <a:highlight>
                  <a:srgbClr val="FFFF00"/>
                </a:highlight>
              </a:rPr>
              <a:t> + ", ";</a:t>
            </a:r>
          </a:p>
          <a:p>
            <a:r>
              <a:rPr lang="en-GB" sz="1400" dirty="0" err="1">
                <a:highlight>
                  <a:srgbClr val="FFFF00"/>
                </a:highlight>
              </a:rPr>
              <a:t>i</a:t>
            </a:r>
            <a:r>
              <a:rPr lang="en-GB" sz="1400" dirty="0">
                <a:highlight>
                  <a:srgbClr val="FFFF00"/>
                </a:highlight>
              </a:rPr>
              <a:t>++</a:t>
            </a:r>
          </a:p>
          <a:p>
            <a:r>
              <a:rPr lang="en-GB" sz="1400" dirty="0">
                <a:highlight>
                  <a:srgbClr val="FFFF00"/>
                </a:highlight>
              </a:rPr>
              <a:t>            }while(</a:t>
            </a:r>
            <a:r>
              <a:rPr lang="en-GB" sz="1400" dirty="0" err="1">
                <a:highlight>
                  <a:srgbClr val="FFFF00"/>
                </a:highlight>
              </a:rPr>
              <a:t>i</a:t>
            </a:r>
            <a:r>
              <a:rPr lang="en-GB" sz="1400" dirty="0">
                <a:highlight>
                  <a:srgbClr val="FFFF00"/>
                </a:highlight>
              </a:rPr>
              <a:t>&lt;= 10);</a:t>
            </a:r>
          </a:p>
          <a:p>
            <a:r>
              <a:rPr lang="en-GB" sz="1400" dirty="0" err="1">
                <a:highlight>
                  <a:srgbClr val="FFFF00"/>
                </a:highlight>
              </a:rPr>
              <a:t>document.getElementById</a:t>
            </a:r>
            <a:r>
              <a:rPr lang="en-GB" sz="1400" dirty="0">
                <a:highlight>
                  <a:srgbClr val="FFFF00"/>
                </a:highlight>
              </a:rPr>
              <a:t>("</a:t>
            </a:r>
            <a:r>
              <a:rPr lang="en-GB" sz="1400" dirty="0" err="1">
                <a:highlight>
                  <a:srgbClr val="FFFF00"/>
                </a:highlight>
              </a:rPr>
              <a:t>theresult</a:t>
            </a:r>
            <a:r>
              <a:rPr lang="en-GB" sz="1400" dirty="0">
                <a:highlight>
                  <a:srgbClr val="FFFF00"/>
                </a:highlight>
              </a:rPr>
              <a:t>").</a:t>
            </a:r>
            <a:r>
              <a:rPr lang="en-GB" sz="1400" dirty="0" err="1">
                <a:highlight>
                  <a:srgbClr val="FFFF00"/>
                </a:highlight>
              </a:rPr>
              <a:t>innerHTML</a:t>
            </a:r>
            <a:r>
              <a:rPr lang="en-GB" sz="1400" dirty="0">
                <a:highlight>
                  <a:srgbClr val="FFFF00"/>
                </a:highlight>
              </a:rPr>
              <a:t> = counter;</a:t>
            </a:r>
          </a:p>
          <a:p>
            <a:r>
              <a:rPr lang="en-GB" sz="1400" dirty="0">
                <a:highlight>
                  <a:srgbClr val="FFFF00"/>
                </a:highlight>
              </a:rPr>
              <a:t>        }</a:t>
            </a:r>
          </a:p>
          <a:p>
            <a:r>
              <a:rPr lang="en-GB" sz="1400" dirty="0">
                <a:highlight>
                  <a:srgbClr val="FFFF00"/>
                </a:highlight>
              </a:rPr>
              <a:t>&lt;/script&gt;</a:t>
            </a:r>
          </a:p>
          <a:p>
            <a:r>
              <a:rPr lang="en-GB" sz="1400" dirty="0"/>
              <a:t>&lt;/head&gt;</a:t>
            </a:r>
          </a:p>
          <a:p>
            <a:r>
              <a:rPr lang="en-GB" sz="1400" dirty="0"/>
              <a:t>&lt;body&gt;</a:t>
            </a:r>
          </a:p>
          <a:p>
            <a:r>
              <a:rPr lang="en-GB" sz="1400" dirty="0"/>
              <a:t>&lt;h1&gt;JavaScript labs&lt;/h1&gt;</a:t>
            </a:r>
          </a:p>
          <a:p>
            <a:r>
              <a:rPr lang="en-GB" sz="1400" dirty="0"/>
              <a:t>&lt;h2&gt;Do...While loop from 1 to 10&lt;/h2&gt;</a:t>
            </a:r>
          </a:p>
          <a:p>
            <a:r>
              <a:rPr lang="en-GB" sz="1400" dirty="0"/>
              <a:t>&lt;input type="button" value="Display 1 to 10" onclick="lab67()"/&gt;</a:t>
            </a:r>
          </a:p>
          <a:p>
            <a:r>
              <a:rPr lang="en-GB" sz="1400" dirty="0"/>
              <a:t>&lt;span id=“</a:t>
            </a:r>
            <a:r>
              <a:rPr lang="en-GB" sz="1400" dirty="0" err="1"/>
              <a:t>theresult</a:t>
            </a:r>
            <a:r>
              <a:rPr lang="en-GB" sz="1400" dirty="0"/>
              <a:t>"&gt;&lt;/span&gt;</a:t>
            </a:r>
          </a:p>
          <a:p>
            <a:r>
              <a:rPr lang="en-GB" sz="1400" dirty="0"/>
              <a:t>&lt;/body&gt;</a:t>
            </a:r>
          </a:p>
          <a:p>
            <a:r>
              <a:rPr lang="en-GB" sz="1400" dirty="0"/>
              <a:t>&lt;/html&gt;</a:t>
            </a:r>
          </a:p>
        </p:txBody>
      </p:sp>
    </p:spTree>
    <p:extLst>
      <p:ext uri="{BB962C8B-B14F-4D97-AF65-F5344CB8AC3E}">
        <p14:creationId xmlns:p14="http://schemas.microsoft.com/office/powerpoint/2010/main" val="1755512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0A4A6-2C94-41F1-83E3-3E1BBE1FE435}"/>
              </a:ext>
            </a:extLst>
          </p:cNvPr>
          <p:cNvSpPr txBox="1"/>
          <p:nvPr/>
        </p:nvSpPr>
        <p:spPr>
          <a:xfrm>
            <a:off x="10551695" y="264694"/>
            <a:ext cx="1227221" cy="584775"/>
          </a:xfrm>
          <a:prstGeom prst="rect">
            <a:avLst/>
          </a:prstGeom>
          <a:noFill/>
        </p:spPr>
        <p:txBody>
          <a:bodyPr wrap="square" rtlCol="0">
            <a:spAutoFit/>
          </a:bodyPr>
          <a:lstStyle/>
          <a:p>
            <a:r>
              <a:rPr lang="en-GB" sz="3200" dirty="0"/>
              <a:t>2.10</a:t>
            </a:r>
          </a:p>
        </p:txBody>
      </p:sp>
      <p:sp>
        <p:nvSpPr>
          <p:cNvPr id="3" name="Rectangle 2">
            <a:extLst>
              <a:ext uri="{FF2B5EF4-FFF2-40B4-BE49-F238E27FC236}">
                <a16:creationId xmlns:a16="http://schemas.microsoft.com/office/drawing/2014/main" id="{3D2B182F-75B5-4EC6-97B5-2D38222325E9}"/>
              </a:ext>
            </a:extLst>
          </p:cNvPr>
          <p:cNvSpPr/>
          <p:nvPr/>
        </p:nvSpPr>
        <p:spPr>
          <a:xfrm>
            <a:off x="268705" y="151179"/>
            <a:ext cx="6860758" cy="5478423"/>
          </a:xfrm>
          <a:prstGeom prst="rect">
            <a:avLst/>
          </a:prstGeom>
        </p:spPr>
        <p:txBody>
          <a:bodyPr wrap="square">
            <a:spAutoFit/>
          </a:bodyPr>
          <a:lstStyle/>
          <a:p>
            <a:r>
              <a:rPr lang="en-GB" sz="1400" dirty="0"/>
              <a:t>&lt;!DOCTYPE html&gt;</a:t>
            </a:r>
          </a:p>
          <a:p>
            <a:r>
              <a:rPr lang="en-GB" sz="1400" dirty="0"/>
              <a:t>&lt;html </a:t>
            </a:r>
            <a:r>
              <a:rPr lang="en-GB" sz="1400" dirty="0" err="1"/>
              <a:t>lang</a:t>
            </a:r>
            <a:r>
              <a:rPr lang="en-GB" sz="1400" dirty="0"/>
              <a:t>="</a:t>
            </a:r>
            <a:r>
              <a:rPr lang="en-GB" sz="1400" dirty="0" err="1"/>
              <a:t>en</a:t>
            </a:r>
            <a:r>
              <a:rPr lang="en-GB" sz="1400" dirty="0"/>
              <a:t>" </a:t>
            </a:r>
            <a:r>
              <a:rPr lang="en-GB" sz="1400" dirty="0" err="1"/>
              <a:t>xmlns</a:t>
            </a:r>
            <a:r>
              <a:rPr lang="en-GB" sz="1400" dirty="0"/>
              <a:t>="http://www.w3.org/1999/xhtml"&gt;</a:t>
            </a:r>
          </a:p>
          <a:p>
            <a:r>
              <a:rPr lang="en-GB" sz="1400" dirty="0"/>
              <a:t>&lt;head&gt;</a:t>
            </a:r>
          </a:p>
          <a:p>
            <a:r>
              <a:rPr lang="en-GB" sz="1400" dirty="0"/>
              <a:t>    &lt;meta charset="utf-8" /&gt;</a:t>
            </a:r>
          </a:p>
          <a:p>
            <a:r>
              <a:rPr lang="en-GB" sz="1400" dirty="0"/>
              <a:t>    &lt;title&gt;JavaScript nested loop&lt;/title&gt;</a:t>
            </a:r>
          </a:p>
          <a:p>
            <a:r>
              <a:rPr lang="en-GB" sz="1400" dirty="0"/>
              <a:t>    &lt;script&gt;</a:t>
            </a:r>
          </a:p>
          <a:p>
            <a:r>
              <a:rPr lang="en-GB" sz="1400" dirty="0"/>
              <a:t>        function lab30() {</a:t>
            </a:r>
          </a:p>
          <a:p>
            <a:r>
              <a:rPr lang="en-GB" sz="1400" dirty="0"/>
              <a:t>            var </a:t>
            </a:r>
            <a:r>
              <a:rPr lang="en-GB" sz="1400" dirty="0" err="1"/>
              <a:t>i</a:t>
            </a:r>
            <a:r>
              <a:rPr lang="en-GB" sz="1400" dirty="0"/>
              <a:t> = 0;</a:t>
            </a:r>
          </a:p>
          <a:p>
            <a:r>
              <a:rPr lang="en-GB" sz="1400" dirty="0"/>
              <a:t>             var j = 1;</a:t>
            </a:r>
          </a:p>
          <a:p>
            <a:endParaRPr lang="en-GB" sz="1400" dirty="0"/>
          </a:p>
          <a:p>
            <a:r>
              <a:rPr lang="en-GB" sz="1400" dirty="0"/>
              <a:t>var counter = 0;</a:t>
            </a:r>
          </a:p>
          <a:p>
            <a:r>
              <a:rPr lang="en-GB" sz="1400" dirty="0"/>
              <a:t>	var counter2 = 0;</a:t>
            </a:r>
          </a:p>
          <a:p>
            <a:endParaRPr lang="en-GB" sz="1400" dirty="0"/>
          </a:p>
          <a:p>
            <a:r>
              <a:rPr lang="en-GB" sz="1400" dirty="0"/>
              <a:t>         for(;</a:t>
            </a:r>
            <a:r>
              <a:rPr lang="en-GB" sz="1400" dirty="0" err="1"/>
              <a:t>i</a:t>
            </a:r>
            <a:r>
              <a:rPr lang="en-GB" sz="1400" dirty="0"/>
              <a:t>&lt;= 10; </a:t>
            </a:r>
            <a:r>
              <a:rPr lang="en-GB" sz="1400" dirty="0" err="1"/>
              <a:t>i</a:t>
            </a:r>
            <a:r>
              <a:rPr lang="en-GB" sz="1400" dirty="0"/>
              <a:t>++){</a:t>
            </a:r>
          </a:p>
          <a:p>
            <a:r>
              <a:rPr lang="en-GB" sz="1400" dirty="0"/>
              <a:t>          for (; j &lt;= 10; </a:t>
            </a:r>
            <a:r>
              <a:rPr lang="en-GB" sz="1400" dirty="0" err="1"/>
              <a:t>j++</a:t>
            </a:r>
            <a:r>
              <a:rPr lang="en-GB" sz="1400" dirty="0"/>
              <a:t>){</a:t>
            </a:r>
          </a:p>
          <a:p>
            <a:r>
              <a:rPr lang="en-GB" sz="1400" dirty="0"/>
              <a:t>	//runs nested loop first</a:t>
            </a:r>
          </a:p>
          <a:p>
            <a:r>
              <a:rPr lang="en-GB" sz="1400" dirty="0"/>
              <a:t>	counter = counter + j + ", ";</a:t>
            </a:r>
          </a:p>
          <a:p>
            <a:r>
              <a:rPr lang="en-GB" sz="1400" dirty="0"/>
              <a:t>	alert("j=" + j + " </a:t>
            </a:r>
            <a:r>
              <a:rPr lang="en-GB" sz="1400" dirty="0" err="1"/>
              <a:t>i</a:t>
            </a:r>
            <a:r>
              <a:rPr lang="en-GB" sz="1400" dirty="0"/>
              <a:t>=" + </a:t>
            </a:r>
            <a:r>
              <a:rPr lang="en-GB" sz="1400" dirty="0" err="1"/>
              <a:t>i</a:t>
            </a:r>
            <a:r>
              <a:rPr lang="en-GB" sz="1400" dirty="0"/>
              <a:t> + " counter=" + counter); //test variable values when running code</a:t>
            </a:r>
          </a:p>
          <a:p>
            <a:r>
              <a:rPr lang="en-GB" sz="1400" dirty="0"/>
              <a:t>                }</a:t>
            </a:r>
          </a:p>
          <a:p>
            <a:r>
              <a:rPr lang="en-GB" sz="1400" dirty="0"/>
              <a:t>            }</a:t>
            </a:r>
          </a:p>
          <a:p>
            <a:r>
              <a:rPr lang="en-GB" sz="1400" dirty="0"/>
              <a:t>        }</a:t>
            </a:r>
          </a:p>
          <a:p>
            <a:r>
              <a:rPr lang="en-GB" sz="1400" dirty="0"/>
              <a:t>    &lt;/script&gt;</a:t>
            </a:r>
          </a:p>
          <a:p>
            <a:r>
              <a:rPr lang="en-GB" sz="1400" dirty="0"/>
              <a:t>&lt;/head&gt;</a:t>
            </a:r>
          </a:p>
          <a:p>
            <a:endParaRPr lang="en-GB" sz="1400" dirty="0"/>
          </a:p>
        </p:txBody>
      </p:sp>
      <p:sp>
        <p:nvSpPr>
          <p:cNvPr id="4" name="Rectangle 3">
            <a:extLst>
              <a:ext uri="{FF2B5EF4-FFF2-40B4-BE49-F238E27FC236}">
                <a16:creationId xmlns:a16="http://schemas.microsoft.com/office/drawing/2014/main" id="{1D1B10B8-35AC-4069-BD92-534CD74224C5}"/>
              </a:ext>
            </a:extLst>
          </p:cNvPr>
          <p:cNvSpPr/>
          <p:nvPr/>
        </p:nvSpPr>
        <p:spPr>
          <a:xfrm>
            <a:off x="6096000" y="1259174"/>
            <a:ext cx="6860758" cy="2062103"/>
          </a:xfrm>
          <a:prstGeom prst="rect">
            <a:avLst/>
          </a:prstGeom>
        </p:spPr>
        <p:txBody>
          <a:bodyPr wrap="square">
            <a:spAutoFit/>
          </a:bodyPr>
          <a:lstStyle/>
          <a:p>
            <a:r>
              <a:rPr lang="en-GB" sz="1600" dirty="0"/>
              <a:t>&lt;body&gt;</a:t>
            </a:r>
          </a:p>
          <a:p>
            <a:r>
              <a:rPr lang="en-GB" sz="1600" dirty="0"/>
              <a:t>    &lt;h1&gt;JavaScript labs&lt;/h1&gt;</a:t>
            </a:r>
          </a:p>
          <a:p>
            <a:r>
              <a:rPr lang="en-GB" sz="1600" dirty="0"/>
              <a:t>    &lt;h2&gt;Lab 30 - Nested loop&lt;/h2&gt;</a:t>
            </a:r>
          </a:p>
          <a:p>
            <a:r>
              <a:rPr lang="en-GB" sz="1600" dirty="0"/>
              <a:t>    &lt;input type="button" value="Display 1 to 10" onclick="lab30()" /&gt;</a:t>
            </a:r>
          </a:p>
          <a:p>
            <a:r>
              <a:rPr lang="en-GB" sz="1600" dirty="0"/>
              <a:t>    &lt;p id="lab30result"&gt;&lt;/p&gt;</a:t>
            </a:r>
          </a:p>
          <a:p>
            <a:r>
              <a:rPr lang="en-GB" sz="1600" dirty="0"/>
              <a:t>&lt;/body&gt;</a:t>
            </a:r>
          </a:p>
          <a:p>
            <a:r>
              <a:rPr lang="en-GB" sz="1600" dirty="0"/>
              <a:t>&lt;/html&gt;</a:t>
            </a:r>
          </a:p>
          <a:p>
            <a:endParaRPr lang="en-GB" sz="1600" dirty="0"/>
          </a:p>
        </p:txBody>
      </p:sp>
      <p:sp>
        <p:nvSpPr>
          <p:cNvPr id="5" name="TextBox 4">
            <a:extLst>
              <a:ext uri="{FF2B5EF4-FFF2-40B4-BE49-F238E27FC236}">
                <a16:creationId xmlns:a16="http://schemas.microsoft.com/office/drawing/2014/main" id="{EFAFF03B-8C4B-4F2A-830C-D46D10DC1CB5}"/>
              </a:ext>
            </a:extLst>
          </p:cNvPr>
          <p:cNvSpPr txBox="1"/>
          <p:nvPr/>
        </p:nvSpPr>
        <p:spPr>
          <a:xfrm>
            <a:off x="6372225" y="264694"/>
            <a:ext cx="3500438" cy="646331"/>
          </a:xfrm>
          <a:prstGeom prst="rect">
            <a:avLst/>
          </a:prstGeom>
          <a:noFill/>
        </p:spPr>
        <p:txBody>
          <a:bodyPr wrap="square" rtlCol="0">
            <a:spAutoFit/>
          </a:bodyPr>
          <a:lstStyle/>
          <a:p>
            <a:r>
              <a:rPr lang="en-GB" sz="3600" b="1" dirty="0"/>
              <a:t>Nested Loop</a:t>
            </a:r>
          </a:p>
        </p:txBody>
      </p:sp>
    </p:spTree>
    <p:extLst>
      <p:ext uri="{BB962C8B-B14F-4D97-AF65-F5344CB8AC3E}">
        <p14:creationId xmlns:p14="http://schemas.microsoft.com/office/powerpoint/2010/main" val="15573526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D67E-31DC-4773-8F2A-8A9C039F0C45}"/>
              </a:ext>
            </a:extLst>
          </p:cNvPr>
          <p:cNvSpPr/>
          <p:nvPr/>
        </p:nvSpPr>
        <p:spPr>
          <a:xfrm>
            <a:off x="0" y="0"/>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787C7FA-8F44-45A4-9705-9A6FADC18300}"/>
              </a:ext>
            </a:extLst>
          </p:cNvPr>
          <p:cNvSpPr txBox="1"/>
          <p:nvPr/>
        </p:nvSpPr>
        <p:spPr>
          <a:xfrm>
            <a:off x="1101778" y="2254872"/>
            <a:ext cx="9388549" cy="1107996"/>
          </a:xfrm>
          <a:prstGeom prst="rect">
            <a:avLst/>
          </a:prstGeom>
          <a:noFill/>
        </p:spPr>
        <p:txBody>
          <a:bodyPr wrap="square" rtlCol="0">
            <a:spAutoFit/>
          </a:bodyPr>
          <a:lstStyle/>
          <a:p>
            <a:pPr algn="ctr"/>
            <a:r>
              <a:rPr lang="en-GB" sz="6600" b="1" dirty="0"/>
              <a:t>Strings</a:t>
            </a:r>
          </a:p>
        </p:txBody>
      </p:sp>
      <p:pic>
        <p:nvPicPr>
          <p:cNvPr id="2" name="Picture 1">
            <a:extLst>
              <a:ext uri="{FF2B5EF4-FFF2-40B4-BE49-F238E27FC236}">
                <a16:creationId xmlns:a16="http://schemas.microsoft.com/office/drawing/2014/main" id="{91B7FCB0-544A-4C29-AE01-A7A02D00CF44}"/>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1640579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9372EB-0151-45C6-803E-57823D7F4737}"/>
              </a:ext>
            </a:extLst>
          </p:cNvPr>
          <p:cNvSpPr/>
          <p:nvPr/>
        </p:nvSpPr>
        <p:spPr>
          <a:xfrm>
            <a:off x="173674" y="0"/>
            <a:ext cx="5584190" cy="6555641"/>
          </a:xfrm>
          <a:prstGeom prst="rect">
            <a:avLst/>
          </a:prstGeom>
        </p:spPr>
        <p:txBody>
          <a:bodyPr wrap="square">
            <a:spAutoFit/>
          </a:bodyPr>
          <a:lstStyle/>
          <a:p>
            <a:r>
              <a:rPr lang="en-GB" sz="1400" dirty="0"/>
              <a:t>&lt;!DOCTYPE html&gt;</a:t>
            </a:r>
          </a:p>
          <a:p>
            <a:r>
              <a:rPr lang="en-GB" sz="1400" dirty="0"/>
              <a:t>&lt;html&gt;</a:t>
            </a:r>
          </a:p>
          <a:p>
            <a:r>
              <a:rPr lang="en-GB" sz="1400" dirty="0"/>
              <a:t>    &lt;!-- this is the strings exercise - 7.1 --&gt;</a:t>
            </a:r>
          </a:p>
          <a:p>
            <a:r>
              <a:rPr lang="en-GB" sz="1400" dirty="0"/>
              <a:t>  &lt;head&gt;</a:t>
            </a:r>
          </a:p>
          <a:p>
            <a:r>
              <a:rPr lang="en-GB" sz="1400" dirty="0"/>
              <a:t>    &lt;link </a:t>
            </a:r>
            <a:r>
              <a:rPr lang="en-GB" sz="1400" dirty="0" err="1"/>
              <a:t>rel</a:t>
            </a:r>
            <a:r>
              <a:rPr lang="en-GB" sz="1400" dirty="0"/>
              <a:t>="stylesheet" </a:t>
            </a:r>
            <a:r>
              <a:rPr lang="en-GB" sz="1400" dirty="0" err="1"/>
              <a:t>href</a:t>
            </a:r>
            <a:r>
              <a:rPr lang="en-GB" sz="1400" dirty="0"/>
              <a:t>="stylesStrings.css"&gt;</a:t>
            </a:r>
          </a:p>
          <a:p>
            <a:r>
              <a:rPr lang="en-GB" sz="1400" dirty="0"/>
              <a:t>    </a:t>
            </a:r>
          </a:p>
          <a:p>
            <a:r>
              <a:rPr lang="en-GB" sz="1400" dirty="0"/>
              <a:t>  &lt;/head&gt;</a:t>
            </a:r>
          </a:p>
          <a:p>
            <a:endParaRPr lang="en-GB" sz="1400" dirty="0"/>
          </a:p>
          <a:p>
            <a:r>
              <a:rPr lang="en-GB" sz="1400" dirty="0"/>
              <a:t>  &lt;body&gt;</a:t>
            </a:r>
          </a:p>
          <a:p>
            <a:r>
              <a:rPr lang="en-GB" sz="1400" dirty="0"/>
              <a:t>        &lt;div&gt;</a:t>
            </a:r>
          </a:p>
          <a:p>
            <a:r>
              <a:rPr lang="en-GB" sz="1400" dirty="0"/>
              <a:t>            &lt;h2&gt;Strings - exercise 1 - convert to upper and lower case&lt;/h2&gt;</a:t>
            </a:r>
          </a:p>
          <a:p>
            <a:r>
              <a:rPr lang="en-GB" sz="1400" dirty="0"/>
              <a:t>            </a:t>
            </a:r>
          </a:p>
          <a:p>
            <a:r>
              <a:rPr lang="en-GB" sz="1400" dirty="0"/>
              <a:t>            &lt;span&gt;Please enter some text:&lt;/span&gt;</a:t>
            </a:r>
          </a:p>
          <a:p>
            <a:r>
              <a:rPr lang="en-GB" sz="1400" dirty="0"/>
              <a:t>            &lt;input type = "text" id="</a:t>
            </a:r>
            <a:r>
              <a:rPr lang="en-GB" sz="1400" dirty="0" err="1"/>
              <a:t>inputTextBox</a:t>
            </a:r>
            <a:r>
              <a:rPr lang="en-GB" sz="1400" dirty="0"/>
              <a:t>"/&gt;</a:t>
            </a:r>
          </a:p>
          <a:p>
            <a:r>
              <a:rPr lang="en-GB" sz="1400" dirty="0"/>
              <a:t>            &lt;</a:t>
            </a:r>
            <a:r>
              <a:rPr lang="en-GB" sz="1400" dirty="0" err="1"/>
              <a:t>br</a:t>
            </a:r>
            <a:r>
              <a:rPr lang="en-GB" sz="1400" dirty="0"/>
              <a:t>/&gt;</a:t>
            </a:r>
          </a:p>
          <a:p>
            <a:r>
              <a:rPr lang="en-GB" sz="1400" dirty="0"/>
              <a:t>            &lt;</a:t>
            </a:r>
            <a:r>
              <a:rPr lang="en-GB" sz="1400" dirty="0" err="1"/>
              <a:t>br</a:t>
            </a:r>
            <a:r>
              <a:rPr lang="en-GB" sz="1400" dirty="0"/>
              <a:t>/&gt;</a:t>
            </a:r>
          </a:p>
          <a:p>
            <a:r>
              <a:rPr lang="en-GB" sz="1400" dirty="0"/>
              <a:t>            &lt;button type="button" id="</a:t>
            </a:r>
            <a:r>
              <a:rPr lang="en-GB" sz="1400" dirty="0" err="1"/>
              <a:t>submitText</a:t>
            </a:r>
            <a:r>
              <a:rPr lang="en-GB" sz="1400" dirty="0"/>
              <a:t>"&gt;Submit Text &lt;/button&gt;</a:t>
            </a:r>
          </a:p>
          <a:p>
            <a:r>
              <a:rPr lang="en-GB" sz="1400" dirty="0"/>
              <a:t>            &lt;</a:t>
            </a:r>
            <a:r>
              <a:rPr lang="en-GB" sz="1400" dirty="0" err="1"/>
              <a:t>br</a:t>
            </a:r>
            <a:r>
              <a:rPr lang="en-GB" sz="1400" dirty="0"/>
              <a:t>/&gt;</a:t>
            </a:r>
          </a:p>
          <a:p>
            <a:r>
              <a:rPr lang="en-GB" sz="1400" dirty="0"/>
              <a:t>            &lt;p&gt;Here is the text that you entered:</a:t>
            </a:r>
          </a:p>
          <a:p>
            <a:r>
              <a:rPr lang="en-GB" sz="1400" dirty="0"/>
              <a:t>            &lt;span id="</a:t>
            </a:r>
            <a:r>
              <a:rPr lang="en-GB" sz="1400" dirty="0" err="1"/>
              <a:t>textEntered</a:t>
            </a:r>
            <a:r>
              <a:rPr lang="en-GB" sz="1400" dirty="0"/>
              <a:t>" class = "</a:t>
            </a:r>
            <a:r>
              <a:rPr lang="en-GB" sz="1400" dirty="0" err="1"/>
              <a:t>outputBox</a:t>
            </a:r>
            <a:r>
              <a:rPr lang="en-GB" sz="1400" dirty="0"/>
              <a:t>"&gt;&lt;/span&gt;</a:t>
            </a:r>
          </a:p>
          <a:p>
            <a:r>
              <a:rPr lang="en-GB" sz="1400" dirty="0"/>
              <a:t>            &lt;/p&gt;</a:t>
            </a:r>
          </a:p>
          <a:p>
            <a:r>
              <a:rPr lang="en-GB" sz="1400" dirty="0"/>
              <a:t>            &lt;p&gt;Here it is in upper case:</a:t>
            </a:r>
          </a:p>
          <a:p>
            <a:r>
              <a:rPr lang="en-GB" sz="1400" dirty="0"/>
              <a:t>            &lt;span id="</a:t>
            </a:r>
            <a:r>
              <a:rPr lang="en-GB" sz="1400" dirty="0" err="1"/>
              <a:t>textUpperCase</a:t>
            </a:r>
            <a:r>
              <a:rPr lang="en-GB" sz="1400" dirty="0"/>
              <a:t>" class = "</a:t>
            </a:r>
            <a:r>
              <a:rPr lang="en-GB" sz="1400" dirty="0" err="1"/>
              <a:t>outputBox</a:t>
            </a:r>
            <a:r>
              <a:rPr lang="en-GB" sz="1400" dirty="0"/>
              <a:t>"&gt;&lt;/span&gt;</a:t>
            </a:r>
          </a:p>
          <a:p>
            <a:r>
              <a:rPr lang="en-GB" sz="1400" dirty="0"/>
              <a:t>            &lt;/p&gt;</a:t>
            </a:r>
          </a:p>
          <a:p>
            <a:r>
              <a:rPr lang="en-GB" sz="1400" dirty="0"/>
              <a:t>            &lt;p&gt;Here it is in lower case:</a:t>
            </a:r>
          </a:p>
          <a:p>
            <a:r>
              <a:rPr lang="en-GB" sz="1400" dirty="0"/>
              <a:t>            &lt;span id=</a:t>
            </a:r>
            <a:r>
              <a:rPr lang="en-GB" sz="1400" dirty="0" err="1"/>
              <a:t>textLowerCase</a:t>
            </a:r>
            <a:r>
              <a:rPr lang="en-GB" sz="1400" dirty="0"/>
              <a:t> class = "</a:t>
            </a:r>
            <a:r>
              <a:rPr lang="en-GB" sz="1400" dirty="0" err="1"/>
              <a:t>outputBox</a:t>
            </a:r>
            <a:r>
              <a:rPr lang="en-GB" sz="1400" dirty="0"/>
              <a:t>"&gt;&lt;/span&gt;</a:t>
            </a:r>
          </a:p>
          <a:p>
            <a:r>
              <a:rPr lang="en-GB" sz="1400" dirty="0"/>
              <a:t>            &lt;/p&gt;</a:t>
            </a:r>
          </a:p>
          <a:p>
            <a:r>
              <a:rPr lang="en-GB" sz="1400" dirty="0"/>
              <a:t>            &lt;</a:t>
            </a:r>
            <a:r>
              <a:rPr lang="en-GB" sz="1400" dirty="0" err="1"/>
              <a:t>br</a:t>
            </a:r>
            <a:r>
              <a:rPr lang="en-GB" sz="1400" dirty="0"/>
              <a:t>/&gt;</a:t>
            </a:r>
          </a:p>
          <a:p>
            <a:r>
              <a:rPr lang="en-GB" sz="1400" dirty="0"/>
              <a:t>            &lt;</a:t>
            </a:r>
            <a:r>
              <a:rPr lang="en-GB" sz="1400" dirty="0" err="1"/>
              <a:t>br</a:t>
            </a:r>
            <a:r>
              <a:rPr lang="en-GB" sz="1400" dirty="0"/>
              <a:t>/&gt;</a:t>
            </a:r>
          </a:p>
          <a:p>
            <a:r>
              <a:rPr lang="en-GB" sz="1400" dirty="0"/>
              <a:t>        &lt;/div&gt;</a:t>
            </a:r>
          </a:p>
        </p:txBody>
      </p:sp>
      <p:pic>
        <p:nvPicPr>
          <p:cNvPr id="4" name="Picture 3">
            <a:extLst>
              <a:ext uri="{FF2B5EF4-FFF2-40B4-BE49-F238E27FC236}">
                <a16:creationId xmlns:a16="http://schemas.microsoft.com/office/drawing/2014/main" id="{30F63ED1-884E-4DAD-9335-9EDAE96CB928}"/>
              </a:ext>
            </a:extLst>
          </p:cNvPr>
          <p:cNvPicPr>
            <a:picLocks noChangeAspect="1"/>
          </p:cNvPicPr>
          <p:nvPr/>
        </p:nvPicPr>
        <p:blipFill>
          <a:blip r:embed="rId2"/>
          <a:stretch>
            <a:fillRect/>
          </a:stretch>
        </p:blipFill>
        <p:spPr>
          <a:xfrm>
            <a:off x="10287000" y="21653"/>
            <a:ext cx="1905000" cy="1905000"/>
          </a:xfrm>
          <a:prstGeom prst="rect">
            <a:avLst/>
          </a:prstGeom>
        </p:spPr>
      </p:pic>
      <p:sp>
        <p:nvSpPr>
          <p:cNvPr id="5" name="Rectangle 4">
            <a:extLst>
              <a:ext uri="{FF2B5EF4-FFF2-40B4-BE49-F238E27FC236}">
                <a16:creationId xmlns:a16="http://schemas.microsoft.com/office/drawing/2014/main" id="{C22DBB8E-5998-4930-8C2C-66ED76032760}"/>
              </a:ext>
            </a:extLst>
          </p:cNvPr>
          <p:cNvSpPr/>
          <p:nvPr/>
        </p:nvSpPr>
        <p:spPr>
          <a:xfrm>
            <a:off x="5757864" y="1697295"/>
            <a:ext cx="5584190" cy="4832092"/>
          </a:xfrm>
          <a:prstGeom prst="rect">
            <a:avLst/>
          </a:prstGeom>
        </p:spPr>
        <p:txBody>
          <a:bodyPr wrap="square">
            <a:spAutoFit/>
          </a:bodyPr>
          <a:lstStyle/>
          <a:p>
            <a:r>
              <a:rPr lang="en-GB" sz="1400" dirty="0"/>
              <a:t> &lt;script&gt;</a:t>
            </a:r>
          </a:p>
          <a:p>
            <a:r>
              <a:rPr lang="en-GB" sz="1400" dirty="0"/>
              <a:t>      </a:t>
            </a:r>
          </a:p>
          <a:p>
            <a:r>
              <a:rPr lang="en-GB" sz="1400" dirty="0"/>
              <a:t>      //objects - strings exercise 1 - convert to upper and lower case</a:t>
            </a:r>
          </a:p>
          <a:p>
            <a:endParaRPr lang="en-GB" sz="1400" dirty="0"/>
          </a:p>
          <a:p>
            <a:r>
              <a:rPr lang="en-GB" sz="1400" dirty="0"/>
              <a:t>//set up an event on the Submit Quiz button</a:t>
            </a:r>
          </a:p>
          <a:p>
            <a:r>
              <a:rPr lang="en-GB" sz="1400" dirty="0" err="1"/>
              <a:t>eventSubmit</a:t>
            </a:r>
            <a:r>
              <a:rPr lang="en-GB" sz="1400" dirty="0"/>
              <a:t> = </a:t>
            </a:r>
            <a:r>
              <a:rPr lang="en-GB" sz="1400" dirty="0" err="1"/>
              <a:t>document.getElementById</a:t>
            </a:r>
            <a:r>
              <a:rPr lang="en-GB" sz="1400" dirty="0"/>
              <a:t>("</a:t>
            </a:r>
            <a:r>
              <a:rPr lang="en-GB" sz="1400" dirty="0" err="1"/>
              <a:t>submitText</a:t>
            </a:r>
            <a:r>
              <a:rPr lang="en-GB" sz="1400" dirty="0"/>
              <a:t>");</a:t>
            </a:r>
          </a:p>
          <a:p>
            <a:r>
              <a:rPr lang="en-GB" sz="1400" dirty="0" err="1"/>
              <a:t>eventSubmit.addEventListener</a:t>
            </a:r>
            <a:r>
              <a:rPr lang="en-GB" sz="1400" dirty="0"/>
              <a:t>('click', </a:t>
            </a:r>
            <a:r>
              <a:rPr lang="en-GB" sz="1400" dirty="0" err="1"/>
              <a:t>convertText</a:t>
            </a:r>
            <a:r>
              <a:rPr lang="en-GB" sz="1400" dirty="0"/>
              <a:t>, false);</a:t>
            </a:r>
          </a:p>
          <a:p>
            <a:endParaRPr lang="en-GB" sz="1400" dirty="0"/>
          </a:p>
          <a:p>
            <a:r>
              <a:rPr lang="en-GB" sz="1400" dirty="0"/>
              <a:t>function </a:t>
            </a:r>
            <a:r>
              <a:rPr lang="en-GB" sz="1400" dirty="0" err="1"/>
              <a:t>convertText</a:t>
            </a:r>
            <a:r>
              <a:rPr lang="en-GB" sz="1400" dirty="0"/>
              <a:t>()</a:t>
            </a:r>
          </a:p>
          <a:p>
            <a:r>
              <a:rPr lang="en-GB" sz="1400" dirty="0"/>
              <a:t>{</a:t>
            </a:r>
          </a:p>
          <a:p>
            <a:r>
              <a:rPr lang="en-GB" sz="1400" dirty="0"/>
              <a:t>    var </a:t>
            </a:r>
            <a:r>
              <a:rPr lang="en-GB" sz="1400" dirty="0" err="1"/>
              <a:t>textInput</a:t>
            </a:r>
            <a:r>
              <a:rPr lang="en-GB" sz="1400" dirty="0"/>
              <a:t> = </a:t>
            </a:r>
            <a:r>
              <a:rPr lang="en-GB" sz="1400" dirty="0" err="1"/>
              <a:t>document.getElementById</a:t>
            </a:r>
            <a:r>
              <a:rPr lang="en-GB" sz="1400" dirty="0"/>
              <a:t>("</a:t>
            </a:r>
            <a:r>
              <a:rPr lang="en-GB" sz="1400" dirty="0" err="1"/>
              <a:t>inputTextBox</a:t>
            </a:r>
            <a:r>
              <a:rPr lang="en-GB" sz="1400" dirty="0"/>
              <a:t>").value; </a:t>
            </a:r>
          </a:p>
          <a:p>
            <a:r>
              <a:rPr lang="en-GB" sz="1400" dirty="0"/>
              <a:t>    </a:t>
            </a:r>
            <a:r>
              <a:rPr lang="en-GB" sz="1400" dirty="0" err="1"/>
              <a:t>document.getElementById</a:t>
            </a:r>
            <a:r>
              <a:rPr lang="en-GB" sz="1400" dirty="0"/>
              <a:t>("</a:t>
            </a:r>
            <a:r>
              <a:rPr lang="en-GB" sz="1400" dirty="0" err="1"/>
              <a:t>textEntered</a:t>
            </a:r>
            <a:r>
              <a:rPr lang="en-GB" sz="1400" dirty="0"/>
              <a:t>").</a:t>
            </a:r>
            <a:r>
              <a:rPr lang="en-GB" sz="1400" dirty="0" err="1"/>
              <a:t>innerHTML</a:t>
            </a:r>
            <a:r>
              <a:rPr lang="en-GB" sz="1400" dirty="0"/>
              <a:t> = </a:t>
            </a:r>
            <a:r>
              <a:rPr lang="en-GB" sz="1400" dirty="0" err="1"/>
              <a:t>textInput</a:t>
            </a:r>
            <a:r>
              <a:rPr lang="en-GB" sz="1400" dirty="0"/>
              <a:t>;</a:t>
            </a:r>
          </a:p>
          <a:p>
            <a:r>
              <a:rPr lang="en-GB" sz="1400" dirty="0"/>
              <a:t>    </a:t>
            </a:r>
            <a:r>
              <a:rPr lang="en-GB" sz="1400" dirty="0" err="1"/>
              <a:t>document.getElementById</a:t>
            </a:r>
            <a:r>
              <a:rPr lang="en-GB" sz="1400" dirty="0"/>
              <a:t>("</a:t>
            </a:r>
            <a:r>
              <a:rPr lang="en-GB" sz="1400" dirty="0" err="1"/>
              <a:t>textUpperCase</a:t>
            </a:r>
            <a:r>
              <a:rPr lang="en-GB" sz="1400" dirty="0"/>
              <a:t>").</a:t>
            </a:r>
            <a:r>
              <a:rPr lang="en-GB" sz="1400" dirty="0" err="1"/>
              <a:t>innerHTML</a:t>
            </a:r>
            <a:r>
              <a:rPr lang="en-GB" sz="1400" dirty="0"/>
              <a:t> = </a:t>
            </a:r>
            <a:r>
              <a:rPr lang="en-GB" sz="1400" dirty="0" err="1"/>
              <a:t>textInput.toUpperCase</a:t>
            </a:r>
            <a:r>
              <a:rPr lang="en-GB" sz="1400" dirty="0"/>
              <a:t>();</a:t>
            </a:r>
          </a:p>
          <a:p>
            <a:r>
              <a:rPr lang="en-GB" sz="1400" dirty="0"/>
              <a:t>    </a:t>
            </a:r>
            <a:r>
              <a:rPr lang="en-GB" sz="1400" dirty="0" err="1"/>
              <a:t>document.getElementById</a:t>
            </a:r>
            <a:r>
              <a:rPr lang="en-GB" sz="1400" dirty="0"/>
              <a:t>("</a:t>
            </a:r>
            <a:r>
              <a:rPr lang="en-GB" sz="1400" dirty="0" err="1"/>
              <a:t>textLowerCase</a:t>
            </a:r>
            <a:r>
              <a:rPr lang="en-GB" sz="1400" dirty="0"/>
              <a:t>").</a:t>
            </a:r>
            <a:r>
              <a:rPr lang="en-GB" sz="1400" dirty="0" err="1"/>
              <a:t>innerHTML</a:t>
            </a:r>
            <a:r>
              <a:rPr lang="en-GB" sz="1400" dirty="0"/>
              <a:t> = </a:t>
            </a:r>
            <a:r>
              <a:rPr lang="en-GB" sz="1400" dirty="0" err="1"/>
              <a:t>textInput.toLowerCase</a:t>
            </a:r>
            <a:r>
              <a:rPr lang="en-GB" sz="1400" dirty="0"/>
              <a:t>();</a:t>
            </a:r>
          </a:p>
          <a:p>
            <a:r>
              <a:rPr lang="en-GB" sz="1400" dirty="0"/>
              <a:t>}</a:t>
            </a:r>
          </a:p>
          <a:p>
            <a:endParaRPr lang="en-GB" sz="1400" dirty="0"/>
          </a:p>
          <a:p>
            <a:r>
              <a:rPr lang="en-GB" sz="1400" dirty="0"/>
              <a:t>      &lt;/script&gt;  </a:t>
            </a:r>
          </a:p>
          <a:p>
            <a:r>
              <a:rPr lang="en-GB" sz="1400" dirty="0"/>
              <a:t>  &lt;/body&gt;</a:t>
            </a:r>
          </a:p>
          <a:p>
            <a:endParaRPr lang="en-GB" sz="1400" dirty="0"/>
          </a:p>
          <a:p>
            <a:r>
              <a:rPr lang="en-GB" sz="1400" dirty="0"/>
              <a:t>&lt;/html&gt;</a:t>
            </a:r>
          </a:p>
        </p:txBody>
      </p:sp>
      <p:sp>
        <p:nvSpPr>
          <p:cNvPr id="2" name="TextBox 1">
            <a:extLst>
              <a:ext uri="{FF2B5EF4-FFF2-40B4-BE49-F238E27FC236}">
                <a16:creationId xmlns:a16="http://schemas.microsoft.com/office/drawing/2014/main" id="{FC3844E4-3508-4B45-A67E-167A192E882C}"/>
              </a:ext>
            </a:extLst>
          </p:cNvPr>
          <p:cNvSpPr txBox="1"/>
          <p:nvPr/>
        </p:nvSpPr>
        <p:spPr>
          <a:xfrm>
            <a:off x="4702811" y="302359"/>
            <a:ext cx="5584189" cy="461665"/>
          </a:xfrm>
          <a:prstGeom prst="rect">
            <a:avLst/>
          </a:prstGeom>
          <a:noFill/>
        </p:spPr>
        <p:txBody>
          <a:bodyPr wrap="square" rtlCol="0">
            <a:spAutoFit/>
          </a:bodyPr>
          <a:lstStyle/>
          <a:p>
            <a:r>
              <a:rPr lang="en-GB" sz="2400" b="1" dirty="0"/>
              <a:t>Input String into Upper and Lower Case</a:t>
            </a:r>
          </a:p>
        </p:txBody>
      </p:sp>
    </p:spTree>
    <p:extLst>
      <p:ext uri="{BB962C8B-B14F-4D97-AF65-F5344CB8AC3E}">
        <p14:creationId xmlns:p14="http://schemas.microsoft.com/office/powerpoint/2010/main" val="2692525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622838" y="1745672"/>
            <a:ext cx="9144000" cy="2522023"/>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Arrays</a:t>
            </a:r>
          </a:p>
        </p:txBody>
      </p:sp>
      <p:pic>
        <p:nvPicPr>
          <p:cNvPr id="3" name="Picture 2">
            <a:extLst>
              <a:ext uri="{FF2B5EF4-FFF2-40B4-BE49-F238E27FC236}">
                <a16:creationId xmlns:a16="http://schemas.microsoft.com/office/drawing/2014/main" id="{19CED94C-356E-4F61-A672-99FB7C3DB1CB}"/>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3564205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676" y="239461"/>
            <a:ext cx="3625932" cy="1569660"/>
          </a:xfrm>
          <a:prstGeom prst="rect">
            <a:avLst/>
          </a:prstGeom>
        </p:spPr>
        <p:txBody>
          <a:bodyPr wrap="square">
            <a:spAutoFit/>
          </a:bodyPr>
          <a:lstStyle/>
          <a:p>
            <a:r>
              <a:rPr lang="en-GB" sz="2400" dirty="0"/>
              <a:t>An </a:t>
            </a:r>
            <a:r>
              <a:rPr lang="en-GB" sz="2400" b="1" dirty="0"/>
              <a:t>array</a:t>
            </a:r>
            <a:r>
              <a:rPr lang="en-GB" sz="2400" dirty="0"/>
              <a:t> is a special variable, which can hold more than one value at a time.</a:t>
            </a:r>
          </a:p>
        </p:txBody>
      </p:sp>
      <p:sp>
        <p:nvSpPr>
          <p:cNvPr id="5" name="Rectangle 4"/>
          <p:cNvSpPr/>
          <p:nvPr/>
        </p:nvSpPr>
        <p:spPr>
          <a:xfrm>
            <a:off x="4227616" y="209359"/>
            <a:ext cx="7588331" cy="6432530"/>
          </a:xfrm>
          <a:prstGeom prst="rect">
            <a:avLst/>
          </a:prstGeom>
          <a:ln>
            <a:noFill/>
          </a:ln>
        </p:spPr>
        <p:txBody>
          <a:bodyPr wrap="square">
            <a:spAutoFit/>
          </a:bodyPr>
          <a:lstStyle/>
          <a:p>
            <a:r>
              <a:rPr lang="en-GB" sz="1600" dirty="0"/>
              <a:t>&lt;!DOCTYPE html&gt;</a:t>
            </a:r>
          </a:p>
          <a:p>
            <a:r>
              <a:rPr lang="en-GB" sz="1600" dirty="0"/>
              <a:t>&lt;html&gt;</a:t>
            </a:r>
          </a:p>
          <a:p>
            <a:r>
              <a:rPr lang="en-GB" sz="1600" dirty="0"/>
              <a:t>&lt;body&gt;</a:t>
            </a:r>
          </a:p>
          <a:p>
            <a:endParaRPr lang="en-GB" sz="1600" dirty="0"/>
          </a:p>
          <a:p>
            <a:r>
              <a:rPr lang="en-GB" sz="1600" dirty="0"/>
              <a:t>&lt;h2&gt;JavaScript Arrays&lt;/h2&gt;</a:t>
            </a:r>
          </a:p>
          <a:p>
            <a:endParaRPr lang="en-GB" sz="1600" dirty="0"/>
          </a:p>
          <a:p>
            <a:r>
              <a:rPr lang="en-GB" sz="1600" dirty="0"/>
              <a:t>&lt;p&gt;The best way to loop through an array is using a standard for loop:&lt;/p&gt;</a:t>
            </a:r>
          </a:p>
          <a:p>
            <a:endParaRPr lang="en-GB" sz="1600" dirty="0"/>
          </a:p>
          <a:p>
            <a:r>
              <a:rPr lang="en-GB" sz="1600" dirty="0"/>
              <a:t>&lt;p id="demo"&gt;&lt;/p&gt;</a:t>
            </a:r>
          </a:p>
          <a:p>
            <a:endParaRPr lang="en-GB" sz="1600" dirty="0"/>
          </a:p>
          <a:p>
            <a:r>
              <a:rPr lang="en-GB" sz="1600" dirty="0">
                <a:highlight>
                  <a:srgbClr val="FFFF00"/>
                </a:highlight>
              </a:rPr>
              <a:t>&lt;script&gt;</a:t>
            </a:r>
          </a:p>
          <a:p>
            <a:r>
              <a:rPr lang="en-GB" sz="1600" dirty="0">
                <a:highlight>
                  <a:srgbClr val="FFFF00"/>
                </a:highlight>
              </a:rPr>
              <a:t>var fruits, text, </a:t>
            </a:r>
            <a:r>
              <a:rPr lang="en-GB" sz="1600" dirty="0" err="1">
                <a:highlight>
                  <a:srgbClr val="FFFF00"/>
                </a:highlight>
              </a:rPr>
              <a:t>fruitLength</a:t>
            </a:r>
            <a:r>
              <a:rPr lang="en-GB" sz="1600" dirty="0">
                <a:highlight>
                  <a:srgbClr val="FFFF00"/>
                </a:highlight>
              </a:rPr>
              <a:t>, </a:t>
            </a:r>
            <a:r>
              <a:rPr lang="en-GB" sz="1600" dirty="0" err="1">
                <a:highlight>
                  <a:srgbClr val="FFFF00"/>
                </a:highlight>
              </a:rPr>
              <a:t>i</a:t>
            </a:r>
            <a:r>
              <a:rPr lang="en-GB" sz="1600" dirty="0">
                <a:highlight>
                  <a:srgbClr val="FFFF00"/>
                </a:highlight>
              </a:rPr>
              <a:t>;</a:t>
            </a:r>
          </a:p>
          <a:p>
            <a:endParaRPr lang="en-GB" sz="1600" dirty="0">
              <a:highlight>
                <a:srgbClr val="FFFF00"/>
              </a:highlight>
            </a:endParaRPr>
          </a:p>
          <a:p>
            <a:r>
              <a:rPr lang="en-GB" sz="1600" dirty="0">
                <a:highlight>
                  <a:srgbClr val="FFFF00"/>
                </a:highlight>
              </a:rPr>
              <a:t>fruits = ["Banana", 1, "Apple", "Mango"];</a:t>
            </a:r>
          </a:p>
          <a:p>
            <a:r>
              <a:rPr lang="en-GB" sz="1600" dirty="0" err="1">
                <a:highlight>
                  <a:srgbClr val="FFFF00"/>
                </a:highlight>
              </a:rPr>
              <a:t>fruitLength</a:t>
            </a:r>
            <a:r>
              <a:rPr lang="en-GB" sz="1600" dirty="0">
                <a:highlight>
                  <a:srgbClr val="FFFF00"/>
                </a:highlight>
              </a:rPr>
              <a:t> = </a:t>
            </a:r>
            <a:r>
              <a:rPr lang="en-GB" sz="1600" dirty="0" err="1">
                <a:highlight>
                  <a:srgbClr val="FFFF00"/>
                </a:highlight>
              </a:rPr>
              <a:t>fruits.length</a:t>
            </a:r>
            <a:r>
              <a:rPr lang="en-GB" sz="1600" dirty="0">
                <a:highlight>
                  <a:srgbClr val="FFFF00"/>
                </a:highlight>
              </a:rPr>
              <a:t>;</a:t>
            </a:r>
          </a:p>
          <a:p>
            <a:r>
              <a:rPr lang="en-GB" sz="1600" dirty="0">
                <a:highlight>
                  <a:srgbClr val="FFFF00"/>
                </a:highlight>
              </a:rPr>
              <a:t>text = "&lt;ul&gt;";</a:t>
            </a:r>
          </a:p>
          <a:p>
            <a:r>
              <a:rPr lang="en-GB" sz="1600" dirty="0">
                <a:highlight>
                  <a:srgbClr val="FFFF00"/>
                </a:highlight>
              </a:rPr>
              <a:t>for (</a:t>
            </a:r>
            <a:r>
              <a:rPr lang="en-GB" sz="1600" dirty="0" err="1">
                <a:highlight>
                  <a:srgbClr val="FFFF00"/>
                </a:highlight>
              </a:rPr>
              <a:t>i</a:t>
            </a:r>
            <a:r>
              <a:rPr lang="en-GB" sz="1600" dirty="0">
                <a:highlight>
                  <a:srgbClr val="FFFF00"/>
                </a:highlight>
              </a:rPr>
              <a:t> = 0; </a:t>
            </a:r>
            <a:r>
              <a:rPr lang="en-GB" sz="1600" dirty="0" err="1">
                <a:highlight>
                  <a:srgbClr val="FFFF00"/>
                </a:highlight>
              </a:rPr>
              <a:t>i</a:t>
            </a:r>
            <a:r>
              <a:rPr lang="en-GB" sz="1600" dirty="0">
                <a:highlight>
                  <a:srgbClr val="FFFF00"/>
                </a:highlight>
              </a:rPr>
              <a:t> &lt; </a:t>
            </a:r>
            <a:r>
              <a:rPr lang="en-GB" sz="1600" dirty="0" err="1">
                <a:highlight>
                  <a:srgbClr val="FFFF00"/>
                </a:highlight>
              </a:rPr>
              <a:t>fruitLength</a:t>
            </a:r>
            <a:r>
              <a:rPr lang="en-GB" sz="1600" dirty="0">
                <a:highlight>
                  <a:srgbClr val="FFFF00"/>
                </a:highlight>
              </a:rPr>
              <a:t>; </a:t>
            </a:r>
            <a:r>
              <a:rPr lang="en-GB" sz="1600" dirty="0" err="1">
                <a:highlight>
                  <a:srgbClr val="FFFF00"/>
                </a:highlight>
              </a:rPr>
              <a:t>i</a:t>
            </a:r>
            <a:r>
              <a:rPr lang="en-GB" sz="1600" dirty="0">
                <a:highlight>
                  <a:srgbClr val="FFFF00"/>
                </a:highlight>
              </a:rPr>
              <a:t>++) {</a:t>
            </a:r>
          </a:p>
          <a:p>
            <a:r>
              <a:rPr lang="en-GB" sz="1600" dirty="0">
                <a:highlight>
                  <a:srgbClr val="FFFF00"/>
                </a:highlight>
              </a:rPr>
              <a:t>    text += "&lt;li&gt;" + fruits[</a:t>
            </a:r>
            <a:r>
              <a:rPr lang="en-GB" sz="1600" dirty="0" err="1">
                <a:highlight>
                  <a:srgbClr val="FFFF00"/>
                </a:highlight>
              </a:rPr>
              <a:t>i</a:t>
            </a:r>
            <a:r>
              <a:rPr lang="en-GB" sz="1600" dirty="0">
                <a:highlight>
                  <a:srgbClr val="FFFF00"/>
                </a:highlight>
              </a:rPr>
              <a:t>] + "&lt;/li&gt;";</a:t>
            </a:r>
          </a:p>
          <a:p>
            <a:r>
              <a:rPr lang="en-GB" sz="1600" dirty="0">
                <a:highlight>
                  <a:srgbClr val="FFFF00"/>
                </a:highlight>
              </a:rPr>
              <a:t>}</a:t>
            </a:r>
          </a:p>
          <a:p>
            <a:r>
              <a:rPr lang="en-GB" sz="1600" dirty="0">
                <a:highlight>
                  <a:srgbClr val="FFFF00"/>
                </a:highlight>
              </a:rPr>
              <a:t>text += "&lt;/ul&gt;";</a:t>
            </a:r>
          </a:p>
          <a:p>
            <a:r>
              <a:rPr lang="en-GB" sz="1600" dirty="0" err="1">
                <a:highlight>
                  <a:srgbClr val="FFFF00"/>
                </a:highlight>
              </a:rPr>
              <a:t>document.getElementById</a:t>
            </a:r>
            <a:r>
              <a:rPr lang="en-GB" sz="1600" dirty="0">
                <a:highlight>
                  <a:srgbClr val="FFFF00"/>
                </a:highlight>
              </a:rPr>
              <a:t>("demo").</a:t>
            </a:r>
            <a:r>
              <a:rPr lang="en-GB" sz="1600" dirty="0" err="1">
                <a:highlight>
                  <a:srgbClr val="FFFF00"/>
                </a:highlight>
              </a:rPr>
              <a:t>innerHTML</a:t>
            </a:r>
            <a:r>
              <a:rPr lang="en-GB" sz="1600" dirty="0">
                <a:highlight>
                  <a:srgbClr val="FFFF00"/>
                </a:highlight>
              </a:rPr>
              <a:t> = text;</a:t>
            </a:r>
          </a:p>
          <a:p>
            <a:r>
              <a:rPr lang="en-GB" sz="1600" dirty="0">
                <a:highlight>
                  <a:srgbClr val="FFFF00"/>
                </a:highlight>
              </a:rPr>
              <a:t>&lt;/script&gt;</a:t>
            </a:r>
          </a:p>
          <a:p>
            <a:endParaRPr lang="en-GB" sz="1600" dirty="0"/>
          </a:p>
          <a:p>
            <a:r>
              <a:rPr lang="en-GB" sz="1600" dirty="0"/>
              <a:t>&lt;/body&gt;</a:t>
            </a:r>
          </a:p>
          <a:p>
            <a:r>
              <a:rPr lang="en-GB" sz="1600" dirty="0"/>
              <a:t>&lt;/html&gt;</a:t>
            </a:r>
          </a:p>
        </p:txBody>
      </p:sp>
      <p:sp>
        <p:nvSpPr>
          <p:cNvPr id="6" name="Rectangle 5"/>
          <p:cNvSpPr/>
          <p:nvPr/>
        </p:nvSpPr>
        <p:spPr>
          <a:xfrm>
            <a:off x="316676" y="1970060"/>
            <a:ext cx="3329049" cy="3323987"/>
          </a:xfrm>
          <a:prstGeom prst="rect">
            <a:avLst/>
          </a:prstGeom>
        </p:spPr>
        <p:txBody>
          <a:bodyPr wrap="square">
            <a:spAutoFit/>
          </a:bodyPr>
          <a:lstStyle/>
          <a:p>
            <a:r>
              <a:rPr lang="en-GB" sz="2400" dirty="0">
                <a:solidFill>
                  <a:srgbClr val="7030A0"/>
                </a:solidFill>
                <a:highlight>
                  <a:srgbClr val="FFFF00"/>
                </a:highlight>
              </a:rPr>
              <a:t>Arrays in JavaScript have variable length </a:t>
            </a:r>
          </a:p>
          <a:p>
            <a:endParaRPr lang="en-GB" dirty="0"/>
          </a:p>
          <a:p>
            <a:endParaRPr lang="en-GB" dirty="0"/>
          </a:p>
          <a:p>
            <a:r>
              <a:rPr lang="en-GB" dirty="0">
                <a:solidFill>
                  <a:srgbClr val="7030A0"/>
                </a:solidFill>
                <a:highlight>
                  <a:srgbClr val="FFFF00"/>
                </a:highlight>
              </a:rPr>
              <a:t>All elements in an array can have different data types</a:t>
            </a:r>
          </a:p>
          <a:p>
            <a:pPr lvl="1"/>
            <a:endParaRPr lang="en-GB" dirty="0"/>
          </a:p>
          <a:p>
            <a:pPr lvl="1"/>
            <a:r>
              <a:rPr lang="en-GB" dirty="0"/>
              <a:t>First element is:   </a:t>
            </a:r>
            <a:r>
              <a:rPr lang="en-GB" dirty="0" err="1"/>
              <a:t>arrayElement</a:t>
            </a:r>
            <a:r>
              <a:rPr lang="en-GB" dirty="0"/>
              <a:t>[0]</a:t>
            </a:r>
          </a:p>
          <a:p>
            <a:pPr lvl="1"/>
            <a:r>
              <a:rPr lang="en-GB" dirty="0"/>
              <a:t>5</a:t>
            </a:r>
            <a:r>
              <a:rPr lang="en-GB" baseline="30000" dirty="0"/>
              <a:t>th</a:t>
            </a:r>
            <a:r>
              <a:rPr lang="en-GB" dirty="0"/>
              <a:t> element in an array is: </a:t>
            </a:r>
            <a:r>
              <a:rPr lang="en-GB" dirty="0" err="1"/>
              <a:t>arrayElement</a:t>
            </a:r>
            <a:r>
              <a:rPr lang="en-GB" dirty="0"/>
              <a:t>[4]</a:t>
            </a:r>
          </a:p>
        </p:txBody>
      </p:sp>
      <p:pic>
        <p:nvPicPr>
          <p:cNvPr id="7" name="Picture 6">
            <a:extLst>
              <a:ext uri="{FF2B5EF4-FFF2-40B4-BE49-F238E27FC236}">
                <a16:creationId xmlns:a16="http://schemas.microsoft.com/office/drawing/2014/main" id="{53C419C0-921D-4CD7-A938-84E3187ED4E5}"/>
              </a:ext>
            </a:extLst>
          </p:cNvPr>
          <p:cNvPicPr>
            <a:picLocks noChangeAspect="1"/>
          </p:cNvPicPr>
          <p:nvPr/>
        </p:nvPicPr>
        <p:blipFill>
          <a:blip r:embed="rId2"/>
          <a:stretch>
            <a:fillRect/>
          </a:stretch>
        </p:blipFill>
        <p:spPr>
          <a:xfrm>
            <a:off x="10359807" y="42828"/>
            <a:ext cx="1665939" cy="1316297"/>
          </a:xfrm>
          <a:prstGeom prst="rect">
            <a:avLst/>
          </a:prstGeom>
        </p:spPr>
      </p:pic>
      <p:sp>
        <p:nvSpPr>
          <p:cNvPr id="8" name="TextBox 7">
            <a:extLst>
              <a:ext uri="{FF2B5EF4-FFF2-40B4-BE49-F238E27FC236}">
                <a16:creationId xmlns:a16="http://schemas.microsoft.com/office/drawing/2014/main" id="{68E44A6E-1B5E-4EB7-8658-0F21C8AFA1B6}"/>
              </a:ext>
            </a:extLst>
          </p:cNvPr>
          <p:cNvSpPr txBox="1"/>
          <p:nvPr/>
        </p:nvSpPr>
        <p:spPr>
          <a:xfrm>
            <a:off x="10071652" y="2302566"/>
            <a:ext cx="1975275" cy="923330"/>
          </a:xfrm>
          <a:prstGeom prst="rect">
            <a:avLst/>
          </a:prstGeom>
          <a:noFill/>
        </p:spPr>
        <p:txBody>
          <a:bodyPr wrap="square" rtlCol="0">
            <a:spAutoFit/>
          </a:bodyPr>
          <a:lstStyle/>
          <a:p>
            <a:r>
              <a:rPr lang="en-GB" dirty="0">
                <a:solidFill>
                  <a:srgbClr val="7030A0"/>
                </a:solidFill>
              </a:rPr>
              <a:t>Array</a:t>
            </a:r>
          </a:p>
          <a:p>
            <a:r>
              <a:rPr lang="en-GB" dirty="0">
                <a:solidFill>
                  <a:srgbClr val="7030A0"/>
                </a:solidFill>
              </a:rPr>
              <a:t>Index</a:t>
            </a:r>
          </a:p>
          <a:p>
            <a:r>
              <a:rPr lang="en-GB" dirty="0">
                <a:solidFill>
                  <a:srgbClr val="7030A0"/>
                </a:solidFill>
              </a:rPr>
              <a:t>For Loop</a:t>
            </a:r>
          </a:p>
        </p:txBody>
      </p:sp>
    </p:spTree>
    <p:extLst>
      <p:ext uri="{BB962C8B-B14F-4D97-AF65-F5344CB8AC3E}">
        <p14:creationId xmlns:p14="http://schemas.microsoft.com/office/powerpoint/2010/main" val="4086649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2" y="277782"/>
            <a:ext cx="11606151" cy="4770537"/>
          </a:xfrm>
          <a:prstGeom prst="rect">
            <a:avLst/>
          </a:prstGeom>
        </p:spPr>
        <p:txBody>
          <a:bodyPr wrap="square">
            <a:spAutoFit/>
          </a:bodyPr>
          <a:lstStyle/>
          <a:p>
            <a:r>
              <a:rPr lang="en-US" altLang="en-US" dirty="0">
                <a:cs typeface="Times New Roman" pitchFamily="18" charset="0"/>
              </a:rPr>
              <a:t>The </a:t>
            </a:r>
            <a:r>
              <a:rPr lang="en-US" altLang="en-US" sz="2800" b="1" i="1" dirty="0">
                <a:solidFill>
                  <a:srgbClr val="FF0000"/>
                </a:solidFill>
                <a:highlight>
                  <a:srgbClr val="FFFF00"/>
                </a:highlight>
                <a:cs typeface="Times New Roman" pitchFamily="18" charset="0"/>
              </a:rPr>
              <a:t>Array</a:t>
            </a:r>
            <a:r>
              <a:rPr lang="en-US" altLang="en-US" sz="2800" b="1" dirty="0">
                <a:solidFill>
                  <a:srgbClr val="FF0000"/>
                </a:solidFill>
                <a:highlight>
                  <a:srgbClr val="FFFF00"/>
                </a:highlight>
                <a:cs typeface="Times New Roman" pitchFamily="18" charset="0"/>
              </a:rPr>
              <a:t> object</a:t>
            </a:r>
            <a:r>
              <a:rPr lang="en-US" altLang="en-US" sz="2800" b="1" dirty="0">
                <a:solidFill>
                  <a:srgbClr val="FF0000"/>
                </a:solidFill>
                <a:highlight>
                  <a:srgbClr val="FFFF00"/>
                </a:highlight>
              </a:rPr>
              <a:t> </a:t>
            </a:r>
            <a:r>
              <a:rPr lang="en-US" altLang="en-US" sz="2800" dirty="0">
                <a:highlight>
                  <a:srgbClr val="FFFF00"/>
                </a:highlight>
              </a:rPr>
              <a:t> </a:t>
            </a:r>
            <a:r>
              <a:rPr lang="en-US" altLang="en-US" dirty="0"/>
              <a:t>enables you to do things to the items in the array </a:t>
            </a:r>
          </a:p>
          <a:p>
            <a:endParaRPr lang="en-US" altLang="en-US" b="1" dirty="0">
              <a:solidFill>
                <a:srgbClr val="FF0000"/>
              </a:solidFill>
            </a:endParaRPr>
          </a:p>
          <a:p>
            <a:r>
              <a:rPr lang="en-US" altLang="en-US" sz="2400" b="1" dirty="0">
                <a:solidFill>
                  <a:srgbClr val="FF0000"/>
                </a:solidFill>
              </a:rPr>
              <a:t>Methods</a:t>
            </a:r>
          </a:p>
          <a:p>
            <a:r>
              <a:rPr lang="en-US" altLang="en-US" dirty="0">
                <a:cs typeface="Times New Roman" pitchFamily="18" charset="0"/>
              </a:rPr>
              <a:t>The </a:t>
            </a:r>
            <a:r>
              <a:rPr lang="en-US" altLang="en-US" b="1" i="1" dirty="0">
                <a:cs typeface="Times New Roman" pitchFamily="18" charset="0"/>
              </a:rPr>
              <a:t>join()</a:t>
            </a:r>
            <a:r>
              <a:rPr lang="en-US" altLang="en-US" b="1" dirty="0">
                <a:cs typeface="Times New Roman" pitchFamily="18" charset="0"/>
              </a:rPr>
              <a:t> </a:t>
            </a:r>
            <a:r>
              <a:rPr lang="en-US" altLang="en-US" dirty="0">
                <a:cs typeface="Times New Roman" pitchFamily="18" charset="0"/>
              </a:rPr>
              <a:t>method of the </a:t>
            </a:r>
            <a:r>
              <a:rPr lang="en-US" altLang="en-US" i="1" dirty="0">
                <a:cs typeface="Times New Roman" pitchFamily="18" charset="0"/>
              </a:rPr>
              <a:t>Array</a:t>
            </a:r>
            <a:r>
              <a:rPr lang="en-US" altLang="en-US" dirty="0">
                <a:cs typeface="Times New Roman" pitchFamily="18" charset="0"/>
              </a:rPr>
              <a:t> object</a:t>
            </a:r>
            <a:r>
              <a:rPr lang="en-US" altLang="en-US" dirty="0"/>
              <a:t> </a:t>
            </a:r>
          </a:p>
          <a:p>
            <a:r>
              <a:rPr lang="en-US" altLang="en-US" dirty="0">
                <a:cs typeface="Times New Roman" pitchFamily="18" charset="0"/>
              </a:rPr>
              <a:t>The </a:t>
            </a:r>
            <a:r>
              <a:rPr lang="en-US" altLang="en-US" b="1" i="1" dirty="0">
                <a:cs typeface="Times New Roman" pitchFamily="18" charset="0"/>
              </a:rPr>
              <a:t>reverse()</a:t>
            </a:r>
            <a:r>
              <a:rPr lang="en-US" altLang="en-US" b="1" dirty="0">
                <a:cs typeface="Times New Roman" pitchFamily="18" charset="0"/>
              </a:rPr>
              <a:t> </a:t>
            </a:r>
            <a:r>
              <a:rPr lang="en-US" altLang="en-US" dirty="0">
                <a:cs typeface="Times New Roman" pitchFamily="18" charset="0"/>
              </a:rPr>
              <a:t>method of the </a:t>
            </a:r>
            <a:r>
              <a:rPr lang="en-US" altLang="en-US" i="1" dirty="0">
                <a:cs typeface="Times New Roman" pitchFamily="18" charset="0"/>
              </a:rPr>
              <a:t>Array</a:t>
            </a:r>
            <a:r>
              <a:rPr lang="en-US" altLang="en-US" dirty="0">
                <a:cs typeface="Times New Roman" pitchFamily="18" charset="0"/>
              </a:rPr>
              <a:t> object </a:t>
            </a:r>
          </a:p>
          <a:p>
            <a:r>
              <a:rPr lang="en-US" altLang="en-US" dirty="0">
                <a:cs typeface="Times New Roman" pitchFamily="18" charset="0"/>
              </a:rPr>
              <a:t>The </a:t>
            </a:r>
            <a:r>
              <a:rPr lang="en-US" altLang="en-US" b="1" i="1" dirty="0">
                <a:cs typeface="Times New Roman" pitchFamily="18" charset="0"/>
              </a:rPr>
              <a:t>sort()</a:t>
            </a:r>
            <a:r>
              <a:rPr lang="en-US" altLang="en-US" b="1" dirty="0">
                <a:cs typeface="Times New Roman" pitchFamily="18" charset="0"/>
              </a:rPr>
              <a:t> </a:t>
            </a:r>
            <a:r>
              <a:rPr lang="en-US" altLang="en-US" dirty="0">
                <a:cs typeface="Times New Roman" pitchFamily="18" charset="0"/>
              </a:rPr>
              <a:t>method of the </a:t>
            </a:r>
            <a:r>
              <a:rPr lang="en-US" altLang="en-US" i="1" dirty="0">
                <a:cs typeface="Times New Roman" pitchFamily="18" charset="0"/>
              </a:rPr>
              <a:t>Array</a:t>
            </a:r>
            <a:r>
              <a:rPr lang="en-US" altLang="en-US" dirty="0">
                <a:cs typeface="Times New Roman" pitchFamily="18" charset="0"/>
              </a:rPr>
              <a:t> object </a:t>
            </a:r>
          </a:p>
          <a:p>
            <a:r>
              <a:rPr lang="en-GB" dirty="0"/>
              <a:t>The </a:t>
            </a:r>
            <a:r>
              <a:rPr lang="en-GB" b="1" dirty="0"/>
              <a:t>pop()</a:t>
            </a:r>
            <a:r>
              <a:rPr lang="en-GB" dirty="0"/>
              <a:t> method removes the last element from an array</a:t>
            </a:r>
            <a:endParaRPr lang="en-US" altLang="en-US" dirty="0">
              <a:cs typeface="Times New Roman" pitchFamily="18" charset="0"/>
            </a:endParaRPr>
          </a:p>
          <a:p>
            <a:r>
              <a:rPr lang="en-GB" dirty="0"/>
              <a:t>The </a:t>
            </a:r>
            <a:r>
              <a:rPr lang="en-GB" b="1" dirty="0"/>
              <a:t>push()</a:t>
            </a:r>
            <a:r>
              <a:rPr lang="en-GB" dirty="0"/>
              <a:t> method adds a new element to an array (at the end)</a:t>
            </a:r>
            <a:endParaRPr lang="en-US" altLang="en-US" dirty="0">
              <a:cs typeface="Times New Roman" pitchFamily="18" charset="0"/>
            </a:endParaRPr>
          </a:p>
          <a:p>
            <a:r>
              <a:rPr lang="en-GB" dirty="0"/>
              <a:t>The </a:t>
            </a:r>
            <a:r>
              <a:rPr lang="en-GB" b="1" dirty="0"/>
              <a:t>shift()</a:t>
            </a:r>
            <a:r>
              <a:rPr lang="en-GB" dirty="0"/>
              <a:t> method removes the first array element and "shifts" all other elements to a lower index.</a:t>
            </a:r>
            <a:endParaRPr lang="en-US" altLang="en-US" dirty="0">
              <a:cs typeface="Times New Roman" pitchFamily="18" charset="0"/>
            </a:endParaRPr>
          </a:p>
          <a:p>
            <a:r>
              <a:rPr lang="en-GB" dirty="0"/>
              <a:t>The </a:t>
            </a:r>
            <a:r>
              <a:rPr lang="en-GB" b="1" dirty="0" err="1"/>
              <a:t>unshift</a:t>
            </a:r>
            <a:r>
              <a:rPr lang="en-GB" b="1" dirty="0"/>
              <a:t>()</a:t>
            </a:r>
            <a:r>
              <a:rPr lang="en-GB" dirty="0"/>
              <a:t> method adds a new element to an array (at the beginning), and "</a:t>
            </a:r>
            <a:r>
              <a:rPr lang="en-GB" dirty="0" err="1"/>
              <a:t>unshifts</a:t>
            </a:r>
            <a:r>
              <a:rPr lang="en-GB" dirty="0"/>
              <a:t>" older elements:</a:t>
            </a:r>
            <a:endParaRPr lang="en-US" altLang="en-US" dirty="0">
              <a:cs typeface="Arial" charset="0"/>
            </a:endParaRPr>
          </a:p>
          <a:p>
            <a:r>
              <a:rPr lang="en-GB" dirty="0"/>
              <a:t>The </a:t>
            </a:r>
            <a:r>
              <a:rPr lang="en-GB" b="1" dirty="0"/>
              <a:t>splice()</a:t>
            </a:r>
            <a:r>
              <a:rPr lang="en-GB" dirty="0"/>
              <a:t> method can be used to add new items to an array in a specific position</a:t>
            </a:r>
          </a:p>
          <a:p>
            <a:r>
              <a:rPr lang="en-GB" dirty="0"/>
              <a:t>The </a:t>
            </a:r>
            <a:r>
              <a:rPr lang="en-GB" b="1" dirty="0" err="1"/>
              <a:t>concat</a:t>
            </a:r>
            <a:r>
              <a:rPr lang="en-GB" b="1" dirty="0"/>
              <a:t>()</a:t>
            </a:r>
            <a:r>
              <a:rPr lang="en-GB" dirty="0"/>
              <a:t> method creates a new array by merging (concatenating) existing arrays:</a:t>
            </a:r>
          </a:p>
          <a:p>
            <a:r>
              <a:rPr lang="en-GB" dirty="0"/>
              <a:t>The </a:t>
            </a:r>
            <a:r>
              <a:rPr lang="en-GB" b="1" dirty="0" err="1"/>
              <a:t>toString</a:t>
            </a:r>
            <a:r>
              <a:rPr lang="en-GB" b="1" dirty="0"/>
              <a:t>() </a:t>
            </a:r>
            <a:r>
              <a:rPr lang="en-GB" dirty="0"/>
              <a:t>method converts an array to a comma separated string when a primitive value is expected</a:t>
            </a:r>
            <a:endParaRPr lang="en-US" altLang="en-US" dirty="0">
              <a:cs typeface="Arial" charset="0"/>
            </a:endParaRPr>
          </a:p>
          <a:p>
            <a:endParaRPr lang="en-US" altLang="en-US" dirty="0">
              <a:cs typeface="Arial" charset="0"/>
            </a:endParaRPr>
          </a:p>
          <a:p>
            <a:r>
              <a:rPr lang="en-US" altLang="en-US" b="1" dirty="0">
                <a:solidFill>
                  <a:srgbClr val="FF0000"/>
                </a:solidFill>
                <a:cs typeface="Arial" charset="0"/>
              </a:rPr>
              <a:t>Properties</a:t>
            </a:r>
          </a:p>
          <a:p>
            <a:r>
              <a:rPr lang="en-US" altLang="en-US" dirty="0">
                <a:cs typeface="Arial" charset="0"/>
              </a:rPr>
              <a:t>The </a:t>
            </a:r>
            <a:r>
              <a:rPr lang="en-US" altLang="en-US" i="1" dirty="0">
                <a:cs typeface="Arial" charset="0"/>
              </a:rPr>
              <a:t>Array</a:t>
            </a:r>
            <a:r>
              <a:rPr lang="en-US" altLang="en-US" dirty="0">
                <a:cs typeface="Arial" charset="0"/>
              </a:rPr>
              <a:t> object </a:t>
            </a:r>
            <a:r>
              <a:rPr lang="en-US" altLang="en-US" b="1" dirty="0">
                <a:cs typeface="Arial" charset="0"/>
              </a:rPr>
              <a:t>length</a:t>
            </a:r>
            <a:r>
              <a:rPr lang="en-US" altLang="en-US" dirty="0">
                <a:cs typeface="Arial" charset="0"/>
              </a:rPr>
              <a:t> property</a:t>
            </a:r>
            <a:endParaRPr lang="en-US" altLang="en-US" dirty="0">
              <a:cs typeface="Times New Roman" pitchFamily="18" charset="0"/>
            </a:endParaRPr>
          </a:p>
        </p:txBody>
      </p:sp>
      <p:pic>
        <p:nvPicPr>
          <p:cNvPr id="2" name="Picture 1">
            <a:extLst>
              <a:ext uri="{FF2B5EF4-FFF2-40B4-BE49-F238E27FC236}">
                <a16:creationId xmlns:a16="http://schemas.microsoft.com/office/drawing/2014/main" id="{78B218D4-E817-460D-AD85-ED8F2379DACC}"/>
              </a:ext>
            </a:extLst>
          </p:cNvPr>
          <p:cNvPicPr>
            <a:picLocks noChangeAspect="1"/>
          </p:cNvPicPr>
          <p:nvPr/>
        </p:nvPicPr>
        <p:blipFill>
          <a:blip r:embed="rId2"/>
          <a:stretch>
            <a:fillRect/>
          </a:stretch>
        </p:blipFill>
        <p:spPr>
          <a:xfrm>
            <a:off x="10151870" y="277782"/>
            <a:ext cx="1518036" cy="1176630"/>
          </a:xfrm>
          <a:prstGeom prst="rect">
            <a:avLst/>
          </a:prstGeom>
        </p:spPr>
      </p:pic>
    </p:spTree>
    <p:extLst>
      <p:ext uri="{BB962C8B-B14F-4D97-AF65-F5344CB8AC3E}">
        <p14:creationId xmlns:p14="http://schemas.microsoft.com/office/powerpoint/2010/main" val="4248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normAutofit/>
          </a:bodyPr>
          <a:lstStyle/>
          <a:p>
            <a:pPr marL="0" indent="0" algn="ctr">
              <a:buNone/>
            </a:pPr>
            <a:r>
              <a:rPr lang="en-US" sz="8000" b="1" dirty="0"/>
              <a:t>What do you already know about JavaScript?</a:t>
            </a:r>
          </a:p>
        </p:txBody>
      </p:sp>
    </p:spTree>
    <p:extLst>
      <p:ext uri="{BB962C8B-B14F-4D97-AF65-F5344CB8AC3E}">
        <p14:creationId xmlns:p14="http://schemas.microsoft.com/office/powerpoint/2010/main" val="3193485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3968-6218-4D1F-90DE-48C9E3BC13A1}"/>
              </a:ext>
            </a:extLst>
          </p:cNvPr>
          <p:cNvSpPr>
            <a:spLocks noGrp="1"/>
          </p:cNvSpPr>
          <p:nvPr>
            <p:ph type="title"/>
          </p:nvPr>
        </p:nvSpPr>
        <p:spPr/>
        <p:txBody>
          <a:bodyPr>
            <a:normAutofit/>
          </a:bodyPr>
          <a:lstStyle/>
          <a:p>
            <a:r>
              <a:rPr lang="en-GB" sz="4000" b="1"/>
              <a:t>Displaying elements in Array in lists</a:t>
            </a:r>
          </a:p>
        </p:txBody>
      </p:sp>
      <p:sp>
        <p:nvSpPr>
          <p:cNvPr id="3" name="Content Placeholder 2">
            <a:extLst>
              <a:ext uri="{FF2B5EF4-FFF2-40B4-BE49-F238E27FC236}">
                <a16:creationId xmlns:a16="http://schemas.microsoft.com/office/drawing/2014/main" id="{917A93C4-9A02-46DA-A385-63C634F90EEC}"/>
              </a:ext>
            </a:extLst>
          </p:cNvPr>
          <p:cNvSpPr>
            <a:spLocks noGrp="1"/>
          </p:cNvSpPr>
          <p:nvPr>
            <p:ph idx="1"/>
          </p:nvPr>
        </p:nvSpPr>
        <p:spPr/>
        <p:txBody>
          <a:bodyPr/>
          <a:lstStyle/>
          <a:p>
            <a:r>
              <a:rPr lang="en-GB" dirty="0"/>
              <a:t>For sorting and displaying the above array, use the following code</a:t>
            </a:r>
          </a:p>
          <a:p>
            <a:pPr lvl="1"/>
            <a:r>
              <a:rPr lang="en-GB" dirty="0" err="1"/>
              <a:t>fruits.sort</a:t>
            </a:r>
            <a:r>
              <a:rPr lang="en-GB" dirty="0"/>
              <a:t>();</a:t>
            </a:r>
          </a:p>
          <a:p>
            <a:pPr lvl="1"/>
            <a:r>
              <a:rPr lang="en-GB" dirty="0"/>
              <a:t>var text2 = "&lt;ul&gt;";</a:t>
            </a:r>
          </a:p>
          <a:p>
            <a:pPr lvl="1"/>
            <a:r>
              <a:rPr lang="en-GB" dirty="0"/>
              <a:t>for (var j = 0; j &lt; </a:t>
            </a:r>
            <a:r>
              <a:rPr lang="en-GB" dirty="0" err="1"/>
              <a:t>fruitLength</a:t>
            </a:r>
            <a:r>
              <a:rPr lang="en-GB" dirty="0"/>
              <a:t>; </a:t>
            </a:r>
            <a:r>
              <a:rPr lang="en-GB" dirty="0" err="1"/>
              <a:t>j++</a:t>
            </a:r>
            <a:r>
              <a:rPr lang="en-GB" dirty="0"/>
              <a:t>) {</a:t>
            </a:r>
          </a:p>
          <a:p>
            <a:pPr lvl="1"/>
            <a:r>
              <a:rPr lang="en-GB" dirty="0"/>
              <a:t>    text2 += "&lt;li&gt;" + fruits[j] + "&lt;/li&gt;";</a:t>
            </a:r>
          </a:p>
          <a:p>
            <a:pPr lvl="1"/>
            <a:r>
              <a:rPr lang="en-GB" dirty="0"/>
              <a:t>}</a:t>
            </a:r>
          </a:p>
          <a:p>
            <a:pPr lvl="1"/>
            <a:r>
              <a:rPr lang="en-GB" dirty="0"/>
              <a:t>text2 += "&lt;/ul&gt;";</a:t>
            </a:r>
          </a:p>
          <a:p>
            <a:pPr lvl="1"/>
            <a:r>
              <a:rPr lang="en-GB" dirty="0" err="1"/>
              <a:t>document.getElementById</a:t>
            </a:r>
            <a:r>
              <a:rPr lang="en-GB" dirty="0"/>
              <a:t>("demo2").</a:t>
            </a:r>
            <a:r>
              <a:rPr lang="en-GB" dirty="0" err="1"/>
              <a:t>innerHTML</a:t>
            </a:r>
            <a:r>
              <a:rPr lang="en-GB" dirty="0"/>
              <a:t> = text2;</a:t>
            </a:r>
          </a:p>
          <a:p>
            <a:pPr lvl="1"/>
            <a:r>
              <a:rPr lang="en-GB" dirty="0"/>
              <a:t>    console.log(text2);</a:t>
            </a:r>
          </a:p>
          <a:p>
            <a:pPr lvl="1"/>
            <a:r>
              <a:rPr lang="en-GB" dirty="0"/>
              <a:t> </a:t>
            </a:r>
          </a:p>
        </p:txBody>
      </p:sp>
    </p:spTree>
    <p:extLst>
      <p:ext uri="{BB962C8B-B14F-4D97-AF65-F5344CB8AC3E}">
        <p14:creationId xmlns:p14="http://schemas.microsoft.com/office/powerpoint/2010/main" val="1295198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D67E-31DC-4773-8F2A-8A9C039F0C45}"/>
              </a:ext>
            </a:extLst>
          </p:cNvPr>
          <p:cNvSpPr/>
          <p:nvPr/>
        </p:nvSpPr>
        <p:spPr>
          <a:xfrm>
            <a:off x="0" y="-314325"/>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787C7FA-8F44-45A4-9705-9A6FADC18300}"/>
              </a:ext>
            </a:extLst>
          </p:cNvPr>
          <p:cNvSpPr txBox="1"/>
          <p:nvPr/>
        </p:nvSpPr>
        <p:spPr>
          <a:xfrm>
            <a:off x="1401725" y="2182813"/>
            <a:ext cx="9388549" cy="2123658"/>
          </a:xfrm>
          <a:prstGeom prst="rect">
            <a:avLst/>
          </a:prstGeom>
          <a:noFill/>
        </p:spPr>
        <p:txBody>
          <a:bodyPr wrap="square" rtlCol="0">
            <a:spAutoFit/>
          </a:bodyPr>
          <a:lstStyle/>
          <a:p>
            <a:pPr algn="ctr"/>
            <a:r>
              <a:rPr lang="en-GB" sz="6600" b="1" dirty="0"/>
              <a:t>Array</a:t>
            </a:r>
          </a:p>
          <a:p>
            <a:pPr algn="ctr"/>
            <a:r>
              <a:rPr lang="en-GB" sz="6600" b="1" dirty="0"/>
              <a:t>Exercises</a:t>
            </a:r>
          </a:p>
        </p:txBody>
      </p:sp>
      <p:pic>
        <p:nvPicPr>
          <p:cNvPr id="2" name="Picture 1">
            <a:extLst>
              <a:ext uri="{FF2B5EF4-FFF2-40B4-BE49-F238E27FC236}">
                <a16:creationId xmlns:a16="http://schemas.microsoft.com/office/drawing/2014/main" id="{6BFA1B31-FEB8-46C5-AE7C-2EFA664E1D07}"/>
              </a:ext>
            </a:extLst>
          </p:cNvPr>
          <p:cNvPicPr>
            <a:picLocks noChangeAspect="1"/>
          </p:cNvPicPr>
          <p:nvPr/>
        </p:nvPicPr>
        <p:blipFill>
          <a:blip r:embed="rId2"/>
          <a:stretch>
            <a:fillRect/>
          </a:stretch>
        </p:blipFill>
        <p:spPr>
          <a:xfrm>
            <a:off x="10289883" y="-314325"/>
            <a:ext cx="1902117" cy="1902117"/>
          </a:xfrm>
          <a:prstGeom prst="rect">
            <a:avLst/>
          </a:prstGeom>
        </p:spPr>
      </p:pic>
    </p:spTree>
    <p:extLst>
      <p:ext uri="{BB962C8B-B14F-4D97-AF65-F5344CB8AC3E}">
        <p14:creationId xmlns:p14="http://schemas.microsoft.com/office/powerpoint/2010/main" val="714839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85468C-BD73-41A4-BF9C-066DA075FF10}"/>
              </a:ext>
            </a:extLst>
          </p:cNvPr>
          <p:cNvSpPr/>
          <p:nvPr/>
        </p:nvSpPr>
        <p:spPr>
          <a:xfrm>
            <a:off x="192505" y="251207"/>
            <a:ext cx="10696074" cy="6924973"/>
          </a:xfrm>
          <a:prstGeom prst="rect">
            <a:avLst/>
          </a:prstGeom>
        </p:spPr>
        <p:txBody>
          <a:bodyPr wrap="square">
            <a:spAutoFit/>
          </a:bodyPr>
          <a:lstStyle/>
          <a:p>
            <a:r>
              <a:rPr lang="en-GB" sz="1200" dirty="0"/>
              <a:t>&lt;!DOCTYPE html&gt;</a:t>
            </a:r>
          </a:p>
          <a:p>
            <a:endParaRPr lang="en-GB" sz="1200" dirty="0"/>
          </a:p>
          <a:p>
            <a:r>
              <a:rPr lang="en-GB" sz="1200" dirty="0"/>
              <a:t>&lt;html </a:t>
            </a:r>
            <a:r>
              <a:rPr lang="en-GB" sz="1200" dirty="0" err="1"/>
              <a:t>lang</a:t>
            </a:r>
            <a:r>
              <a:rPr lang="en-GB" sz="1200" dirty="0"/>
              <a:t>="</a:t>
            </a:r>
            <a:r>
              <a:rPr lang="en-GB" sz="1200" dirty="0" err="1"/>
              <a:t>en</a:t>
            </a:r>
            <a:r>
              <a:rPr lang="en-GB" sz="1200" dirty="0"/>
              <a:t>" </a:t>
            </a:r>
            <a:r>
              <a:rPr lang="en-GB" sz="1200" dirty="0" err="1"/>
              <a:t>xmlns</a:t>
            </a:r>
            <a:r>
              <a:rPr lang="en-GB" sz="1200" dirty="0"/>
              <a:t>="http://www.w3.org/1999/xhtml"&gt;</a:t>
            </a:r>
          </a:p>
          <a:p>
            <a:r>
              <a:rPr lang="en-GB" sz="1200" dirty="0"/>
              <a:t>&lt;head&gt;</a:t>
            </a:r>
          </a:p>
          <a:p>
            <a:r>
              <a:rPr lang="en-GB" sz="1200" dirty="0"/>
              <a:t>&lt;meta charset="utf-8" /&gt;</a:t>
            </a:r>
          </a:p>
          <a:p>
            <a:r>
              <a:rPr lang="en-GB" sz="1200" dirty="0"/>
              <a:t>&lt;title&gt;JavaScript allocate to array&lt;/title&gt;</a:t>
            </a:r>
          </a:p>
          <a:p>
            <a:endParaRPr lang="en-GB" sz="1200" dirty="0"/>
          </a:p>
          <a:p>
            <a:r>
              <a:rPr lang="en-GB" sz="1200" dirty="0"/>
              <a:t>&lt;/head&gt;</a:t>
            </a:r>
          </a:p>
          <a:p>
            <a:r>
              <a:rPr lang="en-GB" sz="1200" dirty="0"/>
              <a:t>&lt;body&gt;</a:t>
            </a:r>
          </a:p>
          <a:p>
            <a:r>
              <a:rPr lang="en-GB" sz="1200" dirty="0"/>
              <a:t>&lt;h1&gt;JavaScript - Arrays&lt;/h1&gt;</a:t>
            </a:r>
          </a:p>
          <a:p>
            <a:r>
              <a:rPr lang="en-GB" sz="1200" dirty="0"/>
              <a:t>&lt;h2&gt;Input, Create an array and display&lt;/h2&gt;</a:t>
            </a:r>
          </a:p>
          <a:p>
            <a:r>
              <a:rPr lang="en-GB" sz="1200" dirty="0"/>
              <a:t>&lt;input id="input1"/&gt;</a:t>
            </a:r>
          </a:p>
          <a:p>
            <a:r>
              <a:rPr lang="en-GB" sz="1200" dirty="0"/>
              <a:t>&lt;input id="input2"/&gt;</a:t>
            </a:r>
          </a:p>
          <a:p>
            <a:r>
              <a:rPr lang="en-GB" sz="1200" dirty="0"/>
              <a:t>&lt;input id="input3"/&gt;</a:t>
            </a:r>
          </a:p>
          <a:p>
            <a:r>
              <a:rPr lang="en-GB" sz="1200" dirty="0"/>
              <a:t>&lt;input type="button" value="Create array" onclick="</a:t>
            </a:r>
            <a:r>
              <a:rPr lang="en-GB" sz="1200" dirty="0" err="1"/>
              <a:t>myarray</a:t>
            </a:r>
            <a:r>
              <a:rPr lang="en-GB" sz="1200" dirty="0"/>
              <a:t>(input1.value, input2.value, input3.value)"/&gt;</a:t>
            </a:r>
          </a:p>
          <a:p>
            <a:r>
              <a:rPr lang="en-GB" sz="1200" dirty="0"/>
              <a:t>	&lt;p id="</a:t>
            </a:r>
            <a:r>
              <a:rPr lang="en-GB" sz="1200" dirty="0" err="1"/>
              <a:t>arrayresult</a:t>
            </a:r>
            <a:r>
              <a:rPr lang="en-GB" sz="1200" dirty="0"/>
              <a:t>"&gt;&lt;/p&gt;&lt;</a:t>
            </a:r>
            <a:r>
              <a:rPr lang="en-GB" sz="1200" dirty="0" err="1"/>
              <a:t>br</a:t>
            </a:r>
            <a:r>
              <a:rPr lang="en-GB" sz="1200" dirty="0"/>
              <a:t>&gt;</a:t>
            </a:r>
          </a:p>
          <a:p>
            <a:r>
              <a:rPr lang="en-GB" sz="1200" dirty="0"/>
              <a:t>	&lt;p id="arrayresult1"&gt;&lt;/p&gt;&lt;</a:t>
            </a:r>
            <a:r>
              <a:rPr lang="en-GB" sz="1200" dirty="0" err="1"/>
              <a:t>br</a:t>
            </a:r>
            <a:r>
              <a:rPr lang="en-GB" sz="1200" dirty="0"/>
              <a:t>&gt;</a:t>
            </a:r>
          </a:p>
          <a:p>
            <a:r>
              <a:rPr lang="en-GB" sz="1200" dirty="0"/>
              <a:t>	&lt;p id="arrayresult2"&gt;&lt;/p&gt;</a:t>
            </a:r>
          </a:p>
          <a:p>
            <a:r>
              <a:rPr lang="en-GB" sz="1200" dirty="0"/>
              <a:t>	</a:t>
            </a:r>
          </a:p>
          <a:p>
            <a:r>
              <a:rPr lang="en-GB" sz="1200" dirty="0">
                <a:highlight>
                  <a:srgbClr val="FFFF00"/>
                </a:highlight>
              </a:rPr>
              <a:t>&lt;script&gt;</a:t>
            </a:r>
          </a:p>
          <a:p>
            <a:r>
              <a:rPr lang="en-GB" sz="1200" dirty="0">
                <a:highlight>
                  <a:srgbClr val="FFFF00"/>
                </a:highlight>
              </a:rPr>
              <a:t> function </a:t>
            </a:r>
            <a:r>
              <a:rPr lang="en-GB" sz="1200" dirty="0" err="1">
                <a:highlight>
                  <a:srgbClr val="FFFF00"/>
                </a:highlight>
              </a:rPr>
              <a:t>myarray</a:t>
            </a:r>
            <a:r>
              <a:rPr lang="en-GB" sz="1200" dirty="0">
                <a:highlight>
                  <a:srgbClr val="FFFF00"/>
                </a:highlight>
              </a:rPr>
              <a:t>(x, y, z) {</a:t>
            </a:r>
          </a:p>
          <a:p>
            <a:r>
              <a:rPr lang="en-GB" sz="1200" dirty="0">
                <a:highlight>
                  <a:srgbClr val="FFFF00"/>
                </a:highlight>
              </a:rPr>
              <a:t>//declare and create array</a:t>
            </a:r>
          </a:p>
          <a:p>
            <a:r>
              <a:rPr lang="en-GB" sz="1200" dirty="0">
                <a:highlight>
                  <a:srgbClr val="FFFF00"/>
                </a:highlight>
              </a:rPr>
              <a:t>Var </a:t>
            </a:r>
            <a:r>
              <a:rPr lang="en-GB" sz="1200" dirty="0" err="1">
                <a:highlight>
                  <a:srgbClr val="FFFF00"/>
                </a:highlight>
              </a:rPr>
              <a:t>myArray</a:t>
            </a:r>
            <a:r>
              <a:rPr lang="en-GB" sz="1200" dirty="0">
                <a:highlight>
                  <a:srgbClr val="FFFF00"/>
                </a:highlight>
              </a:rPr>
              <a:t> = [];</a:t>
            </a:r>
          </a:p>
          <a:p>
            <a:r>
              <a:rPr lang="en-GB" sz="1200" dirty="0" err="1">
                <a:highlight>
                  <a:srgbClr val="FFFF00"/>
                </a:highlight>
              </a:rPr>
              <a:t>myArray</a:t>
            </a:r>
            <a:r>
              <a:rPr lang="en-GB" sz="1200" dirty="0">
                <a:highlight>
                  <a:srgbClr val="FFFF00"/>
                </a:highlight>
              </a:rPr>
              <a:t>[0] = x;</a:t>
            </a:r>
          </a:p>
          <a:p>
            <a:r>
              <a:rPr lang="en-GB" sz="1200" dirty="0" err="1">
                <a:highlight>
                  <a:srgbClr val="FFFF00"/>
                </a:highlight>
              </a:rPr>
              <a:t>myArray</a:t>
            </a:r>
            <a:r>
              <a:rPr lang="en-GB" sz="1200" dirty="0">
                <a:highlight>
                  <a:srgbClr val="FFFF00"/>
                </a:highlight>
              </a:rPr>
              <a:t>[1] = y;</a:t>
            </a:r>
          </a:p>
          <a:p>
            <a:r>
              <a:rPr lang="en-GB" sz="1200" dirty="0" err="1">
                <a:highlight>
                  <a:srgbClr val="FFFF00"/>
                </a:highlight>
              </a:rPr>
              <a:t>myArray</a:t>
            </a:r>
            <a:r>
              <a:rPr lang="en-GB" sz="1200" dirty="0">
                <a:highlight>
                  <a:srgbClr val="FFFF00"/>
                </a:highlight>
              </a:rPr>
              <a:t>[2] = z;</a:t>
            </a:r>
          </a:p>
          <a:p>
            <a:r>
              <a:rPr lang="en-GB" sz="1200" dirty="0">
                <a:highlight>
                  <a:srgbClr val="FFFF00"/>
                </a:highlight>
              </a:rPr>
              <a:t>	//display array on webpage with 2 different approaches</a:t>
            </a:r>
          </a:p>
          <a:p>
            <a:r>
              <a:rPr lang="en-GB" sz="1200" dirty="0">
                <a:highlight>
                  <a:srgbClr val="FFFF00"/>
                </a:highlight>
              </a:rPr>
              <a:t>	</a:t>
            </a:r>
            <a:r>
              <a:rPr lang="en-GB" sz="1200" dirty="0" err="1">
                <a:highlight>
                  <a:srgbClr val="FFFF00"/>
                </a:highlight>
              </a:rPr>
              <a:t>document.getElementById</a:t>
            </a:r>
            <a:r>
              <a:rPr lang="en-GB" sz="1200" dirty="0">
                <a:highlight>
                  <a:srgbClr val="FFFF00"/>
                </a:highlight>
              </a:rPr>
              <a:t>("</a:t>
            </a:r>
            <a:r>
              <a:rPr lang="en-GB" sz="1200" dirty="0" err="1">
                <a:highlight>
                  <a:srgbClr val="FFFF00"/>
                </a:highlight>
              </a:rPr>
              <a:t>arrayresult</a:t>
            </a:r>
            <a:r>
              <a:rPr lang="en-GB" sz="1200" dirty="0">
                <a:highlight>
                  <a:srgbClr val="FFFF00"/>
                </a:highlight>
              </a:rPr>
              <a:t>").</a:t>
            </a:r>
            <a:r>
              <a:rPr lang="en-GB" sz="1200" dirty="0" err="1">
                <a:highlight>
                  <a:srgbClr val="FFFF00"/>
                </a:highlight>
              </a:rPr>
              <a:t>innerHTML</a:t>
            </a:r>
            <a:r>
              <a:rPr lang="en-GB" sz="1200" dirty="0">
                <a:highlight>
                  <a:srgbClr val="FFFF00"/>
                </a:highlight>
              </a:rPr>
              <a:t> = </a:t>
            </a:r>
            <a:r>
              <a:rPr lang="en-GB" sz="1200" dirty="0" err="1">
                <a:highlight>
                  <a:srgbClr val="FFFF00"/>
                </a:highlight>
              </a:rPr>
              <a:t>myArray</a:t>
            </a:r>
            <a:r>
              <a:rPr lang="en-GB" sz="1200" dirty="0">
                <a:highlight>
                  <a:srgbClr val="FFFF00"/>
                </a:highlight>
              </a:rPr>
              <a:t>;</a:t>
            </a:r>
          </a:p>
          <a:p>
            <a:r>
              <a:rPr lang="en-GB" sz="1200" dirty="0">
                <a:highlight>
                  <a:srgbClr val="FFFF00"/>
                </a:highlight>
              </a:rPr>
              <a:t>	</a:t>
            </a:r>
            <a:r>
              <a:rPr lang="en-GB" sz="1200" dirty="0" err="1">
                <a:highlight>
                  <a:srgbClr val="FFFF00"/>
                </a:highlight>
              </a:rPr>
              <a:t>document.getElementById</a:t>
            </a:r>
            <a:r>
              <a:rPr lang="en-GB" sz="1200" dirty="0">
                <a:highlight>
                  <a:srgbClr val="FFFF00"/>
                </a:highlight>
              </a:rPr>
              <a:t>("arrayresult1").</a:t>
            </a:r>
            <a:r>
              <a:rPr lang="en-GB" sz="1200" dirty="0" err="1">
                <a:highlight>
                  <a:srgbClr val="FFFF00"/>
                </a:highlight>
              </a:rPr>
              <a:t>innerHTML</a:t>
            </a:r>
            <a:r>
              <a:rPr lang="en-GB" sz="1200" dirty="0">
                <a:highlight>
                  <a:srgbClr val="FFFF00"/>
                </a:highlight>
              </a:rPr>
              <a:t> = </a:t>
            </a:r>
            <a:r>
              <a:rPr lang="en-GB" sz="1200" dirty="0" err="1">
                <a:highlight>
                  <a:srgbClr val="FFFF00"/>
                </a:highlight>
              </a:rPr>
              <a:t>myArray.join</a:t>
            </a:r>
            <a:r>
              <a:rPr lang="en-GB" sz="1200" dirty="0">
                <a:highlight>
                  <a:srgbClr val="FFFF00"/>
                </a:highlight>
              </a:rPr>
              <a:t>(", ");</a:t>
            </a:r>
          </a:p>
          <a:p>
            <a:r>
              <a:rPr lang="en-GB" sz="1200" dirty="0">
                <a:highlight>
                  <a:srgbClr val="FFFF00"/>
                </a:highlight>
              </a:rPr>
              <a:t>                      //display item in array with index 1   </a:t>
            </a:r>
          </a:p>
          <a:p>
            <a:r>
              <a:rPr lang="en-GB" sz="1200" dirty="0">
                <a:highlight>
                  <a:srgbClr val="FFFF00"/>
                </a:highlight>
              </a:rPr>
              <a:t>	</a:t>
            </a:r>
            <a:r>
              <a:rPr lang="en-GB" sz="1200" dirty="0" err="1">
                <a:highlight>
                  <a:srgbClr val="FFFF00"/>
                </a:highlight>
              </a:rPr>
              <a:t>document.getElementById</a:t>
            </a:r>
            <a:r>
              <a:rPr lang="en-GB" sz="1200" dirty="0">
                <a:highlight>
                  <a:srgbClr val="FFFF00"/>
                </a:highlight>
              </a:rPr>
              <a:t>("arrayresult2").</a:t>
            </a:r>
            <a:r>
              <a:rPr lang="en-GB" sz="1200" dirty="0" err="1">
                <a:highlight>
                  <a:srgbClr val="FFFF00"/>
                </a:highlight>
              </a:rPr>
              <a:t>innerHTML</a:t>
            </a:r>
            <a:r>
              <a:rPr lang="en-GB" sz="1200" dirty="0">
                <a:highlight>
                  <a:srgbClr val="FFFF00"/>
                </a:highlight>
              </a:rPr>
              <a:t> = </a:t>
            </a:r>
            <a:r>
              <a:rPr lang="en-GB" sz="1200" dirty="0" err="1">
                <a:highlight>
                  <a:srgbClr val="FFFF00"/>
                </a:highlight>
              </a:rPr>
              <a:t>myArray</a:t>
            </a:r>
            <a:r>
              <a:rPr lang="en-GB" sz="1200" dirty="0">
                <a:highlight>
                  <a:srgbClr val="FFFF00"/>
                </a:highlight>
              </a:rPr>
              <a:t>[1];</a:t>
            </a:r>
          </a:p>
          <a:p>
            <a:r>
              <a:rPr lang="en-GB" sz="1200" dirty="0">
                <a:highlight>
                  <a:srgbClr val="FFFF00"/>
                </a:highlight>
              </a:rPr>
              <a:t>        }</a:t>
            </a:r>
          </a:p>
          <a:p>
            <a:r>
              <a:rPr lang="en-GB" sz="1200" dirty="0">
                <a:highlight>
                  <a:srgbClr val="FFFF00"/>
                </a:highlight>
              </a:rPr>
              <a:t>&lt;/script&gt;</a:t>
            </a:r>
          </a:p>
          <a:p>
            <a:r>
              <a:rPr lang="en-GB" sz="1200" dirty="0"/>
              <a:t>&lt;/body&gt;</a:t>
            </a:r>
          </a:p>
          <a:p>
            <a:r>
              <a:rPr lang="en-GB" sz="1200" dirty="0"/>
              <a:t>&lt;/html&gt;</a:t>
            </a:r>
          </a:p>
          <a:p>
            <a:endParaRPr lang="en-GB" sz="1200" dirty="0"/>
          </a:p>
        </p:txBody>
      </p:sp>
      <p:sp>
        <p:nvSpPr>
          <p:cNvPr id="3" name="TextBox 2">
            <a:extLst>
              <a:ext uri="{FF2B5EF4-FFF2-40B4-BE49-F238E27FC236}">
                <a16:creationId xmlns:a16="http://schemas.microsoft.com/office/drawing/2014/main" id="{15D59EF6-0C00-4CA2-862D-D0A203363F4C}"/>
              </a:ext>
            </a:extLst>
          </p:cNvPr>
          <p:cNvSpPr txBox="1"/>
          <p:nvPr/>
        </p:nvSpPr>
        <p:spPr>
          <a:xfrm>
            <a:off x="10888579" y="251207"/>
            <a:ext cx="986589" cy="369332"/>
          </a:xfrm>
          <a:prstGeom prst="rect">
            <a:avLst/>
          </a:prstGeom>
          <a:noFill/>
        </p:spPr>
        <p:txBody>
          <a:bodyPr wrap="square" rtlCol="0">
            <a:spAutoFit/>
          </a:bodyPr>
          <a:lstStyle/>
          <a:p>
            <a:r>
              <a:rPr lang="en-GB" dirty="0"/>
              <a:t>17</a:t>
            </a:r>
          </a:p>
        </p:txBody>
      </p:sp>
      <p:sp>
        <p:nvSpPr>
          <p:cNvPr id="4" name="TextBox 3">
            <a:extLst>
              <a:ext uri="{FF2B5EF4-FFF2-40B4-BE49-F238E27FC236}">
                <a16:creationId xmlns:a16="http://schemas.microsoft.com/office/drawing/2014/main" id="{9126F2B7-4E03-4E56-A541-63CD81573924}"/>
              </a:ext>
            </a:extLst>
          </p:cNvPr>
          <p:cNvSpPr txBox="1"/>
          <p:nvPr/>
        </p:nvSpPr>
        <p:spPr>
          <a:xfrm>
            <a:off x="7029450" y="471488"/>
            <a:ext cx="3486150" cy="461665"/>
          </a:xfrm>
          <a:prstGeom prst="rect">
            <a:avLst/>
          </a:prstGeom>
          <a:noFill/>
        </p:spPr>
        <p:txBody>
          <a:bodyPr wrap="square" rtlCol="0">
            <a:spAutoFit/>
          </a:bodyPr>
          <a:lstStyle/>
          <a:p>
            <a:r>
              <a:rPr lang="en-GB" sz="2400" b="1" dirty="0"/>
              <a:t>Join() Array</a:t>
            </a:r>
          </a:p>
        </p:txBody>
      </p:sp>
    </p:spTree>
    <p:extLst>
      <p:ext uri="{BB962C8B-B14F-4D97-AF65-F5344CB8AC3E}">
        <p14:creationId xmlns:p14="http://schemas.microsoft.com/office/powerpoint/2010/main" val="74030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1D6C6C-4DDF-449E-AC95-2B48F9F1BEDA}"/>
              </a:ext>
            </a:extLst>
          </p:cNvPr>
          <p:cNvSpPr/>
          <p:nvPr/>
        </p:nvSpPr>
        <p:spPr>
          <a:xfrm>
            <a:off x="204537" y="366623"/>
            <a:ext cx="8855242" cy="6124754"/>
          </a:xfrm>
          <a:prstGeom prst="rect">
            <a:avLst/>
          </a:prstGeom>
        </p:spPr>
        <p:txBody>
          <a:bodyPr wrap="square">
            <a:spAutoFit/>
          </a:bodyPr>
          <a:lstStyle/>
          <a:p>
            <a:r>
              <a:rPr lang="en-GB" sz="1400" dirty="0"/>
              <a:t>&lt;!DOCTYPE html&gt;</a:t>
            </a:r>
          </a:p>
          <a:p>
            <a:endParaRPr lang="en-GB" sz="1400" dirty="0"/>
          </a:p>
          <a:p>
            <a:r>
              <a:rPr lang="en-GB" sz="1400" dirty="0"/>
              <a:t>&lt;html </a:t>
            </a:r>
            <a:r>
              <a:rPr lang="en-GB" sz="1400" dirty="0" err="1"/>
              <a:t>lang</a:t>
            </a:r>
            <a:r>
              <a:rPr lang="en-GB" sz="1400" dirty="0"/>
              <a:t>="</a:t>
            </a:r>
            <a:r>
              <a:rPr lang="en-GB" sz="1400" dirty="0" err="1"/>
              <a:t>en</a:t>
            </a:r>
            <a:r>
              <a:rPr lang="en-GB" sz="1400" dirty="0"/>
              <a:t>" </a:t>
            </a:r>
            <a:r>
              <a:rPr lang="en-GB" sz="1400" dirty="0" err="1"/>
              <a:t>xmlns</a:t>
            </a:r>
            <a:r>
              <a:rPr lang="en-GB" sz="1400" dirty="0"/>
              <a:t>="http://www.w3.org/1999/xhtml"&gt;</a:t>
            </a:r>
          </a:p>
          <a:p>
            <a:r>
              <a:rPr lang="en-GB" sz="1400" dirty="0"/>
              <a:t>&lt;head&gt;</a:t>
            </a:r>
          </a:p>
          <a:p>
            <a:r>
              <a:rPr lang="en-GB" sz="1400" dirty="0"/>
              <a:t>&lt;meta charset="utf-8" /&gt;</a:t>
            </a:r>
          </a:p>
          <a:p>
            <a:r>
              <a:rPr lang="en-GB" sz="1400" dirty="0"/>
              <a:t>&lt;title&gt;JavaScript - Array Length&lt;/title&gt;</a:t>
            </a:r>
          </a:p>
          <a:p>
            <a:r>
              <a:rPr lang="en-GB" sz="1400" dirty="0"/>
              <a:t>&lt;/head&gt;</a:t>
            </a:r>
          </a:p>
          <a:p>
            <a:endParaRPr lang="en-GB" sz="1400" dirty="0"/>
          </a:p>
          <a:p>
            <a:r>
              <a:rPr lang="en-GB" sz="1400" dirty="0"/>
              <a:t>&lt;body&gt;</a:t>
            </a:r>
          </a:p>
          <a:p>
            <a:r>
              <a:rPr lang="en-GB" sz="1400" dirty="0"/>
              <a:t>&lt;h1&gt;JavaScript - Arrays&lt;/h1&gt;</a:t>
            </a:r>
          </a:p>
          <a:p>
            <a:r>
              <a:rPr lang="en-GB" sz="1400" dirty="0"/>
              <a:t>&lt;h2&gt;Array Length&lt;/h2&gt;</a:t>
            </a:r>
          </a:p>
          <a:p>
            <a:r>
              <a:rPr lang="en-GB" sz="1400" dirty="0"/>
              <a:t>&lt;input id="input1" /&gt;</a:t>
            </a:r>
          </a:p>
          <a:p>
            <a:r>
              <a:rPr lang="en-GB" sz="1400" dirty="0"/>
              <a:t>&lt;input type="button" value="Push value to array" onclick="</a:t>
            </a:r>
            <a:r>
              <a:rPr lang="en-GB" sz="1400" dirty="0" err="1"/>
              <a:t>addtoarray</a:t>
            </a:r>
            <a:r>
              <a:rPr lang="en-GB" sz="1400" dirty="0"/>
              <a:t>(input1.value)" /&gt;</a:t>
            </a:r>
          </a:p>
          <a:p>
            <a:r>
              <a:rPr lang="en-GB" sz="1400" dirty="0"/>
              <a:t>&lt;p id="result"&gt;&lt;/p&gt;</a:t>
            </a:r>
          </a:p>
          <a:p>
            <a:r>
              <a:rPr lang="en-GB" sz="1400" dirty="0"/>
              <a:t>&lt;p id="</a:t>
            </a:r>
            <a:r>
              <a:rPr lang="en-GB" sz="1400" dirty="0" err="1"/>
              <a:t>lengthcounter</a:t>
            </a:r>
            <a:r>
              <a:rPr lang="en-GB" sz="1400" dirty="0"/>
              <a:t>"&gt;&lt;/p&gt;</a:t>
            </a:r>
          </a:p>
          <a:p>
            <a:r>
              <a:rPr lang="en-GB" sz="1400" dirty="0"/>
              <a:t>	</a:t>
            </a:r>
          </a:p>
          <a:p>
            <a:r>
              <a:rPr lang="en-GB" sz="1400" dirty="0">
                <a:highlight>
                  <a:srgbClr val="FFFF00"/>
                </a:highlight>
              </a:rPr>
              <a:t>&lt;script&gt;</a:t>
            </a:r>
          </a:p>
          <a:p>
            <a:r>
              <a:rPr lang="en-GB" sz="1400" dirty="0">
                <a:highlight>
                  <a:srgbClr val="FFFF00"/>
                </a:highlight>
              </a:rPr>
              <a:t>Var </a:t>
            </a:r>
            <a:r>
              <a:rPr lang="en-GB" sz="1400" dirty="0" err="1">
                <a:highlight>
                  <a:srgbClr val="FFFF00"/>
                </a:highlight>
              </a:rPr>
              <a:t>myArray</a:t>
            </a:r>
            <a:r>
              <a:rPr lang="en-GB" sz="1400" dirty="0">
                <a:highlight>
                  <a:srgbClr val="FFFF00"/>
                </a:highlight>
              </a:rPr>
              <a:t> = [];</a:t>
            </a:r>
          </a:p>
          <a:p>
            <a:r>
              <a:rPr lang="en-GB" sz="1400" dirty="0">
                <a:highlight>
                  <a:srgbClr val="FFFF00"/>
                </a:highlight>
              </a:rPr>
              <a:t>function </a:t>
            </a:r>
            <a:r>
              <a:rPr lang="en-GB" sz="1400" dirty="0" err="1">
                <a:highlight>
                  <a:srgbClr val="FFFF00"/>
                </a:highlight>
              </a:rPr>
              <a:t>addtoarray</a:t>
            </a:r>
            <a:r>
              <a:rPr lang="en-GB" sz="1400" dirty="0">
                <a:highlight>
                  <a:srgbClr val="FFFF00"/>
                </a:highlight>
              </a:rPr>
              <a:t>(x) {</a:t>
            </a:r>
          </a:p>
          <a:p>
            <a:r>
              <a:rPr lang="en-GB" sz="1400" dirty="0" err="1">
                <a:highlight>
                  <a:srgbClr val="FFFF00"/>
                </a:highlight>
              </a:rPr>
              <a:t>myArray.push</a:t>
            </a:r>
            <a:r>
              <a:rPr lang="en-GB" sz="1400" dirty="0">
                <a:highlight>
                  <a:srgbClr val="FFFF00"/>
                </a:highlight>
              </a:rPr>
              <a:t>(x);</a:t>
            </a:r>
          </a:p>
          <a:p>
            <a:r>
              <a:rPr lang="en-GB" sz="1400" dirty="0" err="1">
                <a:highlight>
                  <a:srgbClr val="FFFF00"/>
                </a:highlight>
              </a:rPr>
              <a:t>document.getElementById</a:t>
            </a:r>
            <a:r>
              <a:rPr lang="en-GB" sz="1400" dirty="0">
                <a:highlight>
                  <a:srgbClr val="FFFF00"/>
                </a:highlight>
              </a:rPr>
              <a:t>("result").</a:t>
            </a:r>
            <a:r>
              <a:rPr lang="en-GB" sz="1400" dirty="0" err="1">
                <a:highlight>
                  <a:srgbClr val="FFFF00"/>
                </a:highlight>
              </a:rPr>
              <a:t>innerHTML</a:t>
            </a:r>
            <a:r>
              <a:rPr lang="en-GB" sz="1400" dirty="0">
                <a:highlight>
                  <a:srgbClr val="FFFF00"/>
                </a:highlight>
              </a:rPr>
              <a:t> = </a:t>
            </a:r>
            <a:r>
              <a:rPr lang="en-GB" sz="1400" dirty="0" err="1">
                <a:highlight>
                  <a:srgbClr val="FFFF00"/>
                </a:highlight>
              </a:rPr>
              <a:t>myArray.join</a:t>
            </a:r>
            <a:r>
              <a:rPr lang="en-GB" sz="1400" dirty="0">
                <a:highlight>
                  <a:srgbClr val="FFFF00"/>
                </a:highlight>
              </a:rPr>
              <a:t>(", ");</a:t>
            </a:r>
          </a:p>
          <a:p>
            <a:r>
              <a:rPr lang="en-GB" sz="1400" dirty="0" err="1">
                <a:highlight>
                  <a:srgbClr val="FFFF00"/>
                </a:highlight>
              </a:rPr>
              <a:t>document.getElementById</a:t>
            </a:r>
            <a:r>
              <a:rPr lang="en-GB" sz="1400" dirty="0">
                <a:highlight>
                  <a:srgbClr val="FFFF00"/>
                </a:highlight>
              </a:rPr>
              <a:t>("</a:t>
            </a:r>
            <a:r>
              <a:rPr lang="en-GB" sz="1400" dirty="0" err="1">
                <a:highlight>
                  <a:srgbClr val="FFFF00"/>
                </a:highlight>
              </a:rPr>
              <a:t>lengthcounter</a:t>
            </a:r>
            <a:r>
              <a:rPr lang="en-GB" sz="1400" dirty="0">
                <a:highlight>
                  <a:srgbClr val="FFFF00"/>
                </a:highlight>
              </a:rPr>
              <a:t>").</a:t>
            </a:r>
            <a:r>
              <a:rPr lang="en-GB" sz="1400" dirty="0" err="1">
                <a:highlight>
                  <a:srgbClr val="FFFF00"/>
                </a:highlight>
              </a:rPr>
              <a:t>innerHTML</a:t>
            </a:r>
            <a:r>
              <a:rPr lang="en-GB" sz="1400" dirty="0">
                <a:highlight>
                  <a:srgbClr val="FFFF00"/>
                </a:highlight>
              </a:rPr>
              <a:t> = "Number of elements: " + </a:t>
            </a:r>
            <a:r>
              <a:rPr lang="en-GB" sz="1400" dirty="0" err="1">
                <a:highlight>
                  <a:srgbClr val="FFFF00"/>
                </a:highlight>
              </a:rPr>
              <a:t>myArray.length</a:t>
            </a:r>
            <a:r>
              <a:rPr lang="en-GB" sz="1400" dirty="0">
                <a:highlight>
                  <a:srgbClr val="FFFF00"/>
                </a:highlight>
              </a:rPr>
              <a:t>;        }</a:t>
            </a:r>
          </a:p>
          <a:p>
            <a:r>
              <a:rPr lang="en-GB" sz="1400" dirty="0">
                <a:highlight>
                  <a:srgbClr val="FFFF00"/>
                </a:highlight>
              </a:rPr>
              <a:t>&lt;/script&gt;</a:t>
            </a:r>
          </a:p>
          <a:p>
            <a:r>
              <a:rPr lang="en-GB" sz="1400" dirty="0"/>
              <a:t>	</a:t>
            </a:r>
          </a:p>
          <a:p>
            <a:r>
              <a:rPr lang="en-GB" sz="1400" dirty="0"/>
              <a:t>&lt;/body&gt;</a:t>
            </a:r>
          </a:p>
          <a:p>
            <a:r>
              <a:rPr lang="en-GB" sz="1400" dirty="0"/>
              <a:t>&lt;/html&gt;</a:t>
            </a:r>
          </a:p>
          <a:p>
            <a:endParaRPr lang="en-GB" sz="1400" dirty="0"/>
          </a:p>
          <a:p>
            <a:endParaRPr lang="en-GB" sz="1400" dirty="0"/>
          </a:p>
        </p:txBody>
      </p:sp>
    </p:spTree>
    <p:extLst>
      <p:ext uri="{BB962C8B-B14F-4D97-AF65-F5344CB8AC3E}">
        <p14:creationId xmlns:p14="http://schemas.microsoft.com/office/powerpoint/2010/main" val="1765753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81336C-9CC0-44AE-9C2C-B2994C3B7C70}"/>
              </a:ext>
            </a:extLst>
          </p:cNvPr>
          <p:cNvSpPr/>
          <p:nvPr/>
        </p:nvSpPr>
        <p:spPr>
          <a:xfrm>
            <a:off x="132348" y="180473"/>
            <a:ext cx="4620126" cy="6709529"/>
          </a:xfrm>
          <a:prstGeom prst="rect">
            <a:avLst/>
          </a:prstGeom>
        </p:spPr>
        <p:txBody>
          <a:bodyPr wrap="square">
            <a:spAutoFit/>
          </a:bodyPr>
          <a:lstStyle/>
          <a:p>
            <a:r>
              <a:rPr lang="en-GB" sz="1400" dirty="0"/>
              <a:t>&lt;!DOCTYPE html&gt;</a:t>
            </a:r>
          </a:p>
          <a:p>
            <a:endParaRPr lang="en-GB" sz="1400" dirty="0"/>
          </a:p>
          <a:p>
            <a:r>
              <a:rPr lang="en-GB" sz="1400" dirty="0"/>
              <a:t>&lt;head&gt;</a:t>
            </a:r>
          </a:p>
          <a:p>
            <a:r>
              <a:rPr lang="en-GB" sz="1400" dirty="0"/>
              <a:t>    &lt;meta charset="utf-8" /&gt;</a:t>
            </a:r>
          </a:p>
          <a:p>
            <a:r>
              <a:rPr lang="en-GB" sz="1400" dirty="0"/>
              <a:t>    &lt;title&gt;JavaScript add and display 10 members of an array&lt;/title&gt;</a:t>
            </a:r>
          </a:p>
          <a:p>
            <a:endParaRPr lang="en-GB" sz="1400" dirty="0"/>
          </a:p>
          <a:p>
            <a:r>
              <a:rPr lang="en-GB" sz="1400" dirty="0"/>
              <a:t>&lt;/head&gt;</a:t>
            </a:r>
          </a:p>
          <a:p>
            <a:r>
              <a:rPr lang="en-GB" sz="1400" dirty="0"/>
              <a:t>&lt;body&gt;</a:t>
            </a:r>
          </a:p>
          <a:p>
            <a:r>
              <a:rPr lang="en-GB" sz="1400" dirty="0"/>
              <a:t>    &lt;h1&gt;JavaScript&lt;/h1&gt;</a:t>
            </a:r>
          </a:p>
          <a:p>
            <a:r>
              <a:rPr lang="en-GB" sz="1400" dirty="0"/>
              <a:t>    &lt;h2&gt;Display 10 members of an array using for loop&lt;/h2&gt;</a:t>
            </a:r>
          </a:p>
          <a:p>
            <a:r>
              <a:rPr lang="en-GB" sz="1400" dirty="0"/>
              <a:t>    &lt;!--   &lt;button type="button" id="myBtn1" onclick="</a:t>
            </a:r>
            <a:r>
              <a:rPr lang="en-GB" sz="1400" dirty="0" err="1"/>
              <a:t>looparray</a:t>
            </a:r>
            <a:r>
              <a:rPr lang="en-GB" sz="1400" dirty="0"/>
              <a:t>()"&gt;Display member from country array&lt;/button&gt; --&gt;</a:t>
            </a:r>
          </a:p>
          <a:p>
            <a:r>
              <a:rPr lang="en-GB" sz="1400" dirty="0"/>
              <a:t>    &lt;button type="button" id="myBtn1"&gt;Display member from country array&lt;/button&gt;</a:t>
            </a:r>
          </a:p>
          <a:p>
            <a:r>
              <a:rPr lang="en-GB" sz="1400" dirty="0"/>
              <a:t>    &lt;input type="text" id="guess" /&gt;</a:t>
            </a:r>
          </a:p>
          <a:p>
            <a:endParaRPr lang="en-GB" sz="1400" dirty="0"/>
          </a:p>
          <a:p>
            <a:r>
              <a:rPr lang="en-GB" sz="1400" dirty="0"/>
              <a:t>    &lt;button type="button" id="</a:t>
            </a:r>
            <a:r>
              <a:rPr lang="en-GB" sz="1400" dirty="0" err="1"/>
              <a:t>mybee</a:t>
            </a:r>
            <a:r>
              <a:rPr lang="en-GB" sz="1400" dirty="0"/>
              <a:t>"&gt;Search&lt;/button&gt;</a:t>
            </a:r>
          </a:p>
          <a:p>
            <a:endParaRPr lang="en-GB" sz="1400" dirty="0"/>
          </a:p>
          <a:p>
            <a:r>
              <a:rPr lang="en-GB" sz="1400" dirty="0"/>
              <a:t>    &lt;p id="</a:t>
            </a:r>
            <a:r>
              <a:rPr lang="en-GB" sz="1400" dirty="0" err="1"/>
              <a:t>myarray</a:t>
            </a:r>
            <a:r>
              <a:rPr lang="en-GB" sz="1400" dirty="0"/>
              <a:t>"&gt;&lt;/p&gt;</a:t>
            </a:r>
          </a:p>
          <a:p>
            <a:endParaRPr lang="en-GB" sz="1400" dirty="0"/>
          </a:p>
          <a:p>
            <a:r>
              <a:rPr lang="en-GB" sz="1400" dirty="0"/>
              <a:t>    &lt;p id="myarray3"&gt;&lt;/p&gt;</a:t>
            </a:r>
          </a:p>
          <a:p>
            <a:r>
              <a:rPr lang="en-GB" sz="1400" dirty="0"/>
              <a:t>    &lt;p id="myarray4"&gt;&lt;/p&gt;</a:t>
            </a:r>
          </a:p>
          <a:p>
            <a:r>
              <a:rPr lang="en-GB" sz="1400" dirty="0"/>
              <a:t>    &lt;p id="myarray5"&gt;&lt;/p&gt;</a:t>
            </a:r>
          </a:p>
          <a:p>
            <a:endParaRPr lang="en-GB" sz="1400" dirty="0"/>
          </a:p>
          <a:p>
            <a:r>
              <a:rPr lang="en-GB" sz="1400" dirty="0">
                <a:highlight>
                  <a:srgbClr val="FFFF00"/>
                </a:highlight>
              </a:rPr>
              <a:t>    </a:t>
            </a:r>
          </a:p>
          <a:p>
            <a:r>
              <a:rPr lang="en-GB" sz="1400" dirty="0"/>
              <a:t>&lt;/body&gt;</a:t>
            </a:r>
          </a:p>
          <a:p>
            <a:r>
              <a:rPr lang="en-GB" sz="1400" dirty="0"/>
              <a:t>&lt;/html&gt;</a:t>
            </a:r>
          </a:p>
          <a:p>
            <a:endParaRPr lang="en-GB" sz="1000" dirty="0"/>
          </a:p>
        </p:txBody>
      </p:sp>
      <p:sp>
        <p:nvSpPr>
          <p:cNvPr id="4" name="TextBox 3">
            <a:extLst>
              <a:ext uri="{FF2B5EF4-FFF2-40B4-BE49-F238E27FC236}">
                <a16:creationId xmlns:a16="http://schemas.microsoft.com/office/drawing/2014/main" id="{94226526-F1C7-431B-91A7-1530D35B5322}"/>
              </a:ext>
            </a:extLst>
          </p:cNvPr>
          <p:cNvSpPr txBox="1"/>
          <p:nvPr/>
        </p:nvSpPr>
        <p:spPr>
          <a:xfrm>
            <a:off x="4860757" y="0"/>
            <a:ext cx="6954254" cy="6878806"/>
          </a:xfrm>
          <a:prstGeom prst="rect">
            <a:avLst/>
          </a:prstGeom>
          <a:noFill/>
        </p:spPr>
        <p:txBody>
          <a:bodyPr wrap="square" rtlCol="0">
            <a:spAutoFit/>
          </a:bodyPr>
          <a:lstStyle/>
          <a:p>
            <a:r>
              <a:rPr lang="en-GB" sz="1050" dirty="0">
                <a:highlight>
                  <a:srgbClr val="FFFF00"/>
                </a:highlight>
              </a:rPr>
              <a:t>&lt;script&gt;</a:t>
            </a:r>
          </a:p>
          <a:p>
            <a:r>
              <a:rPr lang="en-GB" sz="1050" dirty="0">
                <a:highlight>
                  <a:srgbClr val="FFFF00"/>
                </a:highlight>
              </a:rPr>
              <a:t>// ADD EVENT LISTENERS</a:t>
            </a:r>
          </a:p>
          <a:p>
            <a:r>
              <a:rPr lang="en-GB" sz="1050" dirty="0">
                <a:highlight>
                  <a:srgbClr val="FFFF00"/>
                </a:highlight>
              </a:rPr>
              <a:t>//	var but1 = </a:t>
            </a:r>
            <a:r>
              <a:rPr lang="en-GB" sz="1050" dirty="0" err="1">
                <a:highlight>
                  <a:srgbClr val="FFFF00"/>
                </a:highlight>
              </a:rPr>
              <a:t>document.getElementById</a:t>
            </a:r>
            <a:r>
              <a:rPr lang="en-GB" sz="1050" dirty="0">
                <a:highlight>
                  <a:srgbClr val="FFFF00"/>
                </a:highlight>
              </a:rPr>
              <a:t>('myBtn1');</a:t>
            </a:r>
          </a:p>
          <a:p>
            <a:r>
              <a:rPr lang="en-GB" sz="1050" dirty="0">
                <a:highlight>
                  <a:srgbClr val="FFFF00"/>
                </a:highlight>
              </a:rPr>
              <a:t>	var but1 = </a:t>
            </a:r>
            <a:r>
              <a:rPr lang="en-GB" sz="1050" dirty="0" err="1">
                <a:highlight>
                  <a:srgbClr val="FFFF00"/>
                </a:highlight>
              </a:rPr>
              <a:t>document.querySelector</a:t>
            </a:r>
            <a:r>
              <a:rPr lang="en-GB" sz="1050" dirty="0">
                <a:highlight>
                  <a:srgbClr val="FFFF00"/>
                </a:highlight>
              </a:rPr>
              <a:t>("#myBtn1");</a:t>
            </a:r>
          </a:p>
          <a:p>
            <a:r>
              <a:rPr lang="en-GB" sz="1050" dirty="0">
                <a:highlight>
                  <a:srgbClr val="FFFF00"/>
                </a:highlight>
              </a:rPr>
              <a:t>	but1.addEventListener('click', </a:t>
            </a:r>
            <a:r>
              <a:rPr lang="en-GB" sz="1050" dirty="0" err="1">
                <a:highlight>
                  <a:srgbClr val="FFFF00"/>
                </a:highlight>
              </a:rPr>
              <a:t>looparray,false</a:t>
            </a:r>
            <a:r>
              <a:rPr lang="en-GB" sz="1050" dirty="0">
                <a:highlight>
                  <a:srgbClr val="FFFF00"/>
                </a:highlight>
              </a:rPr>
              <a:t>);</a:t>
            </a:r>
          </a:p>
          <a:p>
            <a:endParaRPr lang="en-GB" sz="1050" dirty="0">
              <a:highlight>
                <a:srgbClr val="FFFF00"/>
              </a:highlight>
            </a:endParaRPr>
          </a:p>
          <a:p>
            <a:r>
              <a:rPr lang="en-GB" sz="1050" dirty="0">
                <a:highlight>
                  <a:srgbClr val="FFFF00"/>
                </a:highlight>
              </a:rPr>
              <a:t>//var but2 = </a:t>
            </a:r>
            <a:r>
              <a:rPr lang="en-GB" sz="1050" dirty="0" err="1">
                <a:highlight>
                  <a:srgbClr val="FFFF00"/>
                </a:highlight>
              </a:rPr>
              <a:t>document.querySelector</a:t>
            </a:r>
            <a:r>
              <a:rPr lang="en-GB" sz="1050" dirty="0">
                <a:highlight>
                  <a:srgbClr val="FFFF00"/>
                </a:highlight>
              </a:rPr>
              <a:t>("#</a:t>
            </a:r>
            <a:r>
              <a:rPr lang="en-GB" sz="1050" dirty="0" err="1">
                <a:highlight>
                  <a:srgbClr val="FFFF00"/>
                </a:highlight>
              </a:rPr>
              <a:t>mybee</a:t>
            </a:r>
            <a:r>
              <a:rPr lang="en-GB" sz="1050" dirty="0">
                <a:highlight>
                  <a:srgbClr val="FFFF00"/>
                </a:highlight>
              </a:rPr>
              <a:t>")</a:t>
            </a:r>
          </a:p>
          <a:p>
            <a:endParaRPr lang="en-GB" sz="1050" dirty="0">
              <a:highlight>
                <a:srgbClr val="FFFF00"/>
              </a:highlight>
            </a:endParaRPr>
          </a:p>
          <a:p>
            <a:r>
              <a:rPr lang="en-GB" sz="1050" dirty="0">
                <a:highlight>
                  <a:srgbClr val="FFFF00"/>
                </a:highlight>
              </a:rPr>
              <a:t>var but2 = </a:t>
            </a:r>
            <a:r>
              <a:rPr lang="en-GB" sz="1050" dirty="0" err="1">
                <a:highlight>
                  <a:srgbClr val="FFFF00"/>
                </a:highlight>
              </a:rPr>
              <a:t>document.getElementById</a:t>
            </a:r>
            <a:r>
              <a:rPr lang="en-GB" sz="1050" dirty="0">
                <a:highlight>
                  <a:srgbClr val="FFFF00"/>
                </a:highlight>
              </a:rPr>
              <a:t>('</a:t>
            </a:r>
            <a:r>
              <a:rPr lang="en-GB" sz="1050" dirty="0" err="1">
                <a:highlight>
                  <a:srgbClr val="FFFF00"/>
                </a:highlight>
              </a:rPr>
              <a:t>mybee</a:t>
            </a:r>
            <a:r>
              <a:rPr lang="en-GB" sz="1050" dirty="0">
                <a:highlight>
                  <a:srgbClr val="FFFF00"/>
                </a:highlight>
              </a:rPr>
              <a:t>');</a:t>
            </a:r>
          </a:p>
          <a:p>
            <a:r>
              <a:rPr lang="en-GB" sz="1050" dirty="0">
                <a:highlight>
                  <a:srgbClr val="FFFF00"/>
                </a:highlight>
              </a:rPr>
              <a:t>but2.addEventListener('click', </a:t>
            </a:r>
            <a:r>
              <a:rPr lang="en-GB" sz="1050" dirty="0" err="1">
                <a:highlight>
                  <a:srgbClr val="FFFF00"/>
                </a:highlight>
              </a:rPr>
              <a:t>three,false</a:t>
            </a:r>
            <a:r>
              <a:rPr lang="en-GB" sz="1050" dirty="0">
                <a:highlight>
                  <a:srgbClr val="FFFF00"/>
                </a:highlight>
              </a:rPr>
              <a:t>);</a:t>
            </a:r>
          </a:p>
          <a:p>
            <a:endParaRPr lang="en-GB" sz="1050" dirty="0">
              <a:highlight>
                <a:srgbClr val="FFFF00"/>
              </a:highlight>
            </a:endParaRPr>
          </a:p>
          <a:p>
            <a:r>
              <a:rPr lang="en-GB" sz="1050" dirty="0">
                <a:highlight>
                  <a:srgbClr val="FFFF00"/>
                </a:highlight>
              </a:rPr>
              <a:t>// CREATE ARRAY</a:t>
            </a:r>
          </a:p>
          <a:p>
            <a:r>
              <a:rPr lang="en-GB" sz="1050" dirty="0">
                <a:highlight>
                  <a:srgbClr val="FFFF00"/>
                </a:highlight>
              </a:rPr>
              <a:t>var </a:t>
            </a:r>
            <a:r>
              <a:rPr lang="en-GB" sz="1050" dirty="0" err="1">
                <a:highlight>
                  <a:srgbClr val="FFFF00"/>
                </a:highlight>
              </a:rPr>
              <a:t>myCountryArray</a:t>
            </a:r>
            <a:r>
              <a:rPr lang="en-GB" sz="1050" dirty="0">
                <a:highlight>
                  <a:srgbClr val="FFFF00"/>
                </a:highlight>
              </a:rPr>
              <a:t> = ["England", "France", "Italy", "Mexico", "Poland", "Russia", "China", "Greece", "Egypt", “Dubai"];</a:t>
            </a:r>
          </a:p>
          <a:p>
            <a:r>
              <a:rPr lang="en-GB" sz="1050" dirty="0">
                <a:highlight>
                  <a:srgbClr val="FFFF00"/>
                </a:highlight>
              </a:rPr>
              <a:t>// alert(</a:t>
            </a:r>
            <a:r>
              <a:rPr lang="en-GB" sz="1050" dirty="0" err="1">
                <a:highlight>
                  <a:srgbClr val="FFFF00"/>
                </a:highlight>
              </a:rPr>
              <a:t>myCountryArray</a:t>
            </a:r>
            <a:r>
              <a:rPr lang="en-GB" sz="1050" dirty="0">
                <a:highlight>
                  <a:srgbClr val="FFFF00"/>
                </a:highlight>
              </a:rPr>
              <a:t>);</a:t>
            </a:r>
          </a:p>
          <a:p>
            <a:r>
              <a:rPr lang="en-GB" sz="1050" dirty="0">
                <a:highlight>
                  <a:srgbClr val="FFFF00"/>
                </a:highlight>
              </a:rPr>
              <a:t>//loop array and display on webpage</a:t>
            </a:r>
          </a:p>
          <a:p>
            <a:r>
              <a:rPr lang="en-GB" sz="1050" dirty="0">
                <a:highlight>
                  <a:srgbClr val="FFFF00"/>
                </a:highlight>
              </a:rPr>
              <a:t>  function </a:t>
            </a:r>
            <a:r>
              <a:rPr lang="en-GB" sz="1050" dirty="0" err="1">
                <a:highlight>
                  <a:srgbClr val="FFFF00"/>
                </a:highlight>
              </a:rPr>
              <a:t>looparray</a:t>
            </a:r>
            <a:r>
              <a:rPr lang="en-GB" sz="1050" dirty="0">
                <a:highlight>
                  <a:srgbClr val="FFFF00"/>
                </a:highlight>
              </a:rPr>
              <a:t> () {</a:t>
            </a:r>
          </a:p>
          <a:p>
            <a:pPr lvl="1"/>
            <a:r>
              <a:rPr lang="en-GB" sz="1050" dirty="0">
                <a:highlight>
                  <a:srgbClr val="FFFF00"/>
                </a:highlight>
              </a:rPr>
              <a:t> for(var </a:t>
            </a:r>
            <a:r>
              <a:rPr lang="en-GB" sz="1050" dirty="0" err="1">
                <a:highlight>
                  <a:srgbClr val="FFFF00"/>
                </a:highlight>
              </a:rPr>
              <a:t>i</a:t>
            </a:r>
            <a:r>
              <a:rPr lang="en-GB" sz="1050" dirty="0">
                <a:highlight>
                  <a:srgbClr val="FFFF00"/>
                </a:highlight>
              </a:rPr>
              <a:t> = 0; </a:t>
            </a:r>
            <a:r>
              <a:rPr lang="en-GB" sz="1050" dirty="0" err="1">
                <a:highlight>
                  <a:srgbClr val="FFFF00"/>
                </a:highlight>
              </a:rPr>
              <a:t>i</a:t>
            </a:r>
            <a:r>
              <a:rPr lang="en-GB" sz="1050" dirty="0">
                <a:highlight>
                  <a:srgbClr val="FFFF00"/>
                </a:highlight>
              </a:rPr>
              <a:t>&lt;</a:t>
            </a:r>
            <a:r>
              <a:rPr lang="en-GB" sz="1050" dirty="0" err="1">
                <a:highlight>
                  <a:srgbClr val="FFFF00"/>
                </a:highlight>
              </a:rPr>
              <a:t>myCountryArray.length</a:t>
            </a:r>
            <a:r>
              <a:rPr lang="en-GB" sz="1050" dirty="0">
                <a:highlight>
                  <a:srgbClr val="FFFF00"/>
                </a:highlight>
              </a:rPr>
              <a:t>; </a:t>
            </a:r>
            <a:r>
              <a:rPr lang="en-GB" sz="1050" dirty="0" err="1">
                <a:highlight>
                  <a:srgbClr val="FFFF00"/>
                </a:highlight>
              </a:rPr>
              <a:t>i</a:t>
            </a:r>
            <a:r>
              <a:rPr lang="en-GB" sz="1050" dirty="0">
                <a:highlight>
                  <a:srgbClr val="FFFF00"/>
                </a:highlight>
              </a:rPr>
              <a:t>++){</a:t>
            </a:r>
          </a:p>
          <a:p>
            <a:pPr lvl="1"/>
            <a:r>
              <a:rPr lang="en-GB" sz="1050" dirty="0" err="1">
                <a:highlight>
                  <a:srgbClr val="FFFF00"/>
                </a:highlight>
              </a:rPr>
              <a:t>document.getElementById</a:t>
            </a:r>
            <a:r>
              <a:rPr lang="en-GB" sz="1050" dirty="0">
                <a:highlight>
                  <a:srgbClr val="FFFF00"/>
                </a:highlight>
              </a:rPr>
              <a:t>("</a:t>
            </a:r>
            <a:r>
              <a:rPr lang="en-GB" sz="1050" dirty="0" err="1">
                <a:highlight>
                  <a:srgbClr val="FFFF00"/>
                </a:highlight>
              </a:rPr>
              <a:t>myarray</a:t>
            </a:r>
            <a:r>
              <a:rPr lang="en-GB" sz="1050" dirty="0">
                <a:highlight>
                  <a:srgbClr val="FFFF00"/>
                </a:highlight>
              </a:rPr>
              <a:t>").</a:t>
            </a:r>
            <a:r>
              <a:rPr lang="en-GB" sz="1050" dirty="0" err="1">
                <a:highlight>
                  <a:srgbClr val="FFFF00"/>
                </a:highlight>
              </a:rPr>
              <a:t>innerHTML</a:t>
            </a:r>
            <a:r>
              <a:rPr lang="en-GB" sz="1050" dirty="0">
                <a:highlight>
                  <a:srgbClr val="FFFF00"/>
                </a:highlight>
              </a:rPr>
              <a:t> += </a:t>
            </a:r>
            <a:r>
              <a:rPr lang="en-GB" sz="1050" dirty="0" err="1">
                <a:highlight>
                  <a:srgbClr val="FFFF00"/>
                </a:highlight>
              </a:rPr>
              <a:t>myCountryArray</a:t>
            </a:r>
            <a:r>
              <a:rPr lang="en-GB" sz="1050" dirty="0">
                <a:highlight>
                  <a:srgbClr val="FFFF00"/>
                </a:highlight>
              </a:rPr>
              <a:t>[</a:t>
            </a:r>
            <a:r>
              <a:rPr lang="en-GB" sz="1050" dirty="0" err="1">
                <a:highlight>
                  <a:srgbClr val="FFFF00"/>
                </a:highlight>
              </a:rPr>
              <a:t>i</a:t>
            </a:r>
            <a:r>
              <a:rPr lang="en-GB" sz="1050" dirty="0">
                <a:highlight>
                  <a:srgbClr val="FFFF00"/>
                </a:highlight>
              </a:rPr>
              <a:t>] + " , ";</a:t>
            </a:r>
          </a:p>
          <a:p>
            <a:r>
              <a:rPr lang="en-GB" sz="1050" dirty="0">
                <a:highlight>
                  <a:srgbClr val="FFFF00"/>
                </a:highlight>
              </a:rPr>
              <a:t>	}</a:t>
            </a:r>
          </a:p>
          <a:p>
            <a:r>
              <a:rPr lang="en-GB" sz="1050" dirty="0">
                <a:highlight>
                  <a:srgbClr val="FFFF00"/>
                </a:highlight>
              </a:rPr>
              <a:t>      };</a:t>
            </a:r>
          </a:p>
          <a:p>
            <a:r>
              <a:rPr lang="en-GB" sz="1050" dirty="0">
                <a:highlight>
                  <a:srgbClr val="FFFF00"/>
                </a:highlight>
              </a:rPr>
              <a:t>//LOOP - get user input, then search array for a match</a:t>
            </a:r>
          </a:p>
          <a:p>
            <a:r>
              <a:rPr lang="en-GB" sz="1050" dirty="0">
                <a:highlight>
                  <a:srgbClr val="FFFF00"/>
                </a:highlight>
              </a:rPr>
              <a:t> function three () {</a:t>
            </a:r>
          </a:p>
          <a:p>
            <a:r>
              <a:rPr lang="en-GB" sz="1050" dirty="0">
                <a:highlight>
                  <a:srgbClr val="FFFF00"/>
                </a:highlight>
              </a:rPr>
              <a:t>	var x = </a:t>
            </a:r>
            <a:r>
              <a:rPr lang="en-GB" sz="1050" dirty="0" err="1">
                <a:highlight>
                  <a:srgbClr val="FFFF00"/>
                </a:highlight>
              </a:rPr>
              <a:t>document.getElementById</a:t>
            </a:r>
            <a:r>
              <a:rPr lang="en-GB" sz="1050" dirty="0">
                <a:highlight>
                  <a:srgbClr val="FFFF00"/>
                </a:highlight>
              </a:rPr>
              <a:t>("guess").value;</a:t>
            </a:r>
          </a:p>
          <a:p>
            <a:r>
              <a:rPr lang="en-GB" sz="1050" dirty="0">
                <a:highlight>
                  <a:srgbClr val="FFFF00"/>
                </a:highlight>
              </a:rPr>
              <a:t>	 alert(x);</a:t>
            </a:r>
          </a:p>
          <a:p>
            <a:endParaRPr lang="en-GB" sz="1050" dirty="0">
              <a:highlight>
                <a:srgbClr val="FFFF00"/>
              </a:highlight>
            </a:endParaRPr>
          </a:p>
          <a:p>
            <a:r>
              <a:rPr lang="en-GB" sz="1050" dirty="0">
                <a:highlight>
                  <a:srgbClr val="FFFF00"/>
                </a:highlight>
              </a:rPr>
              <a:t>	 for(var j = 0; j &lt;</a:t>
            </a:r>
            <a:r>
              <a:rPr lang="en-GB" sz="1050" dirty="0" err="1">
                <a:highlight>
                  <a:srgbClr val="FFFF00"/>
                </a:highlight>
              </a:rPr>
              <a:t>myCountryArray.length</a:t>
            </a:r>
            <a:r>
              <a:rPr lang="en-GB" sz="1050" dirty="0">
                <a:highlight>
                  <a:srgbClr val="FFFF00"/>
                </a:highlight>
              </a:rPr>
              <a:t>; </a:t>
            </a:r>
            <a:r>
              <a:rPr lang="en-GB" sz="1050" dirty="0" err="1">
                <a:highlight>
                  <a:srgbClr val="FFFF00"/>
                </a:highlight>
              </a:rPr>
              <a:t>j++</a:t>
            </a:r>
            <a:r>
              <a:rPr lang="en-GB" sz="1050" dirty="0">
                <a:highlight>
                  <a:srgbClr val="FFFF00"/>
                </a:highlight>
              </a:rPr>
              <a:t>){</a:t>
            </a:r>
          </a:p>
          <a:p>
            <a:r>
              <a:rPr lang="en-GB" sz="1050" dirty="0">
                <a:highlight>
                  <a:srgbClr val="FFFF00"/>
                </a:highlight>
              </a:rPr>
              <a:t>	 if (x == </a:t>
            </a:r>
            <a:r>
              <a:rPr lang="en-GB" sz="1050" dirty="0" err="1">
                <a:highlight>
                  <a:srgbClr val="FFFF00"/>
                </a:highlight>
              </a:rPr>
              <a:t>myCountryArray</a:t>
            </a:r>
            <a:r>
              <a:rPr lang="en-GB" sz="1050" dirty="0">
                <a:highlight>
                  <a:srgbClr val="FFFF00"/>
                </a:highlight>
              </a:rPr>
              <a:t>[j]) {</a:t>
            </a:r>
          </a:p>
          <a:p>
            <a:r>
              <a:rPr lang="en-GB" sz="1050" dirty="0">
                <a:highlight>
                  <a:srgbClr val="FFFF00"/>
                </a:highlight>
              </a:rPr>
              <a:t>	</a:t>
            </a:r>
            <a:r>
              <a:rPr lang="en-GB" sz="1050" dirty="0" err="1">
                <a:highlight>
                  <a:srgbClr val="FFFF00"/>
                </a:highlight>
              </a:rPr>
              <a:t>document.getElementById</a:t>
            </a:r>
            <a:r>
              <a:rPr lang="en-GB" sz="1050" dirty="0">
                <a:highlight>
                  <a:srgbClr val="FFFF00"/>
                </a:highlight>
              </a:rPr>
              <a:t>("myarray3").</a:t>
            </a:r>
            <a:r>
              <a:rPr lang="en-GB" sz="1050" dirty="0" err="1">
                <a:highlight>
                  <a:srgbClr val="FFFF00"/>
                </a:highlight>
              </a:rPr>
              <a:t>innerHTML</a:t>
            </a:r>
            <a:r>
              <a:rPr lang="en-GB" sz="1050" dirty="0">
                <a:highlight>
                  <a:srgbClr val="FFFF00"/>
                </a:highlight>
              </a:rPr>
              <a:t> = " Success!";</a:t>
            </a:r>
          </a:p>
          <a:p>
            <a:r>
              <a:rPr lang="en-GB" sz="1050" dirty="0">
                <a:highlight>
                  <a:srgbClr val="FFFF00"/>
                </a:highlight>
              </a:rPr>
              <a:t>	 // alert(</a:t>
            </a:r>
            <a:r>
              <a:rPr lang="en-GB" sz="1050" dirty="0" err="1">
                <a:highlight>
                  <a:srgbClr val="FFFF00"/>
                </a:highlight>
              </a:rPr>
              <a:t>myCountryArray</a:t>
            </a:r>
            <a:r>
              <a:rPr lang="en-GB" sz="1050" dirty="0">
                <a:highlight>
                  <a:srgbClr val="FFFF00"/>
                </a:highlight>
              </a:rPr>
              <a:t>[j]);</a:t>
            </a:r>
          </a:p>
          <a:p>
            <a:r>
              <a:rPr lang="en-GB" sz="1050" dirty="0">
                <a:highlight>
                  <a:srgbClr val="FFFF00"/>
                </a:highlight>
              </a:rPr>
              <a:t>	</a:t>
            </a:r>
            <a:r>
              <a:rPr lang="en-GB" sz="1050" dirty="0" err="1">
                <a:highlight>
                  <a:srgbClr val="FFFF00"/>
                </a:highlight>
              </a:rPr>
              <a:t>document.getElementById</a:t>
            </a:r>
            <a:r>
              <a:rPr lang="en-GB" sz="1050" dirty="0">
                <a:highlight>
                  <a:srgbClr val="FFFF00"/>
                </a:highlight>
              </a:rPr>
              <a:t>("myarray4").</a:t>
            </a:r>
            <a:r>
              <a:rPr lang="en-GB" sz="1050" dirty="0" err="1">
                <a:highlight>
                  <a:srgbClr val="FFFF00"/>
                </a:highlight>
              </a:rPr>
              <a:t>innerHTML</a:t>
            </a:r>
            <a:r>
              <a:rPr lang="en-GB" sz="1050" dirty="0">
                <a:highlight>
                  <a:srgbClr val="FFFF00"/>
                </a:highlight>
              </a:rPr>
              <a:t> = "Value: " + </a:t>
            </a:r>
            <a:r>
              <a:rPr lang="en-GB" sz="1050" dirty="0" err="1">
                <a:highlight>
                  <a:srgbClr val="FFFF00"/>
                </a:highlight>
              </a:rPr>
              <a:t>myCountryArray</a:t>
            </a:r>
            <a:r>
              <a:rPr lang="en-GB" sz="1050" dirty="0">
                <a:highlight>
                  <a:srgbClr val="FFFF00"/>
                </a:highlight>
              </a:rPr>
              <a:t>[j];</a:t>
            </a:r>
          </a:p>
          <a:p>
            <a:r>
              <a:rPr lang="en-GB" sz="1050" dirty="0">
                <a:highlight>
                  <a:srgbClr val="FFFF00"/>
                </a:highlight>
              </a:rPr>
              <a:t>	         //  alert(j);</a:t>
            </a:r>
          </a:p>
          <a:p>
            <a:r>
              <a:rPr lang="en-GB" sz="1050" dirty="0">
                <a:highlight>
                  <a:srgbClr val="FFFF00"/>
                </a:highlight>
              </a:rPr>
              <a:t>	</a:t>
            </a:r>
            <a:r>
              <a:rPr lang="en-GB" sz="1050" dirty="0" err="1">
                <a:highlight>
                  <a:srgbClr val="FFFF00"/>
                </a:highlight>
              </a:rPr>
              <a:t>document.getElementById</a:t>
            </a:r>
            <a:r>
              <a:rPr lang="en-GB" sz="1050" dirty="0">
                <a:highlight>
                  <a:srgbClr val="FFFF00"/>
                </a:highlight>
              </a:rPr>
              <a:t>("myarray5").</a:t>
            </a:r>
            <a:r>
              <a:rPr lang="en-GB" sz="1050" dirty="0" err="1">
                <a:highlight>
                  <a:srgbClr val="FFFF00"/>
                </a:highlight>
              </a:rPr>
              <a:t>innerHTML</a:t>
            </a:r>
            <a:r>
              <a:rPr lang="en-GB" sz="1050" dirty="0">
                <a:highlight>
                  <a:srgbClr val="FFFF00"/>
                </a:highlight>
              </a:rPr>
              <a:t> = "Position: " + j;</a:t>
            </a:r>
          </a:p>
          <a:p>
            <a:r>
              <a:rPr lang="en-GB" sz="1050" dirty="0">
                <a:highlight>
                  <a:srgbClr val="FFFF00"/>
                </a:highlight>
              </a:rPr>
              <a:t>                    	return true;</a:t>
            </a:r>
          </a:p>
          <a:p>
            <a:r>
              <a:rPr lang="en-GB" sz="1050" dirty="0">
                <a:highlight>
                  <a:srgbClr val="FFFF00"/>
                </a:highlight>
              </a:rPr>
              <a:t>                }</a:t>
            </a:r>
          </a:p>
          <a:p>
            <a:r>
              <a:rPr lang="en-GB" sz="1050" dirty="0">
                <a:highlight>
                  <a:srgbClr val="FFFF00"/>
                </a:highlight>
              </a:rPr>
              <a:t>                else {</a:t>
            </a:r>
          </a:p>
          <a:p>
            <a:r>
              <a:rPr lang="en-GB" sz="1050" dirty="0" err="1">
                <a:highlight>
                  <a:srgbClr val="FFFF00"/>
                </a:highlight>
              </a:rPr>
              <a:t>document.getElementById</a:t>
            </a:r>
            <a:r>
              <a:rPr lang="en-GB" sz="1050" dirty="0">
                <a:highlight>
                  <a:srgbClr val="FFFF00"/>
                </a:highlight>
              </a:rPr>
              <a:t>("myarray3").</a:t>
            </a:r>
            <a:r>
              <a:rPr lang="en-GB" sz="1050" dirty="0" err="1">
                <a:highlight>
                  <a:srgbClr val="FFFF00"/>
                </a:highlight>
              </a:rPr>
              <a:t>innerHTML</a:t>
            </a:r>
            <a:r>
              <a:rPr lang="en-GB" sz="1050" dirty="0">
                <a:highlight>
                  <a:srgbClr val="FFFF00"/>
                </a:highlight>
              </a:rPr>
              <a:t> = " Failure";</a:t>
            </a:r>
          </a:p>
          <a:p>
            <a:r>
              <a:rPr lang="en-GB" sz="1050" dirty="0">
                <a:highlight>
                  <a:srgbClr val="FFFF00"/>
                </a:highlight>
              </a:rPr>
              <a:t>                }</a:t>
            </a:r>
          </a:p>
          <a:p>
            <a:r>
              <a:rPr lang="en-GB" sz="1050" dirty="0">
                <a:highlight>
                  <a:srgbClr val="FFFF00"/>
                </a:highlight>
              </a:rPr>
              <a:t>	}</a:t>
            </a:r>
          </a:p>
          <a:p>
            <a:r>
              <a:rPr lang="en-GB" sz="1050" dirty="0">
                <a:highlight>
                  <a:srgbClr val="FFFF00"/>
                </a:highlight>
              </a:rPr>
              <a:t>             };</a:t>
            </a:r>
          </a:p>
          <a:p>
            <a:endParaRPr lang="en-GB" sz="1050" dirty="0">
              <a:highlight>
                <a:srgbClr val="FFFF00"/>
              </a:highlight>
            </a:endParaRPr>
          </a:p>
          <a:p>
            <a:r>
              <a:rPr lang="en-GB" sz="1050" dirty="0">
                <a:highlight>
                  <a:srgbClr val="FFFF00"/>
                </a:highlight>
              </a:rPr>
              <a:t>    &lt;/script&gt;</a:t>
            </a:r>
            <a:endParaRPr lang="en-GB" sz="1050" dirty="0"/>
          </a:p>
        </p:txBody>
      </p:sp>
    </p:spTree>
    <p:extLst>
      <p:ext uri="{BB962C8B-B14F-4D97-AF65-F5344CB8AC3E}">
        <p14:creationId xmlns:p14="http://schemas.microsoft.com/office/powerpoint/2010/main" val="859457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420957" y="1885364"/>
            <a:ext cx="9144000" cy="1444181"/>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Mini Projects</a:t>
            </a:r>
          </a:p>
        </p:txBody>
      </p:sp>
      <p:pic>
        <p:nvPicPr>
          <p:cNvPr id="3" name="Picture 2">
            <a:extLst>
              <a:ext uri="{FF2B5EF4-FFF2-40B4-BE49-F238E27FC236}">
                <a16:creationId xmlns:a16="http://schemas.microsoft.com/office/drawing/2014/main" id="{DF4F1555-A1D6-4F26-9BED-5733E9FCBABB}"/>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35550245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E16E0-E113-4BB1-8E91-0870560626F6}"/>
              </a:ext>
            </a:extLst>
          </p:cNvPr>
          <p:cNvSpPr txBox="1"/>
          <p:nvPr/>
        </p:nvSpPr>
        <p:spPr>
          <a:xfrm>
            <a:off x="424069" y="407357"/>
            <a:ext cx="1616765" cy="369332"/>
          </a:xfrm>
          <a:prstGeom prst="rect">
            <a:avLst/>
          </a:prstGeom>
          <a:noFill/>
          <a:ln>
            <a:solidFill>
              <a:schemeClr val="tx1"/>
            </a:solidFill>
          </a:ln>
        </p:spPr>
        <p:txBody>
          <a:bodyPr wrap="square" rtlCol="0">
            <a:spAutoFit/>
          </a:bodyPr>
          <a:lstStyle/>
          <a:p>
            <a:r>
              <a:rPr lang="en-GB" dirty="0"/>
              <a:t>Requirements</a:t>
            </a:r>
          </a:p>
        </p:txBody>
      </p:sp>
      <p:sp>
        <p:nvSpPr>
          <p:cNvPr id="3" name="TextBox 2">
            <a:extLst>
              <a:ext uri="{FF2B5EF4-FFF2-40B4-BE49-F238E27FC236}">
                <a16:creationId xmlns:a16="http://schemas.microsoft.com/office/drawing/2014/main" id="{B960EFF9-4F0C-4955-A36F-C55FE5014180}"/>
              </a:ext>
            </a:extLst>
          </p:cNvPr>
          <p:cNvSpPr txBox="1"/>
          <p:nvPr/>
        </p:nvSpPr>
        <p:spPr>
          <a:xfrm>
            <a:off x="424067" y="1151717"/>
            <a:ext cx="1616765" cy="369332"/>
          </a:xfrm>
          <a:prstGeom prst="rect">
            <a:avLst/>
          </a:prstGeom>
          <a:noFill/>
          <a:ln>
            <a:solidFill>
              <a:schemeClr val="tx1"/>
            </a:solidFill>
          </a:ln>
        </p:spPr>
        <p:txBody>
          <a:bodyPr wrap="square" rtlCol="0">
            <a:spAutoFit/>
          </a:bodyPr>
          <a:lstStyle/>
          <a:p>
            <a:r>
              <a:rPr lang="en-GB" dirty="0"/>
              <a:t>Design</a:t>
            </a:r>
          </a:p>
        </p:txBody>
      </p:sp>
      <p:sp>
        <p:nvSpPr>
          <p:cNvPr id="4" name="TextBox 3">
            <a:extLst>
              <a:ext uri="{FF2B5EF4-FFF2-40B4-BE49-F238E27FC236}">
                <a16:creationId xmlns:a16="http://schemas.microsoft.com/office/drawing/2014/main" id="{B7560A62-B8B9-466D-853B-D4385D808869}"/>
              </a:ext>
            </a:extLst>
          </p:cNvPr>
          <p:cNvSpPr txBox="1"/>
          <p:nvPr/>
        </p:nvSpPr>
        <p:spPr>
          <a:xfrm>
            <a:off x="424065" y="4945173"/>
            <a:ext cx="1616765" cy="369332"/>
          </a:xfrm>
          <a:prstGeom prst="rect">
            <a:avLst/>
          </a:prstGeom>
          <a:noFill/>
          <a:ln>
            <a:solidFill>
              <a:schemeClr val="tx1"/>
            </a:solidFill>
          </a:ln>
        </p:spPr>
        <p:txBody>
          <a:bodyPr wrap="square" rtlCol="0">
            <a:spAutoFit/>
          </a:bodyPr>
          <a:lstStyle/>
          <a:p>
            <a:r>
              <a:rPr lang="en-GB" dirty="0"/>
              <a:t> Development</a:t>
            </a:r>
          </a:p>
        </p:txBody>
      </p:sp>
      <p:sp>
        <p:nvSpPr>
          <p:cNvPr id="8" name="TextBox 7">
            <a:extLst>
              <a:ext uri="{FF2B5EF4-FFF2-40B4-BE49-F238E27FC236}">
                <a16:creationId xmlns:a16="http://schemas.microsoft.com/office/drawing/2014/main" id="{B74F39EC-F224-4C66-87EA-14CEEBEF64EE}"/>
              </a:ext>
            </a:extLst>
          </p:cNvPr>
          <p:cNvSpPr txBox="1"/>
          <p:nvPr/>
        </p:nvSpPr>
        <p:spPr>
          <a:xfrm>
            <a:off x="424066" y="5521617"/>
            <a:ext cx="1616765" cy="369332"/>
          </a:xfrm>
          <a:prstGeom prst="rect">
            <a:avLst/>
          </a:prstGeom>
          <a:noFill/>
          <a:ln>
            <a:solidFill>
              <a:schemeClr val="tx1"/>
            </a:solidFill>
          </a:ln>
        </p:spPr>
        <p:txBody>
          <a:bodyPr wrap="square" rtlCol="0">
            <a:spAutoFit/>
          </a:bodyPr>
          <a:lstStyle/>
          <a:p>
            <a:r>
              <a:rPr lang="en-GB" dirty="0"/>
              <a:t>Testing</a:t>
            </a:r>
          </a:p>
        </p:txBody>
      </p:sp>
      <p:sp>
        <p:nvSpPr>
          <p:cNvPr id="9" name="TextBox 8">
            <a:extLst>
              <a:ext uri="{FF2B5EF4-FFF2-40B4-BE49-F238E27FC236}">
                <a16:creationId xmlns:a16="http://schemas.microsoft.com/office/drawing/2014/main" id="{21E7F50D-6614-4E68-B936-AAA2D9A45B7E}"/>
              </a:ext>
            </a:extLst>
          </p:cNvPr>
          <p:cNvSpPr txBox="1"/>
          <p:nvPr/>
        </p:nvSpPr>
        <p:spPr>
          <a:xfrm>
            <a:off x="424066" y="6069231"/>
            <a:ext cx="1616765" cy="369332"/>
          </a:xfrm>
          <a:prstGeom prst="rect">
            <a:avLst/>
          </a:prstGeom>
          <a:noFill/>
          <a:ln>
            <a:solidFill>
              <a:schemeClr val="tx1"/>
            </a:solidFill>
          </a:ln>
        </p:spPr>
        <p:txBody>
          <a:bodyPr wrap="square" rtlCol="0">
            <a:spAutoFit/>
          </a:bodyPr>
          <a:lstStyle/>
          <a:p>
            <a:r>
              <a:rPr lang="en-GB" dirty="0"/>
              <a:t>Deployment</a:t>
            </a:r>
          </a:p>
        </p:txBody>
      </p:sp>
      <p:grpSp>
        <p:nvGrpSpPr>
          <p:cNvPr id="17" name="Group 16">
            <a:extLst>
              <a:ext uri="{FF2B5EF4-FFF2-40B4-BE49-F238E27FC236}">
                <a16:creationId xmlns:a16="http://schemas.microsoft.com/office/drawing/2014/main" id="{51A69DEE-C04B-4465-91DD-65F3B35B2DD1}"/>
              </a:ext>
            </a:extLst>
          </p:cNvPr>
          <p:cNvGrpSpPr/>
          <p:nvPr/>
        </p:nvGrpSpPr>
        <p:grpSpPr>
          <a:xfrm>
            <a:off x="2723317" y="1151717"/>
            <a:ext cx="5174980" cy="3390933"/>
            <a:chOff x="5466517" y="651771"/>
            <a:chExt cx="5174980" cy="3390933"/>
          </a:xfrm>
        </p:grpSpPr>
        <p:sp>
          <p:nvSpPr>
            <p:cNvPr id="5" name="TextBox 4">
              <a:extLst>
                <a:ext uri="{FF2B5EF4-FFF2-40B4-BE49-F238E27FC236}">
                  <a16:creationId xmlns:a16="http://schemas.microsoft.com/office/drawing/2014/main" id="{32027EE9-4F39-4B4B-9CF8-A18888BE2BE1}"/>
                </a:ext>
              </a:extLst>
            </p:cNvPr>
            <p:cNvSpPr txBox="1"/>
            <p:nvPr/>
          </p:nvSpPr>
          <p:spPr>
            <a:xfrm>
              <a:off x="5466517" y="3478165"/>
              <a:ext cx="2226360" cy="369332"/>
            </a:xfrm>
            <a:prstGeom prst="rect">
              <a:avLst/>
            </a:prstGeom>
            <a:noFill/>
          </p:spPr>
          <p:txBody>
            <a:bodyPr wrap="square" rtlCol="0">
              <a:spAutoFit/>
            </a:bodyPr>
            <a:lstStyle/>
            <a:p>
              <a:r>
                <a:rPr lang="en-GB" dirty="0"/>
                <a:t>Testing Strategy</a:t>
              </a:r>
            </a:p>
          </p:txBody>
        </p:sp>
        <p:sp>
          <p:nvSpPr>
            <p:cNvPr id="6" name="TextBox 5">
              <a:extLst>
                <a:ext uri="{FF2B5EF4-FFF2-40B4-BE49-F238E27FC236}">
                  <a16:creationId xmlns:a16="http://schemas.microsoft.com/office/drawing/2014/main" id="{818022F3-59BF-43D9-B876-750BBD692977}"/>
                </a:ext>
              </a:extLst>
            </p:cNvPr>
            <p:cNvSpPr txBox="1"/>
            <p:nvPr/>
          </p:nvSpPr>
          <p:spPr>
            <a:xfrm>
              <a:off x="5546030" y="651771"/>
              <a:ext cx="1239083" cy="369332"/>
            </a:xfrm>
            <a:prstGeom prst="rect">
              <a:avLst/>
            </a:prstGeom>
            <a:noFill/>
          </p:spPr>
          <p:txBody>
            <a:bodyPr wrap="square" rtlCol="0">
              <a:spAutoFit/>
            </a:bodyPr>
            <a:lstStyle/>
            <a:p>
              <a:r>
                <a:rPr lang="en-GB" dirty="0"/>
                <a:t>Functional</a:t>
              </a:r>
            </a:p>
          </p:txBody>
        </p:sp>
        <p:sp>
          <p:nvSpPr>
            <p:cNvPr id="7" name="TextBox 6">
              <a:extLst>
                <a:ext uri="{FF2B5EF4-FFF2-40B4-BE49-F238E27FC236}">
                  <a16:creationId xmlns:a16="http://schemas.microsoft.com/office/drawing/2014/main" id="{7983357E-2CE2-4F1D-972A-71C7BEC01AEA}"/>
                </a:ext>
              </a:extLst>
            </p:cNvPr>
            <p:cNvSpPr txBox="1"/>
            <p:nvPr/>
          </p:nvSpPr>
          <p:spPr>
            <a:xfrm>
              <a:off x="5532778" y="2807129"/>
              <a:ext cx="1616765" cy="369332"/>
            </a:xfrm>
            <a:prstGeom prst="rect">
              <a:avLst/>
            </a:prstGeom>
            <a:noFill/>
          </p:spPr>
          <p:txBody>
            <a:bodyPr wrap="square" rtlCol="0">
              <a:spAutoFit/>
            </a:bodyPr>
            <a:lstStyle/>
            <a:p>
              <a:r>
                <a:rPr lang="en-GB" dirty="0"/>
                <a:t>Non Functional</a:t>
              </a:r>
            </a:p>
          </p:txBody>
        </p:sp>
        <p:sp>
          <p:nvSpPr>
            <p:cNvPr id="10" name="TextBox 9">
              <a:extLst>
                <a:ext uri="{FF2B5EF4-FFF2-40B4-BE49-F238E27FC236}">
                  <a16:creationId xmlns:a16="http://schemas.microsoft.com/office/drawing/2014/main" id="{0DC85216-08E3-4731-913E-A5666EA22E04}"/>
                </a:ext>
              </a:extLst>
            </p:cNvPr>
            <p:cNvSpPr txBox="1"/>
            <p:nvPr/>
          </p:nvSpPr>
          <p:spPr>
            <a:xfrm>
              <a:off x="6891110" y="3148054"/>
              <a:ext cx="1616765" cy="369332"/>
            </a:xfrm>
            <a:prstGeom prst="rect">
              <a:avLst/>
            </a:prstGeom>
            <a:noFill/>
          </p:spPr>
          <p:txBody>
            <a:bodyPr wrap="square" rtlCol="0">
              <a:spAutoFit/>
            </a:bodyPr>
            <a:lstStyle/>
            <a:p>
              <a:r>
                <a:rPr lang="en-GB" dirty="0"/>
                <a:t>Performance</a:t>
              </a:r>
            </a:p>
          </p:txBody>
        </p:sp>
        <p:sp>
          <p:nvSpPr>
            <p:cNvPr id="11" name="TextBox 10">
              <a:extLst>
                <a:ext uri="{FF2B5EF4-FFF2-40B4-BE49-F238E27FC236}">
                  <a16:creationId xmlns:a16="http://schemas.microsoft.com/office/drawing/2014/main" id="{8F9B039B-FA24-4811-8A0F-2E039806C5F2}"/>
                </a:ext>
              </a:extLst>
            </p:cNvPr>
            <p:cNvSpPr txBox="1"/>
            <p:nvPr/>
          </p:nvSpPr>
          <p:spPr>
            <a:xfrm>
              <a:off x="6884497" y="651771"/>
              <a:ext cx="1616765" cy="369332"/>
            </a:xfrm>
            <a:prstGeom prst="rect">
              <a:avLst/>
            </a:prstGeom>
            <a:noFill/>
          </p:spPr>
          <p:txBody>
            <a:bodyPr wrap="square" rtlCol="0">
              <a:spAutoFit/>
            </a:bodyPr>
            <a:lstStyle/>
            <a:p>
              <a:r>
                <a:rPr lang="en-GB" dirty="0"/>
                <a:t>UI</a:t>
              </a:r>
            </a:p>
          </p:txBody>
        </p:sp>
        <p:sp>
          <p:nvSpPr>
            <p:cNvPr id="12" name="TextBox 11">
              <a:extLst>
                <a:ext uri="{FF2B5EF4-FFF2-40B4-BE49-F238E27FC236}">
                  <a16:creationId xmlns:a16="http://schemas.microsoft.com/office/drawing/2014/main" id="{95630757-E620-4B96-BABD-B589C5EFE584}"/>
                </a:ext>
              </a:extLst>
            </p:cNvPr>
            <p:cNvSpPr txBox="1"/>
            <p:nvPr/>
          </p:nvSpPr>
          <p:spPr>
            <a:xfrm>
              <a:off x="6901383" y="894960"/>
              <a:ext cx="1616765" cy="369332"/>
            </a:xfrm>
            <a:prstGeom prst="rect">
              <a:avLst/>
            </a:prstGeom>
            <a:noFill/>
          </p:spPr>
          <p:txBody>
            <a:bodyPr wrap="square" rtlCol="0">
              <a:spAutoFit/>
            </a:bodyPr>
            <a:lstStyle/>
            <a:p>
              <a:r>
                <a:rPr lang="en-GB" dirty="0"/>
                <a:t>Data</a:t>
              </a:r>
            </a:p>
          </p:txBody>
        </p:sp>
        <p:sp>
          <p:nvSpPr>
            <p:cNvPr id="13" name="TextBox 12">
              <a:extLst>
                <a:ext uri="{FF2B5EF4-FFF2-40B4-BE49-F238E27FC236}">
                  <a16:creationId xmlns:a16="http://schemas.microsoft.com/office/drawing/2014/main" id="{83910294-B7EF-410B-B8E3-6DD63123BD50}"/>
                </a:ext>
              </a:extLst>
            </p:cNvPr>
            <p:cNvSpPr txBox="1"/>
            <p:nvPr/>
          </p:nvSpPr>
          <p:spPr>
            <a:xfrm>
              <a:off x="6884495" y="1210598"/>
              <a:ext cx="3757002" cy="369332"/>
            </a:xfrm>
            <a:prstGeom prst="rect">
              <a:avLst/>
            </a:prstGeom>
            <a:noFill/>
          </p:spPr>
          <p:txBody>
            <a:bodyPr wrap="square" rtlCol="0">
              <a:spAutoFit/>
            </a:bodyPr>
            <a:lstStyle/>
            <a:p>
              <a:r>
                <a:rPr lang="en-GB" dirty="0"/>
                <a:t>Components</a:t>
              </a:r>
            </a:p>
          </p:txBody>
        </p:sp>
        <p:sp>
          <p:nvSpPr>
            <p:cNvPr id="14" name="TextBox 13">
              <a:extLst>
                <a:ext uri="{FF2B5EF4-FFF2-40B4-BE49-F238E27FC236}">
                  <a16:creationId xmlns:a16="http://schemas.microsoft.com/office/drawing/2014/main" id="{26733DE1-72A6-409B-8391-7FD625C8E883}"/>
                </a:ext>
              </a:extLst>
            </p:cNvPr>
            <p:cNvSpPr txBox="1"/>
            <p:nvPr/>
          </p:nvSpPr>
          <p:spPr>
            <a:xfrm>
              <a:off x="6884495" y="1579930"/>
              <a:ext cx="1616765" cy="369332"/>
            </a:xfrm>
            <a:prstGeom prst="rect">
              <a:avLst/>
            </a:prstGeom>
            <a:noFill/>
          </p:spPr>
          <p:txBody>
            <a:bodyPr wrap="square" rtlCol="0">
              <a:spAutoFit/>
            </a:bodyPr>
            <a:lstStyle/>
            <a:p>
              <a:r>
                <a:rPr lang="en-GB" dirty="0"/>
                <a:t>Logic Structure</a:t>
              </a:r>
            </a:p>
          </p:txBody>
        </p:sp>
        <p:sp>
          <p:nvSpPr>
            <p:cNvPr id="15" name="TextBox 14">
              <a:extLst>
                <a:ext uri="{FF2B5EF4-FFF2-40B4-BE49-F238E27FC236}">
                  <a16:creationId xmlns:a16="http://schemas.microsoft.com/office/drawing/2014/main" id="{7774C67B-62E3-46FB-A238-BE8C06B77176}"/>
                </a:ext>
              </a:extLst>
            </p:cNvPr>
            <p:cNvSpPr txBox="1"/>
            <p:nvPr/>
          </p:nvSpPr>
          <p:spPr>
            <a:xfrm>
              <a:off x="7606732" y="1891967"/>
              <a:ext cx="2226360" cy="923330"/>
            </a:xfrm>
            <a:prstGeom prst="rect">
              <a:avLst/>
            </a:prstGeom>
            <a:noFill/>
          </p:spPr>
          <p:txBody>
            <a:bodyPr wrap="square" rtlCol="0">
              <a:spAutoFit/>
            </a:bodyPr>
            <a:lstStyle/>
            <a:p>
              <a:r>
                <a:rPr lang="en-GB" dirty="0"/>
                <a:t>Readability</a:t>
              </a:r>
            </a:p>
            <a:p>
              <a:r>
                <a:rPr lang="en-GB" dirty="0"/>
                <a:t>Reusability</a:t>
              </a:r>
            </a:p>
            <a:p>
              <a:r>
                <a:rPr lang="en-GB" dirty="0"/>
                <a:t>Maintainability</a:t>
              </a:r>
            </a:p>
          </p:txBody>
        </p:sp>
        <p:sp>
          <p:nvSpPr>
            <p:cNvPr id="16" name="Rectangle 15">
              <a:extLst>
                <a:ext uri="{FF2B5EF4-FFF2-40B4-BE49-F238E27FC236}">
                  <a16:creationId xmlns:a16="http://schemas.microsoft.com/office/drawing/2014/main" id="{D83548F3-FF16-4089-BF94-DE7AC05E19D9}"/>
                </a:ext>
              </a:extLst>
            </p:cNvPr>
            <p:cNvSpPr/>
            <p:nvPr/>
          </p:nvSpPr>
          <p:spPr>
            <a:xfrm>
              <a:off x="5466517" y="651771"/>
              <a:ext cx="3902770" cy="3390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7239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E7F69-7477-4FB6-BEB9-F2BBE4B1881A}"/>
              </a:ext>
            </a:extLst>
          </p:cNvPr>
          <p:cNvSpPr txBox="1"/>
          <p:nvPr/>
        </p:nvSpPr>
        <p:spPr>
          <a:xfrm>
            <a:off x="410817" y="278295"/>
            <a:ext cx="8204546" cy="2400657"/>
          </a:xfrm>
          <a:prstGeom prst="rect">
            <a:avLst/>
          </a:prstGeom>
          <a:noFill/>
        </p:spPr>
        <p:txBody>
          <a:bodyPr wrap="square" rtlCol="0">
            <a:spAutoFit/>
          </a:bodyPr>
          <a:lstStyle/>
          <a:p>
            <a:r>
              <a:rPr lang="en-GB" sz="2400" b="1" dirty="0"/>
              <a:t>Vending Machine Change (Core version)</a:t>
            </a:r>
          </a:p>
          <a:p>
            <a:endParaRPr lang="en-GB" dirty="0"/>
          </a:p>
          <a:p>
            <a:r>
              <a:rPr lang="en-GB" dirty="0"/>
              <a:t>User enters money number value between £1-£100 to 2 decimal places</a:t>
            </a:r>
          </a:p>
          <a:p>
            <a:endParaRPr lang="en-GB" dirty="0"/>
          </a:p>
          <a:p>
            <a:r>
              <a:rPr lang="en-GB" dirty="0"/>
              <a:t>The correct and lowest number of money denominations are listed to represent the amount</a:t>
            </a:r>
          </a:p>
          <a:p>
            <a:endParaRPr lang="en-GB" dirty="0"/>
          </a:p>
          <a:p>
            <a:r>
              <a:rPr lang="en-GB" dirty="0"/>
              <a:t>Following denominations accepted: 5,10, 20, 50 cents  £1, £2, £5, £10, £20, £50</a:t>
            </a:r>
          </a:p>
        </p:txBody>
      </p:sp>
      <p:sp>
        <p:nvSpPr>
          <p:cNvPr id="3" name="Rectangle 2">
            <a:extLst>
              <a:ext uri="{FF2B5EF4-FFF2-40B4-BE49-F238E27FC236}">
                <a16:creationId xmlns:a16="http://schemas.microsoft.com/office/drawing/2014/main" id="{CB2463CB-3967-4E05-A4F0-53B009FFF847}"/>
              </a:ext>
            </a:extLst>
          </p:cNvPr>
          <p:cNvSpPr/>
          <p:nvPr/>
        </p:nvSpPr>
        <p:spPr>
          <a:xfrm>
            <a:off x="410817" y="3600055"/>
            <a:ext cx="2067340" cy="2308324"/>
          </a:xfrm>
          <a:prstGeom prst="rect">
            <a:avLst/>
          </a:prstGeom>
        </p:spPr>
        <p:txBody>
          <a:bodyPr wrap="square">
            <a:spAutoFit/>
          </a:bodyPr>
          <a:lstStyle/>
          <a:p>
            <a:r>
              <a:rPr lang="en-GB" dirty="0"/>
              <a:t>Test case 1</a:t>
            </a:r>
          </a:p>
          <a:p>
            <a:r>
              <a:rPr lang="en-GB"/>
              <a:t>Input £</a:t>
            </a:r>
            <a:r>
              <a:rPr lang="en-GB" dirty="0"/>
              <a:t>47.50</a:t>
            </a:r>
          </a:p>
          <a:p>
            <a:endParaRPr lang="en-GB" dirty="0"/>
          </a:p>
          <a:p>
            <a:r>
              <a:rPr lang="en-GB" dirty="0"/>
              <a:t>Output</a:t>
            </a:r>
          </a:p>
          <a:p>
            <a:r>
              <a:rPr lang="en-GB" dirty="0"/>
              <a:t>2 x £20</a:t>
            </a:r>
          </a:p>
          <a:p>
            <a:r>
              <a:rPr lang="en-GB" dirty="0"/>
              <a:t>1 x £5</a:t>
            </a:r>
          </a:p>
          <a:p>
            <a:r>
              <a:rPr lang="en-GB" dirty="0"/>
              <a:t>1 X £2</a:t>
            </a:r>
          </a:p>
          <a:p>
            <a:r>
              <a:rPr lang="en-GB" dirty="0"/>
              <a:t>1 x 50 cents</a:t>
            </a:r>
          </a:p>
        </p:txBody>
      </p:sp>
      <p:sp>
        <p:nvSpPr>
          <p:cNvPr id="5" name="Rectangle 4">
            <a:extLst>
              <a:ext uri="{FF2B5EF4-FFF2-40B4-BE49-F238E27FC236}">
                <a16:creationId xmlns:a16="http://schemas.microsoft.com/office/drawing/2014/main" id="{C0DC0409-3DD1-4F70-A37A-265DD55EDC89}"/>
              </a:ext>
            </a:extLst>
          </p:cNvPr>
          <p:cNvSpPr/>
          <p:nvPr/>
        </p:nvSpPr>
        <p:spPr>
          <a:xfrm>
            <a:off x="3792192" y="3613947"/>
            <a:ext cx="2067340" cy="2031325"/>
          </a:xfrm>
          <a:prstGeom prst="rect">
            <a:avLst/>
          </a:prstGeom>
        </p:spPr>
        <p:txBody>
          <a:bodyPr wrap="square">
            <a:spAutoFit/>
          </a:bodyPr>
          <a:lstStyle/>
          <a:p>
            <a:r>
              <a:rPr lang="en-GB" dirty="0"/>
              <a:t>Test case 2</a:t>
            </a:r>
          </a:p>
          <a:p>
            <a:r>
              <a:rPr lang="en-GB" dirty="0"/>
              <a:t>Input £105</a:t>
            </a:r>
          </a:p>
          <a:p>
            <a:endParaRPr lang="en-GB" dirty="0"/>
          </a:p>
          <a:p>
            <a:r>
              <a:rPr lang="en-GB" dirty="0"/>
              <a:t>Output</a:t>
            </a:r>
          </a:p>
          <a:p>
            <a:r>
              <a:rPr lang="en-GB" dirty="0"/>
              <a:t>Invalid amount</a:t>
            </a:r>
          </a:p>
          <a:p>
            <a:r>
              <a:rPr lang="en-GB" dirty="0"/>
              <a:t>Amount must be between £1-£100</a:t>
            </a:r>
          </a:p>
        </p:txBody>
      </p:sp>
      <p:sp>
        <p:nvSpPr>
          <p:cNvPr id="6" name="Rectangle 5">
            <a:extLst>
              <a:ext uri="{FF2B5EF4-FFF2-40B4-BE49-F238E27FC236}">
                <a16:creationId xmlns:a16="http://schemas.microsoft.com/office/drawing/2014/main" id="{76C50F45-0E27-4B1B-BAC0-2265AE6DBA67}"/>
              </a:ext>
            </a:extLst>
          </p:cNvPr>
          <p:cNvSpPr/>
          <p:nvPr/>
        </p:nvSpPr>
        <p:spPr>
          <a:xfrm>
            <a:off x="7341496" y="3600055"/>
            <a:ext cx="2067340" cy="2031325"/>
          </a:xfrm>
          <a:prstGeom prst="rect">
            <a:avLst/>
          </a:prstGeom>
        </p:spPr>
        <p:txBody>
          <a:bodyPr wrap="square">
            <a:spAutoFit/>
          </a:bodyPr>
          <a:lstStyle/>
          <a:p>
            <a:r>
              <a:rPr lang="en-GB" dirty="0"/>
              <a:t>Test case 3</a:t>
            </a:r>
          </a:p>
          <a:p>
            <a:r>
              <a:rPr lang="en-GB" dirty="0"/>
              <a:t>Input £91</a:t>
            </a:r>
          </a:p>
          <a:p>
            <a:endParaRPr lang="en-GB" dirty="0"/>
          </a:p>
          <a:p>
            <a:r>
              <a:rPr lang="en-GB" dirty="0"/>
              <a:t>Output</a:t>
            </a:r>
          </a:p>
          <a:p>
            <a:r>
              <a:rPr lang="en-GB" dirty="0"/>
              <a:t>1 X £50</a:t>
            </a:r>
          </a:p>
          <a:p>
            <a:r>
              <a:rPr lang="en-GB" dirty="0"/>
              <a:t>2 X £20</a:t>
            </a:r>
          </a:p>
          <a:p>
            <a:r>
              <a:rPr lang="en-GB" dirty="0"/>
              <a:t>1 X £1</a:t>
            </a:r>
          </a:p>
        </p:txBody>
      </p:sp>
    </p:spTree>
    <p:extLst>
      <p:ext uri="{BB962C8B-B14F-4D97-AF65-F5344CB8AC3E}">
        <p14:creationId xmlns:p14="http://schemas.microsoft.com/office/powerpoint/2010/main" val="19256587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420957" y="1885364"/>
            <a:ext cx="9144000" cy="1444181"/>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END</a:t>
            </a:r>
          </a:p>
        </p:txBody>
      </p:sp>
    </p:spTree>
    <p:extLst>
      <p:ext uri="{BB962C8B-B14F-4D97-AF65-F5344CB8AC3E}">
        <p14:creationId xmlns:p14="http://schemas.microsoft.com/office/powerpoint/2010/main" val="586875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290329" y="2802577"/>
            <a:ext cx="9144000" cy="997527"/>
          </a:xfrm>
        </p:spPr>
        <p:txBody>
          <a:bodyPr>
            <a:normAutofit fontScale="90000"/>
          </a:bodyPr>
          <a:lstStyle/>
          <a:p>
            <a:r>
              <a:rPr lang="en-GB" sz="8000" b="1" dirty="0">
                <a:latin typeface="Tahoma" panose="020B0604030504040204" pitchFamily="34" charset="0"/>
                <a:ea typeface="Tahoma" panose="020B0604030504040204" pitchFamily="34" charset="0"/>
                <a:cs typeface="Tahoma" panose="020B0604030504040204" pitchFamily="34" charset="0"/>
              </a:rPr>
              <a:t>Regular Expressions</a:t>
            </a:r>
          </a:p>
        </p:txBody>
      </p:sp>
      <p:sp>
        <p:nvSpPr>
          <p:cNvPr id="4" name="TextBox 3">
            <a:extLst>
              <a:ext uri="{FF2B5EF4-FFF2-40B4-BE49-F238E27FC236}">
                <a16:creationId xmlns:a16="http://schemas.microsoft.com/office/drawing/2014/main" id="{0D73067F-E784-49C4-B7AB-2E8599BB0F63}"/>
              </a:ext>
            </a:extLst>
          </p:cNvPr>
          <p:cNvSpPr txBox="1"/>
          <p:nvPr/>
        </p:nvSpPr>
        <p:spPr>
          <a:xfrm>
            <a:off x="682387" y="5404513"/>
            <a:ext cx="6796585" cy="369332"/>
          </a:xfrm>
          <a:prstGeom prst="rect">
            <a:avLst/>
          </a:prstGeom>
          <a:noFill/>
        </p:spPr>
        <p:txBody>
          <a:bodyPr wrap="square" rtlCol="0">
            <a:spAutoFit/>
          </a:bodyPr>
          <a:lstStyle/>
          <a:p>
            <a:r>
              <a:rPr lang="en-GB" dirty="0">
                <a:hlinkClick r:id="rId2"/>
              </a:rPr>
              <a:t>https://regex101.com/</a:t>
            </a:r>
            <a:r>
              <a:rPr lang="en-GB" dirty="0"/>
              <a:t>, to  check meaning of Regex</a:t>
            </a:r>
          </a:p>
        </p:txBody>
      </p:sp>
    </p:spTree>
    <p:extLst>
      <p:ext uri="{BB962C8B-B14F-4D97-AF65-F5344CB8AC3E}">
        <p14:creationId xmlns:p14="http://schemas.microsoft.com/office/powerpoint/2010/main" val="361289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354" y="365125"/>
            <a:ext cx="10515600" cy="1325563"/>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Background, history and development</a:t>
            </a:r>
          </a:p>
        </p:txBody>
      </p:sp>
      <p:sp>
        <p:nvSpPr>
          <p:cNvPr id="7" name="Rectangle 6"/>
          <p:cNvSpPr/>
          <p:nvPr/>
        </p:nvSpPr>
        <p:spPr>
          <a:xfrm>
            <a:off x="518555" y="1901653"/>
            <a:ext cx="7580416" cy="2862322"/>
          </a:xfrm>
          <a:prstGeom prst="rect">
            <a:avLst/>
          </a:prstGeom>
        </p:spPr>
        <p:txBody>
          <a:bodyPr wrap="square">
            <a:spAutoFit/>
          </a:bodyPr>
          <a:lstStyle/>
          <a:p>
            <a:pPr lvl="0"/>
            <a:r>
              <a:rPr lang="en-GB" dirty="0"/>
              <a:t>JavaScript was invented by Brendan </a:t>
            </a:r>
            <a:r>
              <a:rPr lang="en-GB" dirty="0" err="1"/>
              <a:t>Eich</a:t>
            </a:r>
            <a:r>
              <a:rPr lang="en-GB" dirty="0"/>
              <a:t> in 1995 (in 10 days!)</a:t>
            </a:r>
          </a:p>
          <a:p>
            <a:pPr lvl="0"/>
            <a:r>
              <a:rPr lang="en-GB" dirty="0"/>
              <a:t> and became an ECMA standard in 1997.</a:t>
            </a:r>
          </a:p>
          <a:p>
            <a:pPr lvl="0"/>
            <a:endParaRPr lang="en-GB" dirty="0"/>
          </a:p>
          <a:p>
            <a:pPr lvl="0"/>
            <a:r>
              <a:rPr lang="en-GB" dirty="0"/>
              <a:t>ECMA-262 is the official name. </a:t>
            </a:r>
          </a:p>
          <a:p>
            <a:pPr lvl="0"/>
            <a:endParaRPr lang="en-GB" dirty="0"/>
          </a:p>
          <a:p>
            <a:pPr lvl="0"/>
            <a:r>
              <a:rPr lang="en-GB" dirty="0"/>
              <a:t>ECMAScript 9 (released in 2018) is the latest official version of JavaScript and is Object Orientated. </a:t>
            </a:r>
          </a:p>
          <a:p>
            <a:pPr lvl="0"/>
            <a:endParaRPr lang="en-GB" dirty="0"/>
          </a:p>
          <a:p>
            <a:pPr lvl="0"/>
            <a:r>
              <a:rPr lang="en-GB" b="1" dirty="0"/>
              <a:t>More about JS versions: </a:t>
            </a:r>
          </a:p>
          <a:p>
            <a:pPr lvl="0"/>
            <a:r>
              <a:rPr lang="en-GB" dirty="0"/>
              <a:t>https://www.w3schools.com/js/js_versions.asp</a:t>
            </a:r>
          </a:p>
        </p:txBody>
      </p:sp>
      <p:sp>
        <p:nvSpPr>
          <p:cNvPr id="8" name="Rectangle 7"/>
          <p:cNvSpPr/>
          <p:nvPr/>
        </p:nvSpPr>
        <p:spPr>
          <a:xfrm>
            <a:off x="1019432" y="5607524"/>
            <a:ext cx="4310475" cy="369332"/>
          </a:xfrm>
          <a:prstGeom prst="rect">
            <a:avLst/>
          </a:prstGeom>
        </p:spPr>
        <p:txBody>
          <a:bodyPr wrap="none">
            <a:spAutoFit/>
          </a:bodyPr>
          <a:lstStyle/>
          <a:p>
            <a:r>
              <a:rPr lang="en-GB" dirty="0"/>
              <a:t>https://en.wikipedia.org/wiki/Brendan_Eich</a:t>
            </a:r>
          </a:p>
        </p:txBody>
      </p:sp>
      <p:pic>
        <p:nvPicPr>
          <p:cNvPr id="1026" name="Picture 2" descr="Brendan Eich Mozilla Foundation official 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048" y="1901653"/>
            <a:ext cx="2848882" cy="284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591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63" y="955044"/>
            <a:ext cx="5149933" cy="5201424"/>
          </a:xfrm>
          <a:prstGeom prst="rect">
            <a:avLst/>
          </a:prstGeom>
        </p:spPr>
        <p:txBody>
          <a:bodyPr wrap="square">
            <a:spAutoFit/>
          </a:bodyPr>
          <a:lstStyle/>
          <a:p>
            <a:r>
              <a:rPr lang="en-GB" dirty="0"/>
              <a:t>A </a:t>
            </a:r>
            <a:r>
              <a:rPr lang="en-GB" sz="2400" b="1" dirty="0"/>
              <a:t>regular expression </a:t>
            </a:r>
            <a:r>
              <a:rPr lang="en-GB" dirty="0"/>
              <a:t>is a sequence of characters that forms a search pattern.</a:t>
            </a:r>
          </a:p>
          <a:p>
            <a:endParaRPr lang="en-GB" dirty="0"/>
          </a:p>
          <a:p>
            <a:r>
              <a:rPr lang="en-GB" dirty="0"/>
              <a:t>The search pattern can be used for text search and text replace operations.</a:t>
            </a:r>
          </a:p>
          <a:p>
            <a:endParaRPr lang="en-GB" dirty="0"/>
          </a:p>
          <a:p>
            <a:r>
              <a:rPr lang="en-GB" sz="2000" b="1" dirty="0"/>
              <a:t>Syntax</a:t>
            </a:r>
          </a:p>
          <a:p>
            <a:r>
              <a:rPr lang="en-GB" dirty="0"/>
              <a:t>/</a:t>
            </a:r>
            <a:r>
              <a:rPr lang="en-GB" i="1" dirty="0"/>
              <a:t>pattern</a:t>
            </a:r>
            <a:r>
              <a:rPr lang="en-GB" dirty="0"/>
              <a:t>/</a:t>
            </a:r>
            <a:r>
              <a:rPr lang="en-GB" i="1" dirty="0"/>
              <a:t>modifiers</a:t>
            </a:r>
            <a:r>
              <a:rPr lang="en-GB" dirty="0"/>
              <a:t>;</a:t>
            </a:r>
          </a:p>
          <a:p>
            <a:r>
              <a:rPr lang="en-GB" dirty="0"/>
              <a:t>var </a:t>
            </a:r>
            <a:r>
              <a:rPr lang="en-GB" dirty="0" err="1"/>
              <a:t>patt</a:t>
            </a:r>
            <a:r>
              <a:rPr lang="en-GB" dirty="0"/>
              <a:t> = /fun/</a:t>
            </a:r>
            <a:r>
              <a:rPr lang="en-GB" dirty="0" err="1"/>
              <a:t>i</a:t>
            </a:r>
            <a:r>
              <a:rPr lang="en-GB" dirty="0"/>
              <a:t>;</a:t>
            </a:r>
          </a:p>
          <a:p>
            <a:endParaRPr lang="en-GB" dirty="0"/>
          </a:p>
          <a:p>
            <a:r>
              <a:rPr lang="en-GB" dirty="0" err="1"/>
              <a:t>i</a:t>
            </a:r>
            <a:r>
              <a:rPr lang="en-GB" dirty="0"/>
              <a:t>  is a modifier (modifies the search to be case-insensitive). </a:t>
            </a:r>
          </a:p>
          <a:p>
            <a:endParaRPr lang="en-GB" dirty="0"/>
          </a:p>
          <a:p>
            <a:r>
              <a:rPr lang="en-GB" dirty="0"/>
              <a:t>The search() method uses an expression to search for a match, and returns the position of the match.</a:t>
            </a:r>
          </a:p>
          <a:p>
            <a:endParaRPr lang="en-GB" dirty="0"/>
          </a:p>
          <a:p>
            <a:r>
              <a:rPr lang="en-GB" dirty="0"/>
              <a:t>The replace() method returns a modified string where the pattern is replaced.</a:t>
            </a:r>
          </a:p>
        </p:txBody>
      </p:sp>
      <p:sp>
        <p:nvSpPr>
          <p:cNvPr id="5" name="Rectangle 4"/>
          <p:cNvSpPr/>
          <p:nvPr/>
        </p:nvSpPr>
        <p:spPr>
          <a:xfrm>
            <a:off x="5763490" y="308090"/>
            <a:ext cx="6096000" cy="5909310"/>
          </a:xfrm>
          <a:prstGeom prst="rect">
            <a:avLst/>
          </a:prstGeom>
          <a:ln>
            <a:solidFill>
              <a:schemeClr val="tx1"/>
            </a:solidFill>
          </a:ln>
        </p:spPr>
        <p:txBody>
          <a:bodyPr>
            <a:spAutoFit/>
          </a:bodyPr>
          <a:lstStyle/>
          <a:p>
            <a:r>
              <a:rPr lang="en-GB" dirty="0"/>
              <a:t>&lt;!DOCTYPE html&gt;</a:t>
            </a:r>
          </a:p>
          <a:p>
            <a:r>
              <a:rPr lang="en-GB" dirty="0"/>
              <a:t>&lt;html&gt;</a:t>
            </a:r>
          </a:p>
          <a:p>
            <a:r>
              <a:rPr lang="en-GB" dirty="0"/>
              <a:t>&lt;body&gt;</a:t>
            </a:r>
          </a:p>
          <a:p>
            <a:endParaRPr lang="en-GB" dirty="0"/>
          </a:p>
          <a:p>
            <a:r>
              <a:rPr lang="en-GB" dirty="0"/>
              <a:t>&lt;p&gt;Search a string for "w3Schools", and display the position of the match:&lt;/p&gt;</a:t>
            </a:r>
          </a:p>
          <a:p>
            <a:endParaRPr lang="en-GB" dirty="0"/>
          </a:p>
          <a:p>
            <a:r>
              <a:rPr lang="en-GB" dirty="0"/>
              <a:t>&lt;button </a:t>
            </a:r>
            <a:r>
              <a:rPr lang="en-GB" dirty="0" err="1"/>
              <a:t>onclick</a:t>
            </a:r>
            <a:r>
              <a:rPr lang="en-GB" dirty="0"/>
              <a:t>="</a:t>
            </a:r>
            <a:r>
              <a:rPr lang="en-GB" dirty="0" err="1"/>
              <a:t>myFunction</a:t>
            </a:r>
            <a:r>
              <a:rPr lang="en-GB" dirty="0"/>
              <a:t>()"&gt;Try it&lt;/button&gt;</a:t>
            </a:r>
          </a:p>
          <a:p>
            <a:endParaRPr lang="en-GB" dirty="0"/>
          </a:p>
          <a:p>
            <a:r>
              <a:rPr lang="en-GB" dirty="0"/>
              <a:t>&lt;p id="demo"&gt;&lt;/p&gt;</a:t>
            </a:r>
          </a:p>
          <a:p>
            <a:endParaRPr lang="en-GB" dirty="0"/>
          </a:p>
          <a:p>
            <a:r>
              <a:rPr lang="en-GB" dirty="0">
                <a:solidFill>
                  <a:srgbClr val="FF0000"/>
                </a:solidFill>
              </a:rPr>
              <a:t>&lt;script&gt;</a:t>
            </a:r>
          </a:p>
          <a:p>
            <a:r>
              <a:rPr lang="en-GB" dirty="0">
                <a:solidFill>
                  <a:srgbClr val="FF0000"/>
                </a:solidFill>
              </a:rPr>
              <a:t>function </a:t>
            </a:r>
            <a:r>
              <a:rPr lang="en-GB" dirty="0" err="1">
                <a:solidFill>
                  <a:srgbClr val="FF0000"/>
                </a:solidFill>
              </a:rPr>
              <a:t>myFunction</a:t>
            </a:r>
            <a:r>
              <a:rPr lang="en-GB" dirty="0">
                <a:solidFill>
                  <a:srgbClr val="FF0000"/>
                </a:solidFill>
              </a:rPr>
              <a:t>() {</a:t>
            </a:r>
          </a:p>
          <a:p>
            <a:r>
              <a:rPr lang="en-GB" dirty="0">
                <a:solidFill>
                  <a:srgbClr val="FF0000"/>
                </a:solidFill>
              </a:rPr>
              <a:t>    var str = "JavaScript is fun"; </a:t>
            </a:r>
          </a:p>
          <a:p>
            <a:r>
              <a:rPr lang="en-GB" dirty="0">
                <a:solidFill>
                  <a:srgbClr val="FF0000"/>
                </a:solidFill>
              </a:rPr>
              <a:t>    </a:t>
            </a:r>
            <a:r>
              <a:rPr lang="en-GB" dirty="0" err="1">
                <a:solidFill>
                  <a:srgbClr val="FF0000"/>
                </a:solidFill>
              </a:rPr>
              <a:t>var</a:t>
            </a:r>
            <a:r>
              <a:rPr lang="en-GB" dirty="0">
                <a:solidFill>
                  <a:srgbClr val="FF0000"/>
                </a:solidFill>
              </a:rPr>
              <a:t> n = </a:t>
            </a:r>
            <a:r>
              <a:rPr lang="en-GB" dirty="0" err="1">
                <a:solidFill>
                  <a:srgbClr val="FF0000"/>
                </a:solidFill>
              </a:rPr>
              <a:t>str.search</a:t>
            </a:r>
            <a:r>
              <a:rPr lang="en-GB" dirty="0">
                <a:solidFill>
                  <a:srgbClr val="FF0000"/>
                </a:solidFill>
              </a:rPr>
              <a:t>(/fun/</a:t>
            </a:r>
            <a:r>
              <a:rPr lang="en-GB" dirty="0" err="1">
                <a:solidFill>
                  <a:srgbClr val="FF0000"/>
                </a:solidFill>
              </a:rPr>
              <a:t>i</a:t>
            </a:r>
            <a:r>
              <a:rPr lang="en-GB" dirty="0">
                <a:solidFill>
                  <a:srgbClr val="FF0000"/>
                </a:solidFill>
              </a:rPr>
              <a:t>);</a:t>
            </a:r>
          </a:p>
          <a:p>
            <a:r>
              <a:rPr lang="en-GB" dirty="0">
                <a:solidFill>
                  <a:srgbClr val="FF0000"/>
                </a:solidFill>
              </a:rPr>
              <a:t>    </a:t>
            </a:r>
            <a:r>
              <a:rPr lang="en-GB" dirty="0" err="1">
                <a:solidFill>
                  <a:srgbClr val="FF0000"/>
                </a:solidFill>
              </a:rPr>
              <a:t>document.getElementById</a:t>
            </a:r>
            <a:r>
              <a:rPr lang="en-GB" dirty="0">
                <a:solidFill>
                  <a:srgbClr val="FF0000"/>
                </a:solidFill>
              </a:rPr>
              <a:t>("demo").</a:t>
            </a:r>
            <a:r>
              <a:rPr lang="en-GB" dirty="0" err="1">
                <a:solidFill>
                  <a:srgbClr val="FF0000"/>
                </a:solidFill>
              </a:rPr>
              <a:t>innerHTML</a:t>
            </a:r>
            <a:r>
              <a:rPr lang="en-GB" dirty="0">
                <a:solidFill>
                  <a:srgbClr val="FF0000"/>
                </a:solidFill>
              </a:rPr>
              <a:t> = n;</a:t>
            </a:r>
          </a:p>
          <a:p>
            <a:r>
              <a:rPr lang="en-GB" dirty="0">
                <a:solidFill>
                  <a:srgbClr val="FF0000"/>
                </a:solidFill>
              </a:rPr>
              <a:t>}</a:t>
            </a:r>
          </a:p>
          <a:p>
            <a:r>
              <a:rPr lang="en-GB" dirty="0">
                <a:solidFill>
                  <a:srgbClr val="FF0000"/>
                </a:solidFill>
              </a:rPr>
              <a:t>&lt;/script&gt;</a:t>
            </a:r>
          </a:p>
          <a:p>
            <a:endParaRPr lang="en-GB" dirty="0"/>
          </a:p>
          <a:p>
            <a:r>
              <a:rPr lang="en-GB" dirty="0"/>
              <a:t>&lt;/body&gt;</a:t>
            </a:r>
          </a:p>
          <a:p>
            <a:r>
              <a:rPr lang="en-GB" dirty="0"/>
              <a:t>&lt;/html&gt;</a:t>
            </a:r>
          </a:p>
        </p:txBody>
      </p:sp>
    </p:spTree>
    <p:extLst>
      <p:ext uri="{BB962C8B-B14F-4D97-AF65-F5344CB8AC3E}">
        <p14:creationId xmlns:p14="http://schemas.microsoft.com/office/powerpoint/2010/main" val="3299036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EB8B4E-55E6-483A-8129-0BA41313642B}"/>
              </a:ext>
            </a:extLst>
          </p:cNvPr>
          <p:cNvSpPr/>
          <p:nvPr/>
        </p:nvSpPr>
        <p:spPr>
          <a:xfrm>
            <a:off x="344556" y="427315"/>
            <a:ext cx="6096000" cy="1754326"/>
          </a:xfrm>
          <a:prstGeom prst="rect">
            <a:avLst/>
          </a:prstGeom>
        </p:spPr>
        <p:txBody>
          <a:bodyPr>
            <a:spAutoFit/>
          </a:bodyPr>
          <a:lstStyle/>
          <a:p>
            <a:r>
              <a:rPr lang="pt-BR" dirty="0"/>
              <a:t> </a:t>
            </a:r>
          </a:p>
          <a:p>
            <a:r>
              <a:rPr lang="pt-BR" dirty="0"/>
              <a:t>var num = 5.56789;</a:t>
            </a:r>
          </a:p>
          <a:p>
            <a:r>
              <a:rPr lang="pt-BR" dirty="0"/>
              <a:t>            var n = num.toFixed(2);</a:t>
            </a:r>
          </a:p>
          <a:p>
            <a:r>
              <a:rPr lang="pt-BR" dirty="0"/>
              <a:t>            console.log("n = " + n);</a:t>
            </a:r>
          </a:p>
          <a:p>
            <a:endParaRPr lang="pt-BR" dirty="0"/>
          </a:p>
          <a:p>
            <a:r>
              <a:rPr lang="pt-BR" dirty="0">
                <a:highlight>
                  <a:srgbClr val="FFFF00"/>
                </a:highlight>
              </a:rPr>
              <a:t>Math.random</a:t>
            </a:r>
            <a:r>
              <a:rPr lang="pt-BR" dirty="0"/>
              <a:t>(</a:t>
            </a:r>
            <a:endParaRPr lang="en-GB" dirty="0"/>
          </a:p>
        </p:txBody>
      </p:sp>
      <p:sp>
        <p:nvSpPr>
          <p:cNvPr id="3" name="Rectangle 2">
            <a:extLst>
              <a:ext uri="{FF2B5EF4-FFF2-40B4-BE49-F238E27FC236}">
                <a16:creationId xmlns:a16="http://schemas.microsoft.com/office/drawing/2014/main" id="{04300B75-DCD9-45F6-B5A3-A436DC717C33}"/>
              </a:ext>
            </a:extLst>
          </p:cNvPr>
          <p:cNvSpPr/>
          <p:nvPr/>
        </p:nvSpPr>
        <p:spPr>
          <a:xfrm>
            <a:off x="5141843" y="427315"/>
            <a:ext cx="5724940" cy="5909310"/>
          </a:xfrm>
          <a:prstGeom prst="rect">
            <a:avLst/>
          </a:prstGeom>
        </p:spPr>
        <p:txBody>
          <a:bodyPr wrap="square">
            <a:spAutoFit/>
          </a:bodyPr>
          <a:lstStyle/>
          <a:p>
            <a:r>
              <a:rPr lang="en-GB" dirty="0"/>
              <a:t>&lt;script&gt;</a:t>
            </a:r>
          </a:p>
          <a:p>
            <a:r>
              <a:rPr lang="en-GB" b="1" dirty="0">
                <a:highlight>
                  <a:srgbClr val="FFFF00"/>
                </a:highlight>
              </a:rPr>
              <a:t>Convert string to number</a:t>
            </a:r>
          </a:p>
          <a:p>
            <a:r>
              <a:rPr lang="en-GB" dirty="0"/>
              <a:t>function </a:t>
            </a:r>
            <a:r>
              <a:rPr lang="en-GB" dirty="0" err="1"/>
              <a:t>myFunction</a:t>
            </a:r>
            <a:r>
              <a:rPr lang="en-GB" dirty="0"/>
              <a:t>() {</a:t>
            </a:r>
          </a:p>
          <a:p>
            <a:r>
              <a:rPr lang="en-GB" dirty="0"/>
              <a:t>    var a = </a:t>
            </a:r>
            <a:r>
              <a:rPr lang="en-GB" dirty="0" err="1">
                <a:highlight>
                  <a:srgbClr val="FFFF00"/>
                </a:highlight>
              </a:rPr>
              <a:t>parseIn</a:t>
            </a:r>
            <a:r>
              <a:rPr lang="en-GB" dirty="0" err="1"/>
              <a:t>t</a:t>
            </a:r>
            <a:r>
              <a:rPr lang="en-GB" dirty="0"/>
              <a:t>("10") + "&lt;</a:t>
            </a:r>
            <a:r>
              <a:rPr lang="en-GB" dirty="0" err="1"/>
              <a:t>br</a:t>
            </a:r>
            <a:r>
              <a:rPr lang="en-GB" dirty="0"/>
              <a:t>&gt;";</a:t>
            </a:r>
          </a:p>
          <a:p>
            <a:r>
              <a:rPr lang="en-GB" dirty="0"/>
              <a:t>    var b = </a:t>
            </a:r>
            <a:r>
              <a:rPr lang="en-GB" dirty="0" err="1"/>
              <a:t>parseInt</a:t>
            </a:r>
            <a:r>
              <a:rPr lang="en-GB" dirty="0"/>
              <a:t>("10.00") + "&lt;</a:t>
            </a:r>
            <a:r>
              <a:rPr lang="en-GB" dirty="0" err="1"/>
              <a:t>br</a:t>
            </a:r>
            <a:r>
              <a:rPr lang="en-GB" dirty="0"/>
              <a:t>&gt;";</a:t>
            </a:r>
          </a:p>
          <a:p>
            <a:r>
              <a:rPr lang="en-GB" dirty="0"/>
              <a:t>    var c = </a:t>
            </a:r>
            <a:r>
              <a:rPr lang="en-GB" dirty="0" err="1"/>
              <a:t>parseInt</a:t>
            </a:r>
            <a:r>
              <a:rPr lang="en-GB" dirty="0"/>
              <a:t>("10.33") + "&lt;</a:t>
            </a:r>
            <a:r>
              <a:rPr lang="en-GB" dirty="0" err="1"/>
              <a:t>br</a:t>
            </a:r>
            <a:r>
              <a:rPr lang="en-GB" dirty="0"/>
              <a:t>&gt;";</a:t>
            </a:r>
          </a:p>
          <a:p>
            <a:r>
              <a:rPr lang="en-GB" dirty="0"/>
              <a:t>    var d = </a:t>
            </a:r>
            <a:r>
              <a:rPr lang="en-GB" dirty="0" err="1"/>
              <a:t>parseInt</a:t>
            </a:r>
            <a:r>
              <a:rPr lang="en-GB" dirty="0"/>
              <a:t>("34 45 66") + "&lt;</a:t>
            </a:r>
            <a:r>
              <a:rPr lang="en-GB" dirty="0" err="1"/>
              <a:t>br</a:t>
            </a:r>
            <a:r>
              <a:rPr lang="en-GB" dirty="0"/>
              <a:t>&gt;";</a:t>
            </a:r>
          </a:p>
          <a:p>
            <a:r>
              <a:rPr lang="en-GB" dirty="0"/>
              <a:t>    var e = </a:t>
            </a:r>
            <a:r>
              <a:rPr lang="en-GB" dirty="0" err="1"/>
              <a:t>parseInt</a:t>
            </a:r>
            <a:r>
              <a:rPr lang="en-GB" dirty="0"/>
              <a:t>("   60   ") + "&lt;</a:t>
            </a:r>
            <a:r>
              <a:rPr lang="en-GB" dirty="0" err="1"/>
              <a:t>br</a:t>
            </a:r>
            <a:r>
              <a:rPr lang="en-GB" dirty="0"/>
              <a:t>&gt;";</a:t>
            </a:r>
          </a:p>
          <a:p>
            <a:r>
              <a:rPr lang="en-GB" dirty="0"/>
              <a:t>    var f = </a:t>
            </a:r>
            <a:r>
              <a:rPr lang="en-GB" dirty="0" err="1"/>
              <a:t>parseInt</a:t>
            </a:r>
            <a:r>
              <a:rPr lang="en-GB" dirty="0"/>
              <a:t>("40 years") + "&lt;</a:t>
            </a:r>
            <a:r>
              <a:rPr lang="en-GB" dirty="0" err="1"/>
              <a:t>br</a:t>
            </a:r>
            <a:r>
              <a:rPr lang="en-GB" dirty="0"/>
              <a:t>&gt;";</a:t>
            </a:r>
          </a:p>
          <a:p>
            <a:r>
              <a:rPr lang="en-GB" dirty="0"/>
              <a:t>    var g = </a:t>
            </a:r>
            <a:r>
              <a:rPr lang="en-GB" dirty="0" err="1"/>
              <a:t>parseInt</a:t>
            </a:r>
            <a:r>
              <a:rPr lang="en-GB" dirty="0"/>
              <a:t>("He was 40") + "&lt;</a:t>
            </a:r>
            <a:r>
              <a:rPr lang="en-GB" dirty="0" err="1"/>
              <a:t>br</a:t>
            </a:r>
            <a:r>
              <a:rPr lang="en-GB" dirty="0"/>
              <a:t>&gt;";</a:t>
            </a:r>
          </a:p>
          <a:p>
            <a:endParaRPr lang="en-GB" dirty="0"/>
          </a:p>
          <a:p>
            <a:r>
              <a:rPr lang="en-GB" dirty="0"/>
              <a:t>    var h = </a:t>
            </a:r>
            <a:r>
              <a:rPr lang="en-GB" dirty="0" err="1"/>
              <a:t>parseInt</a:t>
            </a:r>
            <a:r>
              <a:rPr lang="en-GB" dirty="0"/>
              <a:t>("10", 10)+ "&lt;</a:t>
            </a:r>
            <a:r>
              <a:rPr lang="en-GB" dirty="0" err="1"/>
              <a:t>br</a:t>
            </a:r>
            <a:r>
              <a:rPr lang="en-GB" dirty="0"/>
              <a:t>&gt;";</a:t>
            </a:r>
          </a:p>
          <a:p>
            <a:r>
              <a:rPr lang="en-GB" dirty="0"/>
              <a:t>    var </a:t>
            </a:r>
            <a:r>
              <a:rPr lang="en-GB" dirty="0" err="1"/>
              <a:t>i</a:t>
            </a:r>
            <a:r>
              <a:rPr lang="en-GB" dirty="0"/>
              <a:t> = </a:t>
            </a:r>
            <a:r>
              <a:rPr lang="en-GB" dirty="0" err="1"/>
              <a:t>parseInt</a:t>
            </a:r>
            <a:r>
              <a:rPr lang="en-GB" dirty="0"/>
              <a:t>("010")+ "&lt;</a:t>
            </a:r>
            <a:r>
              <a:rPr lang="en-GB" dirty="0" err="1"/>
              <a:t>br</a:t>
            </a:r>
            <a:r>
              <a:rPr lang="en-GB" dirty="0"/>
              <a:t>&gt;";</a:t>
            </a:r>
          </a:p>
          <a:p>
            <a:r>
              <a:rPr lang="en-GB" dirty="0"/>
              <a:t>    var j = </a:t>
            </a:r>
            <a:r>
              <a:rPr lang="en-GB" dirty="0" err="1"/>
              <a:t>parseInt</a:t>
            </a:r>
            <a:r>
              <a:rPr lang="en-GB" dirty="0"/>
              <a:t>("10", 8)+ "&lt;</a:t>
            </a:r>
            <a:r>
              <a:rPr lang="en-GB" dirty="0" err="1"/>
              <a:t>br</a:t>
            </a:r>
            <a:r>
              <a:rPr lang="en-GB" dirty="0"/>
              <a:t>&gt;";</a:t>
            </a:r>
          </a:p>
          <a:p>
            <a:r>
              <a:rPr lang="en-GB" dirty="0"/>
              <a:t>    var k = </a:t>
            </a:r>
            <a:r>
              <a:rPr lang="en-GB" dirty="0" err="1"/>
              <a:t>parseInt</a:t>
            </a:r>
            <a:r>
              <a:rPr lang="en-GB" dirty="0"/>
              <a:t>("0x10")+ "&lt;</a:t>
            </a:r>
            <a:r>
              <a:rPr lang="en-GB" dirty="0" err="1"/>
              <a:t>br</a:t>
            </a:r>
            <a:r>
              <a:rPr lang="en-GB" dirty="0"/>
              <a:t>&gt;";</a:t>
            </a:r>
          </a:p>
          <a:p>
            <a:r>
              <a:rPr lang="en-GB" dirty="0"/>
              <a:t>    var l = </a:t>
            </a:r>
            <a:r>
              <a:rPr lang="en-GB" dirty="0" err="1"/>
              <a:t>parseInt</a:t>
            </a:r>
            <a:r>
              <a:rPr lang="en-GB" dirty="0"/>
              <a:t>("10", 16)+ "&lt;</a:t>
            </a:r>
            <a:r>
              <a:rPr lang="en-GB" dirty="0" err="1"/>
              <a:t>br</a:t>
            </a:r>
            <a:r>
              <a:rPr lang="en-GB" dirty="0"/>
              <a:t>&gt;";</a:t>
            </a:r>
          </a:p>
          <a:p>
            <a:endParaRPr lang="en-GB" dirty="0"/>
          </a:p>
          <a:p>
            <a:r>
              <a:rPr lang="en-GB" dirty="0"/>
              <a:t>    var n = a + b + c + d + e + f + g + "&lt;</a:t>
            </a:r>
            <a:r>
              <a:rPr lang="en-GB" dirty="0" err="1"/>
              <a:t>br</a:t>
            </a:r>
            <a:r>
              <a:rPr lang="en-GB" dirty="0"/>
              <a:t>&gt;" + h + </a:t>
            </a:r>
            <a:r>
              <a:rPr lang="en-GB" dirty="0" err="1"/>
              <a:t>i</a:t>
            </a:r>
            <a:r>
              <a:rPr lang="en-GB" dirty="0"/>
              <a:t> + j + k +l;</a:t>
            </a:r>
          </a:p>
          <a:p>
            <a:r>
              <a:rPr lang="en-GB" dirty="0"/>
              <a:t>    </a:t>
            </a:r>
            <a:r>
              <a:rPr lang="en-GB" dirty="0" err="1"/>
              <a:t>document.getElementById</a:t>
            </a:r>
            <a:r>
              <a:rPr lang="en-GB" dirty="0"/>
              <a:t>("demo").</a:t>
            </a:r>
            <a:r>
              <a:rPr lang="en-GB" dirty="0" err="1"/>
              <a:t>innerHTML</a:t>
            </a:r>
            <a:r>
              <a:rPr lang="en-GB" dirty="0"/>
              <a:t> = n;</a:t>
            </a:r>
          </a:p>
          <a:p>
            <a:r>
              <a:rPr lang="en-GB" dirty="0"/>
              <a:t>}</a:t>
            </a:r>
          </a:p>
          <a:p>
            <a:r>
              <a:rPr lang="en-GB" dirty="0"/>
              <a:t>&lt;/script&gt;</a:t>
            </a:r>
          </a:p>
        </p:txBody>
      </p:sp>
      <p:sp>
        <p:nvSpPr>
          <p:cNvPr id="4" name="Rectangle 3">
            <a:extLst>
              <a:ext uri="{FF2B5EF4-FFF2-40B4-BE49-F238E27FC236}">
                <a16:creationId xmlns:a16="http://schemas.microsoft.com/office/drawing/2014/main" id="{CF81EB85-A89B-43D6-9E83-5B47A20FE67F}"/>
              </a:ext>
            </a:extLst>
          </p:cNvPr>
          <p:cNvSpPr/>
          <p:nvPr/>
        </p:nvSpPr>
        <p:spPr>
          <a:xfrm>
            <a:off x="106017" y="3312533"/>
            <a:ext cx="5128592" cy="1169551"/>
          </a:xfrm>
          <a:prstGeom prst="rect">
            <a:avLst/>
          </a:prstGeom>
        </p:spPr>
        <p:txBody>
          <a:bodyPr wrap="square">
            <a:spAutoFit/>
          </a:bodyPr>
          <a:lstStyle/>
          <a:p>
            <a:r>
              <a:rPr lang="en-GB" sz="1400" dirty="0">
                <a:highlight>
                  <a:srgbClr val="FFFF00"/>
                </a:highlight>
              </a:rPr>
              <a:t> //Regular expression to check if input is a number</a:t>
            </a:r>
          </a:p>
          <a:p>
            <a:endParaRPr lang="en-GB" sz="1400" dirty="0"/>
          </a:p>
          <a:p>
            <a:r>
              <a:rPr lang="en-GB" sz="1400" dirty="0"/>
              <a:t>    var str = </a:t>
            </a:r>
            <a:r>
              <a:rPr lang="en-GB" sz="1400" dirty="0" err="1"/>
              <a:t>document.getElementById</a:t>
            </a:r>
            <a:r>
              <a:rPr lang="en-GB" sz="1400" dirty="0"/>
              <a:t>("input1").value;</a:t>
            </a:r>
          </a:p>
          <a:p>
            <a:r>
              <a:rPr lang="en-GB" sz="1400" dirty="0"/>
              <a:t>     var reg = /^\d+$/;</a:t>
            </a:r>
          </a:p>
          <a:p>
            <a:r>
              <a:rPr lang="en-GB" sz="1400" dirty="0"/>
              <a:t>    console.log(</a:t>
            </a:r>
            <a:r>
              <a:rPr lang="en-GB" sz="1400" dirty="0" err="1"/>
              <a:t>str.search</a:t>
            </a:r>
            <a:r>
              <a:rPr lang="en-GB" sz="1400" dirty="0"/>
              <a:t>(reg));</a:t>
            </a:r>
          </a:p>
        </p:txBody>
      </p:sp>
    </p:spTree>
    <p:extLst>
      <p:ext uri="{BB962C8B-B14F-4D97-AF65-F5344CB8AC3E}">
        <p14:creationId xmlns:p14="http://schemas.microsoft.com/office/powerpoint/2010/main" val="27456343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22" y="1141619"/>
            <a:ext cx="6096000" cy="1754326"/>
          </a:xfrm>
          <a:prstGeom prst="rect">
            <a:avLst/>
          </a:prstGeom>
        </p:spPr>
        <p:txBody>
          <a:bodyPr>
            <a:spAutoFit/>
          </a:bodyPr>
          <a:lstStyle/>
          <a:p>
            <a:r>
              <a:rPr lang="en-GB" dirty="0"/>
              <a:t>There are 4 ways to output JavaScript:</a:t>
            </a:r>
          </a:p>
          <a:p>
            <a:endParaRPr lang="en-GB" dirty="0"/>
          </a:p>
          <a:p>
            <a:r>
              <a:rPr lang="en-GB" dirty="0"/>
              <a:t>Writing into an HTML element, using </a:t>
            </a:r>
            <a:r>
              <a:rPr lang="en-GB" b="1" dirty="0" err="1"/>
              <a:t>innerHTML</a:t>
            </a:r>
            <a:r>
              <a:rPr lang="en-GB" dirty="0"/>
              <a:t>.</a:t>
            </a:r>
          </a:p>
          <a:p>
            <a:r>
              <a:rPr lang="en-GB" dirty="0"/>
              <a:t>Writing into the HTML output using </a:t>
            </a:r>
            <a:r>
              <a:rPr lang="en-GB" b="1" dirty="0" err="1"/>
              <a:t>document.write</a:t>
            </a:r>
            <a:r>
              <a:rPr lang="en-GB" b="1" dirty="0"/>
              <a:t>()</a:t>
            </a:r>
            <a:r>
              <a:rPr lang="en-GB" dirty="0"/>
              <a:t>.</a:t>
            </a:r>
          </a:p>
          <a:p>
            <a:r>
              <a:rPr lang="en-GB" dirty="0"/>
              <a:t>Writing into an alert box, using </a:t>
            </a:r>
            <a:r>
              <a:rPr lang="en-GB" b="1" dirty="0" err="1"/>
              <a:t>window.alert</a:t>
            </a:r>
            <a:r>
              <a:rPr lang="en-GB" b="1" dirty="0"/>
              <a:t>()</a:t>
            </a:r>
            <a:r>
              <a:rPr lang="en-GB" dirty="0"/>
              <a:t>.</a:t>
            </a:r>
          </a:p>
          <a:p>
            <a:r>
              <a:rPr lang="en-GB" dirty="0"/>
              <a:t>Writing into the browser console, using </a:t>
            </a:r>
            <a:r>
              <a:rPr lang="en-GB" b="1" dirty="0"/>
              <a:t>console.log()</a:t>
            </a:r>
            <a:endParaRPr lang="en-GB" dirty="0"/>
          </a:p>
        </p:txBody>
      </p:sp>
      <p:sp>
        <p:nvSpPr>
          <p:cNvPr id="3" name="TextBox 2"/>
          <p:cNvSpPr txBox="1"/>
          <p:nvPr/>
        </p:nvSpPr>
        <p:spPr>
          <a:xfrm>
            <a:off x="197922" y="158198"/>
            <a:ext cx="11546774" cy="523220"/>
          </a:xfrm>
          <a:prstGeom prst="rect">
            <a:avLst/>
          </a:prstGeom>
          <a:solidFill>
            <a:srgbClr val="FACAF4"/>
          </a:solidFill>
        </p:spPr>
        <p:txBody>
          <a:bodyPr wrap="square" rtlCol="0">
            <a:spAutoFit/>
          </a:bodyPr>
          <a:lstStyle/>
          <a:p>
            <a:r>
              <a:rPr lang="en-GB" sz="2800" b="1" dirty="0"/>
              <a:t>Output JavaScript </a:t>
            </a:r>
          </a:p>
        </p:txBody>
      </p:sp>
      <p:sp>
        <p:nvSpPr>
          <p:cNvPr id="5" name="Rectangle 4"/>
          <p:cNvSpPr/>
          <p:nvPr/>
        </p:nvSpPr>
        <p:spPr>
          <a:xfrm>
            <a:off x="6848103" y="1204653"/>
            <a:ext cx="5003471" cy="4647426"/>
          </a:xfrm>
          <a:prstGeom prst="rect">
            <a:avLst/>
          </a:prstGeom>
        </p:spPr>
        <p:txBody>
          <a:bodyPr wrap="square">
            <a:spAutoFit/>
          </a:bodyPr>
          <a:lstStyle/>
          <a:p>
            <a:r>
              <a:rPr lang="en-GB" sz="1600" dirty="0"/>
              <a:t>&lt;!DOCTYPE html&gt;</a:t>
            </a:r>
          </a:p>
          <a:p>
            <a:r>
              <a:rPr lang="en-GB" sz="1600" dirty="0"/>
              <a:t>&lt;html&gt;</a:t>
            </a:r>
          </a:p>
          <a:p>
            <a:r>
              <a:rPr lang="en-GB" sz="1600" dirty="0"/>
              <a:t>&lt;body&gt;</a:t>
            </a:r>
          </a:p>
          <a:p>
            <a:endParaRPr lang="en-GB" sz="1600" dirty="0"/>
          </a:p>
          <a:p>
            <a:r>
              <a:rPr lang="en-GB" sz="1600" dirty="0"/>
              <a:t>&lt;h2&gt;JavaScript&lt;/h2&gt;</a:t>
            </a:r>
          </a:p>
          <a:p>
            <a:r>
              <a:rPr lang="en-GB" sz="1600" dirty="0"/>
              <a:t>&lt;p&gt;Output JavaScript&lt;/p&gt;</a:t>
            </a:r>
          </a:p>
          <a:p>
            <a:endParaRPr lang="en-GB" sz="1600" dirty="0"/>
          </a:p>
          <a:p>
            <a:r>
              <a:rPr lang="en-GB" sz="1600" dirty="0"/>
              <a:t>&lt;p id="demo"&gt;&lt;/p&gt;</a:t>
            </a:r>
          </a:p>
          <a:p>
            <a:endParaRPr lang="en-GB" sz="1600" dirty="0"/>
          </a:p>
          <a:p>
            <a:r>
              <a:rPr lang="en-GB" sz="1600" dirty="0">
                <a:solidFill>
                  <a:srgbClr val="FF0000"/>
                </a:solidFill>
              </a:rPr>
              <a:t>&lt;script&gt;</a:t>
            </a:r>
          </a:p>
          <a:p>
            <a:r>
              <a:rPr lang="en-GB" sz="1600" dirty="0" err="1">
                <a:solidFill>
                  <a:srgbClr val="FF0000"/>
                </a:solidFill>
              </a:rPr>
              <a:t>document.write</a:t>
            </a:r>
            <a:r>
              <a:rPr lang="en-GB" sz="1600" dirty="0">
                <a:solidFill>
                  <a:srgbClr val="FF0000"/>
                </a:solidFill>
              </a:rPr>
              <a:t>(5 + 6);</a:t>
            </a:r>
          </a:p>
          <a:p>
            <a:r>
              <a:rPr lang="en-GB" sz="1600" dirty="0" err="1">
                <a:solidFill>
                  <a:srgbClr val="FF0000"/>
                </a:solidFill>
              </a:rPr>
              <a:t>window.alert</a:t>
            </a:r>
            <a:r>
              <a:rPr lang="en-GB" sz="1600" dirty="0">
                <a:solidFill>
                  <a:srgbClr val="FF0000"/>
                </a:solidFill>
              </a:rPr>
              <a:t>(5 + 6);</a:t>
            </a:r>
          </a:p>
          <a:p>
            <a:r>
              <a:rPr lang="en-GB" sz="1600" dirty="0">
                <a:solidFill>
                  <a:srgbClr val="FF0000"/>
                </a:solidFill>
              </a:rPr>
              <a:t>console.log(5 + 6);</a:t>
            </a:r>
          </a:p>
          <a:p>
            <a:r>
              <a:rPr lang="en-GB" sz="1600" dirty="0" err="1">
                <a:solidFill>
                  <a:srgbClr val="FF0000"/>
                </a:solidFill>
              </a:rPr>
              <a:t>document.getElementById</a:t>
            </a:r>
            <a:r>
              <a:rPr lang="en-GB" sz="1600" dirty="0">
                <a:solidFill>
                  <a:srgbClr val="FF0000"/>
                </a:solidFill>
              </a:rPr>
              <a:t>("demo").</a:t>
            </a:r>
            <a:r>
              <a:rPr lang="en-GB" sz="1600" dirty="0" err="1">
                <a:solidFill>
                  <a:srgbClr val="FF0000"/>
                </a:solidFill>
              </a:rPr>
              <a:t>innerHTML</a:t>
            </a:r>
            <a:r>
              <a:rPr lang="en-GB" sz="1600" dirty="0">
                <a:solidFill>
                  <a:srgbClr val="FF0000"/>
                </a:solidFill>
              </a:rPr>
              <a:t> = 5 + 6;</a:t>
            </a:r>
          </a:p>
          <a:p>
            <a:r>
              <a:rPr lang="en-GB" sz="1600" dirty="0">
                <a:solidFill>
                  <a:srgbClr val="FF0000"/>
                </a:solidFill>
              </a:rPr>
              <a:t>&lt;/script&gt;</a:t>
            </a:r>
          </a:p>
          <a:p>
            <a:endParaRPr lang="en-GB" sz="1600" dirty="0"/>
          </a:p>
          <a:p>
            <a:r>
              <a:rPr lang="en-GB" sz="1600" dirty="0"/>
              <a:t>&lt;/body&gt;</a:t>
            </a:r>
          </a:p>
          <a:p>
            <a:r>
              <a:rPr lang="en-GB" sz="1600" dirty="0"/>
              <a:t>&lt;/html&gt;</a:t>
            </a:r>
          </a:p>
        </p:txBody>
      </p:sp>
    </p:spTree>
    <p:extLst>
      <p:ext uri="{BB962C8B-B14F-4D97-AF65-F5344CB8AC3E}">
        <p14:creationId xmlns:p14="http://schemas.microsoft.com/office/powerpoint/2010/main" val="34221526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106" y="1342073"/>
            <a:ext cx="8684820" cy="369332"/>
          </a:xfrm>
          <a:prstGeom prst="rect">
            <a:avLst/>
          </a:prstGeom>
        </p:spPr>
        <p:txBody>
          <a:bodyPr wrap="square">
            <a:spAutoFit/>
          </a:bodyPr>
          <a:lstStyle/>
          <a:p>
            <a:r>
              <a:rPr lang="en-GB" dirty="0"/>
              <a:t>In HTML, JavaScript code must be inserted between &lt;script&gt; and &lt;/script&gt; tags.</a:t>
            </a:r>
          </a:p>
        </p:txBody>
      </p:sp>
      <p:sp>
        <p:nvSpPr>
          <p:cNvPr id="7" name="Rectangle 6"/>
          <p:cNvSpPr/>
          <p:nvPr/>
        </p:nvSpPr>
        <p:spPr>
          <a:xfrm>
            <a:off x="209798" y="2665802"/>
            <a:ext cx="7651667" cy="3139321"/>
          </a:xfrm>
          <a:prstGeom prst="rect">
            <a:avLst/>
          </a:prstGeom>
        </p:spPr>
        <p:txBody>
          <a:bodyPr wrap="square">
            <a:spAutoFit/>
          </a:bodyPr>
          <a:lstStyle/>
          <a:p>
            <a:r>
              <a:rPr lang="en-GB" dirty="0"/>
              <a:t>&lt;!DOCTYPE html&gt;</a:t>
            </a:r>
          </a:p>
          <a:p>
            <a:r>
              <a:rPr lang="en-GB" dirty="0"/>
              <a:t>&lt;html&gt;</a:t>
            </a:r>
          </a:p>
          <a:p>
            <a:r>
              <a:rPr lang="en-GB" dirty="0"/>
              <a:t>&lt;body </a:t>
            </a:r>
            <a:r>
              <a:rPr lang="en-GB" dirty="0" err="1"/>
              <a:t>onload</a:t>
            </a:r>
            <a:r>
              <a:rPr lang="en-GB" dirty="0"/>
              <a:t>=age()&gt;</a:t>
            </a:r>
          </a:p>
          <a:p>
            <a:r>
              <a:rPr lang="en-GB" dirty="0"/>
              <a:t>&lt;p id="demo"&gt;&lt;/p&gt;</a:t>
            </a:r>
          </a:p>
          <a:p>
            <a:endParaRPr lang="en-GB" dirty="0"/>
          </a:p>
          <a:p>
            <a:r>
              <a:rPr lang="en-GB" dirty="0">
                <a:solidFill>
                  <a:srgbClr val="FF0000"/>
                </a:solidFill>
              </a:rPr>
              <a:t>&lt;script&gt;</a:t>
            </a:r>
            <a:br>
              <a:rPr lang="en-GB" dirty="0">
                <a:solidFill>
                  <a:srgbClr val="FF0000"/>
                </a:solidFill>
              </a:rPr>
            </a:br>
            <a:r>
              <a:rPr lang="en-GB" dirty="0" err="1">
                <a:solidFill>
                  <a:srgbClr val="FF0000"/>
                </a:solidFill>
              </a:rPr>
              <a:t>document.getElementById</a:t>
            </a:r>
            <a:r>
              <a:rPr lang="en-GB" dirty="0">
                <a:solidFill>
                  <a:srgbClr val="FF0000"/>
                </a:solidFill>
              </a:rPr>
              <a:t>("demo").</a:t>
            </a:r>
            <a:r>
              <a:rPr lang="en-GB" dirty="0" err="1">
                <a:solidFill>
                  <a:srgbClr val="FF0000"/>
                </a:solidFill>
              </a:rPr>
              <a:t>innerHTML</a:t>
            </a:r>
            <a:r>
              <a:rPr lang="en-GB" dirty="0">
                <a:solidFill>
                  <a:srgbClr val="FF0000"/>
                </a:solidFill>
              </a:rPr>
              <a:t> = "My First JavaScript";</a:t>
            </a:r>
            <a:br>
              <a:rPr lang="en-GB" dirty="0">
                <a:solidFill>
                  <a:srgbClr val="FF0000"/>
                </a:solidFill>
              </a:rPr>
            </a:br>
            <a:r>
              <a:rPr lang="en-GB" dirty="0">
                <a:solidFill>
                  <a:srgbClr val="FF0000"/>
                </a:solidFill>
              </a:rPr>
              <a:t>&lt;/script&gt;</a:t>
            </a:r>
          </a:p>
          <a:p>
            <a:endParaRPr lang="en-GB" dirty="0">
              <a:solidFill>
                <a:srgbClr val="FF0000"/>
              </a:solidFill>
            </a:endParaRPr>
          </a:p>
          <a:p>
            <a:r>
              <a:rPr lang="en-GB" dirty="0"/>
              <a:t>&lt;/body&gt;</a:t>
            </a:r>
          </a:p>
          <a:p>
            <a:r>
              <a:rPr lang="en-GB" dirty="0"/>
              <a:t>&lt;/html&gt;</a:t>
            </a:r>
          </a:p>
        </p:txBody>
      </p:sp>
      <p:sp>
        <p:nvSpPr>
          <p:cNvPr id="8" name="Rectangle 7"/>
          <p:cNvSpPr/>
          <p:nvPr/>
        </p:nvSpPr>
        <p:spPr>
          <a:xfrm>
            <a:off x="85106" y="860041"/>
            <a:ext cx="2499756" cy="461665"/>
          </a:xfrm>
          <a:prstGeom prst="rect">
            <a:avLst/>
          </a:prstGeom>
        </p:spPr>
        <p:txBody>
          <a:bodyPr wrap="square">
            <a:spAutoFit/>
          </a:bodyPr>
          <a:lstStyle/>
          <a:p>
            <a:r>
              <a:rPr lang="en-GB" sz="2400" b="1" dirty="0">
                <a:solidFill>
                  <a:srgbClr val="FF0000"/>
                </a:solidFill>
              </a:rPr>
              <a:t>In HTML Block</a:t>
            </a:r>
          </a:p>
        </p:txBody>
      </p:sp>
      <p:sp>
        <p:nvSpPr>
          <p:cNvPr id="9" name="Rectangle 8"/>
          <p:cNvSpPr/>
          <p:nvPr/>
        </p:nvSpPr>
        <p:spPr>
          <a:xfrm>
            <a:off x="85106" y="1771862"/>
            <a:ext cx="11107387" cy="646331"/>
          </a:xfrm>
          <a:prstGeom prst="rect">
            <a:avLst/>
          </a:prstGeom>
        </p:spPr>
        <p:txBody>
          <a:bodyPr wrap="square">
            <a:spAutoFit/>
          </a:bodyPr>
          <a:lstStyle/>
          <a:p>
            <a:r>
              <a:rPr lang="en-GB" dirty="0"/>
              <a:t>JavaScript function is placed in the &lt;body&gt; section of an HTML page.</a:t>
            </a:r>
          </a:p>
          <a:p>
            <a:r>
              <a:rPr lang="en-GB" dirty="0"/>
              <a:t>The function is invoked (called) when a button is clicked:</a:t>
            </a:r>
          </a:p>
        </p:txBody>
      </p:sp>
      <p:sp>
        <p:nvSpPr>
          <p:cNvPr id="10" name="TextBox 9"/>
          <p:cNvSpPr txBox="1"/>
          <p:nvPr/>
        </p:nvSpPr>
        <p:spPr>
          <a:xfrm>
            <a:off x="85106" y="186473"/>
            <a:ext cx="11546774" cy="523220"/>
          </a:xfrm>
          <a:prstGeom prst="rect">
            <a:avLst/>
          </a:prstGeom>
          <a:solidFill>
            <a:srgbClr val="FACAF4"/>
          </a:solidFill>
        </p:spPr>
        <p:txBody>
          <a:bodyPr wrap="square" rtlCol="0">
            <a:spAutoFit/>
          </a:bodyPr>
          <a:lstStyle/>
          <a:p>
            <a:r>
              <a:rPr lang="en-GB" sz="2800" b="1" dirty="0"/>
              <a:t>Invoking JavaScript </a:t>
            </a:r>
          </a:p>
        </p:txBody>
      </p:sp>
    </p:spTree>
    <p:extLst>
      <p:ext uri="{BB962C8B-B14F-4D97-AF65-F5344CB8AC3E}">
        <p14:creationId xmlns:p14="http://schemas.microsoft.com/office/powerpoint/2010/main" val="31366379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1886" y="3133107"/>
            <a:ext cx="1258785" cy="1104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Event Listeners</a:t>
            </a:r>
          </a:p>
        </p:txBody>
      </p:sp>
      <p:sp>
        <p:nvSpPr>
          <p:cNvPr id="5" name="TextBox 4"/>
          <p:cNvSpPr txBox="1"/>
          <p:nvPr/>
        </p:nvSpPr>
        <p:spPr>
          <a:xfrm>
            <a:off x="83126" y="963374"/>
            <a:ext cx="5438899" cy="1938992"/>
          </a:xfrm>
          <a:prstGeom prst="rect">
            <a:avLst/>
          </a:prstGeom>
          <a:noFill/>
        </p:spPr>
        <p:txBody>
          <a:bodyPr wrap="square" rtlCol="0">
            <a:spAutoFit/>
          </a:bodyPr>
          <a:lstStyle/>
          <a:p>
            <a:r>
              <a:rPr lang="en-GB" sz="2000" dirty="0">
                <a:solidFill>
                  <a:srgbClr val="FF0000"/>
                </a:solidFill>
              </a:rPr>
              <a:t>Event Listeners are the modern approach to invoking JavaScript on HTML events. </a:t>
            </a:r>
          </a:p>
          <a:p>
            <a:endParaRPr lang="en-GB" sz="2000" dirty="0">
              <a:solidFill>
                <a:srgbClr val="FF0000"/>
              </a:solidFill>
            </a:endParaRPr>
          </a:p>
          <a:p>
            <a:r>
              <a:rPr lang="en-GB" sz="2000" dirty="0">
                <a:solidFill>
                  <a:srgbClr val="FF0000"/>
                </a:solidFill>
              </a:rPr>
              <a:t>Event listeners support the development of separated code and decoupling from the HTML document. </a:t>
            </a:r>
          </a:p>
        </p:txBody>
      </p:sp>
      <p:sp>
        <p:nvSpPr>
          <p:cNvPr id="3" name="Rectangle 2"/>
          <p:cNvSpPr/>
          <p:nvPr/>
        </p:nvSpPr>
        <p:spPr>
          <a:xfrm>
            <a:off x="5755574" y="963374"/>
            <a:ext cx="6096000" cy="5693866"/>
          </a:xfrm>
          <a:prstGeom prst="rect">
            <a:avLst/>
          </a:prstGeom>
          <a:ln>
            <a:solidFill>
              <a:schemeClr val="tx1"/>
            </a:solidFill>
          </a:ln>
        </p:spPr>
        <p:txBody>
          <a:bodyPr>
            <a:spAutoFit/>
          </a:bodyPr>
          <a:lstStyle/>
          <a:p>
            <a:r>
              <a:rPr lang="en-GB" sz="1400" dirty="0"/>
              <a:t>&lt;!DOCTYPE html&gt;</a:t>
            </a:r>
          </a:p>
          <a:p>
            <a:r>
              <a:rPr lang="en-GB" sz="1400" dirty="0"/>
              <a:t>&lt;html&gt;</a:t>
            </a:r>
          </a:p>
          <a:p>
            <a:r>
              <a:rPr lang="en-GB" sz="1400" dirty="0"/>
              <a:t>&lt;head&gt;&lt;/head&gt;</a:t>
            </a:r>
          </a:p>
          <a:p>
            <a:r>
              <a:rPr lang="en-GB" sz="1400" dirty="0"/>
              <a:t>&lt;body&gt;</a:t>
            </a:r>
          </a:p>
          <a:p>
            <a:r>
              <a:rPr lang="en-GB" sz="1400" dirty="0"/>
              <a:t>&lt;form&gt;</a:t>
            </a:r>
          </a:p>
          <a:p>
            <a:r>
              <a:rPr lang="en-GB" sz="1400" dirty="0"/>
              <a:t>&lt;input type="text" id="input1"/&gt;&lt;/form&gt; </a:t>
            </a:r>
          </a:p>
          <a:p>
            <a:r>
              <a:rPr lang="en-GB" sz="1400" dirty="0"/>
              <a:t>&lt;div&gt;&lt;button id="button1"&gt;Button&lt;/button&gt; &lt;/div&gt;</a:t>
            </a:r>
          </a:p>
          <a:p>
            <a:r>
              <a:rPr lang="en-GB" sz="1400" dirty="0"/>
              <a:t>&lt;div id="demo"&gt;&lt;/div&gt;</a:t>
            </a:r>
          </a:p>
          <a:p>
            <a:r>
              <a:rPr lang="en-GB" sz="1400" dirty="0"/>
              <a:t>  </a:t>
            </a:r>
          </a:p>
          <a:p>
            <a:r>
              <a:rPr lang="en-GB" sz="1400" dirty="0">
                <a:solidFill>
                  <a:srgbClr val="FF0000"/>
                </a:solidFill>
              </a:rPr>
              <a:t>&lt;script&gt;    </a:t>
            </a:r>
          </a:p>
          <a:p>
            <a:r>
              <a:rPr lang="en-GB" sz="1400" b="1" dirty="0">
                <a:solidFill>
                  <a:srgbClr val="FF0000"/>
                </a:solidFill>
              </a:rPr>
              <a:t>//EVENT LISTENER </a:t>
            </a:r>
          </a:p>
          <a:p>
            <a:r>
              <a:rPr lang="en-GB" sz="1400" dirty="0" err="1">
                <a:solidFill>
                  <a:srgbClr val="FF0000"/>
                </a:solidFill>
              </a:rPr>
              <a:t>var</a:t>
            </a:r>
            <a:r>
              <a:rPr lang="en-GB" sz="1400" dirty="0">
                <a:solidFill>
                  <a:srgbClr val="FF0000"/>
                </a:solidFill>
              </a:rPr>
              <a:t> event1 = </a:t>
            </a:r>
            <a:r>
              <a:rPr lang="en-GB" sz="1400" dirty="0" err="1">
                <a:solidFill>
                  <a:srgbClr val="FF0000"/>
                </a:solidFill>
              </a:rPr>
              <a:t>document.getElementById</a:t>
            </a:r>
            <a:r>
              <a:rPr lang="en-GB" sz="1400" dirty="0">
                <a:solidFill>
                  <a:srgbClr val="FF0000"/>
                </a:solidFill>
              </a:rPr>
              <a:t>("button1");</a:t>
            </a:r>
          </a:p>
          <a:p>
            <a:r>
              <a:rPr lang="en-GB" sz="1400" dirty="0">
                <a:solidFill>
                  <a:srgbClr val="FF0000"/>
                </a:solidFill>
              </a:rPr>
              <a:t>event1.addEventListener('click',</a:t>
            </a:r>
            <a:r>
              <a:rPr lang="en-GB" sz="1400" dirty="0" err="1">
                <a:solidFill>
                  <a:srgbClr val="FF0000"/>
                </a:solidFill>
              </a:rPr>
              <a:t>writeinput,false</a:t>
            </a:r>
            <a:r>
              <a:rPr lang="en-GB" sz="1400" dirty="0">
                <a:solidFill>
                  <a:srgbClr val="FF0000"/>
                </a:solidFill>
              </a:rPr>
              <a:t>);</a:t>
            </a:r>
          </a:p>
          <a:p>
            <a:endParaRPr lang="en-GB" sz="1400" dirty="0">
              <a:solidFill>
                <a:srgbClr val="FF0000"/>
              </a:solidFill>
            </a:endParaRPr>
          </a:p>
          <a:p>
            <a:r>
              <a:rPr lang="en-GB" sz="1400" dirty="0">
                <a:solidFill>
                  <a:srgbClr val="FF0000"/>
                </a:solidFill>
              </a:rPr>
              <a:t>function </a:t>
            </a:r>
            <a:r>
              <a:rPr lang="en-GB" sz="1400" dirty="0" err="1">
                <a:solidFill>
                  <a:srgbClr val="FF0000"/>
                </a:solidFill>
              </a:rPr>
              <a:t>writeinput</a:t>
            </a:r>
            <a:r>
              <a:rPr lang="en-GB" sz="1400" dirty="0">
                <a:solidFill>
                  <a:srgbClr val="FF0000"/>
                </a:solidFill>
              </a:rPr>
              <a:t>(){</a:t>
            </a:r>
          </a:p>
          <a:p>
            <a:r>
              <a:rPr lang="en-GB" sz="1400" dirty="0">
                <a:solidFill>
                  <a:srgbClr val="FF0000"/>
                </a:solidFill>
              </a:rPr>
              <a:t>//User input 1</a:t>
            </a:r>
          </a:p>
          <a:p>
            <a:r>
              <a:rPr lang="en-GB" sz="1400" dirty="0" err="1">
                <a:solidFill>
                  <a:srgbClr val="FF0000"/>
                </a:solidFill>
              </a:rPr>
              <a:t>var</a:t>
            </a:r>
            <a:r>
              <a:rPr lang="en-GB" sz="1400" dirty="0">
                <a:solidFill>
                  <a:srgbClr val="FF0000"/>
                </a:solidFill>
              </a:rPr>
              <a:t> userinput1 = </a:t>
            </a:r>
            <a:r>
              <a:rPr lang="en-GB" sz="1400" dirty="0" err="1">
                <a:solidFill>
                  <a:srgbClr val="FF0000"/>
                </a:solidFill>
              </a:rPr>
              <a:t>document.getElementById</a:t>
            </a:r>
            <a:r>
              <a:rPr lang="en-GB" sz="1400" dirty="0">
                <a:solidFill>
                  <a:srgbClr val="FF0000"/>
                </a:solidFill>
              </a:rPr>
              <a:t>("input1").value;</a:t>
            </a:r>
          </a:p>
          <a:p>
            <a:endParaRPr lang="en-GB" sz="1400" dirty="0">
              <a:solidFill>
                <a:srgbClr val="FF0000"/>
              </a:solidFill>
            </a:endParaRPr>
          </a:p>
          <a:p>
            <a:r>
              <a:rPr lang="en-GB" sz="1400" dirty="0">
                <a:solidFill>
                  <a:srgbClr val="FF0000"/>
                </a:solidFill>
              </a:rPr>
              <a:t>//Output 1</a:t>
            </a:r>
          </a:p>
          <a:p>
            <a:r>
              <a:rPr lang="en-GB" sz="1400" dirty="0" err="1">
                <a:solidFill>
                  <a:srgbClr val="FF0000"/>
                </a:solidFill>
              </a:rPr>
              <a:t>document.getElementById</a:t>
            </a:r>
            <a:r>
              <a:rPr lang="en-GB" sz="1400" dirty="0">
                <a:solidFill>
                  <a:srgbClr val="FF0000"/>
                </a:solidFill>
              </a:rPr>
              <a:t>("demo").</a:t>
            </a:r>
            <a:r>
              <a:rPr lang="en-GB" sz="1400" dirty="0" err="1">
                <a:solidFill>
                  <a:srgbClr val="FF0000"/>
                </a:solidFill>
              </a:rPr>
              <a:t>innerHTML</a:t>
            </a:r>
            <a:r>
              <a:rPr lang="en-GB" sz="1400" dirty="0">
                <a:solidFill>
                  <a:srgbClr val="FF0000"/>
                </a:solidFill>
              </a:rPr>
              <a:t> = userinput1;</a:t>
            </a:r>
          </a:p>
          <a:p>
            <a:r>
              <a:rPr lang="en-GB" sz="1400" dirty="0">
                <a:solidFill>
                  <a:srgbClr val="FF0000"/>
                </a:solidFill>
              </a:rPr>
              <a:t>}      </a:t>
            </a:r>
          </a:p>
          <a:p>
            <a:r>
              <a:rPr lang="en-GB" sz="1400" dirty="0">
                <a:solidFill>
                  <a:srgbClr val="FF0000"/>
                </a:solidFill>
              </a:rPr>
              <a:t>&lt;/script&gt;</a:t>
            </a:r>
          </a:p>
          <a:p>
            <a:endParaRPr lang="en-GB" sz="1400" dirty="0"/>
          </a:p>
          <a:p>
            <a:r>
              <a:rPr lang="en-GB" sz="1400" dirty="0"/>
              <a:t>&lt;/body&gt;</a:t>
            </a:r>
          </a:p>
          <a:p>
            <a:r>
              <a:rPr lang="en-GB" sz="1400" dirty="0"/>
              <a:t>&lt;/html&gt;</a:t>
            </a:r>
          </a:p>
        </p:txBody>
      </p:sp>
      <p:sp>
        <p:nvSpPr>
          <p:cNvPr id="4" name="Rectangle 3"/>
          <p:cNvSpPr/>
          <p:nvPr/>
        </p:nvSpPr>
        <p:spPr>
          <a:xfrm>
            <a:off x="391886" y="4868883"/>
            <a:ext cx="1258785" cy="1104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897578" y="4868883"/>
            <a:ext cx="1258785" cy="1104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992581" y="5202173"/>
            <a:ext cx="1246909" cy="369332"/>
          </a:xfrm>
          <a:prstGeom prst="rect">
            <a:avLst/>
          </a:prstGeom>
          <a:noFill/>
        </p:spPr>
        <p:txBody>
          <a:bodyPr wrap="square" rtlCol="0">
            <a:spAutoFit/>
          </a:bodyPr>
          <a:lstStyle/>
          <a:p>
            <a:r>
              <a:rPr lang="en-GB" dirty="0"/>
              <a:t>JavaScript</a:t>
            </a:r>
          </a:p>
        </p:txBody>
      </p:sp>
      <p:sp>
        <p:nvSpPr>
          <p:cNvPr id="8" name="TextBox 7"/>
          <p:cNvSpPr txBox="1"/>
          <p:nvPr/>
        </p:nvSpPr>
        <p:spPr>
          <a:xfrm>
            <a:off x="551212" y="3326654"/>
            <a:ext cx="940131" cy="369332"/>
          </a:xfrm>
          <a:prstGeom prst="rect">
            <a:avLst/>
          </a:prstGeom>
          <a:noFill/>
        </p:spPr>
        <p:txBody>
          <a:bodyPr wrap="square" rtlCol="0">
            <a:spAutoFit/>
          </a:bodyPr>
          <a:lstStyle/>
          <a:p>
            <a:r>
              <a:rPr lang="en-GB" dirty="0"/>
              <a:t>HTML</a:t>
            </a:r>
          </a:p>
        </p:txBody>
      </p:sp>
      <p:sp>
        <p:nvSpPr>
          <p:cNvPr id="10" name="TextBox 9"/>
          <p:cNvSpPr txBox="1"/>
          <p:nvPr/>
        </p:nvSpPr>
        <p:spPr>
          <a:xfrm>
            <a:off x="520534" y="3695986"/>
            <a:ext cx="1246909" cy="369332"/>
          </a:xfrm>
          <a:prstGeom prst="rect">
            <a:avLst/>
          </a:prstGeom>
          <a:noFill/>
        </p:spPr>
        <p:txBody>
          <a:bodyPr wrap="square" rtlCol="0">
            <a:spAutoFit/>
          </a:bodyPr>
          <a:lstStyle/>
          <a:p>
            <a:r>
              <a:rPr lang="en-GB" dirty="0"/>
              <a:t>JavaScript</a:t>
            </a:r>
          </a:p>
        </p:txBody>
      </p:sp>
      <p:sp>
        <p:nvSpPr>
          <p:cNvPr id="11" name="TextBox 10"/>
          <p:cNvSpPr txBox="1"/>
          <p:nvPr/>
        </p:nvSpPr>
        <p:spPr>
          <a:xfrm>
            <a:off x="672934" y="5367047"/>
            <a:ext cx="940131" cy="369332"/>
          </a:xfrm>
          <a:prstGeom prst="rect">
            <a:avLst/>
          </a:prstGeom>
          <a:noFill/>
        </p:spPr>
        <p:txBody>
          <a:bodyPr wrap="square" rtlCol="0">
            <a:spAutoFit/>
          </a:bodyPr>
          <a:lstStyle/>
          <a:p>
            <a:r>
              <a:rPr lang="en-GB" dirty="0"/>
              <a:t>HTML</a:t>
            </a:r>
          </a:p>
        </p:txBody>
      </p:sp>
      <p:sp>
        <p:nvSpPr>
          <p:cNvPr id="12" name="TextBox 11"/>
          <p:cNvSpPr txBox="1"/>
          <p:nvPr/>
        </p:nvSpPr>
        <p:spPr>
          <a:xfrm>
            <a:off x="1767443" y="3326654"/>
            <a:ext cx="688767" cy="707886"/>
          </a:xfrm>
          <a:prstGeom prst="rect">
            <a:avLst/>
          </a:prstGeom>
          <a:noFill/>
        </p:spPr>
        <p:txBody>
          <a:bodyPr wrap="square" rtlCol="0">
            <a:spAutoFit/>
          </a:bodyPr>
          <a:lstStyle/>
          <a:p>
            <a:r>
              <a:rPr lang="en-GB" sz="4000" dirty="0">
                <a:solidFill>
                  <a:srgbClr val="FF0000"/>
                </a:solidFill>
              </a:rPr>
              <a:t>X</a:t>
            </a:r>
          </a:p>
        </p:txBody>
      </p:sp>
    </p:spTree>
    <p:extLst>
      <p:ext uri="{BB962C8B-B14F-4D97-AF65-F5344CB8AC3E}">
        <p14:creationId xmlns:p14="http://schemas.microsoft.com/office/powerpoint/2010/main" val="32263235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Scope</a:t>
            </a:r>
          </a:p>
        </p:txBody>
      </p:sp>
      <p:sp>
        <p:nvSpPr>
          <p:cNvPr id="5" name="TextBox 4"/>
          <p:cNvSpPr txBox="1"/>
          <p:nvPr/>
        </p:nvSpPr>
        <p:spPr>
          <a:xfrm>
            <a:off x="83127" y="963374"/>
            <a:ext cx="5320146" cy="1200329"/>
          </a:xfrm>
          <a:prstGeom prst="rect">
            <a:avLst/>
          </a:prstGeom>
          <a:noFill/>
        </p:spPr>
        <p:txBody>
          <a:bodyPr wrap="square" rtlCol="0">
            <a:spAutoFit/>
          </a:bodyPr>
          <a:lstStyle/>
          <a:p>
            <a:r>
              <a:rPr lang="en-GB" sz="2400" dirty="0"/>
              <a:t>Scope determines the accessibility of variables, objects, and functions from different parts of the code.</a:t>
            </a:r>
            <a:endParaRPr lang="en-GB" sz="2400" b="1" dirty="0">
              <a:solidFill>
                <a:srgbClr val="FF0000"/>
              </a:solidFill>
            </a:endParaRPr>
          </a:p>
        </p:txBody>
      </p:sp>
      <p:sp>
        <p:nvSpPr>
          <p:cNvPr id="10" name="Rectangle 9"/>
          <p:cNvSpPr/>
          <p:nvPr/>
        </p:nvSpPr>
        <p:spPr>
          <a:xfrm>
            <a:off x="5522026" y="869076"/>
            <a:ext cx="6218711" cy="5755422"/>
          </a:xfrm>
          <a:prstGeom prst="rect">
            <a:avLst/>
          </a:prstGeom>
          <a:ln>
            <a:solidFill>
              <a:schemeClr val="tx1"/>
            </a:solidFill>
          </a:ln>
        </p:spPr>
        <p:txBody>
          <a:bodyPr wrap="square">
            <a:spAutoFit/>
          </a:bodyPr>
          <a:lstStyle/>
          <a:p>
            <a:r>
              <a:rPr lang="en-GB" sz="1600" dirty="0"/>
              <a:t>&lt;!DOCTYPE html&gt;</a:t>
            </a:r>
          </a:p>
          <a:p>
            <a:r>
              <a:rPr lang="en-GB" sz="1600" dirty="0"/>
              <a:t>&lt;html&gt;</a:t>
            </a:r>
          </a:p>
          <a:p>
            <a:r>
              <a:rPr lang="en-GB" sz="1600" dirty="0"/>
              <a:t>&lt;body</a:t>
            </a:r>
            <a:r>
              <a:rPr lang="en-GB" sz="1600" dirty="0">
                <a:solidFill>
                  <a:srgbClr val="FF0000"/>
                </a:solidFill>
              </a:rPr>
              <a:t>&gt;</a:t>
            </a:r>
          </a:p>
          <a:p>
            <a:endParaRPr lang="en-GB" sz="1600" dirty="0"/>
          </a:p>
          <a:p>
            <a:r>
              <a:rPr lang="en-GB" sz="1600" dirty="0"/>
              <a:t>&lt;p&gt;The local variable </a:t>
            </a:r>
            <a:r>
              <a:rPr lang="en-GB" sz="1600" dirty="0" err="1"/>
              <a:t>carName</a:t>
            </a:r>
            <a:r>
              <a:rPr lang="en-GB" sz="1600" dirty="0"/>
              <a:t> cannot be accessed from code outside the function:&lt;/p&gt;</a:t>
            </a:r>
          </a:p>
          <a:p>
            <a:endParaRPr lang="en-GB" sz="1600" dirty="0"/>
          </a:p>
          <a:p>
            <a:r>
              <a:rPr lang="en-GB" sz="1600" dirty="0"/>
              <a:t>&lt;p id="demo"&gt;&lt;/p&gt;</a:t>
            </a:r>
          </a:p>
          <a:p>
            <a:endParaRPr lang="en-GB" sz="1600" dirty="0"/>
          </a:p>
          <a:p>
            <a:r>
              <a:rPr lang="en-GB" sz="1600" dirty="0"/>
              <a:t>&lt;script&gt;</a:t>
            </a:r>
          </a:p>
          <a:p>
            <a:endParaRPr lang="en-GB" sz="1600" dirty="0"/>
          </a:p>
          <a:p>
            <a:r>
              <a:rPr lang="en-GB" sz="1600" dirty="0" err="1"/>
              <a:t>myFunction</a:t>
            </a:r>
            <a:r>
              <a:rPr lang="en-GB" sz="1600" dirty="0"/>
              <a:t>(</a:t>
            </a:r>
            <a:r>
              <a:rPr lang="en-GB" sz="1600" dirty="0" err="1"/>
              <a:t>carName</a:t>
            </a:r>
            <a:r>
              <a:rPr lang="en-GB" sz="1600" dirty="0"/>
              <a:t>);</a:t>
            </a:r>
          </a:p>
          <a:p>
            <a:endParaRPr lang="en-GB" sz="1600" dirty="0"/>
          </a:p>
          <a:p>
            <a:r>
              <a:rPr lang="en-GB" sz="1600" dirty="0" err="1"/>
              <a:t>document.getElementById</a:t>
            </a:r>
            <a:r>
              <a:rPr lang="en-GB" sz="1600" dirty="0"/>
              <a:t>("demo").</a:t>
            </a:r>
            <a:r>
              <a:rPr lang="en-GB" sz="1600" dirty="0" err="1"/>
              <a:t>innerHTML</a:t>
            </a:r>
            <a:r>
              <a:rPr lang="en-GB" sz="1600" dirty="0"/>
              <a:t> =</a:t>
            </a:r>
          </a:p>
          <a:p>
            <a:r>
              <a:rPr lang="en-GB" sz="1600" dirty="0"/>
              <a:t>"The type of </a:t>
            </a:r>
            <a:r>
              <a:rPr lang="en-GB" sz="1600" dirty="0" err="1"/>
              <a:t>carName</a:t>
            </a:r>
            <a:r>
              <a:rPr lang="en-GB" sz="1600" dirty="0"/>
              <a:t> is " + </a:t>
            </a:r>
            <a:r>
              <a:rPr lang="en-GB" sz="1600" dirty="0" err="1"/>
              <a:t>typeof</a:t>
            </a:r>
            <a:r>
              <a:rPr lang="en-GB" sz="1600" dirty="0"/>
              <a:t> (</a:t>
            </a:r>
            <a:r>
              <a:rPr lang="en-GB" sz="1600" dirty="0" err="1"/>
              <a:t>carName</a:t>
            </a:r>
            <a:r>
              <a:rPr lang="en-GB" sz="1600" dirty="0"/>
              <a:t>);</a:t>
            </a:r>
          </a:p>
          <a:p>
            <a:endParaRPr lang="en-GB" sz="1600" dirty="0"/>
          </a:p>
          <a:p>
            <a:r>
              <a:rPr lang="en-GB" sz="1600" dirty="0"/>
              <a:t>function </a:t>
            </a:r>
            <a:r>
              <a:rPr lang="en-GB" sz="1600" dirty="0" err="1"/>
              <a:t>myFunction</a:t>
            </a:r>
            <a:r>
              <a:rPr lang="en-GB" sz="1600" dirty="0"/>
              <a:t>() {</a:t>
            </a:r>
          </a:p>
          <a:p>
            <a:r>
              <a:rPr lang="en-GB" sz="1600" dirty="0"/>
              <a:t>    </a:t>
            </a:r>
            <a:r>
              <a:rPr lang="en-GB" sz="1600" dirty="0" err="1"/>
              <a:t>var</a:t>
            </a:r>
            <a:r>
              <a:rPr lang="en-GB" sz="1600" dirty="0"/>
              <a:t> </a:t>
            </a:r>
            <a:r>
              <a:rPr lang="en-GB" sz="1600" dirty="0" err="1"/>
              <a:t>carName</a:t>
            </a:r>
            <a:r>
              <a:rPr lang="en-GB" sz="1600" dirty="0"/>
              <a:t> = "Volvo";</a:t>
            </a:r>
          </a:p>
          <a:p>
            <a:r>
              <a:rPr lang="en-GB" sz="1600" dirty="0"/>
              <a:t>}</a:t>
            </a:r>
          </a:p>
          <a:p>
            <a:r>
              <a:rPr lang="en-GB" sz="1600" dirty="0"/>
              <a:t>&lt;/script&gt;</a:t>
            </a:r>
          </a:p>
          <a:p>
            <a:r>
              <a:rPr lang="en-GB" sz="1600" dirty="0"/>
              <a:t>	</a:t>
            </a:r>
          </a:p>
          <a:p>
            <a:r>
              <a:rPr lang="en-GB" sz="1600" dirty="0"/>
              <a:t>&lt;/body&gt;</a:t>
            </a:r>
          </a:p>
          <a:p>
            <a:r>
              <a:rPr lang="en-GB" sz="1600" dirty="0"/>
              <a:t>&lt;/html&gt;</a:t>
            </a:r>
          </a:p>
        </p:txBody>
      </p:sp>
      <p:sp>
        <p:nvSpPr>
          <p:cNvPr id="3" name="Rectangle 2"/>
          <p:cNvSpPr/>
          <p:nvPr/>
        </p:nvSpPr>
        <p:spPr>
          <a:xfrm>
            <a:off x="186047" y="2284848"/>
            <a:ext cx="5039096" cy="2031325"/>
          </a:xfrm>
          <a:prstGeom prst="rect">
            <a:avLst/>
          </a:prstGeom>
        </p:spPr>
        <p:txBody>
          <a:bodyPr wrap="square">
            <a:spAutoFit/>
          </a:bodyPr>
          <a:lstStyle/>
          <a:p>
            <a:r>
              <a:rPr lang="en-GB" dirty="0"/>
              <a:t>The lifetime of a JavaScript variable starts when it is declared.</a:t>
            </a:r>
          </a:p>
          <a:p>
            <a:endParaRPr lang="en-GB" dirty="0"/>
          </a:p>
          <a:p>
            <a:r>
              <a:rPr lang="en-GB" dirty="0">
                <a:solidFill>
                  <a:srgbClr val="FF0000"/>
                </a:solidFill>
              </a:rPr>
              <a:t>Local variables are deleted when the function is completed.</a:t>
            </a:r>
          </a:p>
          <a:p>
            <a:endParaRPr lang="en-GB" dirty="0"/>
          </a:p>
          <a:p>
            <a:endParaRPr lang="en-GB" dirty="0"/>
          </a:p>
        </p:txBody>
      </p:sp>
    </p:spTree>
    <p:extLst>
      <p:ext uri="{BB962C8B-B14F-4D97-AF65-F5344CB8AC3E}">
        <p14:creationId xmlns:p14="http://schemas.microsoft.com/office/powerpoint/2010/main" val="2849865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233548" y="175120"/>
            <a:ext cx="4041569" cy="834283"/>
          </a:xfrm>
        </p:spPr>
        <p:txBody>
          <a:bodyPr>
            <a:normAutofit/>
          </a:bodyPr>
          <a:lstStyle/>
          <a:p>
            <a:r>
              <a:rPr lang="en-US" altLang="en-US" sz="3200" b="1" dirty="0">
                <a:solidFill>
                  <a:srgbClr val="FF0000"/>
                </a:solidFill>
                <a:cs typeface="Times New Roman" pitchFamily="18" charset="0"/>
              </a:rPr>
              <a:t>The </a:t>
            </a:r>
            <a:r>
              <a:rPr lang="en-US" altLang="en-US" sz="3200" b="1" i="1" dirty="0">
                <a:solidFill>
                  <a:srgbClr val="FF0000"/>
                </a:solidFill>
                <a:cs typeface="Times New Roman" pitchFamily="18" charset="0"/>
              </a:rPr>
              <a:t>window</a:t>
            </a:r>
            <a:r>
              <a:rPr lang="en-US" altLang="en-US" sz="3200" b="1" dirty="0">
                <a:solidFill>
                  <a:srgbClr val="FF0000"/>
                </a:solidFill>
                <a:cs typeface="Times New Roman" pitchFamily="18" charset="0"/>
              </a:rPr>
              <a:t> Object</a:t>
            </a:r>
            <a:r>
              <a:rPr lang="en-US" altLang="en-US" sz="3200" b="1" dirty="0">
                <a:solidFill>
                  <a:srgbClr val="FF0000"/>
                </a:solidFill>
              </a:rPr>
              <a:t> </a:t>
            </a:r>
          </a:p>
        </p:txBody>
      </p:sp>
      <p:sp>
        <p:nvSpPr>
          <p:cNvPr id="348163" name="Rectangle 3"/>
          <p:cNvSpPr>
            <a:spLocks noGrp="1" noChangeArrowheads="1"/>
          </p:cNvSpPr>
          <p:nvPr>
            <p:ph type="body" idx="1"/>
          </p:nvPr>
        </p:nvSpPr>
        <p:spPr>
          <a:xfrm>
            <a:off x="233548" y="6085229"/>
            <a:ext cx="3970317" cy="772771"/>
          </a:xfrm>
        </p:spPr>
        <p:txBody>
          <a:bodyPr>
            <a:normAutofit/>
          </a:bodyPr>
          <a:lstStyle/>
          <a:p>
            <a:pPr marL="0" indent="0">
              <a:buNone/>
            </a:pPr>
            <a:r>
              <a:rPr lang="en-US" altLang="en-US" sz="2000" dirty="0">
                <a:cs typeface="Times New Roman" pitchFamily="18" charset="0"/>
                <a:hlinkClick r:id="rId2"/>
              </a:rPr>
              <a:t>https://www.w3schools.com/jsref/obj_window.asp</a:t>
            </a:r>
            <a:endParaRPr lang="en-US" altLang="en-US" sz="2000" dirty="0">
              <a:cs typeface="Times New Roman" pitchFamily="18" charset="0"/>
            </a:endParaRPr>
          </a:p>
          <a:p>
            <a:endParaRPr lang="en-US" altLang="en-US" sz="2000" dirty="0">
              <a:cs typeface="Times New Roman" pitchFamily="18" charset="0"/>
            </a:endParaRPr>
          </a:p>
        </p:txBody>
      </p:sp>
      <p:sp>
        <p:nvSpPr>
          <p:cNvPr id="2" name="Rectangle 1"/>
          <p:cNvSpPr/>
          <p:nvPr/>
        </p:nvSpPr>
        <p:spPr>
          <a:xfrm>
            <a:off x="233547" y="856357"/>
            <a:ext cx="5371605" cy="923330"/>
          </a:xfrm>
          <a:prstGeom prst="rect">
            <a:avLst/>
          </a:prstGeom>
        </p:spPr>
        <p:txBody>
          <a:bodyPr wrap="square">
            <a:spAutoFit/>
          </a:bodyPr>
          <a:lstStyle/>
          <a:p>
            <a:r>
              <a:rPr lang="en-GB" dirty="0">
                <a:solidFill>
                  <a:srgbClr val="FF0000"/>
                </a:solidFill>
              </a:rPr>
              <a:t>The window object represents an open window in a browser. There are many properties and methods to access</a:t>
            </a:r>
          </a:p>
        </p:txBody>
      </p:sp>
      <p:sp>
        <p:nvSpPr>
          <p:cNvPr id="3" name="Rectangle 2"/>
          <p:cNvSpPr/>
          <p:nvPr/>
        </p:nvSpPr>
        <p:spPr>
          <a:xfrm>
            <a:off x="5925787" y="117693"/>
            <a:ext cx="5902036" cy="6555641"/>
          </a:xfrm>
          <a:prstGeom prst="rect">
            <a:avLst/>
          </a:prstGeom>
          <a:ln>
            <a:solidFill>
              <a:schemeClr val="tx1"/>
            </a:solidFill>
          </a:ln>
        </p:spPr>
        <p:txBody>
          <a:bodyPr wrap="square">
            <a:spAutoFit/>
          </a:bodyPr>
          <a:lstStyle/>
          <a:p>
            <a:r>
              <a:rPr lang="en-GB" sz="1200" dirty="0"/>
              <a:t>&lt;!DOCTYPE html&gt;</a:t>
            </a:r>
          </a:p>
          <a:p>
            <a:r>
              <a:rPr lang="en-GB" sz="1200" dirty="0"/>
              <a:t>&lt;html&gt;</a:t>
            </a:r>
          </a:p>
          <a:p>
            <a:r>
              <a:rPr lang="en-GB" sz="1200" dirty="0"/>
              <a:t>&lt;body&gt;</a:t>
            </a:r>
          </a:p>
          <a:p>
            <a:r>
              <a:rPr lang="en-GB" sz="1200" dirty="0"/>
              <a:t>&lt;div id="result2"&gt;&lt;/div&gt;</a:t>
            </a:r>
          </a:p>
          <a:p>
            <a:r>
              <a:rPr lang="en-GB" sz="1200" dirty="0"/>
              <a:t>&lt;div id="result"&gt;&lt;/div&gt;</a:t>
            </a:r>
          </a:p>
          <a:p>
            <a:r>
              <a:rPr lang="en-GB" sz="1200" dirty="0">
                <a:solidFill>
                  <a:srgbClr val="FF0000"/>
                </a:solidFill>
              </a:rPr>
              <a:t>&lt;script&gt;</a:t>
            </a:r>
          </a:p>
          <a:p>
            <a:r>
              <a:rPr lang="en-GB" sz="1200" dirty="0">
                <a:solidFill>
                  <a:srgbClr val="FF0000"/>
                </a:solidFill>
              </a:rPr>
              <a:t>    // Check browser support</a:t>
            </a:r>
          </a:p>
          <a:p>
            <a:r>
              <a:rPr lang="en-GB" sz="1200" dirty="0">
                <a:solidFill>
                  <a:srgbClr val="FF0000"/>
                </a:solidFill>
              </a:rPr>
              <a:t>    if (</a:t>
            </a:r>
            <a:r>
              <a:rPr lang="en-GB" sz="1200" dirty="0" err="1">
                <a:solidFill>
                  <a:srgbClr val="FF0000"/>
                </a:solidFill>
              </a:rPr>
              <a:t>typeof</a:t>
            </a:r>
            <a:r>
              <a:rPr lang="en-GB" sz="1200" dirty="0">
                <a:solidFill>
                  <a:srgbClr val="FF0000"/>
                </a:solidFill>
              </a:rPr>
              <a:t>(Storage) !== "undefined") {</a:t>
            </a:r>
          </a:p>
          <a:p>
            <a:r>
              <a:rPr lang="en-GB" sz="1200" dirty="0">
                <a:solidFill>
                  <a:srgbClr val="FF0000"/>
                </a:solidFill>
              </a:rPr>
              <a:t>        // Store</a:t>
            </a:r>
          </a:p>
          <a:p>
            <a:r>
              <a:rPr lang="en-GB" sz="1200" dirty="0">
                <a:solidFill>
                  <a:srgbClr val="FF0000"/>
                </a:solidFill>
              </a:rPr>
              <a:t>        </a:t>
            </a:r>
            <a:r>
              <a:rPr lang="en-GB" sz="1200" dirty="0" err="1">
                <a:solidFill>
                  <a:srgbClr val="FF0000"/>
                </a:solidFill>
              </a:rPr>
              <a:t>localStorage.setItem</a:t>
            </a:r>
            <a:r>
              <a:rPr lang="en-GB" sz="1200" dirty="0">
                <a:solidFill>
                  <a:srgbClr val="FF0000"/>
                </a:solidFill>
              </a:rPr>
              <a:t>("</a:t>
            </a:r>
            <a:r>
              <a:rPr lang="en-GB" sz="1200" dirty="0" err="1">
                <a:solidFill>
                  <a:srgbClr val="FF0000"/>
                </a:solidFill>
              </a:rPr>
              <a:t>lastname</a:t>
            </a:r>
            <a:r>
              <a:rPr lang="en-GB" sz="1200" dirty="0">
                <a:solidFill>
                  <a:srgbClr val="FF0000"/>
                </a:solidFill>
              </a:rPr>
              <a:t>", "Smith");</a:t>
            </a:r>
          </a:p>
          <a:p>
            <a:r>
              <a:rPr lang="en-GB" sz="1200" dirty="0">
                <a:solidFill>
                  <a:srgbClr val="FF0000"/>
                </a:solidFill>
              </a:rPr>
              <a:t>        // Retrieve</a:t>
            </a:r>
          </a:p>
          <a:p>
            <a:r>
              <a:rPr lang="en-GB" sz="1200" dirty="0">
                <a:solidFill>
                  <a:srgbClr val="FF0000"/>
                </a:solidFill>
              </a:rPr>
              <a:t>        </a:t>
            </a:r>
            <a:r>
              <a:rPr lang="en-GB" sz="1200" dirty="0" err="1">
                <a:solidFill>
                  <a:srgbClr val="FF0000"/>
                </a:solidFill>
              </a:rPr>
              <a:t>document.getElementById</a:t>
            </a:r>
            <a:r>
              <a:rPr lang="en-GB" sz="1200" dirty="0">
                <a:solidFill>
                  <a:srgbClr val="FF0000"/>
                </a:solidFill>
              </a:rPr>
              <a:t>("result").</a:t>
            </a:r>
            <a:r>
              <a:rPr lang="en-GB" sz="1200" dirty="0" err="1">
                <a:solidFill>
                  <a:srgbClr val="FF0000"/>
                </a:solidFill>
              </a:rPr>
              <a:t>innerHTML</a:t>
            </a:r>
            <a:r>
              <a:rPr lang="en-GB" sz="1200" dirty="0">
                <a:solidFill>
                  <a:srgbClr val="FF0000"/>
                </a:solidFill>
              </a:rPr>
              <a:t> = </a:t>
            </a:r>
            <a:r>
              <a:rPr lang="en-GB" sz="1200" dirty="0" err="1">
                <a:solidFill>
                  <a:srgbClr val="FF0000"/>
                </a:solidFill>
              </a:rPr>
              <a:t>localStorage.getItem</a:t>
            </a:r>
            <a:r>
              <a:rPr lang="en-GB" sz="1200" dirty="0">
                <a:solidFill>
                  <a:srgbClr val="FF0000"/>
                </a:solidFill>
              </a:rPr>
              <a:t>("</a:t>
            </a:r>
            <a:r>
              <a:rPr lang="en-GB" sz="1200" dirty="0" err="1">
                <a:solidFill>
                  <a:srgbClr val="FF0000"/>
                </a:solidFill>
              </a:rPr>
              <a:t>lastname</a:t>
            </a:r>
            <a:r>
              <a:rPr lang="en-GB" sz="1200" dirty="0">
                <a:solidFill>
                  <a:srgbClr val="FF0000"/>
                </a:solidFill>
              </a:rPr>
              <a:t>");</a:t>
            </a:r>
          </a:p>
          <a:p>
            <a:r>
              <a:rPr lang="en-GB" sz="1200" dirty="0">
                <a:solidFill>
                  <a:srgbClr val="FF0000"/>
                </a:solidFill>
              </a:rPr>
              <a:t>    } else {</a:t>
            </a:r>
          </a:p>
          <a:p>
            <a:r>
              <a:rPr lang="en-GB" sz="1200" dirty="0">
                <a:solidFill>
                  <a:srgbClr val="FF0000"/>
                </a:solidFill>
              </a:rPr>
              <a:t>        </a:t>
            </a:r>
            <a:r>
              <a:rPr lang="en-GB" sz="1200" dirty="0" err="1">
                <a:solidFill>
                  <a:srgbClr val="FF0000"/>
                </a:solidFill>
              </a:rPr>
              <a:t>document.getElementById</a:t>
            </a:r>
            <a:r>
              <a:rPr lang="en-GB" sz="1200" dirty="0">
                <a:solidFill>
                  <a:srgbClr val="FF0000"/>
                </a:solidFill>
              </a:rPr>
              <a:t>("result").</a:t>
            </a:r>
            <a:r>
              <a:rPr lang="en-GB" sz="1200" dirty="0" err="1">
                <a:solidFill>
                  <a:srgbClr val="FF0000"/>
                </a:solidFill>
              </a:rPr>
              <a:t>innerHTML</a:t>
            </a:r>
            <a:r>
              <a:rPr lang="en-GB" sz="1200" dirty="0">
                <a:solidFill>
                  <a:srgbClr val="FF0000"/>
                </a:solidFill>
              </a:rPr>
              <a:t> = "Sorry, your browser does not support Web Storage...";</a:t>
            </a:r>
          </a:p>
          <a:p>
            <a:r>
              <a:rPr lang="en-GB" sz="1200" dirty="0">
                <a:solidFill>
                  <a:srgbClr val="FF0000"/>
                </a:solidFill>
              </a:rPr>
              <a:t>    }</a:t>
            </a:r>
          </a:p>
          <a:p>
            <a:r>
              <a:rPr lang="en-GB" sz="1200" dirty="0">
                <a:solidFill>
                  <a:srgbClr val="FF0000"/>
                </a:solidFill>
              </a:rPr>
              <a:t>    &lt;/script&gt;</a:t>
            </a:r>
          </a:p>
          <a:p>
            <a:endParaRPr lang="en-GB" sz="1200" dirty="0">
              <a:solidFill>
                <a:srgbClr val="FF0000"/>
              </a:solidFill>
            </a:endParaRPr>
          </a:p>
          <a:p>
            <a:r>
              <a:rPr lang="en-GB" sz="1200" dirty="0">
                <a:solidFill>
                  <a:srgbClr val="FF0000"/>
                </a:solidFill>
              </a:rPr>
              <a:t>    &lt;script&gt;</a:t>
            </a:r>
          </a:p>
          <a:p>
            <a:r>
              <a:rPr lang="en-GB" sz="1200" dirty="0">
                <a:solidFill>
                  <a:srgbClr val="FF0000"/>
                </a:solidFill>
              </a:rPr>
              <a:t>    //comment out session storage and reopen in new browser window to show local storage retains value</a:t>
            </a:r>
          </a:p>
          <a:p>
            <a:r>
              <a:rPr lang="en-GB" sz="1200" dirty="0">
                <a:solidFill>
                  <a:srgbClr val="FF0000"/>
                </a:solidFill>
              </a:rPr>
              <a:t>    // Check browser support</a:t>
            </a:r>
          </a:p>
          <a:p>
            <a:r>
              <a:rPr lang="en-GB" sz="1200" dirty="0">
                <a:solidFill>
                  <a:srgbClr val="FF0000"/>
                </a:solidFill>
              </a:rPr>
              <a:t>    if (</a:t>
            </a:r>
            <a:r>
              <a:rPr lang="en-GB" sz="1200" dirty="0" err="1">
                <a:solidFill>
                  <a:srgbClr val="FF0000"/>
                </a:solidFill>
              </a:rPr>
              <a:t>typeof</a:t>
            </a:r>
            <a:r>
              <a:rPr lang="en-GB" sz="1200" dirty="0">
                <a:solidFill>
                  <a:srgbClr val="FF0000"/>
                </a:solidFill>
              </a:rPr>
              <a:t>(Storage) !== "undefined") {</a:t>
            </a:r>
          </a:p>
          <a:p>
            <a:r>
              <a:rPr lang="en-GB" sz="1200" dirty="0">
                <a:solidFill>
                  <a:srgbClr val="FF0000"/>
                </a:solidFill>
              </a:rPr>
              <a:t>        // Store</a:t>
            </a:r>
          </a:p>
          <a:p>
            <a:r>
              <a:rPr lang="en-GB" sz="1200" dirty="0">
                <a:solidFill>
                  <a:srgbClr val="FF0000"/>
                </a:solidFill>
              </a:rPr>
              <a:t>        </a:t>
            </a:r>
            <a:r>
              <a:rPr lang="en-GB" sz="1200" dirty="0" err="1">
                <a:solidFill>
                  <a:srgbClr val="FF0000"/>
                </a:solidFill>
              </a:rPr>
              <a:t>sessionStorage.setItem</a:t>
            </a:r>
            <a:r>
              <a:rPr lang="en-GB" sz="1200" dirty="0">
                <a:solidFill>
                  <a:srgbClr val="FF0000"/>
                </a:solidFill>
              </a:rPr>
              <a:t>("lastname2", "Brown");</a:t>
            </a:r>
          </a:p>
          <a:p>
            <a:r>
              <a:rPr lang="en-GB" sz="1200" dirty="0">
                <a:solidFill>
                  <a:srgbClr val="FF0000"/>
                </a:solidFill>
              </a:rPr>
              <a:t>        // Retrieve</a:t>
            </a:r>
          </a:p>
          <a:p>
            <a:r>
              <a:rPr lang="en-GB" sz="1200" dirty="0">
                <a:solidFill>
                  <a:srgbClr val="FF0000"/>
                </a:solidFill>
              </a:rPr>
              <a:t>        </a:t>
            </a:r>
            <a:r>
              <a:rPr lang="en-GB" sz="1200" dirty="0" err="1">
                <a:solidFill>
                  <a:srgbClr val="FF0000"/>
                </a:solidFill>
              </a:rPr>
              <a:t>document.getElementById</a:t>
            </a:r>
            <a:r>
              <a:rPr lang="en-GB" sz="1200" dirty="0">
                <a:solidFill>
                  <a:srgbClr val="FF0000"/>
                </a:solidFill>
              </a:rPr>
              <a:t>("result2").</a:t>
            </a:r>
            <a:r>
              <a:rPr lang="en-GB" sz="1200" dirty="0" err="1">
                <a:solidFill>
                  <a:srgbClr val="FF0000"/>
                </a:solidFill>
              </a:rPr>
              <a:t>innerHTML</a:t>
            </a:r>
            <a:r>
              <a:rPr lang="en-GB" sz="1200" dirty="0">
                <a:solidFill>
                  <a:srgbClr val="FF0000"/>
                </a:solidFill>
              </a:rPr>
              <a:t> = </a:t>
            </a:r>
            <a:r>
              <a:rPr lang="en-GB" sz="1200" dirty="0" err="1">
                <a:solidFill>
                  <a:srgbClr val="FF0000"/>
                </a:solidFill>
              </a:rPr>
              <a:t>sessionStorage.getItem</a:t>
            </a:r>
            <a:r>
              <a:rPr lang="en-GB" sz="1200" dirty="0">
                <a:solidFill>
                  <a:srgbClr val="FF0000"/>
                </a:solidFill>
              </a:rPr>
              <a:t>("lastname2");</a:t>
            </a:r>
          </a:p>
          <a:p>
            <a:r>
              <a:rPr lang="en-GB" sz="1200" dirty="0">
                <a:solidFill>
                  <a:srgbClr val="FF0000"/>
                </a:solidFill>
              </a:rPr>
              <a:t>    } else {</a:t>
            </a:r>
          </a:p>
          <a:p>
            <a:r>
              <a:rPr lang="en-GB" sz="1200" dirty="0">
                <a:solidFill>
                  <a:srgbClr val="FF0000"/>
                </a:solidFill>
              </a:rPr>
              <a:t>        </a:t>
            </a:r>
            <a:r>
              <a:rPr lang="en-GB" sz="1200" dirty="0" err="1">
                <a:solidFill>
                  <a:srgbClr val="FF0000"/>
                </a:solidFill>
              </a:rPr>
              <a:t>document.getElementById</a:t>
            </a:r>
            <a:r>
              <a:rPr lang="en-GB" sz="1200" dirty="0">
                <a:solidFill>
                  <a:srgbClr val="FF0000"/>
                </a:solidFill>
              </a:rPr>
              <a:t>("result2").</a:t>
            </a:r>
            <a:r>
              <a:rPr lang="en-GB" sz="1200" dirty="0" err="1">
                <a:solidFill>
                  <a:srgbClr val="FF0000"/>
                </a:solidFill>
              </a:rPr>
              <a:t>innerHTML</a:t>
            </a:r>
            <a:r>
              <a:rPr lang="en-GB" sz="1200" dirty="0">
                <a:solidFill>
                  <a:srgbClr val="FF0000"/>
                </a:solidFill>
              </a:rPr>
              <a:t> = "Sorry, your browser does not support Web Storage...";</a:t>
            </a:r>
          </a:p>
          <a:p>
            <a:r>
              <a:rPr lang="en-GB" sz="1200" dirty="0">
                <a:solidFill>
                  <a:srgbClr val="FF0000"/>
                </a:solidFill>
              </a:rPr>
              <a:t>    }</a:t>
            </a:r>
          </a:p>
          <a:p>
            <a:r>
              <a:rPr lang="en-GB" sz="1200" dirty="0">
                <a:solidFill>
                  <a:srgbClr val="FF0000"/>
                </a:solidFill>
              </a:rPr>
              <a:t>    &lt;/script&gt;</a:t>
            </a:r>
          </a:p>
          <a:p>
            <a:r>
              <a:rPr lang="en-GB" sz="1200" dirty="0"/>
              <a:t>&lt;/body&gt;</a:t>
            </a:r>
          </a:p>
          <a:p>
            <a:r>
              <a:rPr lang="en-GB" sz="1200" dirty="0"/>
              <a:t>&lt;/html&gt;</a:t>
            </a:r>
          </a:p>
        </p:txBody>
      </p:sp>
      <p:sp>
        <p:nvSpPr>
          <p:cNvPr id="5" name="Rectangle 4"/>
          <p:cNvSpPr/>
          <p:nvPr/>
        </p:nvSpPr>
        <p:spPr>
          <a:xfrm>
            <a:off x="233549" y="1779687"/>
            <a:ext cx="5454732" cy="4524315"/>
          </a:xfrm>
          <a:prstGeom prst="rect">
            <a:avLst/>
          </a:prstGeom>
        </p:spPr>
        <p:txBody>
          <a:bodyPr wrap="square">
            <a:spAutoFit/>
          </a:bodyPr>
          <a:lstStyle/>
          <a:p>
            <a:r>
              <a:rPr lang="en-GB" dirty="0"/>
              <a:t>The </a:t>
            </a:r>
            <a:r>
              <a:rPr lang="en-GB" dirty="0" err="1"/>
              <a:t>localStorage</a:t>
            </a:r>
            <a:r>
              <a:rPr lang="en-GB" dirty="0"/>
              <a:t> and </a:t>
            </a:r>
            <a:r>
              <a:rPr lang="en-GB" dirty="0" err="1"/>
              <a:t>sessionStorage</a:t>
            </a:r>
            <a:r>
              <a:rPr lang="en-GB" dirty="0"/>
              <a:t> properties allow to save key/value pairs in a web browser.</a:t>
            </a:r>
          </a:p>
          <a:p>
            <a:endParaRPr lang="en-GB" dirty="0"/>
          </a:p>
          <a:p>
            <a:r>
              <a:rPr lang="en-GB" dirty="0"/>
              <a:t>The </a:t>
            </a:r>
            <a:r>
              <a:rPr lang="en-GB" dirty="0" err="1"/>
              <a:t>sessionStorage</a:t>
            </a:r>
            <a:r>
              <a:rPr lang="en-GB" dirty="0"/>
              <a:t> object stores data for only one session (the data is deleted when the browser tab is closed).</a:t>
            </a:r>
          </a:p>
          <a:p>
            <a:endParaRPr lang="en-GB" dirty="0"/>
          </a:p>
          <a:p>
            <a:r>
              <a:rPr lang="en-GB" dirty="0"/>
              <a:t>The </a:t>
            </a:r>
            <a:r>
              <a:rPr lang="en-GB" dirty="0" err="1"/>
              <a:t>localStorage</a:t>
            </a:r>
            <a:r>
              <a:rPr lang="en-GB" dirty="0"/>
              <a:t> and </a:t>
            </a:r>
            <a:r>
              <a:rPr lang="en-GB" dirty="0" err="1"/>
              <a:t>sessionStorage</a:t>
            </a:r>
            <a:r>
              <a:rPr lang="en-GB" dirty="0"/>
              <a:t> properties allow to save key/value pairs in a web browser.</a:t>
            </a:r>
          </a:p>
          <a:p>
            <a:endParaRPr lang="en-GB" dirty="0"/>
          </a:p>
          <a:p>
            <a:r>
              <a:rPr lang="en-GB" dirty="0"/>
              <a:t>The </a:t>
            </a:r>
            <a:r>
              <a:rPr lang="en-GB" dirty="0" err="1"/>
              <a:t>localStorage</a:t>
            </a:r>
            <a:r>
              <a:rPr lang="en-GB" dirty="0"/>
              <a:t> object stores data with no expiration date. The data will not be deleted when the browser is closed, and will be available the next day, week, or year.</a:t>
            </a:r>
          </a:p>
          <a:p>
            <a:endParaRPr lang="en-GB" dirty="0"/>
          </a:p>
          <a:p>
            <a:r>
              <a:rPr lang="en-GB" dirty="0"/>
              <a:t>The </a:t>
            </a:r>
            <a:r>
              <a:rPr lang="en-GB" dirty="0" err="1"/>
              <a:t>localStorage</a:t>
            </a:r>
            <a:r>
              <a:rPr lang="en-GB" dirty="0"/>
              <a:t> property is read-only</a:t>
            </a:r>
          </a:p>
          <a:p>
            <a:endParaRPr lang="en-GB" dirty="0"/>
          </a:p>
        </p:txBody>
      </p:sp>
    </p:spTree>
    <p:extLst>
      <p:ext uri="{BB962C8B-B14F-4D97-AF65-F5344CB8AC3E}">
        <p14:creationId xmlns:p14="http://schemas.microsoft.com/office/powerpoint/2010/main" val="24022471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233548" y="175120"/>
            <a:ext cx="10515600" cy="834283"/>
          </a:xfrm>
        </p:spPr>
        <p:txBody>
          <a:bodyPr>
            <a:normAutofit/>
          </a:bodyPr>
          <a:lstStyle/>
          <a:p>
            <a:r>
              <a:rPr lang="en-US" altLang="en-US" sz="3200" b="1" dirty="0">
                <a:solidFill>
                  <a:srgbClr val="FF0000"/>
                </a:solidFill>
                <a:cs typeface="Times New Roman" pitchFamily="18" charset="0"/>
              </a:rPr>
              <a:t>The </a:t>
            </a:r>
            <a:r>
              <a:rPr lang="en-US" altLang="en-US" sz="3200" b="1" i="1" dirty="0">
                <a:solidFill>
                  <a:srgbClr val="FF0000"/>
                </a:solidFill>
                <a:cs typeface="Times New Roman" pitchFamily="18" charset="0"/>
              </a:rPr>
              <a:t>document</a:t>
            </a:r>
            <a:r>
              <a:rPr lang="en-US" altLang="en-US" sz="3200" b="1" dirty="0">
                <a:solidFill>
                  <a:srgbClr val="FF0000"/>
                </a:solidFill>
                <a:cs typeface="Times New Roman" pitchFamily="18" charset="0"/>
              </a:rPr>
              <a:t> Object</a:t>
            </a:r>
            <a:r>
              <a:rPr lang="en-US" altLang="en-US" sz="3200" b="1" dirty="0">
                <a:solidFill>
                  <a:srgbClr val="FF0000"/>
                </a:solidFill>
              </a:rPr>
              <a:t> </a:t>
            </a:r>
          </a:p>
        </p:txBody>
      </p:sp>
      <p:sp>
        <p:nvSpPr>
          <p:cNvPr id="348163" name="Rectangle 3"/>
          <p:cNvSpPr>
            <a:spLocks noGrp="1" noChangeArrowheads="1"/>
          </p:cNvSpPr>
          <p:nvPr>
            <p:ph type="body" idx="1"/>
          </p:nvPr>
        </p:nvSpPr>
        <p:spPr>
          <a:xfrm>
            <a:off x="79168" y="3526097"/>
            <a:ext cx="3970317" cy="3052833"/>
          </a:xfrm>
        </p:spPr>
        <p:txBody>
          <a:bodyPr>
            <a:normAutofit/>
          </a:bodyPr>
          <a:lstStyle/>
          <a:p>
            <a:r>
              <a:rPr lang="en-US" altLang="en-US" sz="2000" dirty="0">
                <a:cs typeface="Times New Roman" pitchFamily="18" charset="0"/>
              </a:rPr>
              <a:t>The </a:t>
            </a:r>
            <a:r>
              <a:rPr lang="en-US" altLang="en-US" sz="2000" i="1" dirty="0" err="1">
                <a:cs typeface="Times New Roman" pitchFamily="18" charset="0"/>
              </a:rPr>
              <a:t>bgColor</a:t>
            </a:r>
            <a:r>
              <a:rPr lang="en-US" altLang="en-US" sz="2000" dirty="0">
                <a:cs typeface="Times New Roman" pitchFamily="18" charset="0"/>
              </a:rPr>
              <a:t> and </a:t>
            </a:r>
            <a:r>
              <a:rPr lang="en-US" altLang="en-US" sz="2000" i="1" dirty="0" err="1">
                <a:cs typeface="Times New Roman" pitchFamily="18" charset="0"/>
              </a:rPr>
              <a:t>fgColor</a:t>
            </a:r>
            <a:r>
              <a:rPr lang="en-US" altLang="en-US" sz="2000" dirty="0">
                <a:cs typeface="Times New Roman" pitchFamily="18" charset="0"/>
              </a:rPr>
              <a:t> properties </a:t>
            </a:r>
          </a:p>
          <a:p>
            <a:r>
              <a:rPr lang="en-US" altLang="en-US" sz="2000" dirty="0">
                <a:cs typeface="Times New Roman" pitchFamily="18" charset="0"/>
              </a:rPr>
              <a:t>The </a:t>
            </a:r>
            <a:r>
              <a:rPr lang="en-US" altLang="en-US" sz="2000" i="1" dirty="0">
                <a:cs typeface="Times New Roman" pitchFamily="18" charset="0"/>
              </a:rPr>
              <a:t>title</a:t>
            </a:r>
            <a:r>
              <a:rPr lang="en-US" altLang="en-US" sz="2000" dirty="0">
                <a:cs typeface="Times New Roman" pitchFamily="18" charset="0"/>
              </a:rPr>
              <a:t> property </a:t>
            </a:r>
          </a:p>
          <a:p>
            <a:r>
              <a:rPr lang="en-US" altLang="en-US" sz="2000" dirty="0">
                <a:cs typeface="Times New Roman" pitchFamily="18" charset="0"/>
              </a:rPr>
              <a:t>The </a:t>
            </a:r>
            <a:r>
              <a:rPr lang="en-US" altLang="en-US" sz="2000" i="1" dirty="0" err="1">
                <a:cs typeface="Times New Roman" pitchFamily="18" charset="0"/>
              </a:rPr>
              <a:t>lastModified</a:t>
            </a:r>
            <a:r>
              <a:rPr lang="en-US" altLang="en-US" sz="2000" dirty="0">
                <a:cs typeface="Times New Roman" pitchFamily="18" charset="0"/>
              </a:rPr>
              <a:t> property </a:t>
            </a:r>
          </a:p>
          <a:p>
            <a:r>
              <a:rPr lang="en-US" altLang="en-US" sz="2000" dirty="0">
                <a:cs typeface="Times New Roman" pitchFamily="18" charset="0"/>
              </a:rPr>
              <a:t>Referencing remote </a:t>
            </a:r>
            <a:r>
              <a:rPr lang="en-US" altLang="en-US" sz="2000" i="1" dirty="0">
                <a:cs typeface="Times New Roman" pitchFamily="18" charset="0"/>
              </a:rPr>
              <a:t>window</a:t>
            </a:r>
            <a:r>
              <a:rPr lang="en-US" altLang="en-US" sz="2000" dirty="0">
                <a:cs typeface="Times New Roman" pitchFamily="18" charset="0"/>
              </a:rPr>
              <a:t> and </a:t>
            </a:r>
            <a:r>
              <a:rPr lang="en-US" altLang="en-US" sz="2000" i="1" dirty="0">
                <a:cs typeface="Times New Roman" pitchFamily="18" charset="0"/>
              </a:rPr>
              <a:t>document</a:t>
            </a:r>
            <a:r>
              <a:rPr lang="en-US" altLang="en-US" sz="2000" dirty="0">
                <a:cs typeface="Times New Roman" pitchFamily="18" charset="0"/>
              </a:rPr>
              <a:t> objects </a:t>
            </a:r>
          </a:p>
        </p:txBody>
      </p:sp>
      <p:sp>
        <p:nvSpPr>
          <p:cNvPr id="2" name="Rectangle 1"/>
          <p:cNvSpPr/>
          <p:nvPr/>
        </p:nvSpPr>
        <p:spPr>
          <a:xfrm>
            <a:off x="233548" y="997204"/>
            <a:ext cx="3661558" cy="923330"/>
          </a:xfrm>
          <a:prstGeom prst="rect">
            <a:avLst/>
          </a:prstGeom>
        </p:spPr>
        <p:txBody>
          <a:bodyPr wrap="square">
            <a:spAutoFit/>
          </a:bodyPr>
          <a:lstStyle/>
          <a:p>
            <a:r>
              <a:rPr lang="en-GB" dirty="0">
                <a:solidFill>
                  <a:srgbClr val="FF0000"/>
                </a:solidFill>
              </a:rPr>
              <a:t>When an HTML document is loaded into a web browser, it becomes a </a:t>
            </a:r>
            <a:r>
              <a:rPr lang="en-GB" b="1" dirty="0">
                <a:solidFill>
                  <a:srgbClr val="FF0000"/>
                </a:solidFill>
              </a:rPr>
              <a:t>document object</a:t>
            </a:r>
            <a:r>
              <a:rPr lang="en-GB" dirty="0">
                <a:solidFill>
                  <a:srgbClr val="FF0000"/>
                </a:solidFill>
              </a:rPr>
              <a:t>.</a:t>
            </a:r>
          </a:p>
        </p:txBody>
      </p:sp>
      <p:sp>
        <p:nvSpPr>
          <p:cNvPr id="3" name="Rectangle 2"/>
          <p:cNvSpPr/>
          <p:nvPr/>
        </p:nvSpPr>
        <p:spPr>
          <a:xfrm>
            <a:off x="4370119" y="478625"/>
            <a:ext cx="7623958" cy="5262979"/>
          </a:xfrm>
          <a:prstGeom prst="rect">
            <a:avLst/>
          </a:prstGeom>
          <a:ln>
            <a:solidFill>
              <a:schemeClr val="tx1"/>
            </a:solidFill>
          </a:ln>
        </p:spPr>
        <p:txBody>
          <a:bodyPr wrap="square">
            <a:spAutoFit/>
          </a:bodyPr>
          <a:lstStyle/>
          <a:p>
            <a:r>
              <a:rPr lang="en-GB" sz="1400" dirty="0"/>
              <a:t>&lt;!DOCTYPE html&gt;</a:t>
            </a:r>
          </a:p>
          <a:p>
            <a:r>
              <a:rPr lang="en-GB" sz="1400" dirty="0"/>
              <a:t>&lt;html&gt;</a:t>
            </a:r>
          </a:p>
          <a:p>
            <a:r>
              <a:rPr lang="en-GB" sz="1400" dirty="0"/>
              <a:t>&lt;body&gt;</a:t>
            </a:r>
          </a:p>
          <a:p>
            <a:endParaRPr lang="en-GB" sz="1400" dirty="0"/>
          </a:p>
          <a:p>
            <a:r>
              <a:rPr lang="en-GB" sz="1400" dirty="0"/>
              <a:t>&lt;div class="</a:t>
            </a:r>
            <a:r>
              <a:rPr lang="en-GB" sz="1400" b="1" dirty="0"/>
              <a:t>example</a:t>
            </a:r>
            <a:r>
              <a:rPr lang="en-GB" sz="1400" dirty="0"/>
              <a:t>"&gt;First div element with class="example".&lt;/div&gt;</a:t>
            </a:r>
          </a:p>
          <a:p>
            <a:endParaRPr lang="en-GB" sz="1400" dirty="0"/>
          </a:p>
          <a:p>
            <a:r>
              <a:rPr lang="en-GB" sz="1400" dirty="0"/>
              <a:t>&lt;div class="</a:t>
            </a:r>
            <a:r>
              <a:rPr lang="en-GB" sz="1400" b="1" dirty="0"/>
              <a:t>example</a:t>
            </a:r>
            <a:r>
              <a:rPr lang="en-GB" sz="1400" dirty="0"/>
              <a:t>"&gt;Second div element with class="example".&lt;/div&gt;</a:t>
            </a:r>
          </a:p>
          <a:p>
            <a:endParaRPr lang="en-GB" sz="1400" dirty="0"/>
          </a:p>
          <a:p>
            <a:r>
              <a:rPr lang="en-GB" sz="1400" dirty="0"/>
              <a:t>&lt;p&gt;Click the button to change the text of the first div element with class="example" (index 0).&lt;/p&gt;</a:t>
            </a:r>
          </a:p>
          <a:p>
            <a:endParaRPr lang="en-GB" sz="1400" dirty="0"/>
          </a:p>
          <a:p>
            <a:r>
              <a:rPr lang="en-GB" sz="1400" dirty="0"/>
              <a:t>&lt;button </a:t>
            </a:r>
            <a:r>
              <a:rPr lang="en-GB" sz="1400" dirty="0" err="1"/>
              <a:t>onclick</a:t>
            </a:r>
            <a:r>
              <a:rPr lang="en-GB" sz="1400" dirty="0"/>
              <a:t>="</a:t>
            </a:r>
            <a:r>
              <a:rPr lang="en-GB" sz="1400" dirty="0" err="1"/>
              <a:t>myFunction</a:t>
            </a:r>
            <a:r>
              <a:rPr lang="en-GB" sz="1400" dirty="0"/>
              <a:t>()"&gt;Change Text&lt;/button&gt;</a:t>
            </a:r>
          </a:p>
          <a:p>
            <a:endParaRPr lang="en-GB" sz="1400" dirty="0"/>
          </a:p>
          <a:p>
            <a:endParaRPr lang="en-GB" sz="1400" dirty="0"/>
          </a:p>
          <a:p>
            <a:r>
              <a:rPr lang="en-GB" sz="1400" dirty="0">
                <a:solidFill>
                  <a:srgbClr val="FF0000"/>
                </a:solidFill>
              </a:rPr>
              <a:t>&lt;script&gt;</a:t>
            </a:r>
          </a:p>
          <a:p>
            <a:r>
              <a:rPr lang="en-GB" sz="1400" dirty="0">
                <a:solidFill>
                  <a:srgbClr val="FF0000"/>
                </a:solidFill>
              </a:rPr>
              <a:t>function </a:t>
            </a:r>
            <a:r>
              <a:rPr lang="en-GB" sz="1400" dirty="0" err="1">
                <a:solidFill>
                  <a:srgbClr val="FF0000"/>
                </a:solidFill>
              </a:rPr>
              <a:t>myFunction</a:t>
            </a:r>
            <a:r>
              <a:rPr lang="en-GB" sz="1400" dirty="0">
                <a:solidFill>
                  <a:srgbClr val="FF0000"/>
                </a:solidFill>
              </a:rPr>
              <a:t>() {</a:t>
            </a:r>
          </a:p>
          <a:p>
            <a:r>
              <a:rPr lang="en-GB" sz="1400" dirty="0">
                <a:solidFill>
                  <a:srgbClr val="FF0000"/>
                </a:solidFill>
              </a:rPr>
              <a:t>   //returns  a node list (array) of all elements in HTML page with class=example</a:t>
            </a:r>
          </a:p>
          <a:p>
            <a:r>
              <a:rPr lang="en-GB" sz="1400" dirty="0">
                <a:solidFill>
                  <a:srgbClr val="FF0000"/>
                </a:solidFill>
              </a:rPr>
              <a:t>    </a:t>
            </a:r>
            <a:r>
              <a:rPr lang="en-GB" sz="1400" dirty="0" err="1">
                <a:solidFill>
                  <a:srgbClr val="FF0000"/>
                </a:solidFill>
              </a:rPr>
              <a:t>var</a:t>
            </a:r>
            <a:r>
              <a:rPr lang="en-GB" sz="1400" dirty="0">
                <a:solidFill>
                  <a:srgbClr val="FF0000"/>
                </a:solidFill>
              </a:rPr>
              <a:t> x = </a:t>
            </a:r>
            <a:r>
              <a:rPr lang="en-GB" sz="1400" dirty="0" err="1">
                <a:solidFill>
                  <a:srgbClr val="FF0000"/>
                </a:solidFill>
              </a:rPr>
              <a:t>document.getElementsByClassName</a:t>
            </a:r>
            <a:r>
              <a:rPr lang="en-GB" sz="1400" dirty="0">
                <a:solidFill>
                  <a:srgbClr val="FF0000"/>
                </a:solidFill>
              </a:rPr>
              <a:t>("example");</a:t>
            </a:r>
          </a:p>
          <a:p>
            <a:r>
              <a:rPr lang="en-GB" sz="1400" dirty="0">
                <a:solidFill>
                  <a:srgbClr val="FF0000"/>
                </a:solidFill>
              </a:rPr>
              <a:t>  //change value of node[0] </a:t>
            </a:r>
          </a:p>
          <a:p>
            <a:r>
              <a:rPr lang="en-GB" sz="1400" dirty="0">
                <a:solidFill>
                  <a:srgbClr val="FF0000"/>
                </a:solidFill>
              </a:rPr>
              <a:t>    x[0].</a:t>
            </a:r>
            <a:r>
              <a:rPr lang="en-GB" sz="1400" dirty="0" err="1">
                <a:solidFill>
                  <a:srgbClr val="FF0000"/>
                </a:solidFill>
              </a:rPr>
              <a:t>innerHTML</a:t>
            </a:r>
            <a:r>
              <a:rPr lang="en-GB" sz="1400" dirty="0">
                <a:solidFill>
                  <a:srgbClr val="FF0000"/>
                </a:solidFill>
              </a:rPr>
              <a:t> = "Hello World!";</a:t>
            </a:r>
          </a:p>
          <a:p>
            <a:r>
              <a:rPr lang="en-GB" sz="1400" dirty="0">
                <a:solidFill>
                  <a:srgbClr val="FF0000"/>
                </a:solidFill>
              </a:rPr>
              <a:t>}</a:t>
            </a:r>
          </a:p>
          <a:p>
            <a:r>
              <a:rPr lang="en-GB" sz="1400" dirty="0">
                <a:solidFill>
                  <a:srgbClr val="FF0000"/>
                </a:solidFill>
              </a:rPr>
              <a:t>&lt;/script&gt;</a:t>
            </a:r>
          </a:p>
          <a:p>
            <a:endParaRPr lang="en-GB" sz="1400" dirty="0"/>
          </a:p>
          <a:p>
            <a:r>
              <a:rPr lang="en-GB" sz="1400" dirty="0"/>
              <a:t>&lt;/body&gt;</a:t>
            </a:r>
          </a:p>
          <a:p>
            <a:r>
              <a:rPr lang="en-GB" sz="1400" dirty="0"/>
              <a:t>&lt;/html&gt;</a:t>
            </a:r>
          </a:p>
        </p:txBody>
      </p:sp>
      <p:sp>
        <p:nvSpPr>
          <p:cNvPr id="4" name="Rectangle 3"/>
          <p:cNvSpPr/>
          <p:nvPr/>
        </p:nvSpPr>
        <p:spPr>
          <a:xfrm>
            <a:off x="233548" y="2108308"/>
            <a:ext cx="3400301" cy="923330"/>
          </a:xfrm>
          <a:prstGeom prst="rect">
            <a:avLst/>
          </a:prstGeom>
        </p:spPr>
        <p:txBody>
          <a:bodyPr wrap="square">
            <a:spAutoFit/>
          </a:bodyPr>
          <a:lstStyle/>
          <a:p>
            <a:pPr lvl="1"/>
            <a:r>
              <a:rPr lang="en-US" altLang="en-US" dirty="0">
                <a:cs typeface="Times New Roman" pitchFamily="18" charset="0"/>
              </a:rPr>
              <a:t>Provides the properties and methods to work with the current document </a:t>
            </a:r>
          </a:p>
        </p:txBody>
      </p:sp>
    </p:spTree>
    <p:extLst>
      <p:ext uri="{BB962C8B-B14F-4D97-AF65-F5344CB8AC3E}">
        <p14:creationId xmlns:p14="http://schemas.microsoft.com/office/powerpoint/2010/main" val="495448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220683" y="163246"/>
            <a:ext cx="5253842" cy="584900"/>
          </a:xfrm>
        </p:spPr>
        <p:txBody>
          <a:bodyPr>
            <a:normAutofit/>
          </a:bodyPr>
          <a:lstStyle/>
          <a:p>
            <a:r>
              <a:rPr lang="en-US" altLang="en-US" sz="3200" b="1" dirty="0">
                <a:solidFill>
                  <a:srgbClr val="FF0000"/>
                </a:solidFill>
                <a:cs typeface="Times New Roman" pitchFamily="18" charset="0"/>
              </a:rPr>
              <a:t>The </a:t>
            </a:r>
            <a:r>
              <a:rPr lang="en-US" altLang="en-US" sz="3200" b="1" i="1" dirty="0">
                <a:solidFill>
                  <a:srgbClr val="FF0000"/>
                </a:solidFill>
                <a:cs typeface="Times New Roman" pitchFamily="18" charset="0"/>
              </a:rPr>
              <a:t>location </a:t>
            </a:r>
            <a:r>
              <a:rPr lang="en-US" altLang="en-US" sz="3200" b="1" dirty="0">
                <a:solidFill>
                  <a:srgbClr val="FF0000"/>
                </a:solidFill>
                <a:cs typeface="Times New Roman" pitchFamily="18" charset="0"/>
              </a:rPr>
              <a:t>Object</a:t>
            </a:r>
            <a:r>
              <a:rPr lang="en-US" altLang="en-US" sz="3200" b="1" dirty="0">
                <a:solidFill>
                  <a:srgbClr val="FF0000"/>
                </a:solidFill>
              </a:rPr>
              <a:t> </a:t>
            </a:r>
          </a:p>
        </p:txBody>
      </p:sp>
      <p:sp>
        <p:nvSpPr>
          <p:cNvPr id="352259" name="Rectangle 3"/>
          <p:cNvSpPr>
            <a:spLocks noGrp="1" noChangeArrowheads="1"/>
          </p:cNvSpPr>
          <p:nvPr>
            <p:ph type="body" idx="1"/>
          </p:nvPr>
        </p:nvSpPr>
        <p:spPr>
          <a:xfrm>
            <a:off x="290285" y="734291"/>
            <a:ext cx="10668000" cy="952005"/>
          </a:xfrm>
        </p:spPr>
        <p:txBody>
          <a:bodyPr/>
          <a:lstStyle/>
          <a:p>
            <a:pPr marL="457200" lvl="1" indent="0">
              <a:buNone/>
            </a:pPr>
            <a:r>
              <a:rPr lang="en-US" altLang="en-US" dirty="0">
                <a:cs typeface="Times New Roman" pitchFamily="18" charset="0"/>
              </a:rPr>
              <a:t>Allows you to specify URLs in a script </a:t>
            </a:r>
          </a:p>
        </p:txBody>
      </p:sp>
      <p:sp>
        <p:nvSpPr>
          <p:cNvPr id="2" name="Rectangle 1"/>
          <p:cNvSpPr/>
          <p:nvPr/>
        </p:nvSpPr>
        <p:spPr>
          <a:xfrm>
            <a:off x="292924" y="1273307"/>
            <a:ext cx="6096000" cy="2031325"/>
          </a:xfrm>
          <a:prstGeom prst="rect">
            <a:avLst/>
          </a:prstGeom>
        </p:spPr>
        <p:txBody>
          <a:bodyPr>
            <a:spAutoFit/>
          </a:bodyPr>
          <a:lstStyle/>
          <a:p>
            <a:r>
              <a:rPr lang="en-GB" dirty="0"/>
              <a:t>Location Object</a:t>
            </a:r>
          </a:p>
          <a:p>
            <a:r>
              <a:rPr lang="en-GB" dirty="0"/>
              <a:t>The location object contains information about the current URL.</a:t>
            </a:r>
          </a:p>
          <a:p>
            <a:r>
              <a:rPr lang="en-GB" dirty="0"/>
              <a:t>The location object is part of the window object and is accessed through the </a:t>
            </a:r>
            <a:r>
              <a:rPr lang="en-GB" dirty="0" err="1"/>
              <a:t>window.location</a:t>
            </a:r>
            <a:r>
              <a:rPr lang="en-GB" dirty="0"/>
              <a:t> property.</a:t>
            </a:r>
          </a:p>
          <a:p>
            <a:r>
              <a:rPr lang="en-GB" b="1" dirty="0"/>
              <a:t>Note:</a:t>
            </a:r>
            <a:r>
              <a:rPr lang="en-GB" dirty="0"/>
              <a:t> There is no public standard that applies to the location object, but all major browsers support it.</a:t>
            </a:r>
          </a:p>
        </p:txBody>
      </p:sp>
      <p:sp>
        <p:nvSpPr>
          <p:cNvPr id="6" name="Rectangle 2"/>
          <p:cNvSpPr txBox="1">
            <a:spLocks noChangeArrowheads="1"/>
          </p:cNvSpPr>
          <p:nvPr/>
        </p:nvSpPr>
        <p:spPr>
          <a:xfrm>
            <a:off x="123701" y="3426982"/>
            <a:ext cx="5253842" cy="584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rgbClr val="FF0000"/>
                </a:solidFill>
                <a:cs typeface="Times New Roman" pitchFamily="18" charset="0"/>
              </a:rPr>
              <a:t>The </a:t>
            </a:r>
            <a:r>
              <a:rPr lang="en-US" altLang="en-US" sz="3200" b="1" i="1" dirty="0">
                <a:solidFill>
                  <a:srgbClr val="FF0000"/>
                </a:solidFill>
                <a:cs typeface="Times New Roman" pitchFamily="18" charset="0"/>
              </a:rPr>
              <a:t>history </a:t>
            </a:r>
            <a:r>
              <a:rPr lang="en-US" altLang="en-US" sz="3200" b="1" dirty="0">
                <a:solidFill>
                  <a:srgbClr val="FF0000"/>
                </a:solidFill>
                <a:cs typeface="Times New Roman" pitchFamily="18" charset="0"/>
              </a:rPr>
              <a:t>Object</a:t>
            </a:r>
            <a:r>
              <a:rPr lang="en-US" altLang="en-US" sz="3200" b="1" dirty="0">
                <a:solidFill>
                  <a:srgbClr val="FF0000"/>
                </a:solidFill>
              </a:rPr>
              <a:t> </a:t>
            </a:r>
          </a:p>
        </p:txBody>
      </p:sp>
      <p:sp>
        <p:nvSpPr>
          <p:cNvPr id="3" name="Rectangle 2"/>
          <p:cNvSpPr/>
          <p:nvPr/>
        </p:nvSpPr>
        <p:spPr>
          <a:xfrm>
            <a:off x="376052" y="4002462"/>
            <a:ext cx="6096000" cy="646331"/>
          </a:xfrm>
          <a:prstGeom prst="rect">
            <a:avLst/>
          </a:prstGeom>
        </p:spPr>
        <p:txBody>
          <a:bodyPr>
            <a:spAutoFit/>
          </a:bodyPr>
          <a:lstStyle/>
          <a:p>
            <a:pPr lvl="1"/>
            <a:r>
              <a:rPr lang="en-US" altLang="en-US" dirty="0">
                <a:cs typeface="Times New Roman" pitchFamily="18" charset="0"/>
              </a:rPr>
              <a:t>Allows the user to move backward or forward through the stored history of your Web page </a:t>
            </a:r>
          </a:p>
        </p:txBody>
      </p:sp>
      <p:sp>
        <p:nvSpPr>
          <p:cNvPr id="4" name="Rectangle 3"/>
          <p:cNvSpPr/>
          <p:nvPr/>
        </p:nvSpPr>
        <p:spPr>
          <a:xfrm>
            <a:off x="6388924" y="1502712"/>
            <a:ext cx="6096000" cy="923330"/>
          </a:xfrm>
          <a:prstGeom prst="rect">
            <a:avLst/>
          </a:prstGeom>
        </p:spPr>
        <p:txBody>
          <a:bodyPr>
            <a:spAutoFit/>
          </a:bodyPr>
          <a:lstStyle/>
          <a:p>
            <a:pPr lvl="1"/>
            <a:r>
              <a:rPr lang="en-US" altLang="en-US" dirty="0">
                <a:cs typeface="Times New Roman" pitchFamily="18" charset="0"/>
              </a:rPr>
              <a:t>Allows you to manipulate images in  browsers</a:t>
            </a:r>
          </a:p>
          <a:p>
            <a:r>
              <a:rPr lang="en-US" altLang="en-US" dirty="0">
                <a:cs typeface="Times New Roman" pitchFamily="18" charset="0"/>
              </a:rPr>
              <a:t>Handling </a:t>
            </a:r>
            <a:r>
              <a:rPr lang="en-US" altLang="en-US" i="1" dirty="0">
                <a:cs typeface="Times New Roman" pitchFamily="18" charset="0"/>
              </a:rPr>
              <a:t>image</a:t>
            </a:r>
            <a:r>
              <a:rPr lang="en-US" altLang="en-US" dirty="0">
                <a:cs typeface="Times New Roman" pitchFamily="18" charset="0"/>
              </a:rPr>
              <a:t> object events </a:t>
            </a:r>
          </a:p>
          <a:p>
            <a:r>
              <a:rPr lang="en-US" altLang="en-US" dirty="0">
                <a:cs typeface="Times New Roman" pitchFamily="18" charset="0"/>
              </a:rPr>
              <a:t>JavaScript and image maps </a:t>
            </a:r>
          </a:p>
        </p:txBody>
      </p:sp>
      <p:sp>
        <p:nvSpPr>
          <p:cNvPr id="9" name="Rectangle 2"/>
          <p:cNvSpPr txBox="1">
            <a:spLocks noChangeArrowheads="1"/>
          </p:cNvSpPr>
          <p:nvPr/>
        </p:nvSpPr>
        <p:spPr>
          <a:xfrm>
            <a:off x="6472052" y="895558"/>
            <a:ext cx="5253842" cy="584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rgbClr val="FF0000"/>
                </a:solidFill>
                <a:cs typeface="Times New Roman" pitchFamily="18" charset="0"/>
              </a:rPr>
              <a:t>The </a:t>
            </a:r>
            <a:r>
              <a:rPr lang="en-US" altLang="en-US" sz="3200" b="1" i="1" dirty="0">
                <a:solidFill>
                  <a:srgbClr val="FF0000"/>
                </a:solidFill>
                <a:cs typeface="Times New Roman" pitchFamily="18" charset="0"/>
              </a:rPr>
              <a:t>image </a:t>
            </a:r>
            <a:r>
              <a:rPr lang="en-US" altLang="en-US" sz="3200" b="1" dirty="0">
                <a:solidFill>
                  <a:srgbClr val="FF0000"/>
                </a:solidFill>
                <a:cs typeface="Times New Roman" pitchFamily="18" charset="0"/>
              </a:rPr>
              <a:t>Object</a:t>
            </a:r>
            <a:r>
              <a:rPr lang="en-US" altLang="en-US" sz="3200" b="1" dirty="0">
                <a:solidFill>
                  <a:srgbClr val="FF0000"/>
                </a:solidFill>
              </a:rPr>
              <a:t> </a:t>
            </a:r>
          </a:p>
        </p:txBody>
      </p:sp>
      <p:sp>
        <p:nvSpPr>
          <p:cNvPr id="7" name="Rectangle 6"/>
          <p:cNvSpPr/>
          <p:nvPr/>
        </p:nvSpPr>
        <p:spPr>
          <a:xfrm>
            <a:off x="5921829" y="5352917"/>
            <a:ext cx="6096000" cy="1200329"/>
          </a:xfrm>
          <a:prstGeom prst="rect">
            <a:avLst/>
          </a:prstGeom>
        </p:spPr>
        <p:txBody>
          <a:bodyPr>
            <a:spAutoFit/>
          </a:bodyPr>
          <a:lstStyle/>
          <a:p>
            <a:pPr lvl="1"/>
            <a:r>
              <a:rPr lang="en-US" altLang="en-US" dirty="0">
                <a:cs typeface="Times New Roman" pitchFamily="18" charset="0"/>
              </a:rPr>
              <a:t>Determines the brand and version of the browser in use </a:t>
            </a:r>
          </a:p>
          <a:p>
            <a:pPr lvl="1"/>
            <a:r>
              <a:rPr lang="en-US" altLang="en-US" dirty="0">
                <a:cs typeface="Times New Roman" pitchFamily="18" charset="0"/>
              </a:rPr>
              <a:t>Identifies the user's operating system </a:t>
            </a:r>
          </a:p>
          <a:p>
            <a:r>
              <a:rPr lang="en-US" altLang="en-US" dirty="0">
                <a:cs typeface="Times New Roman" pitchFamily="18" charset="0"/>
              </a:rPr>
              <a:t>Redirecting the browser with the </a:t>
            </a:r>
            <a:r>
              <a:rPr lang="en-US" altLang="en-US" i="1" dirty="0">
                <a:cs typeface="Times New Roman" pitchFamily="18" charset="0"/>
              </a:rPr>
              <a:t>navigator</a:t>
            </a:r>
            <a:r>
              <a:rPr lang="en-US" altLang="en-US" dirty="0">
                <a:cs typeface="Times New Roman" pitchFamily="18" charset="0"/>
              </a:rPr>
              <a:t> and </a:t>
            </a:r>
            <a:r>
              <a:rPr lang="en-US" altLang="en-US" i="1" dirty="0">
                <a:cs typeface="Times New Roman" pitchFamily="18" charset="0"/>
              </a:rPr>
              <a:t>location</a:t>
            </a:r>
            <a:r>
              <a:rPr lang="en-US" altLang="en-US" dirty="0">
                <a:cs typeface="Times New Roman" pitchFamily="18" charset="0"/>
              </a:rPr>
              <a:t> objects </a:t>
            </a:r>
          </a:p>
        </p:txBody>
      </p:sp>
      <p:sp>
        <p:nvSpPr>
          <p:cNvPr id="11" name="Rectangle 2"/>
          <p:cNvSpPr txBox="1">
            <a:spLocks noChangeArrowheads="1"/>
          </p:cNvSpPr>
          <p:nvPr/>
        </p:nvSpPr>
        <p:spPr>
          <a:xfrm>
            <a:off x="6388924" y="4581342"/>
            <a:ext cx="5253842" cy="584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rgbClr val="FF0000"/>
                </a:solidFill>
                <a:cs typeface="Times New Roman" pitchFamily="18" charset="0"/>
              </a:rPr>
              <a:t>The </a:t>
            </a:r>
            <a:r>
              <a:rPr lang="en-US" altLang="en-US" sz="3200" b="1" i="1" dirty="0">
                <a:solidFill>
                  <a:srgbClr val="FF0000"/>
                </a:solidFill>
                <a:cs typeface="Times New Roman" pitchFamily="18" charset="0"/>
              </a:rPr>
              <a:t>navigator </a:t>
            </a:r>
            <a:r>
              <a:rPr lang="en-US" altLang="en-US" sz="3200" b="1" dirty="0">
                <a:solidFill>
                  <a:srgbClr val="FF0000"/>
                </a:solidFill>
                <a:cs typeface="Times New Roman" pitchFamily="18" charset="0"/>
              </a:rPr>
              <a:t>Object</a:t>
            </a:r>
            <a:r>
              <a:rPr lang="en-US" altLang="en-US" sz="3200" b="1" dirty="0">
                <a:solidFill>
                  <a:srgbClr val="FF0000"/>
                </a:solidFill>
              </a:rPr>
              <a:t> </a:t>
            </a:r>
          </a:p>
        </p:txBody>
      </p:sp>
    </p:spTree>
    <p:extLst>
      <p:ext uri="{BB962C8B-B14F-4D97-AF65-F5344CB8AC3E}">
        <p14:creationId xmlns:p14="http://schemas.microsoft.com/office/powerpoint/2010/main" val="5100762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ACA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622838" y="1745672"/>
            <a:ext cx="9144000" cy="2522023"/>
          </a:xfrm>
        </p:spPr>
        <p:txBody>
          <a:bodyPr>
            <a:normAutofit/>
          </a:bodyPr>
          <a:lstStyle/>
          <a:p>
            <a:r>
              <a:rPr lang="en-GB" sz="8000" b="1" dirty="0">
                <a:latin typeface="Tahoma" panose="020B0604030504040204" pitchFamily="34" charset="0"/>
                <a:ea typeface="Tahoma" panose="020B0604030504040204" pitchFamily="34" charset="0"/>
                <a:cs typeface="Tahoma" panose="020B0604030504040204" pitchFamily="34" charset="0"/>
              </a:rPr>
              <a:t>Validation</a:t>
            </a:r>
          </a:p>
        </p:txBody>
      </p:sp>
      <p:pic>
        <p:nvPicPr>
          <p:cNvPr id="3" name="Picture 2">
            <a:extLst>
              <a:ext uri="{FF2B5EF4-FFF2-40B4-BE49-F238E27FC236}">
                <a16:creationId xmlns:a16="http://schemas.microsoft.com/office/drawing/2014/main" id="{19CED94C-356E-4F61-A672-99FB7C3DB1CB}"/>
              </a:ext>
            </a:extLst>
          </p:cNvPr>
          <p:cNvPicPr>
            <a:picLocks noChangeAspect="1"/>
          </p:cNvPicPr>
          <p:nvPr/>
        </p:nvPicPr>
        <p:blipFill>
          <a:blip r:embed="rId2"/>
          <a:stretch>
            <a:fillRect/>
          </a:stretch>
        </p:blipFill>
        <p:spPr>
          <a:xfrm>
            <a:off x="10289883" y="0"/>
            <a:ext cx="1902117" cy="1902117"/>
          </a:xfrm>
          <a:prstGeom prst="rect">
            <a:avLst/>
          </a:prstGeom>
        </p:spPr>
      </p:pic>
    </p:spTree>
    <p:extLst>
      <p:ext uri="{BB962C8B-B14F-4D97-AF65-F5344CB8AC3E}">
        <p14:creationId xmlns:p14="http://schemas.microsoft.com/office/powerpoint/2010/main" val="37245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57083" y="1472648"/>
            <a:ext cx="10837352"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cs typeface="Times New Roman" pitchFamily="18" charset="0"/>
              </a:rPr>
              <a:t>JavaScript is a </a:t>
            </a:r>
            <a:r>
              <a:rPr lang="en-US" altLang="en-US" dirty="0">
                <a:solidFill>
                  <a:srgbClr val="FF0000"/>
                </a:solidFill>
                <a:cs typeface="Times New Roman" pitchFamily="18" charset="0"/>
              </a:rPr>
              <a:t>programming language</a:t>
            </a:r>
            <a:r>
              <a:rPr lang="en-US" altLang="en-US" dirty="0">
                <a:solidFill>
                  <a:srgbClr val="FF0000"/>
                </a:solidFill>
              </a:rPr>
              <a:t> </a:t>
            </a:r>
          </a:p>
          <a:p>
            <a:r>
              <a:rPr lang="en-US" altLang="en-US" dirty="0">
                <a:cs typeface="Times New Roman" pitchFamily="18" charset="0"/>
              </a:rPr>
              <a:t>JavaScript is </a:t>
            </a:r>
            <a:r>
              <a:rPr lang="en-US" altLang="en-US" dirty="0">
                <a:solidFill>
                  <a:srgbClr val="FF0000"/>
                </a:solidFill>
                <a:cs typeface="Times New Roman" pitchFamily="18" charset="0"/>
              </a:rPr>
              <a:t>object-based</a:t>
            </a:r>
            <a:r>
              <a:rPr lang="en-US" altLang="en-US" dirty="0">
                <a:cs typeface="Times New Roman" pitchFamily="18" charset="0"/>
              </a:rPr>
              <a:t>, JavaScript EM6 is object orientated</a:t>
            </a:r>
            <a:r>
              <a:rPr lang="en-US" altLang="en-US" dirty="0"/>
              <a:t> </a:t>
            </a:r>
          </a:p>
          <a:p>
            <a:r>
              <a:rPr lang="en-US" altLang="en-US" dirty="0">
                <a:cs typeface="Times New Roman" pitchFamily="18" charset="0"/>
              </a:rPr>
              <a:t>JavaScript is </a:t>
            </a:r>
            <a:r>
              <a:rPr lang="en-US" altLang="en-US" dirty="0">
                <a:solidFill>
                  <a:srgbClr val="FF0000"/>
                </a:solidFill>
                <a:cs typeface="Times New Roman" pitchFamily="18" charset="0"/>
              </a:rPr>
              <a:t>event-driven</a:t>
            </a:r>
            <a:r>
              <a:rPr lang="en-US" altLang="en-US" dirty="0"/>
              <a:t> </a:t>
            </a:r>
          </a:p>
          <a:p>
            <a:r>
              <a:rPr lang="en-US" altLang="en-US" dirty="0">
                <a:cs typeface="Times New Roman" pitchFamily="18" charset="0"/>
              </a:rPr>
              <a:t>JavaScript is </a:t>
            </a:r>
            <a:r>
              <a:rPr lang="en-US" altLang="en-US" dirty="0">
                <a:solidFill>
                  <a:srgbClr val="FF0000"/>
                </a:solidFill>
                <a:cs typeface="Times New Roman" pitchFamily="18" charset="0"/>
              </a:rPr>
              <a:t>platform-independent</a:t>
            </a:r>
          </a:p>
          <a:p>
            <a:r>
              <a:rPr lang="en-US" altLang="en-US" dirty="0"/>
              <a:t>JavaScript is a </a:t>
            </a:r>
            <a:r>
              <a:rPr lang="en-US" altLang="en-US" dirty="0">
                <a:solidFill>
                  <a:srgbClr val="FF0000"/>
                </a:solidFill>
              </a:rPr>
              <a:t>Front End </a:t>
            </a:r>
            <a:r>
              <a:rPr lang="en-US" altLang="en-US" dirty="0"/>
              <a:t>language </a:t>
            </a:r>
          </a:p>
          <a:p>
            <a:r>
              <a:rPr lang="en-US" altLang="en-US" dirty="0">
                <a:cs typeface="Times New Roman" pitchFamily="18" charset="0"/>
              </a:rPr>
              <a:t>JavaScript is a </a:t>
            </a:r>
            <a:r>
              <a:rPr lang="en-US" altLang="en-US" dirty="0">
                <a:solidFill>
                  <a:srgbClr val="FF0000"/>
                </a:solidFill>
                <a:cs typeface="Times New Roman" pitchFamily="18" charset="0"/>
              </a:rPr>
              <a:t>loosely typed </a:t>
            </a:r>
            <a:r>
              <a:rPr lang="en-US" altLang="en-US" dirty="0">
                <a:cs typeface="Times New Roman" pitchFamily="18" charset="0"/>
              </a:rPr>
              <a:t>programming language</a:t>
            </a:r>
          </a:p>
          <a:p>
            <a:r>
              <a:rPr lang="en-US" altLang="en-US" dirty="0">
                <a:cs typeface="Times New Roman" pitchFamily="18" charset="0"/>
              </a:rPr>
              <a:t>JavaScript is an </a:t>
            </a:r>
            <a:r>
              <a:rPr lang="en-US" altLang="en-US" dirty="0">
                <a:solidFill>
                  <a:srgbClr val="FF0000"/>
                </a:solidFill>
                <a:cs typeface="Times New Roman" pitchFamily="18" charset="0"/>
              </a:rPr>
              <a:t>interpreted language</a:t>
            </a:r>
            <a:r>
              <a:rPr lang="en-US" altLang="en-US" dirty="0">
                <a:solidFill>
                  <a:srgbClr val="FF0000"/>
                </a:solidFill>
              </a:rPr>
              <a:t> </a:t>
            </a:r>
          </a:p>
        </p:txBody>
      </p:sp>
    </p:spTree>
    <p:extLst>
      <p:ext uri="{BB962C8B-B14F-4D97-AF65-F5344CB8AC3E}">
        <p14:creationId xmlns:p14="http://schemas.microsoft.com/office/powerpoint/2010/main" val="3034860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8EFF5-CFA4-43FC-A5A6-B6B31F87A5B4}"/>
              </a:ext>
            </a:extLst>
          </p:cNvPr>
          <p:cNvSpPr/>
          <p:nvPr/>
        </p:nvSpPr>
        <p:spPr>
          <a:xfrm>
            <a:off x="463826" y="202028"/>
            <a:ext cx="11728174" cy="4524315"/>
          </a:xfrm>
          <a:prstGeom prst="rect">
            <a:avLst/>
          </a:prstGeom>
        </p:spPr>
        <p:txBody>
          <a:bodyPr wrap="square">
            <a:spAutoFit/>
          </a:bodyPr>
          <a:lstStyle/>
          <a:p>
            <a:r>
              <a:rPr lang="en-GB" sz="3600" b="1" dirty="0">
                <a:solidFill>
                  <a:srgbClr val="FF0000"/>
                </a:solidFill>
              </a:rPr>
              <a:t>Data Validation</a:t>
            </a:r>
          </a:p>
          <a:p>
            <a:r>
              <a:rPr lang="en-GB" dirty="0"/>
              <a:t>Data validation is the process of ensuring that user input is clean, correct, and useful.</a:t>
            </a:r>
          </a:p>
          <a:p>
            <a:endParaRPr lang="en-GB" dirty="0"/>
          </a:p>
          <a:p>
            <a:r>
              <a:rPr lang="en-GB" dirty="0"/>
              <a:t>Typical validation tasks are:</a:t>
            </a:r>
          </a:p>
          <a:p>
            <a:endParaRPr lang="en-GB" dirty="0"/>
          </a:p>
          <a:p>
            <a:r>
              <a:rPr lang="en-GB" dirty="0"/>
              <a:t>has the user filled in all required fields?</a:t>
            </a:r>
          </a:p>
          <a:p>
            <a:r>
              <a:rPr lang="en-GB" dirty="0"/>
              <a:t>has the user entered valid data?</a:t>
            </a:r>
          </a:p>
          <a:p>
            <a:r>
              <a:rPr lang="en-GB" dirty="0"/>
              <a:t>has the user entered text in a numeric field?</a:t>
            </a:r>
          </a:p>
          <a:p>
            <a:r>
              <a:rPr lang="en-GB" dirty="0"/>
              <a:t>Most often, the purpose of data validation is to ensure correct user input.</a:t>
            </a:r>
          </a:p>
          <a:p>
            <a:endParaRPr lang="en-GB" dirty="0"/>
          </a:p>
          <a:p>
            <a:r>
              <a:rPr lang="en-GB" dirty="0">
                <a:highlight>
                  <a:srgbClr val="FFFF00"/>
                </a:highlight>
              </a:rPr>
              <a:t>Validation can be defined by many different methods, and deployed in many different ways.</a:t>
            </a:r>
          </a:p>
          <a:p>
            <a:endParaRPr lang="en-GB" dirty="0"/>
          </a:p>
          <a:p>
            <a:r>
              <a:rPr lang="en-GB" dirty="0"/>
              <a:t>Server side validation is performed by a web server, after input has been sent to the server.</a:t>
            </a:r>
          </a:p>
          <a:p>
            <a:endParaRPr lang="en-GB" dirty="0"/>
          </a:p>
          <a:p>
            <a:r>
              <a:rPr lang="en-GB" dirty="0"/>
              <a:t>Client side validation is performed by a web browser, before input is sent to a web server.</a:t>
            </a:r>
          </a:p>
        </p:txBody>
      </p:sp>
    </p:spTree>
    <p:extLst>
      <p:ext uri="{BB962C8B-B14F-4D97-AF65-F5344CB8AC3E}">
        <p14:creationId xmlns:p14="http://schemas.microsoft.com/office/powerpoint/2010/main" val="26458344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9A45DA-3584-4D11-89AA-6DBA531081E2}"/>
              </a:ext>
            </a:extLst>
          </p:cNvPr>
          <p:cNvSpPr/>
          <p:nvPr/>
        </p:nvSpPr>
        <p:spPr>
          <a:xfrm>
            <a:off x="397565" y="238536"/>
            <a:ext cx="6717610" cy="6124754"/>
          </a:xfrm>
          <a:prstGeom prst="rect">
            <a:avLst/>
          </a:prstGeom>
        </p:spPr>
        <p:txBody>
          <a:bodyPr wrap="square">
            <a:spAutoFit/>
          </a:bodyPr>
          <a:lstStyle/>
          <a:p>
            <a:r>
              <a:rPr lang="en-GB" sz="1400" dirty="0"/>
              <a:t>&lt;!DOCTYPE html&gt;</a:t>
            </a:r>
          </a:p>
          <a:p>
            <a:r>
              <a:rPr lang="en-GB" sz="1400" dirty="0"/>
              <a:t>&lt;html&gt;</a:t>
            </a:r>
          </a:p>
          <a:p>
            <a:r>
              <a:rPr lang="en-GB" sz="1400" dirty="0"/>
              <a:t>&lt;head&gt;&lt;/head&gt;</a:t>
            </a:r>
          </a:p>
          <a:p>
            <a:r>
              <a:rPr lang="en-GB" sz="1400" dirty="0"/>
              <a:t>&lt;body&gt;</a:t>
            </a:r>
          </a:p>
          <a:p>
            <a:r>
              <a:rPr lang="en-GB" sz="1400" dirty="0"/>
              <a:t>    &lt;input type="text" id="input1" /&gt;</a:t>
            </a:r>
          </a:p>
          <a:p>
            <a:r>
              <a:rPr lang="en-GB" sz="1400" dirty="0"/>
              <a:t>    &lt;div&gt;&lt;button id="button1"&gt;Button&lt;/button&gt; &lt;/div&gt;</a:t>
            </a:r>
          </a:p>
          <a:p>
            <a:r>
              <a:rPr lang="en-GB" sz="1400" dirty="0"/>
              <a:t>    &lt;div id="demo"&gt;&lt;/div&gt;</a:t>
            </a:r>
          </a:p>
          <a:p>
            <a:r>
              <a:rPr lang="en-GB" sz="1400" dirty="0"/>
              <a:t>    &lt;script&gt;</a:t>
            </a:r>
          </a:p>
          <a:p>
            <a:r>
              <a:rPr lang="en-GB" sz="1400" dirty="0"/>
              <a:t>        //EVENT LISTENER </a:t>
            </a:r>
          </a:p>
          <a:p>
            <a:r>
              <a:rPr lang="en-GB" sz="1400" dirty="0"/>
              <a:t>        var event1 = </a:t>
            </a:r>
            <a:r>
              <a:rPr lang="en-GB" sz="1400" dirty="0" err="1"/>
              <a:t>document.getElementById</a:t>
            </a:r>
            <a:r>
              <a:rPr lang="en-GB" sz="1400" dirty="0"/>
              <a:t>("button1");</a:t>
            </a:r>
          </a:p>
          <a:p>
            <a:r>
              <a:rPr lang="en-GB" sz="1400" dirty="0"/>
              <a:t>        event1.addEventListener('click', validation, false);</a:t>
            </a:r>
          </a:p>
          <a:p>
            <a:r>
              <a:rPr lang="en-GB" sz="1400" dirty="0"/>
              <a:t>        function validation() {</a:t>
            </a:r>
          </a:p>
          <a:p>
            <a:r>
              <a:rPr lang="en-GB" sz="1400" dirty="0"/>
              <a:t>            //User input 1</a:t>
            </a:r>
          </a:p>
          <a:p>
            <a:r>
              <a:rPr lang="en-GB" sz="1400" dirty="0"/>
              <a:t>            var userinput1 = </a:t>
            </a:r>
            <a:r>
              <a:rPr lang="en-GB" sz="1400" dirty="0" err="1"/>
              <a:t>document.getElementById</a:t>
            </a:r>
            <a:r>
              <a:rPr lang="en-GB" sz="1400" dirty="0"/>
              <a:t>("input1").value;</a:t>
            </a:r>
          </a:p>
          <a:p>
            <a:r>
              <a:rPr lang="en-GB" sz="1400" dirty="0"/>
              <a:t>            if (userinput1 == "") {</a:t>
            </a:r>
          </a:p>
          <a:p>
            <a:r>
              <a:rPr lang="en-GB" sz="1400" dirty="0"/>
              <a:t>                alert("You must enter a value");</a:t>
            </a:r>
          </a:p>
          <a:p>
            <a:r>
              <a:rPr lang="en-GB" sz="1400" dirty="0"/>
              <a:t>            }</a:t>
            </a:r>
          </a:p>
          <a:p>
            <a:r>
              <a:rPr lang="en-GB" sz="1400" dirty="0"/>
              <a:t>            else {</a:t>
            </a:r>
          </a:p>
          <a:p>
            <a:r>
              <a:rPr lang="en-GB" sz="1400" dirty="0"/>
              <a:t>                console.log(userinput1);</a:t>
            </a:r>
          </a:p>
          <a:p>
            <a:r>
              <a:rPr lang="en-GB" sz="1400" dirty="0"/>
              <a:t>                </a:t>
            </a:r>
            <a:r>
              <a:rPr lang="en-GB" sz="1400" dirty="0" err="1"/>
              <a:t>document.getElementById</a:t>
            </a:r>
            <a:r>
              <a:rPr lang="en-GB" sz="1400" dirty="0"/>
              <a:t>("demo").</a:t>
            </a:r>
            <a:r>
              <a:rPr lang="en-GB" sz="1400" dirty="0" err="1"/>
              <a:t>innerHTML</a:t>
            </a:r>
            <a:r>
              <a:rPr lang="en-GB" sz="1400" dirty="0"/>
              <a:t> = userinput1;</a:t>
            </a:r>
          </a:p>
          <a:p>
            <a:r>
              <a:rPr lang="en-GB" sz="1400" dirty="0"/>
              <a:t>                //                </a:t>
            </a:r>
            <a:r>
              <a:rPr lang="en-GB" sz="1400" dirty="0" err="1"/>
              <a:t>myfirst</a:t>
            </a:r>
            <a:r>
              <a:rPr lang="en-GB" sz="1400" dirty="0"/>
              <a:t>(userinput1);   // you can call a function within a function</a:t>
            </a:r>
          </a:p>
          <a:p>
            <a:endParaRPr lang="en-GB" sz="1400" dirty="0"/>
          </a:p>
          <a:p>
            <a:r>
              <a:rPr lang="en-GB" sz="1400" dirty="0"/>
              <a:t>                }</a:t>
            </a:r>
          </a:p>
          <a:p>
            <a:r>
              <a:rPr lang="en-GB" sz="1400" dirty="0"/>
              <a:t>            }</a:t>
            </a:r>
          </a:p>
          <a:p>
            <a:r>
              <a:rPr lang="en-GB" sz="1400" dirty="0"/>
              <a:t>        </a:t>
            </a:r>
          </a:p>
          <a:p>
            <a:r>
              <a:rPr lang="en-GB" sz="1400" dirty="0"/>
              <a:t>&lt;/script&gt;</a:t>
            </a:r>
          </a:p>
          <a:p>
            <a:r>
              <a:rPr lang="en-GB" sz="1400" dirty="0"/>
              <a:t>&lt;/body&gt;</a:t>
            </a:r>
          </a:p>
          <a:p>
            <a:r>
              <a:rPr lang="en-GB" sz="1400" dirty="0"/>
              <a:t>&lt;/html&gt;</a:t>
            </a:r>
          </a:p>
        </p:txBody>
      </p:sp>
      <p:pic>
        <p:nvPicPr>
          <p:cNvPr id="4" name="Picture 3">
            <a:extLst>
              <a:ext uri="{FF2B5EF4-FFF2-40B4-BE49-F238E27FC236}">
                <a16:creationId xmlns:a16="http://schemas.microsoft.com/office/drawing/2014/main" id="{61B0BE2F-B4F2-41B3-9936-F96D479CF2B9}"/>
              </a:ext>
            </a:extLst>
          </p:cNvPr>
          <p:cNvPicPr>
            <a:picLocks noChangeAspect="1"/>
          </p:cNvPicPr>
          <p:nvPr/>
        </p:nvPicPr>
        <p:blipFill>
          <a:blip r:embed="rId2"/>
          <a:stretch>
            <a:fillRect/>
          </a:stretch>
        </p:blipFill>
        <p:spPr>
          <a:xfrm>
            <a:off x="10692255" y="166807"/>
            <a:ext cx="1354672" cy="1067056"/>
          </a:xfrm>
          <a:prstGeom prst="rect">
            <a:avLst/>
          </a:prstGeom>
        </p:spPr>
      </p:pic>
      <p:sp>
        <p:nvSpPr>
          <p:cNvPr id="5" name="TextBox 4">
            <a:extLst>
              <a:ext uri="{FF2B5EF4-FFF2-40B4-BE49-F238E27FC236}">
                <a16:creationId xmlns:a16="http://schemas.microsoft.com/office/drawing/2014/main" id="{73027A3B-5BF2-4FA3-B33C-7E8A64C370E5}"/>
              </a:ext>
            </a:extLst>
          </p:cNvPr>
          <p:cNvSpPr txBox="1"/>
          <p:nvPr/>
        </p:nvSpPr>
        <p:spPr>
          <a:xfrm>
            <a:off x="7586365" y="2501856"/>
            <a:ext cx="4460562" cy="646331"/>
          </a:xfrm>
          <a:prstGeom prst="rect">
            <a:avLst/>
          </a:prstGeom>
          <a:noFill/>
        </p:spPr>
        <p:txBody>
          <a:bodyPr wrap="square" rtlCol="0">
            <a:spAutoFit/>
          </a:bodyPr>
          <a:lstStyle/>
          <a:p>
            <a:r>
              <a:rPr lang="en-GB" dirty="0">
                <a:solidFill>
                  <a:schemeClr val="accent1">
                    <a:lumMod val="75000"/>
                  </a:schemeClr>
                </a:solidFill>
              </a:rPr>
              <a:t>Validation</a:t>
            </a:r>
          </a:p>
          <a:p>
            <a:endParaRPr lang="en-GB" dirty="0">
              <a:solidFill>
                <a:schemeClr val="accent1">
                  <a:lumMod val="75000"/>
                </a:schemeClr>
              </a:solidFill>
            </a:endParaRPr>
          </a:p>
        </p:txBody>
      </p:sp>
      <p:pic>
        <p:nvPicPr>
          <p:cNvPr id="6" name="Picture 5">
            <a:extLst>
              <a:ext uri="{FF2B5EF4-FFF2-40B4-BE49-F238E27FC236}">
                <a16:creationId xmlns:a16="http://schemas.microsoft.com/office/drawing/2014/main" id="{A7FF8D45-350E-4319-A78A-2E11CE5240DD}"/>
              </a:ext>
            </a:extLst>
          </p:cNvPr>
          <p:cNvPicPr>
            <a:picLocks noChangeAspect="1"/>
          </p:cNvPicPr>
          <p:nvPr/>
        </p:nvPicPr>
        <p:blipFill>
          <a:blip r:embed="rId3"/>
          <a:stretch>
            <a:fillRect/>
          </a:stretch>
        </p:blipFill>
        <p:spPr>
          <a:xfrm>
            <a:off x="7586365" y="1233863"/>
            <a:ext cx="1511939" cy="1176630"/>
          </a:xfrm>
          <a:prstGeom prst="rect">
            <a:avLst/>
          </a:prstGeom>
        </p:spPr>
      </p:pic>
      <p:sp>
        <p:nvSpPr>
          <p:cNvPr id="3" name="TextBox 2">
            <a:extLst>
              <a:ext uri="{FF2B5EF4-FFF2-40B4-BE49-F238E27FC236}">
                <a16:creationId xmlns:a16="http://schemas.microsoft.com/office/drawing/2014/main" id="{5D2D8FB7-C41B-4233-BFBB-ADC3672F4936}"/>
              </a:ext>
            </a:extLst>
          </p:cNvPr>
          <p:cNvSpPr txBox="1"/>
          <p:nvPr/>
        </p:nvSpPr>
        <p:spPr>
          <a:xfrm>
            <a:off x="5672138" y="385763"/>
            <a:ext cx="4829175" cy="523220"/>
          </a:xfrm>
          <a:prstGeom prst="rect">
            <a:avLst/>
          </a:prstGeom>
          <a:noFill/>
        </p:spPr>
        <p:txBody>
          <a:bodyPr wrap="square" rtlCol="0">
            <a:spAutoFit/>
          </a:bodyPr>
          <a:lstStyle/>
          <a:p>
            <a:r>
              <a:rPr lang="en-GB" sz="2800" b="1" dirty="0"/>
              <a:t>User’s Input Validation </a:t>
            </a:r>
          </a:p>
        </p:txBody>
      </p:sp>
    </p:spTree>
    <p:extLst>
      <p:ext uri="{BB962C8B-B14F-4D97-AF65-F5344CB8AC3E}">
        <p14:creationId xmlns:p14="http://schemas.microsoft.com/office/powerpoint/2010/main" val="34539356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Debugging</a:t>
            </a:r>
          </a:p>
        </p:txBody>
      </p:sp>
      <p:sp>
        <p:nvSpPr>
          <p:cNvPr id="5" name="TextBox 4"/>
          <p:cNvSpPr txBox="1"/>
          <p:nvPr/>
        </p:nvSpPr>
        <p:spPr>
          <a:xfrm>
            <a:off x="83127" y="963374"/>
            <a:ext cx="1037112" cy="461665"/>
          </a:xfrm>
          <a:prstGeom prst="rect">
            <a:avLst/>
          </a:prstGeom>
          <a:noFill/>
        </p:spPr>
        <p:txBody>
          <a:bodyPr wrap="square" rtlCol="0">
            <a:spAutoFit/>
          </a:bodyPr>
          <a:lstStyle/>
          <a:p>
            <a:r>
              <a:rPr lang="en-GB" sz="2400" b="1" dirty="0">
                <a:solidFill>
                  <a:srgbClr val="FF0000"/>
                </a:solidFill>
              </a:rPr>
              <a:t>X</a:t>
            </a:r>
          </a:p>
        </p:txBody>
      </p:sp>
      <p:sp>
        <p:nvSpPr>
          <p:cNvPr id="10" name="Rectangle 9"/>
          <p:cNvSpPr/>
          <p:nvPr/>
        </p:nvSpPr>
        <p:spPr>
          <a:xfrm>
            <a:off x="5644737" y="869076"/>
            <a:ext cx="6096000" cy="5016758"/>
          </a:xfrm>
          <a:prstGeom prst="rect">
            <a:avLst/>
          </a:prstGeom>
          <a:ln>
            <a:solidFill>
              <a:schemeClr val="tx1"/>
            </a:solidFill>
          </a:ln>
        </p:spPr>
        <p:txBody>
          <a:bodyPr>
            <a:spAutoFit/>
          </a:bodyPr>
          <a:lstStyle/>
          <a:p>
            <a:r>
              <a:rPr lang="en-GB" sz="1600" dirty="0"/>
              <a:t>&lt;!DOCTYPE html&gt;</a:t>
            </a:r>
          </a:p>
          <a:p>
            <a:r>
              <a:rPr lang="en-GB" sz="1600" dirty="0"/>
              <a:t>&lt;html&gt;</a:t>
            </a:r>
          </a:p>
          <a:p>
            <a:r>
              <a:rPr lang="en-GB" sz="1600" dirty="0"/>
              <a:t>&lt;body&gt;</a:t>
            </a:r>
          </a:p>
          <a:p>
            <a:endParaRPr lang="en-GB" sz="1600" dirty="0"/>
          </a:p>
          <a:p>
            <a:r>
              <a:rPr lang="en-GB" sz="1600" dirty="0"/>
              <a:t>&lt;h2&gt;My First Web Page&lt;/h2&gt;</a:t>
            </a:r>
          </a:p>
          <a:p>
            <a:endParaRPr lang="en-GB" sz="1600" dirty="0"/>
          </a:p>
          <a:p>
            <a:r>
              <a:rPr lang="en-GB" sz="1600" dirty="0"/>
              <a:t>&lt;p&gt;</a:t>
            </a:r>
          </a:p>
          <a:p>
            <a:r>
              <a:rPr lang="en-GB" sz="1600" dirty="0"/>
              <a:t>Activate debugging in your browser (Chrome, IE, Firefox) with F12, and select "Console" in the debugger menu.</a:t>
            </a:r>
          </a:p>
          <a:p>
            <a:r>
              <a:rPr lang="en-GB" sz="1600" dirty="0"/>
              <a:t>&lt;/p&gt;</a:t>
            </a:r>
          </a:p>
          <a:p>
            <a:endParaRPr lang="en-GB" sz="1600" dirty="0"/>
          </a:p>
          <a:p>
            <a:r>
              <a:rPr lang="en-GB" sz="1600" dirty="0">
                <a:solidFill>
                  <a:srgbClr val="FF0000"/>
                </a:solidFill>
              </a:rPr>
              <a:t>&lt;script&gt;</a:t>
            </a:r>
          </a:p>
          <a:p>
            <a:r>
              <a:rPr lang="en-GB" sz="1600" dirty="0">
                <a:solidFill>
                  <a:srgbClr val="FF0000"/>
                </a:solidFill>
              </a:rPr>
              <a:t>a = 5;</a:t>
            </a:r>
          </a:p>
          <a:p>
            <a:r>
              <a:rPr lang="en-GB" sz="1600" dirty="0">
                <a:solidFill>
                  <a:srgbClr val="FF0000"/>
                </a:solidFill>
              </a:rPr>
              <a:t>b = 6;</a:t>
            </a:r>
          </a:p>
          <a:p>
            <a:r>
              <a:rPr lang="en-GB" sz="1600" dirty="0">
                <a:solidFill>
                  <a:srgbClr val="FF0000"/>
                </a:solidFill>
              </a:rPr>
              <a:t>c = a + b;</a:t>
            </a:r>
          </a:p>
          <a:p>
            <a:r>
              <a:rPr lang="en-GB" sz="1600" dirty="0">
                <a:solidFill>
                  <a:srgbClr val="FF0000"/>
                </a:solidFill>
              </a:rPr>
              <a:t>console.log(c);</a:t>
            </a:r>
          </a:p>
          <a:p>
            <a:r>
              <a:rPr lang="en-GB" sz="1600" dirty="0">
                <a:solidFill>
                  <a:srgbClr val="FF0000"/>
                </a:solidFill>
              </a:rPr>
              <a:t>&lt;/script&gt;</a:t>
            </a:r>
          </a:p>
          <a:p>
            <a:endParaRPr lang="en-GB" sz="1600" dirty="0"/>
          </a:p>
          <a:p>
            <a:r>
              <a:rPr lang="en-GB" sz="1600" dirty="0"/>
              <a:t>&lt;/body&gt;</a:t>
            </a:r>
          </a:p>
          <a:p>
            <a:r>
              <a:rPr lang="en-GB" sz="1600" dirty="0"/>
              <a:t>&lt;/html&gt; </a:t>
            </a:r>
          </a:p>
        </p:txBody>
      </p:sp>
      <p:sp>
        <p:nvSpPr>
          <p:cNvPr id="3" name="Rectangle 2"/>
          <p:cNvSpPr/>
          <p:nvPr/>
        </p:nvSpPr>
        <p:spPr>
          <a:xfrm>
            <a:off x="328550" y="1668921"/>
            <a:ext cx="4635336" cy="1384995"/>
          </a:xfrm>
          <a:prstGeom prst="rect">
            <a:avLst/>
          </a:prstGeom>
          <a:solidFill>
            <a:srgbClr val="FFFF00"/>
          </a:solidFill>
        </p:spPr>
        <p:txBody>
          <a:bodyPr wrap="square">
            <a:spAutoFit/>
          </a:bodyPr>
          <a:lstStyle/>
          <a:p>
            <a:r>
              <a:rPr lang="en-GB" sz="2800" i="1" dirty="0"/>
              <a:t>Errors can (will) happen, every time you write some new computer code.</a:t>
            </a:r>
            <a:endParaRPr lang="en-GB" sz="2800" dirty="0"/>
          </a:p>
        </p:txBody>
      </p:sp>
      <p:sp>
        <p:nvSpPr>
          <p:cNvPr id="4" name="Rectangle 3"/>
          <p:cNvSpPr/>
          <p:nvPr/>
        </p:nvSpPr>
        <p:spPr>
          <a:xfrm>
            <a:off x="328550" y="3244334"/>
            <a:ext cx="4816383" cy="369332"/>
          </a:xfrm>
          <a:prstGeom prst="rect">
            <a:avLst/>
          </a:prstGeom>
        </p:spPr>
        <p:txBody>
          <a:bodyPr wrap="none">
            <a:spAutoFit/>
          </a:bodyPr>
          <a:lstStyle/>
          <a:p>
            <a:r>
              <a:rPr lang="en-GB" dirty="0"/>
              <a:t>code might contain syntax errors, or logical errors</a:t>
            </a:r>
          </a:p>
        </p:txBody>
      </p:sp>
      <p:sp>
        <p:nvSpPr>
          <p:cNvPr id="6" name="Rectangle 5"/>
          <p:cNvSpPr/>
          <p:nvPr/>
        </p:nvSpPr>
        <p:spPr>
          <a:xfrm>
            <a:off x="843940" y="4313113"/>
            <a:ext cx="2927661" cy="369332"/>
          </a:xfrm>
          <a:prstGeom prst="rect">
            <a:avLst/>
          </a:prstGeom>
        </p:spPr>
        <p:txBody>
          <a:bodyPr wrap="none">
            <a:spAutoFit/>
          </a:bodyPr>
          <a:lstStyle/>
          <a:p>
            <a:r>
              <a:rPr lang="en-GB" dirty="0"/>
              <a:t>F12 key, and select "Console"</a:t>
            </a:r>
          </a:p>
        </p:txBody>
      </p:sp>
    </p:spTree>
    <p:extLst>
      <p:ext uri="{BB962C8B-B14F-4D97-AF65-F5344CB8AC3E}">
        <p14:creationId xmlns:p14="http://schemas.microsoft.com/office/powerpoint/2010/main" val="28180030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Error Handling</a:t>
            </a:r>
          </a:p>
        </p:txBody>
      </p:sp>
      <p:sp>
        <p:nvSpPr>
          <p:cNvPr id="3" name="Rectangle 2"/>
          <p:cNvSpPr/>
          <p:nvPr/>
        </p:nvSpPr>
        <p:spPr>
          <a:xfrm>
            <a:off x="83126" y="869076"/>
            <a:ext cx="11970326" cy="523220"/>
          </a:xfrm>
          <a:prstGeom prst="rect">
            <a:avLst/>
          </a:prstGeom>
          <a:solidFill>
            <a:srgbClr val="FFFF00"/>
          </a:solidFill>
        </p:spPr>
        <p:txBody>
          <a:bodyPr wrap="square">
            <a:spAutoFit/>
          </a:bodyPr>
          <a:lstStyle/>
          <a:p>
            <a:pPr algn="ctr"/>
            <a:r>
              <a:rPr lang="en-GB" sz="2800" i="1" dirty="0"/>
              <a:t>Errors can (will) happen, every time you write some new computer code.</a:t>
            </a:r>
            <a:endParaRPr lang="en-GB" sz="2800" dirty="0"/>
          </a:p>
        </p:txBody>
      </p:sp>
      <p:sp>
        <p:nvSpPr>
          <p:cNvPr id="4" name="Rectangle 3"/>
          <p:cNvSpPr/>
          <p:nvPr/>
        </p:nvSpPr>
        <p:spPr>
          <a:xfrm>
            <a:off x="83127" y="1605540"/>
            <a:ext cx="4816383" cy="369332"/>
          </a:xfrm>
          <a:prstGeom prst="rect">
            <a:avLst/>
          </a:prstGeom>
        </p:spPr>
        <p:txBody>
          <a:bodyPr wrap="none">
            <a:spAutoFit/>
          </a:bodyPr>
          <a:lstStyle/>
          <a:p>
            <a:r>
              <a:rPr lang="en-GB" dirty="0"/>
              <a:t>code might contain syntax errors, or logical errors</a:t>
            </a:r>
          </a:p>
        </p:txBody>
      </p:sp>
      <p:sp>
        <p:nvSpPr>
          <p:cNvPr id="6" name="Rectangle 5"/>
          <p:cNvSpPr/>
          <p:nvPr/>
        </p:nvSpPr>
        <p:spPr>
          <a:xfrm>
            <a:off x="203466" y="2092427"/>
            <a:ext cx="2927661" cy="369332"/>
          </a:xfrm>
          <a:prstGeom prst="rect">
            <a:avLst/>
          </a:prstGeom>
        </p:spPr>
        <p:txBody>
          <a:bodyPr wrap="none">
            <a:spAutoFit/>
          </a:bodyPr>
          <a:lstStyle/>
          <a:p>
            <a:r>
              <a:rPr lang="en-GB" dirty="0"/>
              <a:t>F12 key, and select "Console"</a:t>
            </a:r>
          </a:p>
        </p:txBody>
      </p:sp>
      <p:sp>
        <p:nvSpPr>
          <p:cNvPr id="8" name="Rectangle 7"/>
          <p:cNvSpPr/>
          <p:nvPr/>
        </p:nvSpPr>
        <p:spPr>
          <a:xfrm>
            <a:off x="203465" y="2794083"/>
            <a:ext cx="11208721" cy="2246769"/>
          </a:xfrm>
          <a:prstGeom prst="rect">
            <a:avLst/>
          </a:prstGeom>
        </p:spPr>
        <p:txBody>
          <a:bodyPr wrap="square">
            <a:spAutoFit/>
          </a:bodyPr>
          <a:lstStyle/>
          <a:p>
            <a:pPr marL="342900" indent="-342900">
              <a:buFont typeface="Arial" panose="020B0604020202020204" pitchFamily="34" charset="0"/>
              <a:buChar char="•"/>
            </a:pPr>
            <a:r>
              <a:rPr lang="en-GB" sz="2000" dirty="0"/>
              <a:t>The </a:t>
            </a:r>
            <a:r>
              <a:rPr lang="en-GB" sz="2000" b="1" dirty="0"/>
              <a:t>try</a:t>
            </a:r>
            <a:r>
              <a:rPr lang="en-GB" sz="2000" dirty="0"/>
              <a:t> statement lets you test a block of code for errors</a:t>
            </a:r>
          </a:p>
          <a:p>
            <a:endParaRPr lang="en-GB" sz="2000" dirty="0"/>
          </a:p>
          <a:p>
            <a:pPr marL="342900" indent="-342900">
              <a:buFont typeface="Arial" panose="020B0604020202020204" pitchFamily="34" charset="0"/>
              <a:buChar char="•"/>
            </a:pPr>
            <a:r>
              <a:rPr lang="en-GB" sz="2000" dirty="0"/>
              <a:t>The </a:t>
            </a:r>
            <a:r>
              <a:rPr lang="en-GB" sz="2000" b="1" dirty="0"/>
              <a:t>catch</a:t>
            </a:r>
            <a:r>
              <a:rPr lang="en-GB" sz="2000" dirty="0"/>
              <a:t> statement lets you handle the error</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a:t>
            </a:r>
            <a:r>
              <a:rPr lang="en-GB" sz="2000" b="1" dirty="0"/>
              <a:t>throw</a:t>
            </a:r>
            <a:r>
              <a:rPr lang="en-GB" sz="2000" dirty="0"/>
              <a:t> statement lets you create custom errors</a:t>
            </a:r>
          </a:p>
          <a:p>
            <a:endParaRPr lang="en-GB" sz="2000" dirty="0"/>
          </a:p>
          <a:p>
            <a:pPr marL="342900" indent="-342900">
              <a:buFont typeface="Arial" panose="020B0604020202020204" pitchFamily="34" charset="0"/>
              <a:buChar char="•"/>
            </a:pPr>
            <a:r>
              <a:rPr lang="en-GB" sz="2000" dirty="0"/>
              <a:t>The </a:t>
            </a:r>
            <a:r>
              <a:rPr lang="en-GB" sz="2000" b="1" dirty="0"/>
              <a:t>finally</a:t>
            </a:r>
            <a:r>
              <a:rPr lang="en-GB" sz="2000" dirty="0"/>
              <a:t> statement lets you execute code, after try and catch, regardless of the result.</a:t>
            </a:r>
          </a:p>
        </p:txBody>
      </p:sp>
    </p:spTree>
    <p:extLst>
      <p:ext uri="{BB962C8B-B14F-4D97-AF65-F5344CB8AC3E}">
        <p14:creationId xmlns:p14="http://schemas.microsoft.com/office/powerpoint/2010/main" val="3021631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try catch</a:t>
            </a:r>
          </a:p>
        </p:txBody>
      </p:sp>
      <p:sp>
        <p:nvSpPr>
          <p:cNvPr id="10" name="Rectangle 9"/>
          <p:cNvSpPr/>
          <p:nvPr/>
        </p:nvSpPr>
        <p:spPr>
          <a:xfrm>
            <a:off x="5644737" y="869076"/>
            <a:ext cx="6096000" cy="4278094"/>
          </a:xfrm>
          <a:prstGeom prst="rect">
            <a:avLst/>
          </a:prstGeom>
          <a:ln>
            <a:solidFill>
              <a:schemeClr val="tx1"/>
            </a:solidFill>
          </a:ln>
        </p:spPr>
        <p:txBody>
          <a:bodyPr>
            <a:spAutoFit/>
          </a:bodyPr>
          <a:lstStyle/>
          <a:p>
            <a:r>
              <a:rPr lang="en-GB" sz="1600" dirty="0"/>
              <a:t>&lt;!DOCTYPE html&gt;</a:t>
            </a:r>
          </a:p>
          <a:p>
            <a:r>
              <a:rPr lang="en-GB" sz="1600" dirty="0"/>
              <a:t>&lt;html&gt;</a:t>
            </a:r>
          </a:p>
          <a:p>
            <a:r>
              <a:rPr lang="en-GB" sz="1600" dirty="0"/>
              <a:t>&lt;body&gt;</a:t>
            </a:r>
          </a:p>
          <a:p>
            <a:endParaRPr lang="en-GB" sz="1600" dirty="0"/>
          </a:p>
          <a:p>
            <a:r>
              <a:rPr lang="en-GB" sz="1600" dirty="0"/>
              <a:t>&lt;p id="demo"&gt;&lt;/p&gt;</a:t>
            </a:r>
          </a:p>
          <a:p>
            <a:endParaRPr lang="en-GB" sz="1600" dirty="0"/>
          </a:p>
          <a:p>
            <a:r>
              <a:rPr lang="en-GB" sz="1600" dirty="0">
                <a:solidFill>
                  <a:srgbClr val="FF0000"/>
                </a:solidFill>
              </a:rPr>
              <a:t>&lt;script&gt;</a:t>
            </a:r>
          </a:p>
          <a:p>
            <a:r>
              <a:rPr lang="en-GB" sz="1600" dirty="0">
                <a:solidFill>
                  <a:srgbClr val="FF0000"/>
                </a:solidFill>
              </a:rPr>
              <a:t>try {</a:t>
            </a:r>
          </a:p>
          <a:p>
            <a:r>
              <a:rPr lang="en-GB" sz="1600" dirty="0">
                <a:solidFill>
                  <a:srgbClr val="FF0000"/>
                </a:solidFill>
              </a:rPr>
              <a:t>    </a:t>
            </a:r>
            <a:r>
              <a:rPr lang="en-GB" sz="1600" dirty="0" err="1">
                <a:solidFill>
                  <a:srgbClr val="FF0000"/>
                </a:solidFill>
              </a:rPr>
              <a:t>adddlert</a:t>
            </a:r>
            <a:r>
              <a:rPr lang="en-GB" sz="1600" dirty="0">
                <a:solidFill>
                  <a:srgbClr val="FF0000"/>
                </a:solidFill>
              </a:rPr>
              <a:t>("Welcome guest!");</a:t>
            </a:r>
          </a:p>
          <a:p>
            <a:r>
              <a:rPr lang="en-GB" sz="1600" dirty="0">
                <a:solidFill>
                  <a:srgbClr val="FF0000"/>
                </a:solidFill>
              </a:rPr>
              <a:t>}</a:t>
            </a:r>
          </a:p>
          <a:p>
            <a:r>
              <a:rPr lang="en-GB" sz="1600" dirty="0">
                <a:solidFill>
                  <a:srgbClr val="FF0000"/>
                </a:solidFill>
              </a:rPr>
              <a:t>catch(err) {</a:t>
            </a:r>
          </a:p>
          <a:p>
            <a:r>
              <a:rPr lang="en-GB" sz="1600" dirty="0">
                <a:solidFill>
                  <a:srgbClr val="FF0000"/>
                </a:solidFill>
              </a:rPr>
              <a:t>    </a:t>
            </a:r>
            <a:r>
              <a:rPr lang="en-GB" sz="1600" dirty="0" err="1">
                <a:solidFill>
                  <a:srgbClr val="FF0000"/>
                </a:solidFill>
              </a:rPr>
              <a:t>document.getElementById</a:t>
            </a:r>
            <a:r>
              <a:rPr lang="en-GB" sz="1600" dirty="0">
                <a:solidFill>
                  <a:srgbClr val="FF0000"/>
                </a:solidFill>
              </a:rPr>
              <a:t>("demo").</a:t>
            </a:r>
            <a:r>
              <a:rPr lang="en-GB" sz="1600" dirty="0" err="1">
                <a:solidFill>
                  <a:srgbClr val="FF0000"/>
                </a:solidFill>
              </a:rPr>
              <a:t>innerHTML</a:t>
            </a:r>
            <a:r>
              <a:rPr lang="en-GB" sz="1600" dirty="0">
                <a:solidFill>
                  <a:srgbClr val="FF0000"/>
                </a:solidFill>
              </a:rPr>
              <a:t> = </a:t>
            </a:r>
            <a:r>
              <a:rPr lang="en-GB" sz="1600" dirty="0" err="1">
                <a:solidFill>
                  <a:srgbClr val="FF0000"/>
                </a:solidFill>
              </a:rPr>
              <a:t>err.message</a:t>
            </a:r>
            <a:r>
              <a:rPr lang="en-GB" sz="1600" dirty="0">
                <a:solidFill>
                  <a:srgbClr val="FF0000"/>
                </a:solidFill>
              </a:rPr>
              <a:t>;</a:t>
            </a:r>
          </a:p>
          <a:p>
            <a:r>
              <a:rPr lang="en-GB" sz="1600" dirty="0">
                <a:solidFill>
                  <a:srgbClr val="FF0000"/>
                </a:solidFill>
              </a:rPr>
              <a:t>}</a:t>
            </a:r>
          </a:p>
          <a:p>
            <a:r>
              <a:rPr lang="en-GB" sz="1600" dirty="0">
                <a:solidFill>
                  <a:srgbClr val="FF0000"/>
                </a:solidFill>
              </a:rPr>
              <a:t>&lt;/script&gt;</a:t>
            </a:r>
          </a:p>
          <a:p>
            <a:endParaRPr lang="en-GB" sz="1600" dirty="0"/>
          </a:p>
          <a:p>
            <a:r>
              <a:rPr lang="en-GB" sz="1600" dirty="0"/>
              <a:t>&lt;/body&gt;</a:t>
            </a:r>
          </a:p>
          <a:p>
            <a:r>
              <a:rPr lang="en-GB" sz="1600" dirty="0"/>
              <a:t>&lt;/html&gt;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73" y="3447510"/>
            <a:ext cx="33432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9928" y="904127"/>
            <a:ext cx="5259594" cy="2031325"/>
          </a:xfrm>
          <a:prstGeom prst="rect">
            <a:avLst/>
          </a:prstGeom>
        </p:spPr>
        <p:txBody>
          <a:bodyPr wrap="square">
            <a:spAutoFit/>
          </a:bodyPr>
          <a:lstStyle/>
          <a:p>
            <a:r>
              <a:rPr lang="en-GB" dirty="0"/>
              <a:t>The </a:t>
            </a:r>
            <a:r>
              <a:rPr lang="en-GB" b="1" dirty="0"/>
              <a:t>try</a:t>
            </a:r>
            <a:r>
              <a:rPr lang="en-GB" dirty="0"/>
              <a:t> statement allows you to define a block of code to be tested for errors while it is being executed.</a:t>
            </a:r>
          </a:p>
          <a:p>
            <a:endParaRPr lang="en-GB" dirty="0"/>
          </a:p>
          <a:p>
            <a:r>
              <a:rPr lang="en-GB" dirty="0"/>
              <a:t>The </a:t>
            </a:r>
            <a:r>
              <a:rPr lang="en-GB" b="1" dirty="0"/>
              <a:t>catch</a:t>
            </a:r>
            <a:r>
              <a:rPr lang="en-GB" dirty="0"/>
              <a:t> statement allows you to define a block of code to be executed, if an error occurs in the try block.</a:t>
            </a:r>
          </a:p>
          <a:p>
            <a:endParaRPr lang="en-GB" dirty="0"/>
          </a:p>
          <a:p>
            <a:r>
              <a:rPr lang="en-GB" dirty="0"/>
              <a:t>The JavaScript statements </a:t>
            </a:r>
            <a:r>
              <a:rPr lang="en-GB" b="1" dirty="0"/>
              <a:t>try</a:t>
            </a:r>
            <a:r>
              <a:rPr lang="en-GB" dirty="0"/>
              <a:t> and </a:t>
            </a:r>
            <a:r>
              <a:rPr lang="en-GB" b="1" dirty="0"/>
              <a:t>catch</a:t>
            </a:r>
            <a:r>
              <a:rPr lang="en-GB" dirty="0"/>
              <a:t> come in pairs:</a:t>
            </a:r>
          </a:p>
        </p:txBody>
      </p:sp>
    </p:spTree>
    <p:extLst>
      <p:ext uri="{BB962C8B-B14F-4D97-AF65-F5344CB8AC3E}">
        <p14:creationId xmlns:p14="http://schemas.microsoft.com/office/powerpoint/2010/main" val="17632924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throw</a:t>
            </a:r>
          </a:p>
        </p:txBody>
      </p:sp>
      <p:sp>
        <p:nvSpPr>
          <p:cNvPr id="10" name="Rectangle 9"/>
          <p:cNvSpPr/>
          <p:nvPr/>
        </p:nvSpPr>
        <p:spPr>
          <a:xfrm>
            <a:off x="5644737" y="869076"/>
            <a:ext cx="6096000" cy="5816977"/>
          </a:xfrm>
          <a:prstGeom prst="rect">
            <a:avLst/>
          </a:prstGeom>
          <a:ln>
            <a:solidFill>
              <a:schemeClr val="tx1"/>
            </a:solidFill>
          </a:ln>
        </p:spPr>
        <p:txBody>
          <a:bodyPr>
            <a:spAutoFit/>
          </a:bodyPr>
          <a:lstStyle/>
          <a:p>
            <a:r>
              <a:rPr lang="en-GB" sz="1200" dirty="0"/>
              <a:t>&lt;!DOCTYPE html&gt;</a:t>
            </a:r>
          </a:p>
          <a:p>
            <a:r>
              <a:rPr lang="en-GB" sz="1200" dirty="0"/>
              <a:t>&lt;html&gt;</a:t>
            </a:r>
          </a:p>
          <a:p>
            <a:r>
              <a:rPr lang="en-GB" sz="1200" dirty="0"/>
              <a:t>&lt;body&gt;</a:t>
            </a:r>
          </a:p>
          <a:p>
            <a:endParaRPr lang="en-GB" sz="1200" dirty="0"/>
          </a:p>
          <a:p>
            <a:r>
              <a:rPr lang="en-GB" sz="1200" dirty="0"/>
              <a:t>&lt;p&gt;Please input a number between 5 and 10:&lt;/p&gt;</a:t>
            </a:r>
          </a:p>
          <a:p>
            <a:endParaRPr lang="en-GB" sz="1200" dirty="0"/>
          </a:p>
          <a:p>
            <a:r>
              <a:rPr lang="en-GB" sz="1200" dirty="0"/>
              <a:t>&lt;input id="demo" type="text"&gt;</a:t>
            </a:r>
          </a:p>
          <a:p>
            <a:r>
              <a:rPr lang="en-GB" sz="1200" dirty="0"/>
              <a:t>&lt;button type="button" </a:t>
            </a:r>
            <a:r>
              <a:rPr lang="en-GB" sz="1200" dirty="0" err="1"/>
              <a:t>onclick</a:t>
            </a:r>
            <a:r>
              <a:rPr lang="en-GB" sz="1200" dirty="0"/>
              <a:t>="</a:t>
            </a:r>
            <a:r>
              <a:rPr lang="en-GB" sz="1200" dirty="0" err="1"/>
              <a:t>validateFunction</a:t>
            </a:r>
            <a:r>
              <a:rPr lang="en-GB" sz="1200" dirty="0"/>
              <a:t>()"&gt;Test Input&lt;/button&gt;</a:t>
            </a:r>
          </a:p>
          <a:p>
            <a:r>
              <a:rPr lang="en-GB" sz="1200" dirty="0"/>
              <a:t>&lt;p id="message"&gt;&lt;/p&gt;</a:t>
            </a:r>
          </a:p>
          <a:p>
            <a:endParaRPr lang="en-GB" sz="1200" dirty="0"/>
          </a:p>
          <a:p>
            <a:r>
              <a:rPr lang="en-GB" sz="1200" dirty="0">
                <a:solidFill>
                  <a:srgbClr val="FF0000"/>
                </a:solidFill>
              </a:rPr>
              <a:t>&lt;script&gt;</a:t>
            </a:r>
          </a:p>
          <a:p>
            <a:r>
              <a:rPr lang="en-GB" sz="1200" dirty="0">
                <a:solidFill>
                  <a:srgbClr val="FF0000"/>
                </a:solidFill>
              </a:rPr>
              <a:t>function </a:t>
            </a:r>
            <a:r>
              <a:rPr lang="en-GB" sz="1200" dirty="0" err="1">
                <a:solidFill>
                  <a:srgbClr val="FF0000"/>
                </a:solidFill>
              </a:rPr>
              <a:t>validateFunction</a:t>
            </a:r>
            <a:r>
              <a:rPr lang="en-GB" sz="1200" dirty="0">
                <a:solidFill>
                  <a:srgbClr val="FF0000"/>
                </a:solidFill>
              </a:rPr>
              <a:t>() {</a:t>
            </a:r>
          </a:p>
          <a:p>
            <a:r>
              <a:rPr lang="en-GB" sz="1200" dirty="0">
                <a:solidFill>
                  <a:srgbClr val="FF0000"/>
                </a:solidFill>
              </a:rPr>
              <a:t>    </a:t>
            </a:r>
            <a:r>
              <a:rPr lang="en-GB" sz="1200" dirty="0" err="1">
                <a:solidFill>
                  <a:srgbClr val="FF0000"/>
                </a:solidFill>
              </a:rPr>
              <a:t>var</a:t>
            </a:r>
            <a:r>
              <a:rPr lang="en-GB" sz="1200" dirty="0">
                <a:solidFill>
                  <a:srgbClr val="FF0000"/>
                </a:solidFill>
              </a:rPr>
              <a:t> message, x;</a:t>
            </a:r>
          </a:p>
          <a:p>
            <a:r>
              <a:rPr lang="en-GB" sz="1200" dirty="0">
                <a:solidFill>
                  <a:srgbClr val="FF0000"/>
                </a:solidFill>
              </a:rPr>
              <a:t>    message = </a:t>
            </a:r>
            <a:r>
              <a:rPr lang="en-GB" sz="1200" dirty="0" err="1">
                <a:solidFill>
                  <a:srgbClr val="FF0000"/>
                </a:solidFill>
              </a:rPr>
              <a:t>document.getElementById</a:t>
            </a:r>
            <a:r>
              <a:rPr lang="en-GB" sz="1200" dirty="0">
                <a:solidFill>
                  <a:srgbClr val="FF0000"/>
                </a:solidFill>
              </a:rPr>
              <a:t>("message");</a:t>
            </a:r>
          </a:p>
          <a:p>
            <a:r>
              <a:rPr lang="en-GB" sz="1200" dirty="0">
                <a:solidFill>
                  <a:srgbClr val="FF0000"/>
                </a:solidFill>
              </a:rPr>
              <a:t>    </a:t>
            </a:r>
            <a:r>
              <a:rPr lang="en-GB" sz="1200" dirty="0" err="1">
                <a:solidFill>
                  <a:srgbClr val="FF0000"/>
                </a:solidFill>
              </a:rPr>
              <a:t>message.innerHTML</a:t>
            </a:r>
            <a:r>
              <a:rPr lang="en-GB" sz="1200" dirty="0">
                <a:solidFill>
                  <a:srgbClr val="FF0000"/>
                </a:solidFill>
              </a:rPr>
              <a:t> = "";</a:t>
            </a:r>
          </a:p>
          <a:p>
            <a:r>
              <a:rPr lang="en-GB" sz="1200" dirty="0">
                <a:solidFill>
                  <a:srgbClr val="FF0000"/>
                </a:solidFill>
              </a:rPr>
              <a:t>    x = </a:t>
            </a:r>
            <a:r>
              <a:rPr lang="en-GB" sz="1200" dirty="0" err="1">
                <a:solidFill>
                  <a:srgbClr val="FF0000"/>
                </a:solidFill>
              </a:rPr>
              <a:t>document.getElementById</a:t>
            </a:r>
            <a:r>
              <a:rPr lang="en-GB" sz="1200" dirty="0">
                <a:solidFill>
                  <a:srgbClr val="FF0000"/>
                </a:solidFill>
              </a:rPr>
              <a:t>("demo").value;</a:t>
            </a:r>
          </a:p>
          <a:p>
            <a:r>
              <a:rPr lang="en-GB" sz="1200" dirty="0">
                <a:solidFill>
                  <a:srgbClr val="FF0000"/>
                </a:solidFill>
              </a:rPr>
              <a:t>    try { </a:t>
            </a:r>
          </a:p>
          <a:p>
            <a:r>
              <a:rPr lang="en-GB" sz="1200" dirty="0">
                <a:solidFill>
                  <a:srgbClr val="FF0000"/>
                </a:solidFill>
              </a:rPr>
              <a:t>        if(x == "")  throw "empty";</a:t>
            </a:r>
          </a:p>
          <a:p>
            <a:r>
              <a:rPr lang="en-GB" sz="1200" dirty="0">
                <a:solidFill>
                  <a:srgbClr val="FF0000"/>
                </a:solidFill>
              </a:rPr>
              <a:t>        if(</a:t>
            </a:r>
            <a:r>
              <a:rPr lang="en-GB" sz="1200" dirty="0" err="1">
                <a:solidFill>
                  <a:srgbClr val="FF0000"/>
                </a:solidFill>
              </a:rPr>
              <a:t>isNaN</a:t>
            </a:r>
            <a:r>
              <a:rPr lang="en-GB" sz="1200" dirty="0">
                <a:solidFill>
                  <a:srgbClr val="FF0000"/>
                </a:solidFill>
              </a:rPr>
              <a:t>(x)) throw "not a number";</a:t>
            </a:r>
          </a:p>
          <a:p>
            <a:r>
              <a:rPr lang="en-GB" sz="1200" dirty="0">
                <a:solidFill>
                  <a:srgbClr val="FF0000"/>
                </a:solidFill>
              </a:rPr>
              <a:t>        x = Number(x);</a:t>
            </a:r>
          </a:p>
          <a:p>
            <a:r>
              <a:rPr lang="en-GB" sz="1200" dirty="0">
                <a:solidFill>
                  <a:srgbClr val="FF0000"/>
                </a:solidFill>
              </a:rPr>
              <a:t>        if(x &lt; 5)    throw "too low";</a:t>
            </a:r>
          </a:p>
          <a:p>
            <a:r>
              <a:rPr lang="en-GB" sz="1200" dirty="0">
                <a:solidFill>
                  <a:srgbClr val="FF0000"/>
                </a:solidFill>
              </a:rPr>
              <a:t>        if(x &gt; 10)   throw "too high";</a:t>
            </a:r>
          </a:p>
          <a:p>
            <a:r>
              <a:rPr lang="en-GB" sz="1200" dirty="0">
                <a:solidFill>
                  <a:srgbClr val="FF0000"/>
                </a:solidFill>
              </a:rPr>
              <a:t>    }</a:t>
            </a:r>
          </a:p>
          <a:p>
            <a:r>
              <a:rPr lang="en-GB" sz="1200" dirty="0">
                <a:solidFill>
                  <a:srgbClr val="FF0000"/>
                </a:solidFill>
              </a:rPr>
              <a:t>    catch(err) {</a:t>
            </a:r>
          </a:p>
          <a:p>
            <a:r>
              <a:rPr lang="en-GB" sz="1200" dirty="0">
                <a:solidFill>
                  <a:srgbClr val="FF0000"/>
                </a:solidFill>
              </a:rPr>
              <a:t>        </a:t>
            </a:r>
            <a:r>
              <a:rPr lang="en-GB" sz="1200" dirty="0" err="1">
                <a:solidFill>
                  <a:srgbClr val="FF0000"/>
                </a:solidFill>
              </a:rPr>
              <a:t>message.innerHTML</a:t>
            </a:r>
            <a:r>
              <a:rPr lang="en-GB" sz="1200" dirty="0">
                <a:solidFill>
                  <a:srgbClr val="FF0000"/>
                </a:solidFill>
              </a:rPr>
              <a:t> = "Input is " + err;</a:t>
            </a:r>
          </a:p>
          <a:p>
            <a:r>
              <a:rPr lang="en-GB" sz="1200" dirty="0">
                <a:solidFill>
                  <a:srgbClr val="FF0000"/>
                </a:solidFill>
              </a:rPr>
              <a:t>    }</a:t>
            </a:r>
          </a:p>
          <a:p>
            <a:r>
              <a:rPr lang="en-GB" sz="1200" dirty="0">
                <a:solidFill>
                  <a:srgbClr val="FF0000"/>
                </a:solidFill>
              </a:rPr>
              <a:t>}</a:t>
            </a:r>
          </a:p>
          <a:p>
            <a:r>
              <a:rPr lang="en-GB" sz="1200" dirty="0">
                <a:solidFill>
                  <a:srgbClr val="FF0000"/>
                </a:solidFill>
              </a:rPr>
              <a:t>&lt;/script&gt;</a:t>
            </a:r>
          </a:p>
          <a:p>
            <a:endParaRPr lang="en-GB" sz="1200" dirty="0"/>
          </a:p>
          <a:p>
            <a:r>
              <a:rPr lang="en-GB" sz="1200" dirty="0"/>
              <a:t>&lt;/body&gt;</a:t>
            </a:r>
          </a:p>
          <a:p>
            <a:r>
              <a:rPr lang="en-GB" sz="1200" dirty="0"/>
              <a:t>&lt;/html&gt;</a:t>
            </a:r>
          </a:p>
        </p:txBody>
      </p:sp>
      <p:sp>
        <p:nvSpPr>
          <p:cNvPr id="5" name="Rectangle 4"/>
          <p:cNvSpPr/>
          <p:nvPr/>
        </p:nvSpPr>
        <p:spPr>
          <a:xfrm>
            <a:off x="119928" y="904127"/>
            <a:ext cx="5259594" cy="1477328"/>
          </a:xfrm>
          <a:prstGeom prst="rect">
            <a:avLst/>
          </a:prstGeom>
        </p:spPr>
        <p:txBody>
          <a:bodyPr wrap="square">
            <a:spAutoFit/>
          </a:bodyPr>
          <a:lstStyle/>
          <a:p>
            <a:r>
              <a:rPr lang="en-GB" dirty="0"/>
              <a:t>When an error occurs, JavaScript will normally stop and generate an error message.</a:t>
            </a:r>
          </a:p>
          <a:p>
            <a:endParaRPr lang="en-GB" dirty="0"/>
          </a:p>
          <a:p>
            <a:r>
              <a:rPr lang="en-GB" dirty="0"/>
              <a:t>The technical term for this is: JavaScript will  </a:t>
            </a:r>
            <a:r>
              <a:rPr lang="en-GB" b="1" dirty="0"/>
              <a:t>throw an exception (throw an error)</a:t>
            </a:r>
            <a:r>
              <a:rPr lang="en-GB" dirty="0"/>
              <a:t>.</a:t>
            </a:r>
          </a:p>
        </p:txBody>
      </p:sp>
      <p:sp>
        <p:nvSpPr>
          <p:cNvPr id="3" name="Rectangle 2"/>
          <p:cNvSpPr/>
          <p:nvPr/>
        </p:nvSpPr>
        <p:spPr>
          <a:xfrm>
            <a:off x="119928" y="2506569"/>
            <a:ext cx="5117090" cy="1200329"/>
          </a:xfrm>
          <a:prstGeom prst="rect">
            <a:avLst/>
          </a:prstGeom>
        </p:spPr>
        <p:txBody>
          <a:bodyPr wrap="square">
            <a:spAutoFit/>
          </a:bodyPr>
          <a:lstStyle/>
          <a:p>
            <a:r>
              <a:rPr lang="en-GB" dirty="0"/>
              <a:t>The </a:t>
            </a:r>
            <a:r>
              <a:rPr lang="en-GB" b="1" dirty="0"/>
              <a:t>throw</a:t>
            </a:r>
            <a:r>
              <a:rPr lang="en-GB" dirty="0"/>
              <a:t> statement allows you to create a custom error.</a:t>
            </a:r>
          </a:p>
          <a:p>
            <a:r>
              <a:rPr lang="en-GB" dirty="0"/>
              <a:t>Technically you can </a:t>
            </a:r>
            <a:r>
              <a:rPr lang="en-GB" b="1" dirty="0"/>
              <a:t>throw an exception (throw an error)</a:t>
            </a:r>
            <a:r>
              <a:rPr lang="en-GB" dirty="0"/>
              <a:t>.</a:t>
            </a:r>
          </a:p>
        </p:txBody>
      </p:sp>
    </p:spTree>
    <p:extLst>
      <p:ext uri="{BB962C8B-B14F-4D97-AF65-F5344CB8AC3E}">
        <p14:creationId xmlns:p14="http://schemas.microsoft.com/office/powerpoint/2010/main" val="24550152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27" y="1015916"/>
            <a:ext cx="4655128" cy="1477328"/>
          </a:xfrm>
          <a:prstGeom prst="rect">
            <a:avLst/>
          </a:prstGeom>
        </p:spPr>
        <p:txBody>
          <a:bodyPr wrap="square">
            <a:spAutoFit/>
          </a:bodyPr>
          <a:lstStyle/>
          <a:p>
            <a:r>
              <a:rPr lang="en-GB" dirty="0"/>
              <a:t>HTML Validation</a:t>
            </a:r>
          </a:p>
          <a:p>
            <a:r>
              <a:rPr lang="en-GB" dirty="0"/>
              <a:t>Modern browsers will often use a combination of JavaScript and built-in HTML validation, using predefined validation rules defined in HTML attributes:</a:t>
            </a:r>
          </a:p>
        </p:txBody>
      </p:sp>
      <p:sp>
        <p:nvSpPr>
          <p:cNvPr id="5" name="TextBox 4"/>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HTML Validation</a:t>
            </a:r>
          </a:p>
        </p:txBody>
      </p:sp>
      <p:sp>
        <p:nvSpPr>
          <p:cNvPr id="7" name="Rectangle 6"/>
          <p:cNvSpPr/>
          <p:nvPr/>
        </p:nvSpPr>
        <p:spPr>
          <a:xfrm>
            <a:off x="5082639" y="1131079"/>
            <a:ext cx="6970813" cy="3416320"/>
          </a:xfrm>
          <a:prstGeom prst="rect">
            <a:avLst/>
          </a:prstGeom>
        </p:spPr>
        <p:txBody>
          <a:bodyPr wrap="square">
            <a:spAutoFit/>
          </a:bodyPr>
          <a:lstStyle/>
          <a:p>
            <a:r>
              <a:rPr lang="en-GB" dirty="0"/>
              <a:t>&lt;!DOCTYPE html&gt;</a:t>
            </a:r>
          </a:p>
          <a:p>
            <a:r>
              <a:rPr lang="en-GB" dirty="0"/>
              <a:t>&lt;html&gt;</a:t>
            </a:r>
          </a:p>
          <a:p>
            <a:r>
              <a:rPr lang="en-GB" dirty="0"/>
              <a:t>&lt;body&gt;</a:t>
            </a:r>
          </a:p>
          <a:p>
            <a:endParaRPr lang="en-GB" dirty="0"/>
          </a:p>
          <a:p>
            <a:r>
              <a:rPr lang="en-GB" dirty="0"/>
              <a:t>&lt;p&gt;Please input a number between 5 and 10:&lt;/p&gt;</a:t>
            </a:r>
          </a:p>
          <a:p>
            <a:r>
              <a:rPr lang="en-GB" dirty="0">
                <a:solidFill>
                  <a:srgbClr val="FF0000"/>
                </a:solidFill>
              </a:rPr>
              <a:t>&lt;input id="demo" type="number" min="5" max="10" step="1"&gt;</a:t>
            </a:r>
          </a:p>
          <a:p>
            <a:r>
              <a:rPr lang="en-GB" dirty="0"/>
              <a:t>&lt;button type="button"&gt;Test Input&lt;/button&gt;</a:t>
            </a:r>
          </a:p>
          <a:p>
            <a:endParaRPr lang="en-GB" dirty="0"/>
          </a:p>
          <a:p>
            <a:r>
              <a:rPr lang="en-GB" dirty="0"/>
              <a:t>&lt;p id="message"&gt;&lt;/p&gt;</a:t>
            </a:r>
          </a:p>
          <a:p>
            <a:endParaRPr lang="en-GB" dirty="0"/>
          </a:p>
          <a:p>
            <a:r>
              <a:rPr lang="en-GB" dirty="0"/>
              <a:t>&lt;/body&gt;</a:t>
            </a:r>
          </a:p>
          <a:p>
            <a:r>
              <a:rPr lang="en-GB" dirty="0"/>
              <a:t>&lt;/html&gt;</a:t>
            </a:r>
          </a:p>
        </p:txBody>
      </p:sp>
    </p:spTree>
    <p:extLst>
      <p:ext uri="{BB962C8B-B14F-4D97-AF65-F5344CB8AC3E}">
        <p14:creationId xmlns:p14="http://schemas.microsoft.com/office/powerpoint/2010/main" val="13801830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44" y="1123345"/>
            <a:ext cx="6096000" cy="4801314"/>
          </a:xfrm>
          <a:prstGeom prst="rect">
            <a:avLst/>
          </a:prstGeom>
          <a:ln>
            <a:solidFill>
              <a:schemeClr val="tx1"/>
            </a:solidFill>
          </a:ln>
        </p:spPr>
        <p:txBody>
          <a:bodyPr>
            <a:spAutoFit/>
          </a:bodyPr>
          <a:lstStyle/>
          <a:p>
            <a:r>
              <a:rPr lang="en-GB" dirty="0"/>
              <a:t>&lt;!DOCTYPE html&gt;</a:t>
            </a:r>
          </a:p>
          <a:p>
            <a:r>
              <a:rPr lang="en-GB" dirty="0"/>
              <a:t>&lt;html&gt;</a:t>
            </a:r>
          </a:p>
          <a:p>
            <a:r>
              <a:rPr lang="en-GB" dirty="0"/>
              <a:t>&lt;body&gt;</a:t>
            </a:r>
          </a:p>
          <a:p>
            <a:endParaRPr lang="en-GB" dirty="0"/>
          </a:p>
          <a:p>
            <a:r>
              <a:rPr lang="en-GB" dirty="0"/>
              <a:t>&lt;h2&gt;External JavaScript&lt;/h2&gt;</a:t>
            </a:r>
          </a:p>
          <a:p>
            <a:endParaRPr lang="en-GB" dirty="0"/>
          </a:p>
          <a:p>
            <a:r>
              <a:rPr lang="en-GB" dirty="0"/>
              <a:t>&lt;p id="demo"&gt;A Paragraph.&lt;/p&gt;</a:t>
            </a:r>
          </a:p>
          <a:p>
            <a:endParaRPr lang="en-GB" dirty="0"/>
          </a:p>
          <a:p>
            <a:r>
              <a:rPr lang="en-GB" dirty="0"/>
              <a:t>&lt;button type="button" </a:t>
            </a:r>
            <a:r>
              <a:rPr lang="en-GB" dirty="0" err="1"/>
              <a:t>onclick</a:t>
            </a:r>
            <a:r>
              <a:rPr lang="en-GB" dirty="0"/>
              <a:t>="</a:t>
            </a:r>
            <a:r>
              <a:rPr lang="en-GB" dirty="0" err="1"/>
              <a:t>myFunction</a:t>
            </a:r>
            <a:r>
              <a:rPr lang="en-GB" dirty="0"/>
              <a:t>()"&gt;Try it&lt;/button&gt;</a:t>
            </a:r>
          </a:p>
          <a:p>
            <a:endParaRPr lang="en-GB" dirty="0"/>
          </a:p>
          <a:p>
            <a:r>
              <a:rPr lang="en-GB" dirty="0"/>
              <a:t>&lt;p&gt;(</a:t>
            </a:r>
            <a:r>
              <a:rPr lang="en-GB" dirty="0" err="1"/>
              <a:t>myFunction</a:t>
            </a:r>
            <a:r>
              <a:rPr lang="en-GB" dirty="0"/>
              <a:t> is stored in an external file called "myScript.js")&lt;/p&gt;</a:t>
            </a:r>
          </a:p>
          <a:p>
            <a:endParaRPr lang="en-GB" dirty="0"/>
          </a:p>
          <a:p>
            <a:r>
              <a:rPr lang="en-GB" dirty="0">
                <a:solidFill>
                  <a:srgbClr val="FF0000"/>
                </a:solidFill>
              </a:rPr>
              <a:t>&lt;script </a:t>
            </a:r>
            <a:r>
              <a:rPr lang="en-GB" dirty="0" err="1">
                <a:solidFill>
                  <a:srgbClr val="FF0000"/>
                </a:solidFill>
              </a:rPr>
              <a:t>src</a:t>
            </a:r>
            <a:r>
              <a:rPr lang="en-GB" dirty="0">
                <a:solidFill>
                  <a:srgbClr val="FF0000"/>
                </a:solidFill>
              </a:rPr>
              <a:t>="myScript.js"&gt;&lt;/script&gt;</a:t>
            </a:r>
          </a:p>
          <a:p>
            <a:endParaRPr lang="en-GB" dirty="0"/>
          </a:p>
          <a:p>
            <a:r>
              <a:rPr lang="en-GB" dirty="0"/>
              <a:t>&lt;/body&gt;</a:t>
            </a:r>
          </a:p>
          <a:p>
            <a:r>
              <a:rPr lang="en-GB" dirty="0"/>
              <a:t>&lt;/html&gt;</a:t>
            </a:r>
          </a:p>
        </p:txBody>
      </p:sp>
      <p:sp>
        <p:nvSpPr>
          <p:cNvPr id="3" name="Rectangle 2"/>
          <p:cNvSpPr/>
          <p:nvPr/>
        </p:nvSpPr>
        <p:spPr>
          <a:xfrm>
            <a:off x="6400800" y="2211318"/>
            <a:ext cx="5403273" cy="1077218"/>
          </a:xfrm>
          <a:prstGeom prst="rect">
            <a:avLst/>
          </a:prstGeom>
          <a:ln>
            <a:solidFill>
              <a:schemeClr val="tx1"/>
            </a:solidFill>
          </a:ln>
        </p:spPr>
        <p:txBody>
          <a:bodyPr wrap="square">
            <a:spAutoFit/>
          </a:bodyPr>
          <a:lstStyle/>
          <a:p>
            <a:r>
              <a:rPr lang="en-GB" sz="1600" dirty="0"/>
              <a:t>function </a:t>
            </a:r>
            <a:r>
              <a:rPr lang="en-GB" sz="1600" dirty="0" err="1"/>
              <a:t>myFunction</a:t>
            </a:r>
            <a:r>
              <a:rPr lang="en-GB" sz="1600" dirty="0"/>
              <a:t>() {</a:t>
            </a:r>
            <a:br>
              <a:rPr lang="en-GB" sz="1600" dirty="0"/>
            </a:br>
            <a:r>
              <a:rPr lang="en-GB" sz="1600" dirty="0"/>
              <a:t>   </a:t>
            </a:r>
            <a:r>
              <a:rPr lang="en-GB" sz="1600" dirty="0" err="1"/>
              <a:t>document.getElementById</a:t>
            </a:r>
            <a:r>
              <a:rPr lang="en-GB" sz="1600" dirty="0"/>
              <a:t>("demo").</a:t>
            </a:r>
            <a:r>
              <a:rPr lang="en-GB" sz="1600" dirty="0" err="1"/>
              <a:t>innerHTML</a:t>
            </a:r>
            <a:r>
              <a:rPr lang="en-GB" sz="1600" dirty="0"/>
              <a:t> = “JavaScript does something.";</a:t>
            </a:r>
            <a:br>
              <a:rPr lang="en-GB" sz="1600" dirty="0"/>
            </a:br>
            <a:r>
              <a:rPr lang="en-GB" sz="1600" dirty="0"/>
              <a:t>}</a:t>
            </a:r>
          </a:p>
        </p:txBody>
      </p:sp>
      <p:sp>
        <p:nvSpPr>
          <p:cNvPr id="4" name="AutoShape 2" descr="Image result for javascript fil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933" y="1084711"/>
            <a:ext cx="676895" cy="792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91044" y="197691"/>
            <a:ext cx="5100452" cy="461665"/>
          </a:xfrm>
          <a:prstGeom prst="rect">
            <a:avLst/>
          </a:prstGeom>
        </p:spPr>
        <p:txBody>
          <a:bodyPr wrap="square">
            <a:spAutoFit/>
          </a:bodyPr>
          <a:lstStyle/>
          <a:p>
            <a:r>
              <a:rPr lang="en-GB" sz="2400" b="1" dirty="0">
                <a:solidFill>
                  <a:srgbClr val="FF0000"/>
                </a:solidFill>
              </a:rPr>
              <a:t>External JavaScript File</a:t>
            </a:r>
          </a:p>
        </p:txBody>
      </p:sp>
    </p:spTree>
    <p:extLst>
      <p:ext uri="{BB962C8B-B14F-4D97-AF65-F5344CB8AC3E}">
        <p14:creationId xmlns:p14="http://schemas.microsoft.com/office/powerpoint/2010/main" val="3850125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D67E-31DC-4773-8F2A-8A9C039F0C45}"/>
              </a:ext>
            </a:extLst>
          </p:cNvPr>
          <p:cNvSpPr/>
          <p:nvPr/>
        </p:nvSpPr>
        <p:spPr>
          <a:xfrm>
            <a:off x="0" y="0"/>
            <a:ext cx="121920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787C7FA-8F44-45A4-9705-9A6FADC18300}"/>
              </a:ext>
            </a:extLst>
          </p:cNvPr>
          <p:cNvSpPr txBox="1"/>
          <p:nvPr/>
        </p:nvSpPr>
        <p:spPr>
          <a:xfrm>
            <a:off x="1297170" y="2445488"/>
            <a:ext cx="9388549" cy="523220"/>
          </a:xfrm>
          <a:prstGeom prst="rect">
            <a:avLst/>
          </a:prstGeom>
          <a:noFill/>
        </p:spPr>
        <p:txBody>
          <a:bodyPr wrap="square" rtlCol="0">
            <a:spAutoFit/>
          </a:bodyPr>
          <a:lstStyle/>
          <a:p>
            <a:pPr algn="ctr"/>
            <a:r>
              <a:rPr lang="en-GB" sz="2800" b="1" dirty="0"/>
              <a:t>Mini Projects 2.1</a:t>
            </a:r>
          </a:p>
        </p:txBody>
      </p:sp>
    </p:spTree>
    <p:extLst>
      <p:ext uri="{BB962C8B-B14F-4D97-AF65-F5344CB8AC3E}">
        <p14:creationId xmlns:p14="http://schemas.microsoft.com/office/powerpoint/2010/main" val="16903854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27" y="103992"/>
            <a:ext cx="11970325" cy="646331"/>
          </a:xfrm>
          <a:prstGeom prst="rect">
            <a:avLst/>
          </a:prstGeom>
          <a:solidFill>
            <a:srgbClr val="FACAF4"/>
          </a:solidFill>
        </p:spPr>
        <p:txBody>
          <a:bodyPr wrap="square" rtlCol="0">
            <a:spAutoFit/>
          </a:bodyPr>
          <a:lstStyle/>
          <a:p>
            <a:r>
              <a:rPr lang="en-GB" sz="3600" b="1" dirty="0"/>
              <a:t>Common coding errors</a:t>
            </a:r>
          </a:p>
        </p:txBody>
      </p:sp>
      <p:sp>
        <p:nvSpPr>
          <p:cNvPr id="2" name="Rectangle 1"/>
          <p:cNvSpPr/>
          <p:nvPr/>
        </p:nvSpPr>
        <p:spPr>
          <a:xfrm>
            <a:off x="209798" y="1301338"/>
            <a:ext cx="3982192" cy="1477328"/>
          </a:xfrm>
          <a:prstGeom prst="rect">
            <a:avLst/>
          </a:prstGeom>
        </p:spPr>
        <p:txBody>
          <a:bodyPr wrap="square">
            <a:spAutoFit/>
          </a:bodyPr>
          <a:lstStyle/>
          <a:p>
            <a:r>
              <a:rPr lang="en-GB" dirty="0"/>
              <a:t>JavaScript programs may generate </a:t>
            </a:r>
            <a:r>
              <a:rPr lang="en-GB" dirty="0">
                <a:solidFill>
                  <a:srgbClr val="FF0000"/>
                </a:solidFill>
              </a:rPr>
              <a:t>unexpected results </a:t>
            </a:r>
            <a:r>
              <a:rPr lang="en-GB" dirty="0"/>
              <a:t>if a programmer accidentally uses an assignment operator (=), instead of a comparison operator (==) in an if statement.</a:t>
            </a:r>
          </a:p>
        </p:txBody>
      </p:sp>
      <p:sp>
        <p:nvSpPr>
          <p:cNvPr id="3" name="Rectangle 2"/>
          <p:cNvSpPr/>
          <p:nvPr/>
        </p:nvSpPr>
        <p:spPr>
          <a:xfrm>
            <a:off x="4286992" y="1301338"/>
            <a:ext cx="7623956" cy="4247317"/>
          </a:xfrm>
          <a:prstGeom prst="rect">
            <a:avLst/>
          </a:prstGeom>
          <a:ln>
            <a:solidFill>
              <a:schemeClr val="tx1"/>
            </a:solidFill>
          </a:ln>
        </p:spPr>
        <p:txBody>
          <a:bodyPr wrap="square">
            <a:spAutoFit/>
          </a:bodyPr>
          <a:lstStyle/>
          <a:p>
            <a:r>
              <a:rPr lang="en-GB" dirty="0"/>
              <a:t>&lt;!DOCTYPE html&gt;</a:t>
            </a:r>
          </a:p>
          <a:p>
            <a:r>
              <a:rPr lang="en-GB" dirty="0"/>
              <a:t>&lt;html&gt;</a:t>
            </a:r>
          </a:p>
          <a:p>
            <a:r>
              <a:rPr lang="en-GB" dirty="0"/>
              <a:t>&lt;body&gt;</a:t>
            </a:r>
          </a:p>
          <a:p>
            <a:endParaRPr lang="en-GB" dirty="0"/>
          </a:p>
          <a:p>
            <a:r>
              <a:rPr lang="en-GB" dirty="0"/>
              <a:t>&lt;p id="demo"&gt;&lt;/p&gt;</a:t>
            </a:r>
          </a:p>
          <a:p>
            <a:r>
              <a:rPr lang="en-GB" dirty="0"/>
              <a:t>&lt;p id="demo1"&gt;&lt;/p&gt;</a:t>
            </a:r>
          </a:p>
          <a:p>
            <a:endParaRPr lang="en-GB" dirty="0"/>
          </a:p>
          <a:p>
            <a:r>
              <a:rPr lang="en-GB" dirty="0">
                <a:solidFill>
                  <a:srgbClr val="FF0000"/>
                </a:solidFill>
              </a:rPr>
              <a:t>&lt;script&gt;</a:t>
            </a:r>
          </a:p>
          <a:p>
            <a:r>
              <a:rPr lang="en-GB" dirty="0" err="1">
                <a:solidFill>
                  <a:srgbClr val="FF0000"/>
                </a:solidFill>
              </a:rPr>
              <a:t>var</a:t>
            </a:r>
            <a:r>
              <a:rPr lang="en-GB" dirty="0">
                <a:solidFill>
                  <a:srgbClr val="FF0000"/>
                </a:solidFill>
              </a:rPr>
              <a:t> x = 0;</a:t>
            </a:r>
          </a:p>
          <a:p>
            <a:r>
              <a:rPr lang="en-GB" dirty="0" err="1">
                <a:solidFill>
                  <a:srgbClr val="FF0000"/>
                </a:solidFill>
              </a:rPr>
              <a:t>document.getElementById</a:t>
            </a:r>
            <a:r>
              <a:rPr lang="en-GB" dirty="0">
                <a:solidFill>
                  <a:srgbClr val="FF0000"/>
                </a:solidFill>
              </a:rPr>
              <a:t>("demo").</a:t>
            </a:r>
            <a:r>
              <a:rPr lang="en-GB" dirty="0" err="1">
                <a:solidFill>
                  <a:srgbClr val="FF0000"/>
                </a:solidFill>
              </a:rPr>
              <a:t>innerHTML</a:t>
            </a:r>
            <a:r>
              <a:rPr lang="en-GB" dirty="0">
                <a:solidFill>
                  <a:srgbClr val="FF0000"/>
                </a:solidFill>
              </a:rPr>
              <a:t> = Boolean(x = 10);</a:t>
            </a:r>
          </a:p>
          <a:p>
            <a:r>
              <a:rPr lang="en-GB" dirty="0" err="1">
                <a:solidFill>
                  <a:srgbClr val="FF0000"/>
                </a:solidFill>
              </a:rPr>
              <a:t>document.getElementById</a:t>
            </a:r>
            <a:r>
              <a:rPr lang="en-GB" dirty="0">
                <a:solidFill>
                  <a:srgbClr val="FF0000"/>
                </a:solidFill>
              </a:rPr>
              <a:t>("demo1").</a:t>
            </a:r>
            <a:r>
              <a:rPr lang="en-GB" dirty="0" err="1">
                <a:solidFill>
                  <a:srgbClr val="FF0000"/>
                </a:solidFill>
              </a:rPr>
              <a:t>innerHTML</a:t>
            </a:r>
            <a:r>
              <a:rPr lang="en-GB" dirty="0">
                <a:solidFill>
                  <a:srgbClr val="FF0000"/>
                </a:solidFill>
              </a:rPr>
              <a:t> = Boolean(x == 10);</a:t>
            </a:r>
          </a:p>
          <a:p>
            <a:r>
              <a:rPr lang="en-GB" dirty="0">
                <a:solidFill>
                  <a:srgbClr val="FF0000"/>
                </a:solidFill>
              </a:rPr>
              <a:t>&lt;/script&gt;</a:t>
            </a:r>
          </a:p>
          <a:p>
            <a:endParaRPr lang="en-GB" dirty="0"/>
          </a:p>
          <a:p>
            <a:r>
              <a:rPr lang="en-GB" dirty="0"/>
              <a:t>&lt;/body&gt;</a:t>
            </a:r>
          </a:p>
          <a:p>
            <a:r>
              <a:rPr lang="en-GB" dirty="0"/>
              <a:t>&lt;/html&gt;</a:t>
            </a:r>
          </a:p>
        </p:txBody>
      </p:sp>
    </p:spTree>
    <p:extLst>
      <p:ext uri="{BB962C8B-B14F-4D97-AF65-F5344CB8AC3E}">
        <p14:creationId xmlns:p14="http://schemas.microsoft.com/office/powerpoint/2010/main" val="326872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20584</TotalTime>
  <Words>12161</Words>
  <Application>Microsoft Office PowerPoint</Application>
  <PresentationFormat>Widescreen</PresentationFormat>
  <Paragraphs>1967</Paragraphs>
  <Slides>108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6" baseType="lpstr">
      <vt:lpstr>Arial</vt:lpstr>
      <vt:lpstr>Calibri</vt:lpstr>
      <vt:lpstr>Calibri Light</vt:lpstr>
      <vt:lpstr>Segoe UI</vt:lpstr>
      <vt:lpstr>Tahoma</vt:lpstr>
      <vt:lpstr>Verdana</vt:lpstr>
      <vt:lpstr>Office Theme</vt:lpstr>
      <vt:lpstr>Document</vt:lpstr>
      <vt:lpstr>JavaScript</vt:lpstr>
      <vt:lpstr>PowerPoint Presentation</vt:lpstr>
      <vt:lpstr>JavaScript</vt:lpstr>
      <vt:lpstr>Core</vt:lpstr>
      <vt:lpstr>Objectives</vt:lpstr>
      <vt:lpstr>Coding good practises</vt:lpstr>
      <vt:lpstr>PowerPoint Presentation</vt:lpstr>
      <vt:lpstr>Background, history and development</vt:lpstr>
      <vt:lpstr>PowerPoint Presentation</vt:lpstr>
      <vt:lpstr>PowerPoint Presentation</vt:lpstr>
      <vt:lpstr>PowerPoint Presentation</vt:lpstr>
      <vt:lpstr>PowerPoint Presentation</vt:lpstr>
      <vt:lpstr>PowerPoint Presentation</vt:lpstr>
      <vt:lpstr>HTML DOM</vt:lpstr>
      <vt:lpstr>PowerPoint Presentation</vt:lpstr>
      <vt:lpstr>PowerPoint Presentation</vt:lpstr>
      <vt:lpstr>PowerPoint Presentation</vt:lpstr>
      <vt:lpstr>Console statements</vt:lpstr>
      <vt:lpstr>Difference between innerText and textConent</vt:lpstr>
      <vt:lpstr>InnerHtml</vt:lpstr>
      <vt:lpstr>PowerPoint Presentation</vt:lpstr>
      <vt:lpstr>PowerPoint Presentation</vt:lpstr>
      <vt:lpstr>User Events  and JavaScript Event Handlers </vt:lpstr>
      <vt:lpstr>Example of Event</vt:lpstr>
      <vt:lpstr>Language Basics</vt:lpstr>
      <vt:lpstr>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Capital and country</vt:lpstr>
      <vt:lpstr>PowerPoint Presentation</vt:lpstr>
      <vt:lpstr>PowerPoint Presentation</vt:lpstr>
      <vt:lpstr>Project: Dice game </vt:lpstr>
      <vt:lpstr>PowerPoint Presentation</vt:lpstr>
      <vt:lpstr>PowerPoint Presentation</vt:lpstr>
      <vt:lpstr>Iteration - while</vt:lpstr>
      <vt:lpstr>PowerPoint Presentation</vt:lpstr>
      <vt:lpstr>addEventListener()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Standards</vt:lpstr>
      <vt:lpstr>PowerPoint Presentation</vt:lpstr>
      <vt:lpstr>PowerPoint Presentation</vt:lpstr>
      <vt:lpstr>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Displaying elements in Array in lists</vt:lpstr>
      <vt:lpstr>PowerPoint Presentation</vt:lpstr>
      <vt:lpstr>PowerPoint Presentation</vt:lpstr>
      <vt:lpstr>PowerPoint Presentation</vt:lpstr>
      <vt:lpstr>PowerPoint Presentation</vt:lpstr>
      <vt:lpstr>Mini Projects</vt:lpstr>
      <vt:lpstr>PowerPoint Presentation</vt:lpstr>
      <vt:lpstr>PowerPoint Presentation</vt:lpstr>
      <vt:lpstr>END</vt:lpstr>
      <vt:lpstr>Regular Expressions</vt:lpstr>
      <vt:lpstr>PowerPoint Presentation</vt:lpstr>
      <vt:lpstr>PowerPoint Presentation</vt:lpstr>
      <vt:lpstr>PowerPoint Presentation</vt:lpstr>
      <vt:lpstr>PowerPoint Presentation</vt:lpstr>
      <vt:lpstr>PowerPoint Presentation</vt:lpstr>
      <vt:lpstr>PowerPoint Presentation</vt:lpstr>
      <vt:lpstr>The window Object </vt:lpstr>
      <vt:lpstr>The document Object </vt:lpstr>
      <vt:lpstr>The location Object </vt:lpstr>
      <vt:lpstr>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vt:lpstr>
      <vt:lpstr>Algorithms</vt:lpstr>
      <vt:lpstr>PowerPoint Presentation</vt:lpstr>
      <vt:lpstr>Flowcharts</vt:lpstr>
      <vt:lpstr>Flowcharts - example</vt:lpstr>
      <vt:lpstr>Sorting algorithms</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Louise McDonald</dc:creator>
  <cp:lastModifiedBy>Tanveer Ahmad</cp:lastModifiedBy>
  <cp:revision>877</cp:revision>
  <cp:lastPrinted>2018-11-18T19:09:19Z</cp:lastPrinted>
  <dcterms:created xsi:type="dcterms:W3CDTF">2016-02-10T15:28:52Z</dcterms:created>
  <dcterms:modified xsi:type="dcterms:W3CDTF">2020-01-21T18:28:01Z</dcterms:modified>
</cp:coreProperties>
</file>